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9266-5B8D-4AAD-B0CD-CF58AC60934B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4508-DBBC-454C-A546-D6A4F40A1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0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现在还有个问题是，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深度卷积本身没有改变通道的能力，来的是多少通道输出就是多少通道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。如果来的通道很少的话，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深度卷积只能在低维度上工作，这样效果并不会很好，所以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我们要“扩张”通道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。既然我们已经知道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逐点卷积也就是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1×1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卷积可以用来升维和降维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，那就可以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深度卷积之前使用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卷积进行升维（升维倍数为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），再在一个更高维的空间中进行卷积操作来提取特征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F4508-DBBC-454C-A546-D6A4F40A13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4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个 并行的卷积核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F4508-DBBC-454C-A546-D6A4F40A13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是一种轻量级的卷积神经网络架构，用于图像分类和目标检测任务。其中的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"width multipliers"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是指网络的宽度乘数，它是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中的一个超参数。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中，网络的宽度乘数用于控制网络层的通道数（即特征图的数量）。通过调整宽度乘数，可以控制网络的模型大小和计算复杂度。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宽度乘数的取值范围通常在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之间，表示对原始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网络中通道数的缩放比例。例如，宽度乘数为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表示将原始网络中的通道数减半，而宽度乘数为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表示保持原始网络中的通道数不变。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F4508-DBBC-454C-A546-D6A4F40A13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8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23B0F-1A3E-448E-A8AA-3E345750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0CAE1-47DD-46F3-A4C5-2141390C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5A9A1-DC71-4AA0-B45E-E151C592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82A15-94E4-4EA7-B31B-8B79EF92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2B49E-BD96-4D2B-8AF7-0754F547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A59DC-CF50-4D56-83FD-E1CDB3F7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0A424-D439-4D50-8560-272D4D2B2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96B4D-43A2-427B-8CD3-A2FD1686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5CEB5-4622-40DC-A453-E663A9E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6AEDF-1548-4EAF-9FAA-1B86EF72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6E3D0-22AF-4F41-A19A-42560E9D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B6B5FF-77AC-45C9-A7E1-6319C1D8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14C5-4ECA-4A9E-8B6D-B8EFA61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9B810-C0C3-4A4B-AE73-1E0D1DD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6A633-A0E6-4FE3-B63B-29194E1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6FA6-6F2F-4CEC-831C-D1A8A33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408F4-39A8-49E3-AA58-AF1F9C1B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85FDA-D678-44CA-8B8F-C3C621D0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45EB2-85CD-4E6F-AB8D-F3691C27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95E8-1574-4A29-9C21-FE01DBF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1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86AB-C3F2-4EB0-A96C-02FB61BE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03AB0-1D17-4FC2-9603-F7991E75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29C88-5B21-4704-BB3E-D0E2F766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85B80-0733-4FB7-99F6-534DCE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8E62C-6D95-4F0D-AD35-8FE17811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B289-860C-44FD-97AB-630DEBA6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E46D-8E5A-439D-9E2A-6DEE7998D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C9139-5DED-4CA4-92E7-5A4B7E09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74106-55A5-4960-B392-CAC24F3C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FA291-34F4-44A5-A714-B345F0C4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F618D-C50C-4B22-90C7-A5A14FAC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7FB7-A25C-4472-B901-B68BAA31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4031D-7085-4419-B0B4-89D823D2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93737-68D6-48F3-923C-16175D58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37339-022C-420A-9C88-40D09CE0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EAC9A-2AD8-474F-AC63-B0DCEE8C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E3614-6E06-4E6A-B45B-98EF0E1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6ED81-D233-4E08-B607-AA007BE5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56C285-8231-4C53-8DC3-ADDC339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21091-4395-4886-B446-075AB53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9E4E2A-B741-4500-AFCF-51365C71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2D8AE-5DFD-45D3-A0F5-EBF21D26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8EB57-4000-4A24-B10C-AD33F932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1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A37B18-FC15-48BD-B450-A92ADBF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94256-596E-4241-B358-11CEBE42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22112-8154-486E-845B-C094822D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A621-EEB1-43AB-B077-007B09C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6484D-6EC3-4862-AE35-D5D845D3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3DD95-ABDF-4359-88EF-13276F524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68C10-A8D1-4347-8634-95C6A770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602A8-8AF0-4C32-B2FB-DC31100F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179D7-A5E4-4710-B41E-FF4C07E0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3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0F4A4-148E-4EF7-BC2D-AADEBD6C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8350FA-49F4-4E24-BAE3-B4F2898D4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DBE3F-CCB5-4275-A8CA-CD72B999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A2462-13BA-4132-8AD5-074F318C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B032A-F1A8-412D-8F27-8DA2071F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34EE1-6259-4006-80C7-B8457C7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0B866-54E0-422B-B62C-B6A7CE36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3892C-3A97-48FA-BCF1-AFC0E180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A983E-7AA2-40D2-9D5D-2B74BDFE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EF03-48D1-4E92-8229-635D1C0BA239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D692E-F959-4E31-BF06-4882BFDFC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24A17-18C0-4182-8159-9905EDCD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31868-DEE4-4A90-A121-BD4407AF3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C3378E-2303-4BBA-8EBA-CBD10CFC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600582"/>
            <a:ext cx="11026140" cy="40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4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1D7CD6-1511-4275-8786-BA276BE34343}"/>
              </a:ext>
            </a:extLst>
          </p:cNvPr>
          <p:cNvGrpSpPr/>
          <p:nvPr/>
        </p:nvGrpSpPr>
        <p:grpSpPr>
          <a:xfrm>
            <a:off x="775289" y="4334651"/>
            <a:ext cx="9341026" cy="2428099"/>
            <a:chOff x="705384" y="3930547"/>
            <a:chExt cx="10569578" cy="2822373"/>
          </a:xfrm>
        </p:grpSpPr>
        <p:pic>
          <p:nvPicPr>
            <p:cNvPr id="2050" name="Picture 2" descr="0">
              <a:extLst>
                <a:ext uri="{FF2B5EF4-FFF2-40B4-BE49-F238E27FC236}">
                  <a16:creationId xmlns:a16="http://schemas.microsoft.com/office/drawing/2014/main" id="{A3718272-59C4-416F-8B02-3B7C26607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517" y="3930547"/>
              <a:ext cx="5083445" cy="223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0">
              <a:extLst>
                <a:ext uri="{FF2B5EF4-FFF2-40B4-BE49-F238E27FC236}">
                  <a16:creationId xmlns:a16="http://schemas.microsoft.com/office/drawing/2014/main" id="{08F93D60-4949-4884-862F-569C86FF1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4" y="4011151"/>
              <a:ext cx="4908814" cy="192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6CE91A-15AD-4933-B263-0016F0CB835B}"/>
                </a:ext>
              </a:extLst>
            </p:cNvPr>
            <p:cNvSpPr/>
            <p:nvPr/>
          </p:nvSpPr>
          <p:spPr>
            <a:xfrm>
              <a:off x="5172074" y="6383588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深度可分离卷积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8C5C71-6BA3-497B-B7EF-8F024B4E2C51}"/>
                </a:ext>
              </a:extLst>
            </p:cNvPr>
            <p:cNvSpPr/>
            <p:nvPr/>
          </p:nvSpPr>
          <p:spPr>
            <a:xfrm>
              <a:off x="1768057" y="5977169"/>
              <a:ext cx="2974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dirty="0">
                  <a:solidFill>
                    <a:srgbClr val="4D4D4D"/>
                  </a:solidFill>
                  <a:latin typeface="-apple-system"/>
                </a:rPr>
                <a:t>N_depthwise = 3 × 3 × 3 = 27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E262475-893E-4BA4-951B-F79C5AB7EA8A}"/>
                </a:ext>
              </a:extLst>
            </p:cNvPr>
            <p:cNvSpPr/>
            <p:nvPr/>
          </p:nvSpPr>
          <p:spPr>
            <a:xfrm>
              <a:off x="7575615" y="6088046"/>
              <a:ext cx="3289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rgbClr val="4D4D4D"/>
                  </a:solidFill>
                  <a:latin typeface="-apple-system"/>
                </a:rPr>
                <a:t>N_pointwise</a:t>
              </a:r>
              <a:r>
                <a:rPr lang="en-US" altLang="zh-CN" dirty="0">
                  <a:solidFill>
                    <a:srgbClr val="4D4D4D"/>
                  </a:solidFill>
                  <a:latin typeface="-apple-system"/>
                </a:rPr>
                <a:t> = 1 × 1 × 3 × 4 = 12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CE414D-3557-42FC-83A4-8FE861296AA5}"/>
              </a:ext>
            </a:extLst>
          </p:cNvPr>
          <p:cNvGrpSpPr/>
          <p:nvPr/>
        </p:nvGrpSpPr>
        <p:grpSpPr>
          <a:xfrm>
            <a:off x="646921" y="1069046"/>
            <a:ext cx="4798881" cy="2989324"/>
            <a:chOff x="3188366" y="337318"/>
            <a:chExt cx="5430040" cy="3474730"/>
          </a:xfrm>
        </p:grpSpPr>
        <p:pic>
          <p:nvPicPr>
            <p:cNvPr id="2054" name="Picture 6" descr="0">
              <a:extLst>
                <a:ext uri="{FF2B5EF4-FFF2-40B4-BE49-F238E27FC236}">
                  <a16:creationId xmlns:a16="http://schemas.microsoft.com/office/drawing/2014/main" id="{5F103915-90B1-4351-B8D3-C4164A62C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366" y="337318"/>
              <a:ext cx="5430040" cy="288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A277D38-9936-4B3B-AB90-D724150C203F}"/>
                </a:ext>
              </a:extLst>
            </p:cNvPr>
            <p:cNvSpPr txBox="1"/>
            <p:nvPr/>
          </p:nvSpPr>
          <p:spPr>
            <a:xfrm>
              <a:off x="5331973" y="3442716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常规卷积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AB65ED3-E8FB-44E9-95EB-3F1DE561525E}"/>
                </a:ext>
              </a:extLst>
            </p:cNvPr>
            <p:cNvSpPr/>
            <p:nvPr/>
          </p:nvSpPr>
          <p:spPr>
            <a:xfrm>
              <a:off x="4614152" y="3079921"/>
              <a:ext cx="27731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dirty="0">
                  <a:solidFill>
                    <a:srgbClr val="4D4D4D"/>
                  </a:solidFill>
                  <a:latin typeface="-apple-system"/>
                </a:rPr>
                <a:t>N_std = 4 × 3 × 3 × 3 = 108</a:t>
              </a:r>
              <a:endParaRPr lang="zh-CN" altLang="en-US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53E6BE6-434F-4B5D-81F8-393D80324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199" y="2714350"/>
            <a:ext cx="4562483" cy="8838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2405AD3-B35F-4D2D-9066-B00F699244FE}"/>
              </a:ext>
            </a:extLst>
          </p:cNvPr>
          <p:cNvGrpSpPr/>
          <p:nvPr/>
        </p:nvGrpSpPr>
        <p:grpSpPr>
          <a:xfrm>
            <a:off x="6291555" y="1955107"/>
            <a:ext cx="5092808" cy="631084"/>
            <a:chOff x="6410592" y="1689523"/>
            <a:chExt cx="5762625" cy="73355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641658-9D0F-48DD-BBC5-4C55316C1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0592" y="1689523"/>
              <a:ext cx="5762625" cy="3905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5E820AD-655A-4538-AF27-0624DC1E7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01204" y="2032557"/>
              <a:ext cx="3581400" cy="39052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0FD57B7-C0BE-4000-ABED-EA71E43B1EDA}"/>
              </a:ext>
            </a:extLst>
          </p:cNvPr>
          <p:cNvSpPr txBox="1"/>
          <p:nvPr/>
        </p:nvSpPr>
        <p:spPr>
          <a:xfrm>
            <a:off x="540275" y="506055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Light weight CNN: Deeper but less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44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42AC91-180B-41C9-AD6A-360B940FDF9A}"/>
              </a:ext>
            </a:extLst>
          </p:cNvPr>
          <p:cNvSpPr txBox="1"/>
          <p:nvPr/>
        </p:nvSpPr>
        <p:spPr>
          <a:xfrm>
            <a:off x="441368" y="450388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Light weight CNN: Deeper but less computation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7AD8F0-73BB-482F-8BBC-EF42AD6F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0" y="1175221"/>
            <a:ext cx="3651832" cy="3911413"/>
          </a:xfrm>
          <a:prstGeom prst="rect">
            <a:avLst/>
          </a:prstGeom>
        </p:spPr>
      </p:pic>
      <p:pic>
        <p:nvPicPr>
          <p:cNvPr id="4102" name="Picture 6" descr="https://pic3.zhimg.com/80/v2-7cdf75ec38bd4ed388a4f3bfd04a1df2_720w.webp">
            <a:extLst>
              <a:ext uri="{FF2B5EF4-FFF2-40B4-BE49-F238E27FC236}">
                <a16:creationId xmlns:a16="http://schemas.microsoft.com/office/drawing/2014/main" id="{23C97842-3095-4B5D-97D2-C06CCDCF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49" y="2348664"/>
            <a:ext cx="5848351" cy="138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441513-0733-4B19-B203-242107379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22" y="5174687"/>
            <a:ext cx="2816159" cy="1683313"/>
          </a:xfrm>
          <a:prstGeom prst="rect">
            <a:avLst/>
          </a:prstGeom>
        </p:spPr>
      </p:pic>
      <p:sp>
        <p:nvSpPr>
          <p:cNvPr id="5" name="AutoShape 4" descr="https://pic4.zhimg.com/80/v2-60a70f311b302cc51d95b8d43d8c19bf_720w.webp">
            <a:extLst>
              <a:ext uri="{FF2B5EF4-FFF2-40B4-BE49-F238E27FC236}">
                <a16:creationId xmlns:a16="http://schemas.microsoft.com/office/drawing/2014/main" id="{264467CD-ADA5-401F-A1FD-9AA95057E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1178E3-05F1-47D8-9A36-1A1B74A98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150" y="565576"/>
            <a:ext cx="4439472" cy="15174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5C616C-CA67-4739-85FA-8F1BA2535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035" y="5490952"/>
            <a:ext cx="3922210" cy="1367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6FBE00-55D5-4A8C-B488-97E707890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9815" y="4015067"/>
            <a:ext cx="4423423" cy="27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7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80F901-B01C-4B2E-805F-31831FEE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" y="1429304"/>
            <a:ext cx="6013641" cy="4715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D88D88-9BA8-432A-99E5-E228AEA6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450" y="3218774"/>
            <a:ext cx="5404791" cy="3639226"/>
          </a:xfrm>
          <a:prstGeom prst="rect">
            <a:avLst/>
          </a:prstGeom>
        </p:spPr>
      </p:pic>
      <p:pic>
        <p:nvPicPr>
          <p:cNvPr id="4" name="Picture 2" descr="在这里插入图片描述">
            <a:extLst>
              <a:ext uri="{FF2B5EF4-FFF2-40B4-BE49-F238E27FC236}">
                <a16:creationId xmlns:a16="http://schemas.microsoft.com/office/drawing/2014/main" id="{F9D29552-BF8F-4CE5-A8C1-0B7C937A9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00" y="85725"/>
            <a:ext cx="5238750" cy="288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49A221-8C23-4B5A-8980-25C23CE360D7}"/>
              </a:ext>
            </a:extLst>
          </p:cNvPr>
          <p:cNvSpPr txBox="1"/>
          <p:nvPr/>
        </p:nvSpPr>
        <p:spPr>
          <a:xfrm>
            <a:off x="352425" y="209550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Convolutional 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1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D41F200-E11A-4FBF-A183-47C0036F7109}"/>
              </a:ext>
            </a:extLst>
          </p:cNvPr>
          <p:cNvGrpSpPr/>
          <p:nvPr/>
        </p:nvGrpSpPr>
        <p:grpSpPr>
          <a:xfrm>
            <a:off x="97654" y="2512380"/>
            <a:ext cx="5086905" cy="3391728"/>
            <a:chOff x="216486" y="2109787"/>
            <a:chExt cx="6651547" cy="41023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4EC723-AB1D-4A2C-A3B0-F21B5F3A6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486" y="2109787"/>
              <a:ext cx="6343650" cy="26384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257016A-53CB-4060-A05E-81E0C95C4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758" y="4907178"/>
              <a:ext cx="6391275" cy="1304925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8B3298A-4FF0-463F-92E3-50C2F6990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1269273"/>
            <a:ext cx="6762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8652DB-6768-4CA8-A0C5-876C2D76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5" y="470516"/>
            <a:ext cx="5400686" cy="2549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D6D2A-EEA9-41C7-AE93-CAEDDC4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262" y="111513"/>
            <a:ext cx="4875229" cy="2953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B51372-532A-4200-9311-86D2A4D05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5" y="3928008"/>
            <a:ext cx="5103088" cy="223771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062F046-106D-41AD-8CE6-1225D23492A6}"/>
              </a:ext>
            </a:extLst>
          </p:cNvPr>
          <p:cNvGrpSpPr/>
          <p:nvPr/>
        </p:nvGrpSpPr>
        <p:grpSpPr>
          <a:xfrm>
            <a:off x="5695221" y="3429000"/>
            <a:ext cx="6319225" cy="3399241"/>
            <a:chOff x="5695221" y="3429000"/>
            <a:chExt cx="6319225" cy="33992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54BB769-9AA6-4F35-83C1-AB92FBB42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5221" y="3429000"/>
              <a:ext cx="4875228" cy="339924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6FE6403-6222-4A24-9A22-71C22F09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96536" y="4722693"/>
              <a:ext cx="1617910" cy="612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3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A07094-E6F3-49E8-9CF1-CE251782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946"/>
            <a:ext cx="4043178" cy="2804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08DA0E-C019-4FF6-B81C-604BDD210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88" y="4197013"/>
            <a:ext cx="7004482" cy="24664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CA0A90-21EE-4F77-AC6D-3648E1CA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662" y="405161"/>
            <a:ext cx="4187162" cy="35720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6C976C-CEC8-43E1-B1E2-FD6A2803C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116" y="843377"/>
            <a:ext cx="3864884" cy="30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335DFF-40CA-47DF-AD3A-6D6A474E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" y="762370"/>
            <a:ext cx="4680854" cy="5333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8A0862-F882-41B0-96DC-FD4E94FB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65" y="453384"/>
            <a:ext cx="5279670" cy="62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6E4CFC-B055-44A0-A250-804B0B4D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84" y="158272"/>
            <a:ext cx="9070781" cy="3881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2E850C-306E-4D05-9541-551A920C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64" y="4027477"/>
            <a:ext cx="4977219" cy="28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325</Words>
  <Application>Microsoft Office PowerPoint</Application>
  <PresentationFormat>宽屏</PresentationFormat>
  <Paragraphs>16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2023-06-10T06:41:13Z</dcterms:created>
  <dcterms:modified xsi:type="dcterms:W3CDTF">2023-06-12T02:30:06Z</dcterms:modified>
</cp:coreProperties>
</file>