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3CB5E6-ADAA-4368-AA7A-9FB2105D323A}" v="23" dt="2022-12-16T18:40:51.538"/>
    <p1510:client id="{CF0A84B1-E66B-4D07-B245-B265205B8F3F}" v="1542" dt="2022-12-16T14:33:16.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16.12.2022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16.12.2022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16.12.2022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16.12.2022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16.12.2022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16.12.2022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16.12.2022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16.12.2022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16.12.2022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16.12.2022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16.12.2022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16.12.2022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sz="5400" dirty="0">
                <a:cs typeface="Calibri Light"/>
              </a:rPr>
              <a:t>Аль Фараби - "Второй Учитель"</a:t>
            </a:r>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135165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Рисунок 18" descr="Изображение выглядит как текст, мужчина, человек, носит&#10;&#10;Автоматически созданное описание">
            <a:extLst>
              <a:ext uri="{FF2B5EF4-FFF2-40B4-BE49-F238E27FC236}">
                <a16:creationId xmlns:a16="http://schemas.microsoft.com/office/drawing/2014/main" id="{570B0D46-8C1B-7BE1-CA4A-CBC9B71F3114}"/>
              </a:ext>
            </a:extLst>
          </p:cNvPr>
          <p:cNvPicPr>
            <a:picLocks noChangeAspect="1"/>
          </p:cNvPicPr>
          <p:nvPr/>
        </p:nvPicPr>
        <p:blipFill rotWithShape="1">
          <a:blip r:embed="rId2"/>
          <a:srcRect l="12909" r="20410" b="1"/>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27" name="Объект 2">
            <a:extLst>
              <a:ext uri="{FF2B5EF4-FFF2-40B4-BE49-F238E27FC236}">
                <a16:creationId xmlns:a16="http://schemas.microsoft.com/office/drawing/2014/main" id="{D4FFAF04-957B-E7B4-9868-392B67D8C27D}"/>
              </a:ext>
            </a:extLst>
          </p:cNvPr>
          <p:cNvSpPr>
            <a:spLocks noGrp="1"/>
          </p:cNvSpPr>
          <p:nvPr>
            <p:ph idx="1"/>
          </p:nvPr>
        </p:nvSpPr>
        <p:spPr>
          <a:xfrm>
            <a:off x="6417734" y="2614612"/>
            <a:ext cx="5291663" cy="3752849"/>
          </a:xfrm>
        </p:spPr>
        <p:txBody>
          <a:bodyPr vert="horz" lIns="91440" tIns="45720" rIns="91440" bIns="45720" rtlCol="0" anchor="t">
            <a:normAutofit/>
          </a:bodyPr>
          <a:lstStyle/>
          <a:p>
            <a:r>
              <a:rPr lang="ru-RU" sz="1300" dirty="0" err="1">
                <a:ea typeface="+mn-lt"/>
                <a:cs typeface="+mn-lt"/>
              </a:rPr>
              <a:t>Әбу</a:t>
            </a:r>
            <a:r>
              <a:rPr lang="ru-RU" sz="1300" dirty="0">
                <a:ea typeface="+mn-lt"/>
                <a:cs typeface="+mn-lt"/>
              </a:rPr>
              <a:t> Наср </a:t>
            </a:r>
            <a:r>
              <a:rPr lang="ru-RU" sz="1300" dirty="0" err="1">
                <a:ea typeface="+mn-lt"/>
                <a:cs typeface="+mn-lt"/>
              </a:rPr>
              <a:t>Мұхаммед</a:t>
            </a:r>
            <a:r>
              <a:rPr lang="ru-RU" sz="1300" dirty="0">
                <a:ea typeface="+mn-lt"/>
                <a:cs typeface="+mn-lt"/>
              </a:rPr>
              <a:t> ибн </a:t>
            </a:r>
            <a:r>
              <a:rPr lang="ru-RU" sz="1300" dirty="0" err="1">
                <a:ea typeface="+mn-lt"/>
                <a:cs typeface="+mn-lt"/>
              </a:rPr>
              <a:t>Мұхаммед</a:t>
            </a:r>
            <a:r>
              <a:rPr lang="ru-RU" sz="1300" dirty="0">
                <a:ea typeface="+mn-lt"/>
                <a:cs typeface="+mn-lt"/>
              </a:rPr>
              <a:t> ибн Тархан ибн </a:t>
            </a:r>
            <a:r>
              <a:rPr lang="ru-RU" sz="1300" dirty="0" err="1">
                <a:ea typeface="+mn-lt"/>
                <a:cs typeface="+mn-lt"/>
              </a:rPr>
              <a:t>Узлағ</a:t>
            </a:r>
            <a:r>
              <a:rPr lang="ru-RU" sz="1300" dirty="0">
                <a:ea typeface="+mn-lt"/>
                <a:cs typeface="+mn-lt"/>
              </a:rPr>
              <a:t> </a:t>
            </a:r>
            <a:r>
              <a:rPr lang="ru-RU" sz="1300" dirty="0" err="1">
                <a:ea typeface="+mn-lt"/>
                <a:cs typeface="+mn-lt"/>
              </a:rPr>
              <a:t>әл</a:t>
            </a:r>
            <a:r>
              <a:rPr lang="ru-RU" sz="1300" dirty="0">
                <a:ea typeface="+mn-lt"/>
                <a:cs typeface="+mn-lt"/>
              </a:rPr>
              <a:t>-Фараби (870-950) (260-339). Ислам </a:t>
            </a:r>
            <a:r>
              <a:rPr lang="ru-RU" sz="1300" dirty="0" err="1">
                <a:ea typeface="+mn-lt"/>
                <a:cs typeface="+mn-lt"/>
              </a:rPr>
              <a:t>ғұламасы</a:t>
            </a:r>
            <a:r>
              <a:rPr lang="ru-RU" sz="1300" dirty="0">
                <a:ea typeface="+mn-lt"/>
                <a:cs typeface="+mn-lt"/>
              </a:rPr>
              <a:t>, философ, </a:t>
            </a:r>
            <a:r>
              <a:rPr lang="ru-RU" sz="1300" dirty="0" err="1">
                <a:ea typeface="+mn-lt"/>
                <a:cs typeface="+mn-lt"/>
              </a:rPr>
              <a:t>жазушы</a:t>
            </a:r>
            <a:r>
              <a:rPr lang="ru-RU" sz="1300" dirty="0">
                <a:ea typeface="+mn-lt"/>
                <a:cs typeface="+mn-lt"/>
              </a:rPr>
              <a:t>, музыкант. </a:t>
            </a:r>
            <a:r>
              <a:rPr lang="ru-RU" sz="1300" dirty="0" err="1">
                <a:ea typeface="+mn-lt"/>
                <a:cs typeface="+mn-lt"/>
              </a:rPr>
              <a:t>Сырдария</a:t>
            </a:r>
            <a:r>
              <a:rPr lang="ru-RU" sz="1300" dirty="0">
                <a:ea typeface="+mn-lt"/>
                <a:cs typeface="+mn-lt"/>
              </a:rPr>
              <a:t> </a:t>
            </a:r>
            <a:r>
              <a:rPr lang="ru-RU" sz="1300" dirty="0" err="1">
                <a:ea typeface="+mn-lt"/>
                <a:cs typeface="+mn-lt"/>
              </a:rPr>
              <a:t>өзенінің</a:t>
            </a:r>
            <a:r>
              <a:rPr lang="ru-RU" sz="1300" dirty="0">
                <a:ea typeface="+mn-lt"/>
                <a:cs typeface="+mn-lt"/>
              </a:rPr>
              <a:t> </a:t>
            </a:r>
            <a:r>
              <a:rPr lang="ru-RU" sz="1300" dirty="0" err="1">
                <a:ea typeface="+mn-lt"/>
                <a:cs typeface="+mn-lt"/>
              </a:rPr>
              <a:t>жағасындағы</a:t>
            </a:r>
            <a:r>
              <a:rPr lang="ru-RU" sz="1300" dirty="0">
                <a:ea typeface="+mn-lt"/>
                <a:cs typeface="+mn-lt"/>
              </a:rPr>
              <a:t> </a:t>
            </a:r>
            <a:r>
              <a:rPr lang="ru-RU" sz="1300" dirty="0" err="1">
                <a:ea typeface="+mn-lt"/>
                <a:cs typeface="+mn-lt"/>
              </a:rPr>
              <a:t>Отырар</a:t>
            </a:r>
            <a:r>
              <a:rPr lang="ru-RU" sz="1300" dirty="0">
                <a:ea typeface="+mn-lt"/>
                <a:cs typeface="+mn-lt"/>
              </a:rPr>
              <a:t> </a:t>
            </a:r>
            <a:r>
              <a:rPr lang="ru-RU" sz="1300" dirty="0" err="1">
                <a:ea typeface="+mn-lt"/>
                <a:cs typeface="+mn-lt"/>
              </a:rPr>
              <a:t>қаласында</a:t>
            </a:r>
            <a:r>
              <a:rPr lang="ru-RU" sz="1300" dirty="0">
                <a:ea typeface="+mn-lt"/>
                <a:cs typeface="+mn-lt"/>
              </a:rPr>
              <a:t> </a:t>
            </a:r>
            <a:r>
              <a:rPr lang="ru-RU" sz="1300" dirty="0" err="1">
                <a:ea typeface="+mn-lt"/>
                <a:cs typeface="+mn-lt"/>
              </a:rPr>
              <a:t>туған</a:t>
            </a:r>
            <a:r>
              <a:rPr lang="ru-RU" sz="1300" dirty="0">
                <a:ea typeface="+mn-lt"/>
                <a:cs typeface="+mn-lt"/>
              </a:rPr>
              <a:t>. </a:t>
            </a:r>
            <a:r>
              <a:rPr lang="ru-RU" sz="1300" dirty="0" err="1">
                <a:ea typeface="+mn-lt"/>
                <a:cs typeface="+mn-lt"/>
              </a:rPr>
              <a:t>Түркі</a:t>
            </a:r>
            <a:r>
              <a:rPr lang="ru-RU" sz="1300" dirty="0">
                <a:ea typeface="+mn-lt"/>
                <a:cs typeface="+mn-lt"/>
              </a:rPr>
              <a:t> </a:t>
            </a:r>
            <a:r>
              <a:rPr lang="ru-RU" sz="1300" dirty="0" err="1">
                <a:ea typeface="+mn-lt"/>
                <a:cs typeface="+mn-lt"/>
              </a:rPr>
              <a:t>әскери</a:t>
            </a:r>
            <a:r>
              <a:rPr lang="ru-RU" sz="1300" dirty="0">
                <a:ea typeface="+mn-lt"/>
                <a:cs typeface="+mn-lt"/>
              </a:rPr>
              <a:t> </a:t>
            </a:r>
            <a:r>
              <a:rPr lang="ru-RU" sz="1300" dirty="0" err="1">
                <a:ea typeface="+mn-lt"/>
                <a:cs typeface="+mn-lt"/>
              </a:rPr>
              <a:t>ақсүйегі</a:t>
            </a:r>
            <a:r>
              <a:rPr lang="ru-RU" sz="1300" dirty="0">
                <a:ea typeface="+mn-lt"/>
                <a:cs typeface="+mn-lt"/>
              </a:rPr>
              <a:t> </a:t>
            </a:r>
            <a:r>
              <a:rPr lang="ru-RU" sz="1300" dirty="0" err="1">
                <a:ea typeface="+mn-lt"/>
                <a:cs typeface="+mn-lt"/>
              </a:rPr>
              <a:t>отбасының</a:t>
            </a:r>
            <a:r>
              <a:rPr lang="ru-RU" sz="1300" dirty="0">
                <a:ea typeface="+mn-lt"/>
                <a:cs typeface="+mn-lt"/>
              </a:rPr>
              <a:t> </a:t>
            </a:r>
            <a:r>
              <a:rPr lang="ru-RU" sz="1300" dirty="0" err="1">
                <a:ea typeface="+mn-lt"/>
                <a:cs typeface="+mn-lt"/>
              </a:rPr>
              <a:t>тумасы</a:t>
            </a:r>
            <a:r>
              <a:rPr lang="ru-RU" sz="1300" dirty="0">
                <a:ea typeface="+mn-lt"/>
                <a:cs typeface="+mn-lt"/>
              </a:rPr>
              <a:t>.</a:t>
            </a:r>
          </a:p>
          <a:p>
            <a:endParaRPr lang="ru-RU" sz="1300">
              <a:cs typeface="Calibri"/>
            </a:endParaRPr>
          </a:p>
          <a:p>
            <a:r>
              <a:rPr lang="ru-RU" sz="1300" dirty="0" err="1">
                <a:ea typeface="+mn-lt"/>
                <a:cs typeface="+mn-lt"/>
              </a:rPr>
              <a:t>Әл</a:t>
            </a:r>
            <a:r>
              <a:rPr lang="ru-RU" sz="1300" dirty="0">
                <a:ea typeface="+mn-lt"/>
                <a:cs typeface="+mn-lt"/>
              </a:rPr>
              <a:t>-Фараби </a:t>
            </a:r>
            <a:r>
              <a:rPr lang="ru-RU" sz="1300" dirty="0" err="1">
                <a:ea typeface="+mn-lt"/>
                <a:cs typeface="+mn-lt"/>
              </a:rPr>
              <a:t>Отырарда</a:t>
            </a:r>
            <a:r>
              <a:rPr lang="ru-RU" sz="1300" dirty="0">
                <a:ea typeface="+mn-lt"/>
                <a:cs typeface="+mn-lt"/>
              </a:rPr>
              <a:t> 50 </a:t>
            </a:r>
            <a:r>
              <a:rPr lang="ru-RU" sz="1300" dirty="0" err="1">
                <a:ea typeface="+mn-lt"/>
                <a:cs typeface="+mn-lt"/>
              </a:rPr>
              <a:t>жыл</a:t>
            </a:r>
            <a:r>
              <a:rPr lang="ru-RU" sz="1300" dirty="0">
                <a:ea typeface="+mn-lt"/>
                <a:cs typeface="+mn-lt"/>
              </a:rPr>
              <a:t> </a:t>
            </a:r>
            <a:r>
              <a:rPr lang="ru-RU" sz="1300" dirty="0" err="1">
                <a:ea typeface="+mn-lt"/>
                <a:cs typeface="+mn-lt"/>
              </a:rPr>
              <a:t>өмір</a:t>
            </a:r>
            <a:r>
              <a:rPr lang="ru-RU" sz="1300" dirty="0">
                <a:ea typeface="+mn-lt"/>
                <a:cs typeface="+mn-lt"/>
              </a:rPr>
              <a:t> </a:t>
            </a:r>
            <a:r>
              <a:rPr lang="ru-RU" sz="1300" dirty="0" err="1">
                <a:ea typeface="+mn-lt"/>
                <a:cs typeface="+mn-lt"/>
              </a:rPr>
              <a:t>сүріп</a:t>
            </a:r>
            <a:r>
              <a:rPr lang="ru-RU" sz="1300" dirty="0">
                <a:ea typeface="+mn-lt"/>
                <a:cs typeface="+mn-lt"/>
              </a:rPr>
              <a:t>, философия, математика, </a:t>
            </a:r>
            <a:r>
              <a:rPr lang="ru-RU" sz="1300" dirty="0" err="1">
                <a:ea typeface="+mn-lt"/>
                <a:cs typeface="+mn-lt"/>
              </a:rPr>
              <a:t>әдебиетті</a:t>
            </a:r>
            <a:r>
              <a:rPr lang="ru-RU" sz="1300" dirty="0">
                <a:ea typeface="+mn-lt"/>
                <a:cs typeface="+mn-lt"/>
              </a:rPr>
              <a:t> </a:t>
            </a:r>
            <a:r>
              <a:rPr lang="ru-RU" sz="1300" dirty="0" err="1">
                <a:ea typeface="+mn-lt"/>
                <a:cs typeface="+mn-lt"/>
              </a:rPr>
              <a:t>зерттеді</a:t>
            </a:r>
            <a:r>
              <a:rPr lang="ru-RU" sz="1300" dirty="0">
                <a:ea typeface="+mn-lt"/>
                <a:cs typeface="+mn-lt"/>
              </a:rPr>
              <a:t>. </a:t>
            </a:r>
            <a:r>
              <a:rPr lang="ru-RU" sz="1300" dirty="0" err="1">
                <a:ea typeface="+mn-lt"/>
                <a:cs typeface="+mn-lt"/>
              </a:rPr>
              <a:t>Түркі</a:t>
            </a:r>
            <a:r>
              <a:rPr lang="ru-RU" sz="1300" dirty="0">
                <a:ea typeface="+mn-lt"/>
                <a:cs typeface="+mn-lt"/>
              </a:rPr>
              <a:t>, араб, грек, парсы </a:t>
            </a:r>
            <a:r>
              <a:rPr lang="ru-RU" sz="1300" dirty="0" err="1">
                <a:ea typeface="+mn-lt"/>
                <a:cs typeface="+mn-lt"/>
              </a:rPr>
              <a:t>тілдерін</a:t>
            </a:r>
            <a:r>
              <a:rPr lang="ru-RU" sz="1300" dirty="0">
                <a:ea typeface="+mn-lt"/>
                <a:cs typeface="+mn-lt"/>
              </a:rPr>
              <a:t> </a:t>
            </a:r>
            <a:r>
              <a:rPr lang="ru-RU" sz="1300" dirty="0" err="1">
                <a:ea typeface="+mn-lt"/>
                <a:cs typeface="+mn-lt"/>
              </a:rPr>
              <a:t>меңгерген</a:t>
            </a:r>
            <a:r>
              <a:rPr lang="ru-RU" sz="1300" dirty="0">
                <a:ea typeface="+mn-lt"/>
                <a:cs typeface="+mn-lt"/>
              </a:rPr>
              <a:t>.</a:t>
            </a:r>
          </a:p>
          <a:p>
            <a:endParaRPr lang="ru-RU" sz="1300">
              <a:cs typeface="Calibri"/>
            </a:endParaRPr>
          </a:p>
          <a:p>
            <a:r>
              <a:rPr lang="ru-RU" sz="1300" dirty="0" err="1">
                <a:ea typeface="+mn-lt"/>
                <a:cs typeface="+mn-lt"/>
              </a:rPr>
              <a:t>Отырар</a:t>
            </a:r>
            <a:r>
              <a:rPr lang="ru-RU" sz="1300" dirty="0">
                <a:ea typeface="+mn-lt"/>
                <a:cs typeface="+mn-lt"/>
              </a:rPr>
              <a:t> – </a:t>
            </a:r>
            <a:r>
              <a:rPr lang="ru-RU" sz="1300" dirty="0" err="1">
                <a:ea typeface="+mn-lt"/>
                <a:cs typeface="+mn-lt"/>
              </a:rPr>
              <a:t>екі</a:t>
            </a:r>
            <a:r>
              <a:rPr lang="ru-RU" sz="1300" dirty="0">
                <a:ea typeface="+mn-lt"/>
                <a:cs typeface="+mn-lt"/>
              </a:rPr>
              <a:t> </a:t>
            </a:r>
            <a:r>
              <a:rPr lang="ru-RU" sz="1300" dirty="0" err="1">
                <a:ea typeface="+mn-lt"/>
                <a:cs typeface="+mn-lt"/>
              </a:rPr>
              <a:t>түрлі</a:t>
            </a:r>
            <a:r>
              <a:rPr lang="ru-RU" sz="1300" dirty="0">
                <a:ea typeface="+mn-lt"/>
                <a:cs typeface="+mn-lt"/>
              </a:rPr>
              <a:t> </a:t>
            </a:r>
            <a:r>
              <a:rPr lang="ru-RU" sz="1300" dirty="0" err="1">
                <a:ea typeface="+mn-lt"/>
                <a:cs typeface="+mn-lt"/>
              </a:rPr>
              <a:t>мәдениетті</a:t>
            </a:r>
            <a:r>
              <a:rPr lang="ru-RU" sz="1300" dirty="0">
                <a:ea typeface="+mn-lt"/>
                <a:cs typeface="+mn-lt"/>
              </a:rPr>
              <a:t>: </a:t>
            </a:r>
            <a:r>
              <a:rPr lang="ru-RU" sz="1300" dirty="0" err="1">
                <a:ea typeface="+mn-lt"/>
                <a:cs typeface="+mn-lt"/>
              </a:rPr>
              <a:t>отырықшы</a:t>
            </a:r>
            <a:r>
              <a:rPr lang="ru-RU" sz="1300" dirty="0">
                <a:ea typeface="+mn-lt"/>
                <a:cs typeface="+mn-lt"/>
              </a:rPr>
              <a:t> </a:t>
            </a:r>
            <a:r>
              <a:rPr lang="ru-RU" sz="1300" dirty="0" err="1">
                <a:ea typeface="+mn-lt"/>
                <a:cs typeface="+mn-lt"/>
              </a:rPr>
              <a:t>және</a:t>
            </a:r>
            <a:r>
              <a:rPr lang="ru-RU" sz="1300" dirty="0">
                <a:ea typeface="+mn-lt"/>
                <a:cs typeface="+mn-lt"/>
              </a:rPr>
              <a:t> </a:t>
            </a:r>
            <a:r>
              <a:rPr lang="ru-RU" sz="1300" dirty="0" err="1">
                <a:ea typeface="+mn-lt"/>
                <a:cs typeface="+mn-lt"/>
              </a:rPr>
              <a:t>көшпелі</a:t>
            </a:r>
            <a:r>
              <a:rPr lang="ru-RU" sz="1300" dirty="0">
                <a:ea typeface="+mn-lt"/>
                <a:cs typeface="+mn-lt"/>
              </a:rPr>
              <a:t> </a:t>
            </a:r>
            <a:r>
              <a:rPr lang="ru-RU" sz="1300" dirty="0" err="1">
                <a:ea typeface="+mn-lt"/>
                <a:cs typeface="+mn-lt"/>
              </a:rPr>
              <a:t>өркениетті</a:t>
            </a:r>
            <a:r>
              <a:rPr lang="ru-RU" sz="1300" dirty="0">
                <a:ea typeface="+mn-lt"/>
                <a:cs typeface="+mn-lt"/>
              </a:rPr>
              <a:t> </a:t>
            </a:r>
            <a:r>
              <a:rPr lang="ru-RU" sz="1300" dirty="0" err="1">
                <a:ea typeface="+mn-lt"/>
                <a:cs typeface="+mn-lt"/>
              </a:rPr>
              <a:t>біріктірген</a:t>
            </a:r>
            <a:r>
              <a:rPr lang="ru-RU" sz="1300" dirty="0">
                <a:ea typeface="+mn-lt"/>
                <a:cs typeface="+mn-lt"/>
              </a:rPr>
              <a:t> </a:t>
            </a:r>
            <a:r>
              <a:rPr lang="ru-RU" sz="1300" dirty="0" err="1">
                <a:ea typeface="+mn-lt"/>
                <a:cs typeface="+mn-lt"/>
              </a:rPr>
              <a:t>қала</a:t>
            </a:r>
            <a:r>
              <a:rPr lang="ru-RU" sz="1300" dirty="0">
                <a:ea typeface="+mn-lt"/>
                <a:cs typeface="+mn-lt"/>
              </a:rPr>
              <a:t> </a:t>
            </a:r>
            <a:r>
              <a:rPr lang="ru-RU" sz="1300" dirty="0" err="1">
                <a:ea typeface="+mn-lt"/>
                <a:cs typeface="+mn-lt"/>
              </a:rPr>
              <a:t>болды</a:t>
            </a:r>
            <a:r>
              <a:rPr lang="ru-RU" sz="1300" dirty="0">
                <a:ea typeface="+mn-lt"/>
                <a:cs typeface="+mn-lt"/>
              </a:rPr>
              <a:t>. </a:t>
            </a:r>
            <a:r>
              <a:rPr lang="ru-RU" sz="1300" dirty="0" err="1">
                <a:ea typeface="+mn-lt"/>
                <a:cs typeface="+mn-lt"/>
              </a:rPr>
              <a:t>Бұл</a:t>
            </a:r>
            <a:r>
              <a:rPr lang="ru-RU" sz="1300" dirty="0">
                <a:ea typeface="+mn-lt"/>
                <a:cs typeface="+mn-lt"/>
              </a:rPr>
              <a:t> </a:t>
            </a:r>
            <a:r>
              <a:rPr lang="ru-RU" sz="1300" dirty="0" err="1">
                <a:ea typeface="+mn-lt"/>
                <a:cs typeface="+mn-lt"/>
              </a:rPr>
              <a:t>бірлестік</a:t>
            </a:r>
            <a:r>
              <a:rPr lang="ru-RU" sz="1300" dirty="0">
                <a:ea typeface="+mn-lt"/>
                <a:cs typeface="+mn-lt"/>
              </a:rPr>
              <a:t> </a:t>
            </a:r>
            <a:r>
              <a:rPr lang="ru-RU" sz="1300" dirty="0" err="1">
                <a:ea typeface="+mn-lt"/>
                <a:cs typeface="+mn-lt"/>
              </a:rPr>
              <a:t>Әл</a:t>
            </a:r>
            <a:r>
              <a:rPr lang="ru-RU" sz="1300" dirty="0">
                <a:ea typeface="+mn-lt"/>
                <a:cs typeface="+mn-lt"/>
              </a:rPr>
              <a:t> – Фараби </a:t>
            </a:r>
            <a:r>
              <a:rPr lang="ru-RU" sz="1300" dirty="0" err="1">
                <a:ea typeface="+mn-lt"/>
                <a:cs typeface="+mn-lt"/>
              </a:rPr>
              <a:t>философиясының</a:t>
            </a:r>
            <a:r>
              <a:rPr lang="ru-RU" sz="1300" dirty="0">
                <a:ea typeface="+mn-lt"/>
                <a:cs typeface="+mn-lt"/>
              </a:rPr>
              <a:t> </a:t>
            </a:r>
            <a:r>
              <a:rPr lang="ru-RU" sz="1300" dirty="0" err="1">
                <a:ea typeface="+mn-lt"/>
                <a:cs typeface="+mn-lt"/>
              </a:rPr>
              <a:t>негізін</a:t>
            </a:r>
            <a:r>
              <a:rPr lang="ru-RU" sz="1300" dirty="0">
                <a:ea typeface="+mn-lt"/>
                <a:cs typeface="+mn-lt"/>
              </a:rPr>
              <a:t> </a:t>
            </a:r>
            <a:r>
              <a:rPr lang="ru-RU" sz="1300" dirty="0" err="1">
                <a:ea typeface="+mn-lt"/>
                <a:cs typeface="+mn-lt"/>
              </a:rPr>
              <a:t>қалады</a:t>
            </a:r>
            <a:r>
              <a:rPr lang="ru-RU" sz="1300" dirty="0">
                <a:ea typeface="+mn-lt"/>
                <a:cs typeface="+mn-lt"/>
              </a:rPr>
              <a:t>. </a:t>
            </a:r>
            <a:r>
              <a:rPr lang="ru-RU" sz="1300" dirty="0" err="1">
                <a:ea typeface="+mn-lt"/>
                <a:cs typeface="+mn-lt"/>
              </a:rPr>
              <a:t>Әл</a:t>
            </a:r>
            <a:r>
              <a:rPr lang="ru-RU" sz="1300" dirty="0">
                <a:ea typeface="+mn-lt"/>
                <a:cs typeface="+mn-lt"/>
              </a:rPr>
              <a:t>-Фараби </a:t>
            </a:r>
            <a:r>
              <a:rPr lang="ru-RU" sz="1300" dirty="0" err="1">
                <a:ea typeface="+mn-lt"/>
                <a:cs typeface="+mn-lt"/>
              </a:rPr>
              <a:t>екі</a:t>
            </a:r>
            <a:r>
              <a:rPr lang="ru-RU" sz="1300" dirty="0">
                <a:ea typeface="+mn-lt"/>
                <a:cs typeface="+mn-lt"/>
              </a:rPr>
              <a:t> </a:t>
            </a:r>
            <a:r>
              <a:rPr lang="ru-RU" sz="1300" dirty="0" err="1">
                <a:ea typeface="+mn-lt"/>
                <a:cs typeface="+mn-lt"/>
              </a:rPr>
              <a:t>түрлі</a:t>
            </a:r>
            <a:r>
              <a:rPr lang="ru-RU" sz="1300" dirty="0">
                <a:ea typeface="+mn-lt"/>
                <a:cs typeface="+mn-lt"/>
              </a:rPr>
              <a:t> </a:t>
            </a:r>
            <a:r>
              <a:rPr lang="ru-RU" sz="1300" dirty="0" err="1">
                <a:ea typeface="+mn-lt"/>
                <a:cs typeface="+mn-lt"/>
              </a:rPr>
              <a:t>мәдениеттің</a:t>
            </a:r>
            <a:r>
              <a:rPr lang="ru-RU" sz="1300" dirty="0">
                <a:ea typeface="+mn-lt"/>
                <a:cs typeface="+mn-lt"/>
              </a:rPr>
              <a:t> </a:t>
            </a:r>
            <a:r>
              <a:rPr lang="ru-RU" sz="1300" dirty="0" err="1">
                <a:ea typeface="+mn-lt"/>
                <a:cs typeface="+mn-lt"/>
              </a:rPr>
              <a:t>өзара</a:t>
            </a:r>
            <a:r>
              <a:rPr lang="ru-RU" sz="1300" dirty="0">
                <a:ea typeface="+mn-lt"/>
                <a:cs typeface="+mn-lt"/>
              </a:rPr>
              <a:t> </a:t>
            </a:r>
            <a:r>
              <a:rPr lang="ru-RU" sz="1300" dirty="0" err="1">
                <a:ea typeface="+mn-lt"/>
                <a:cs typeface="+mn-lt"/>
              </a:rPr>
              <a:t>өмір</a:t>
            </a:r>
            <a:r>
              <a:rPr lang="ru-RU" sz="1300" dirty="0">
                <a:ea typeface="+mn-lt"/>
                <a:cs typeface="+mn-lt"/>
              </a:rPr>
              <a:t> </a:t>
            </a:r>
            <a:r>
              <a:rPr lang="ru-RU" sz="1300" dirty="0" err="1">
                <a:ea typeface="+mn-lt"/>
                <a:cs typeface="+mn-lt"/>
              </a:rPr>
              <a:t>сүру</a:t>
            </a:r>
            <a:r>
              <a:rPr lang="ru-RU" sz="1300" dirty="0">
                <a:ea typeface="+mn-lt"/>
                <a:cs typeface="+mn-lt"/>
              </a:rPr>
              <a:t> </a:t>
            </a:r>
            <a:r>
              <a:rPr lang="ru-RU" sz="1300" dirty="0" err="1">
                <a:ea typeface="+mn-lt"/>
                <a:cs typeface="+mn-lt"/>
              </a:rPr>
              <a:t>мүмкіндігі</a:t>
            </a:r>
            <a:r>
              <a:rPr lang="ru-RU" sz="1300" dirty="0">
                <a:ea typeface="+mn-lt"/>
                <a:cs typeface="+mn-lt"/>
              </a:rPr>
              <a:t> мен </a:t>
            </a:r>
            <a:r>
              <a:rPr lang="ru-RU" sz="1300" dirty="0" err="1">
                <a:ea typeface="+mn-lt"/>
                <a:cs typeface="+mn-lt"/>
              </a:rPr>
              <a:t>қажеттілігін</a:t>
            </a:r>
            <a:r>
              <a:rPr lang="ru-RU" sz="1300" dirty="0">
                <a:ea typeface="+mn-lt"/>
                <a:cs typeface="+mn-lt"/>
              </a:rPr>
              <a:t> </a:t>
            </a:r>
            <a:r>
              <a:rPr lang="ru-RU" sz="1300" dirty="0" err="1">
                <a:ea typeface="+mn-lt"/>
                <a:cs typeface="+mn-lt"/>
              </a:rPr>
              <a:t>көрді</a:t>
            </a:r>
            <a:r>
              <a:rPr lang="ru-RU" sz="1300" dirty="0">
                <a:ea typeface="+mn-lt"/>
                <a:cs typeface="+mn-lt"/>
              </a:rPr>
              <a:t>.</a:t>
            </a:r>
          </a:p>
          <a:p>
            <a:endParaRPr lang="ru-RU" sz="1300">
              <a:cs typeface="Calibri"/>
            </a:endParaRPr>
          </a:p>
          <a:p>
            <a:r>
              <a:rPr lang="ru-RU" sz="1300" dirty="0">
                <a:ea typeface="+mn-lt"/>
                <a:cs typeface="+mn-lt"/>
              </a:rPr>
              <a:t>Ол </a:t>
            </a:r>
            <a:r>
              <a:rPr lang="ru-RU" sz="1300" dirty="0" err="1">
                <a:ea typeface="+mn-lt"/>
                <a:cs typeface="+mn-lt"/>
              </a:rPr>
              <a:t>Бұхара</a:t>
            </a:r>
            <a:r>
              <a:rPr lang="ru-RU" sz="1300" dirty="0">
                <a:ea typeface="+mn-lt"/>
                <a:cs typeface="+mn-lt"/>
              </a:rPr>
              <a:t>, </a:t>
            </a:r>
            <a:r>
              <a:rPr lang="ru-RU" sz="1300" dirty="0" err="1">
                <a:ea typeface="+mn-lt"/>
                <a:cs typeface="+mn-lt"/>
              </a:rPr>
              <a:t>Самарқанд</a:t>
            </a:r>
            <a:r>
              <a:rPr lang="ru-RU" sz="1300" dirty="0">
                <a:ea typeface="+mn-lt"/>
                <a:cs typeface="+mn-lt"/>
              </a:rPr>
              <a:t>, Дамаск, Каир, </a:t>
            </a:r>
            <a:r>
              <a:rPr lang="ru-RU" sz="1300" dirty="0" err="1">
                <a:ea typeface="+mn-lt"/>
                <a:cs typeface="+mn-lt"/>
              </a:rPr>
              <a:t>Бағдатта</a:t>
            </a:r>
            <a:r>
              <a:rPr lang="ru-RU" sz="1300" dirty="0">
                <a:ea typeface="+mn-lt"/>
                <a:cs typeface="+mn-lt"/>
              </a:rPr>
              <a:t> </a:t>
            </a:r>
            <a:r>
              <a:rPr lang="ru-RU" sz="1300" dirty="0" err="1">
                <a:ea typeface="+mn-lt"/>
                <a:cs typeface="+mn-lt"/>
              </a:rPr>
              <a:t>өмір</a:t>
            </a:r>
            <a:r>
              <a:rPr lang="ru-RU" sz="1300" dirty="0">
                <a:ea typeface="+mn-lt"/>
                <a:cs typeface="+mn-lt"/>
              </a:rPr>
              <a:t> </a:t>
            </a:r>
            <a:r>
              <a:rPr lang="ru-RU" sz="1300" dirty="0" err="1">
                <a:ea typeface="+mn-lt"/>
                <a:cs typeface="+mn-lt"/>
              </a:rPr>
              <a:t>сүріп</a:t>
            </a:r>
            <a:r>
              <a:rPr lang="ru-RU" sz="1300" dirty="0">
                <a:ea typeface="+mn-lt"/>
                <a:cs typeface="+mn-lt"/>
              </a:rPr>
              <a:t>, </a:t>
            </a:r>
            <a:r>
              <a:rPr lang="ru-RU" sz="1300" dirty="0" err="1">
                <a:ea typeface="+mn-lt"/>
                <a:cs typeface="+mn-lt"/>
              </a:rPr>
              <a:t>Александрияда</a:t>
            </a:r>
            <a:r>
              <a:rPr lang="ru-RU" sz="1300" dirty="0">
                <a:ea typeface="+mn-lt"/>
                <a:cs typeface="+mn-lt"/>
              </a:rPr>
              <a:t> </a:t>
            </a:r>
            <a:r>
              <a:rPr lang="ru-RU" sz="1300" dirty="0" err="1">
                <a:ea typeface="+mn-lt"/>
                <a:cs typeface="+mn-lt"/>
              </a:rPr>
              <a:t>болып</a:t>
            </a:r>
            <a:r>
              <a:rPr lang="ru-RU" sz="1300" dirty="0">
                <a:ea typeface="+mn-lt"/>
                <a:cs typeface="+mn-lt"/>
              </a:rPr>
              <a:t>, эллинизм </a:t>
            </a:r>
            <a:r>
              <a:rPr lang="ru-RU" sz="1300" dirty="0" err="1">
                <a:ea typeface="+mn-lt"/>
                <a:cs typeface="+mn-lt"/>
              </a:rPr>
              <a:t>философиясын</a:t>
            </a:r>
            <a:r>
              <a:rPr lang="ru-RU" sz="1300" dirty="0">
                <a:ea typeface="+mn-lt"/>
                <a:cs typeface="+mn-lt"/>
              </a:rPr>
              <a:t> </a:t>
            </a:r>
            <a:r>
              <a:rPr lang="ru-RU" sz="1300" dirty="0" err="1">
                <a:ea typeface="+mn-lt"/>
                <a:cs typeface="+mn-lt"/>
              </a:rPr>
              <a:t>зерттеді</a:t>
            </a:r>
            <a:r>
              <a:rPr lang="ru-RU" sz="1300" dirty="0">
                <a:ea typeface="+mn-lt"/>
                <a:cs typeface="+mn-lt"/>
              </a:rPr>
              <a:t>.</a:t>
            </a:r>
          </a:p>
          <a:p>
            <a:endParaRPr lang="ru-RU" sz="1300">
              <a:cs typeface="Calibri"/>
            </a:endParaRPr>
          </a:p>
        </p:txBody>
      </p:sp>
    </p:spTree>
    <p:extLst>
      <p:ext uri="{BB962C8B-B14F-4D97-AF65-F5344CB8AC3E}">
        <p14:creationId xmlns:p14="http://schemas.microsoft.com/office/powerpoint/2010/main" val="87803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9B6A81E7-2A43-4366-8431-1FA7A780A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4" descr="Изображение выглядит как текст, земля, боевая машина&#10;&#10;Автоматически созданное описание">
            <a:extLst>
              <a:ext uri="{FF2B5EF4-FFF2-40B4-BE49-F238E27FC236}">
                <a16:creationId xmlns:a16="http://schemas.microsoft.com/office/drawing/2014/main" id="{3C41D1D0-10C5-84E2-08B0-4B8D44238F74}"/>
              </a:ext>
            </a:extLst>
          </p:cNvPr>
          <p:cNvPicPr>
            <a:picLocks noChangeAspect="1"/>
          </p:cNvPicPr>
          <p:nvPr/>
        </p:nvPicPr>
        <p:blipFill rotWithShape="1">
          <a:blip r:embed="rId2"/>
          <a:srcRect l="29545" r="30421" b="-1"/>
          <a:stretch/>
        </p:blipFill>
        <p:spPr>
          <a:xfrm>
            <a:off x="20" y="10"/>
            <a:ext cx="5409897" cy="6857989"/>
          </a:xfrm>
          <a:prstGeom prst="rect">
            <a:avLst/>
          </a:prstGeom>
        </p:spPr>
      </p:pic>
      <p:sp>
        <p:nvSpPr>
          <p:cNvPr id="98" name="Rectangle 97">
            <a:extLst>
              <a:ext uri="{FF2B5EF4-FFF2-40B4-BE49-F238E27FC236}">
                <a16:creationId xmlns:a16="http://schemas.microsoft.com/office/drawing/2014/main" id="{D09B7001-6C15-47E8-8C3B-A6EB53C98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D3D7337-C310-4B2B-BE2D-98E9D6EC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565" y="685800"/>
            <a:ext cx="5409636"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039AA00E-0614-2AF0-C2E1-4226E20F653F}"/>
              </a:ext>
            </a:extLst>
          </p:cNvPr>
          <p:cNvSpPr>
            <a:spLocks noGrp="1"/>
          </p:cNvSpPr>
          <p:nvPr>
            <p:ph idx="1"/>
          </p:nvPr>
        </p:nvSpPr>
        <p:spPr>
          <a:xfrm>
            <a:off x="6488703" y="1071779"/>
            <a:ext cx="4703963" cy="4807297"/>
          </a:xfrm>
        </p:spPr>
        <p:txBody>
          <a:bodyPr vert="horz" lIns="91440" tIns="45720" rIns="91440" bIns="45720" rtlCol="0" anchor="t">
            <a:normAutofit/>
          </a:bodyPr>
          <a:lstStyle/>
          <a:p>
            <a:r>
              <a:rPr lang="ru-RU" sz="1800" dirty="0" err="1">
                <a:solidFill>
                  <a:schemeClr val="bg1"/>
                </a:solidFill>
                <a:ea typeface="+mn-lt"/>
                <a:cs typeface="+mn-lt"/>
              </a:rPr>
              <a:t>Әл</a:t>
            </a:r>
            <a:r>
              <a:rPr lang="ru-RU" sz="1800" dirty="0">
                <a:solidFill>
                  <a:schemeClr val="bg1"/>
                </a:solidFill>
                <a:ea typeface="+mn-lt"/>
                <a:cs typeface="+mn-lt"/>
              </a:rPr>
              <a:t>-Фараби 50 </a:t>
            </a:r>
            <a:r>
              <a:rPr lang="ru-RU" sz="1800" dirty="0" err="1">
                <a:solidFill>
                  <a:schemeClr val="bg1"/>
                </a:solidFill>
                <a:ea typeface="+mn-lt"/>
                <a:cs typeface="+mn-lt"/>
              </a:rPr>
              <a:t>жасында</a:t>
            </a:r>
            <a:r>
              <a:rPr lang="ru-RU" sz="1800" dirty="0">
                <a:solidFill>
                  <a:schemeClr val="bg1"/>
                </a:solidFill>
                <a:ea typeface="+mn-lt"/>
                <a:cs typeface="+mn-lt"/>
              </a:rPr>
              <a:t> </a:t>
            </a:r>
            <a:r>
              <a:rPr lang="ru-RU" sz="1800" dirty="0" err="1">
                <a:solidFill>
                  <a:schemeClr val="bg1"/>
                </a:solidFill>
                <a:ea typeface="+mn-lt"/>
                <a:cs typeface="+mn-lt"/>
              </a:rPr>
              <a:t>өз</a:t>
            </a:r>
            <a:r>
              <a:rPr lang="ru-RU" sz="1800" dirty="0">
                <a:solidFill>
                  <a:schemeClr val="bg1"/>
                </a:solidFill>
                <a:ea typeface="+mn-lt"/>
                <a:cs typeface="+mn-lt"/>
              </a:rPr>
              <a:t> </a:t>
            </a:r>
            <a:r>
              <a:rPr lang="ru-RU" sz="1800" dirty="0" err="1">
                <a:solidFill>
                  <a:schemeClr val="bg1"/>
                </a:solidFill>
                <a:ea typeface="+mn-lt"/>
                <a:cs typeface="+mn-lt"/>
              </a:rPr>
              <a:t>қаласынан</a:t>
            </a:r>
            <a:r>
              <a:rPr lang="ru-RU" sz="1800" dirty="0">
                <a:solidFill>
                  <a:schemeClr val="bg1"/>
                </a:solidFill>
                <a:ea typeface="+mn-lt"/>
                <a:cs typeface="+mn-lt"/>
              </a:rPr>
              <a:t> </a:t>
            </a:r>
            <a:r>
              <a:rPr lang="ru-RU" sz="1800" dirty="0" err="1">
                <a:solidFill>
                  <a:schemeClr val="bg1"/>
                </a:solidFill>
                <a:ea typeface="+mn-lt"/>
                <a:cs typeface="+mn-lt"/>
              </a:rPr>
              <a:t>кеткен</a:t>
            </a:r>
            <a:r>
              <a:rPr lang="ru-RU" sz="1800" dirty="0">
                <a:solidFill>
                  <a:schemeClr val="bg1"/>
                </a:solidFill>
                <a:ea typeface="+mn-lt"/>
                <a:cs typeface="+mn-lt"/>
              </a:rPr>
              <a:t>. </a:t>
            </a:r>
            <a:r>
              <a:rPr lang="ru-RU" sz="1800" dirty="0" err="1">
                <a:solidFill>
                  <a:schemeClr val="bg1"/>
                </a:solidFill>
                <a:ea typeface="+mn-lt"/>
                <a:cs typeface="+mn-lt"/>
              </a:rPr>
              <a:t>Ортағасырлық</a:t>
            </a:r>
            <a:r>
              <a:rPr lang="ru-RU" sz="1800" dirty="0">
                <a:solidFill>
                  <a:schemeClr val="bg1"/>
                </a:solidFill>
                <a:ea typeface="+mn-lt"/>
                <a:cs typeface="+mn-lt"/>
              </a:rPr>
              <a:t> </a:t>
            </a:r>
            <a:r>
              <a:rPr lang="ru-RU" sz="1800" dirty="0" err="1">
                <a:solidFill>
                  <a:schemeClr val="bg1"/>
                </a:solidFill>
                <a:ea typeface="+mn-lt"/>
                <a:cs typeface="+mn-lt"/>
              </a:rPr>
              <a:t>мәдениет</a:t>
            </a:r>
            <a:r>
              <a:rPr lang="ru-RU" sz="1800" dirty="0">
                <a:solidFill>
                  <a:schemeClr val="bg1"/>
                </a:solidFill>
                <a:ea typeface="+mn-lt"/>
                <a:cs typeface="+mn-lt"/>
              </a:rPr>
              <a:t> пен </a:t>
            </a:r>
            <a:r>
              <a:rPr lang="ru-RU" sz="1800" dirty="0" err="1">
                <a:solidFill>
                  <a:schemeClr val="bg1"/>
                </a:solidFill>
                <a:ea typeface="+mn-lt"/>
                <a:cs typeface="+mn-lt"/>
              </a:rPr>
              <a:t>ғылымның</a:t>
            </a:r>
            <a:r>
              <a:rPr lang="ru-RU" sz="1800" dirty="0">
                <a:solidFill>
                  <a:schemeClr val="bg1"/>
                </a:solidFill>
                <a:ea typeface="+mn-lt"/>
                <a:cs typeface="+mn-lt"/>
              </a:rPr>
              <a:t> </a:t>
            </a:r>
            <a:r>
              <a:rPr lang="ru-RU" sz="1800" dirty="0" err="1">
                <a:solidFill>
                  <a:schemeClr val="bg1"/>
                </a:solidFill>
                <a:ea typeface="+mn-lt"/>
                <a:cs typeface="+mn-lt"/>
              </a:rPr>
              <a:t>ең</a:t>
            </a:r>
            <a:r>
              <a:rPr lang="ru-RU" sz="1800" dirty="0">
                <a:solidFill>
                  <a:schemeClr val="bg1"/>
                </a:solidFill>
                <a:ea typeface="+mn-lt"/>
                <a:cs typeface="+mn-lt"/>
              </a:rPr>
              <a:t> </a:t>
            </a:r>
            <a:r>
              <a:rPr lang="ru-RU" sz="1800" dirty="0" err="1">
                <a:solidFill>
                  <a:schemeClr val="bg1"/>
                </a:solidFill>
                <a:ea typeface="+mn-lt"/>
                <a:cs typeface="+mn-lt"/>
              </a:rPr>
              <a:t>ірі</a:t>
            </a:r>
            <a:r>
              <a:rPr lang="ru-RU" sz="1800" dirty="0">
                <a:solidFill>
                  <a:schemeClr val="bg1"/>
                </a:solidFill>
                <a:ea typeface="+mn-lt"/>
                <a:cs typeface="+mn-lt"/>
              </a:rPr>
              <a:t> </a:t>
            </a:r>
            <a:r>
              <a:rPr lang="ru-RU" sz="1800" dirty="0" err="1">
                <a:solidFill>
                  <a:schemeClr val="bg1"/>
                </a:solidFill>
                <a:ea typeface="+mn-lt"/>
                <a:cs typeface="+mn-lt"/>
              </a:rPr>
              <a:t>орталығы</a:t>
            </a:r>
            <a:r>
              <a:rPr lang="ru-RU" sz="1800" dirty="0">
                <a:solidFill>
                  <a:schemeClr val="bg1"/>
                </a:solidFill>
                <a:ea typeface="+mn-lt"/>
                <a:cs typeface="+mn-lt"/>
              </a:rPr>
              <a:t> </a:t>
            </a:r>
            <a:r>
              <a:rPr lang="ru-RU" sz="1800" dirty="0" err="1">
                <a:solidFill>
                  <a:schemeClr val="bg1"/>
                </a:solidFill>
                <a:ea typeface="+mn-lt"/>
                <a:cs typeface="+mn-lt"/>
              </a:rPr>
              <a:t>Бағдадқа</a:t>
            </a:r>
            <a:r>
              <a:rPr lang="ru-RU" sz="1800" dirty="0">
                <a:solidFill>
                  <a:schemeClr val="bg1"/>
                </a:solidFill>
                <a:ea typeface="+mn-lt"/>
                <a:cs typeface="+mn-lt"/>
              </a:rPr>
              <a:t> барды.</a:t>
            </a:r>
            <a:endParaRPr lang="ru-RU" sz="1800" dirty="0">
              <a:solidFill>
                <a:schemeClr val="bg1"/>
              </a:solidFill>
              <a:cs typeface="Calibri"/>
            </a:endParaRPr>
          </a:p>
          <a:p>
            <a:r>
              <a:rPr lang="ru-RU" sz="1800" dirty="0" err="1">
                <a:solidFill>
                  <a:schemeClr val="bg1"/>
                </a:solidFill>
                <a:ea typeface="+mn-lt"/>
                <a:cs typeface="+mn-lt"/>
              </a:rPr>
              <a:t>Бағдатта</a:t>
            </a:r>
            <a:r>
              <a:rPr lang="ru-RU" sz="1800" dirty="0">
                <a:solidFill>
                  <a:schemeClr val="bg1"/>
                </a:solidFill>
                <a:ea typeface="+mn-lt"/>
                <a:cs typeface="+mn-lt"/>
              </a:rPr>
              <a:t> </a:t>
            </a:r>
            <a:r>
              <a:rPr lang="ru-RU" sz="1800" dirty="0" err="1">
                <a:solidFill>
                  <a:schemeClr val="bg1"/>
                </a:solidFill>
                <a:ea typeface="+mn-lt"/>
                <a:cs typeface="+mn-lt"/>
              </a:rPr>
              <a:t>көптеген</a:t>
            </a:r>
            <a:r>
              <a:rPr lang="ru-RU" sz="1800" dirty="0">
                <a:solidFill>
                  <a:schemeClr val="bg1"/>
                </a:solidFill>
                <a:ea typeface="+mn-lt"/>
                <a:cs typeface="+mn-lt"/>
              </a:rPr>
              <a:t> </a:t>
            </a:r>
            <a:r>
              <a:rPr lang="ru-RU" sz="1800" dirty="0" err="1">
                <a:solidFill>
                  <a:schemeClr val="bg1"/>
                </a:solidFill>
                <a:ea typeface="+mn-lt"/>
                <a:cs typeface="+mn-lt"/>
              </a:rPr>
              <a:t>мәдениеттер</a:t>
            </a:r>
            <a:r>
              <a:rPr lang="ru-RU" sz="1800" dirty="0">
                <a:solidFill>
                  <a:schemeClr val="bg1"/>
                </a:solidFill>
                <a:ea typeface="+mn-lt"/>
                <a:cs typeface="+mn-lt"/>
              </a:rPr>
              <a:t> мен </a:t>
            </a:r>
            <a:r>
              <a:rPr lang="ru-RU" sz="1800" dirty="0" err="1">
                <a:solidFill>
                  <a:schemeClr val="bg1"/>
                </a:solidFill>
                <a:ea typeface="+mn-lt"/>
                <a:cs typeface="+mn-lt"/>
              </a:rPr>
              <a:t>халықтар</a:t>
            </a:r>
            <a:r>
              <a:rPr lang="ru-RU" sz="1800" dirty="0">
                <a:solidFill>
                  <a:schemeClr val="bg1"/>
                </a:solidFill>
                <a:ea typeface="+mn-lt"/>
                <a:cs typeface="+mn-lt"/>
              </a:rPr>
              <a:t> </a:t>
            </a:r>
            <a:r>
              <a:rPr lang="ru-RU" sz="1800" dirty="0" err="1">
                <a:solidFill>
                  <a:schemeClr val="bg1"/>
                </a:solidFill>
                <a:ea typeface="+mn-lt"/>
                <a:cs typeface="+mn-lt"/>
              </a:rPr>
              <a:t>тоғысты</a:t>
            </a:r>
            <a:r>
              <a:rPr lang="ru-RU" sz="1800" dirty="0">
                <a:solidFill>
                  <a:schemeClr val="bg1"/>
                </a:solidFill>
                <a:ea typeface="+mn-lt"/>
                <a:cs typeface="+mn-lt"/>
              </a:rPr>
              <a:t>. </a:t>
            </a:r>
            <a:r>
              <a:rPr lang="ru-RU" sz="1800" dirty="0" err="1">
                <a:solidFill>
                  <a:schemeClr val="bg1"/>
                </a:solidFill>
                <a:ea typeface="+mn-lt"/>
                <a:cs typeface="+mn-lt"/>
              </a:rPr>
              <a:t>Ғылым</a:t>
            </a:r>
            <a:r>
              <a:rPr lang="ru-RU" sz="1800" dirty="0">
                <a:solidFill>
                  <a:schemeClr val="bg1"/>
                </a:solidFill>
                <a:ea typeface="+mn-lt"/>
                <a:cs typeface="+mn-lt"/>
              </a:rPr>
              <a:t> </a:t>
            </a:r>
            <a:r>
              <a:rPr lang="ru-RU" sz="1800" dirty="0" err="1">
                <a:solidFill>
                  <a:schemeClr val="bg1"/>
                </a:solidFill>
                <a:ea typeface="+mn-lt"/>
                <a:cs typeface="+mn-lt"/>
              </a:rPr>
              <a:t>дамыды</a:t>
            </a:r>
            <a:r>
              <a:rPr lang="ru-RU" sz="1800" dirty="0">
                <a:solidFill>
                  <a:schemeClr val="bg1"/>
                </a:solidFill>
                <a:ea typeface="+mn-lt"/>
                <a:cs typeface="+mn-lt"/>
              </a:rPr>
              <a:t>.</a:t>
            </a:r>
          </a:p>
          <a:p>
            <a:r>
              <a:rPr lang="ru-RU" sz="1800" dirty="0" err="1">
                <a:solidFill>
                  <a:schemeClr val="bg1"/>
                </a:solidFill>
                <a:ea typeface="+mn-lt"/>
                <a:cs typeface="+mn-lt"/>
              </a:rPr>
              <a:t>Бағдат</a:t>
            </a:r>
            <a:r>
              <a:rPr lang="ru-RU" sz="1800" dirty="0">
                <a:solidFill>
                  <a:schemeClr val="bg1"/>
                </a:solidFill>
                <a:ea typeface="+mn-lt"/>
                <a:cs typeface="+mn-lt"/>
              </a:rPr>
              <a:t> </a:t>
            </a:r>
            <a:r>
              <a:rPr lang="ru-RU" sz="1800" dirty="0" err="1">
                <a:solidFill>
                  <a:schemeClr val="bg1"/>
                </a:solidFill>
                <a:ea typeface="+mn-lt"/>
                <a:cs typeface="+mn-lt"/>
              </a:rPr>
              <a:t>әркімге</a:t>
            </a:r>
            <a:r>
              <a:rPr lang="ru-RU" sz="1800" dirty="0">
                <a:solidFill>
                  <a:schemeClr val="bg1"/>
                </a:solidFill>
                <a:ea typeface="+mn-lt"/>
                <a:cs typeface="+mn-lt"/>
              </a:rPr>
              <a:t> </a:t>
            </a:r>
            <a:r>
              <a:rPr lang="ru-RU" sz="1800" dirty="0" err="1">
                <a:solidFill>
                  <a:schemeClr val="bg1"/>
                </a:solidFill>
                <a:ea typeface="+mn-lt"/>
                <a:cs typeface="+mn-lt"/>
              </a:rPr>
              <a:t>өз</a:t>
            </a:r>
            <a:r>
              <a:rPr lang="ru-RU" sz="1800" dirty="0">
                <a:solidFill>
                  <a:schemeClr val="bg1"/>
                </a:solidFill>
                <a:ea typeface="+mn-lt"/>
                <a:cs typeface="+mn-lt"/>
              </a:rPr>
              <a:t> </a:t>
            </a:r>
            <a:r>
              <a:rPr lang="ru-RU" sz="1800" dirty="0" err="1">
                <a:solidFill>
                  <a:schemeClr val="bg1"/>
                </a:solidFill>
                <a:ea typeface="+mn-lt"/>
                <a:cs typeface="+mn-lt"/>
              </a:rPr>
              <a:t>армандарын</a:t>
            </a:r>
            <a:r>
              <a:rPr lang="ru-RU" sz="1800" dirty="0">
                <a:solidFill>
                  <a:schemeClr val="bg1"/>
                </a:solidFill>
                <a:ea typeface="+mn-lt"/>
                <a:cs typeface="+mn-lt"/>
              </a:rPr>
              <a:t> </a:t>
            </a:r>
            <a:r>
              <a:rPr lang="ru-RU" sz="1800" dirty="0" err="1">
                <a:solidFill>
                  <a:schemeClr val="bg1"/>
                </a:solidFill>
                <a:ea typeface="+mn-lt"/>
                <a:cs typeface="+mn-lt"/>
              </a:rPr>
              <a:t>жүзеге</a:t>
            </a:r>
            <a:r>
              <a:rPr lang="ru-RU" sz="1800" dirty="0">
                <a:solidFill>
                  <a:schemeClr val="bg1"/>
                </a:solidFill>
                <a:ea typeface="+mn-lt"/>
                <a:cs typeface="+mn-lt"/>
              </a:rPr>
              <a:t> </a:t>
            </a:r>
            <a:r>
              <a:rPr lang="ru-RU" sz="1800" dirty="0" err="1">
                <a:solidFill>
                  <a:schemeClr val="bg1"/>
                </a:solidFill>
                <a:ea typeface="+mn-lt"/>
                <a:cs typeface="+mn-lt"/>
              </a:rPr>
              <a:t>асыруға</a:t>
            </a:r>
            <a:r>
              <a:rPr lang="ru-RU" sz="1800" dirty="0">
                <a:solidFill>
                  <a:schemeClr val="bg1"/>
                </a:solidFill>
                <a:ea typeface="+mn-lt"/>
                <a:cs typeface="+mn-lt"/>
              </a:rPr>
              <a:t> </a:t>
            </a:r>
            <a:r>
              <a:rPr lang="ru-RU" sz="1800" dirty="0" err="1">
                <a:solidFill>
                  <a:schemeClr val="bg1"/>
                </a:solidFill>
                <a:ea typeface="+mn-lt"/>
                <a:cs typeface="+mn-lt"/>
              </a:rPr>
              <a:t>мүмкіндік</a:t>
            </a:r>
            <a:r>
              <a:rPr lang="ru-RU" sz="1800" dirty="0">
                <a:solidFill>
                  <a:schemeClr val="bg1"/>
                </a:solidFill>
                <a:ea typeface="+mn-lt"/>
                <a:cs typeface="+mn-lt"/>
              </a:rPr>
              <a:t> </a:t>
            </a:r>
            <a:r>
              <a:rPr lang="ru-RU" sz="1800" dirty="0" err="1">
                <a:solidFill>
                  <a:schemeClr val="bg1"/>
                </a:solidFill>
                <a:ea typeface="+mn-lt"/>
                <a:cs typeface="+mn-lt"/>
              </a:rPr>
              <a:t>берді</a:t>
            </a:r>
            <a:r>
              <a:rPr lang="ru-RU" sz="1800" dirty="0">
                <a:solidFill>
                  <a:schemeClr val="bg1"/>
                </a:solidFill>
                <a:ea typeface="+mn-lt"/>
                <a:cs typeface="+mn-lt"/>
              </a:rPr>
              <a:t>, </a:t>
            </a:r>
            <a:r>
              <a:rPr lang="ru-RU" sz="1800" dirty="0" err="1">
                <a:solidFill>
                  <a:schemeClr val="bg1"/>
                </a:solidFill>
                <a:ea typeface="+mn-lt"/>
                <a:cs typeface="+mn-lt"/>
              </a:rPr>
              <a:t>онда</a:t>
            </a:r>
            <a:r>
              <a:rPr lang="ru-RU" sz="1800" dirty="0">
                <a:solidFill>
                  <a:schemeClr val="bg1"/>
                </a:solidFill>
                <a:ea typeface="+mn-lt"/>
                <a:cs typeface="+mn-lt"/>
              </a:rPr>
              <a:t> </a:t>
            </a:r>
            <a:r>
              <a:rPr lang="ru-RU" sz="1800" dirty="0" err="1">
                <a:solidFill>
                  <a:schemeClr val="bg1"/>
                </a:solidFill>
                <a:ea typeface="+mn-lt"/>
                <a:cs typeface="+mn-lt"/>
              </a:rPr>
              <a:t>әртүрлі</a:t>
            </a:r>
            <a:r>
              <a:rPr lang="ru-RU" sz="1800" dirty="0">
                <a:solidFill>
                  <a:schemeClr val="bg1"/>
                </a:solidFill>
                <a:ea typeface="+mn-lt"/>
                <a:cs typeface="+mn-lt"/>
              </a:rPr>
              <a:t> </a:t>
            </a:r>
            <a:r>
              <a:rPr lang="ru-RU" sz="1800" dirty="0" err="1">
                <a:solidFill>
                  <a:schemeClr val="bg1"/>
                </a:solidFill>
                <a:ea typeface="+mn-lt"/>
                <a:cs typeface="+mn-lt"/>
              </a:rPr>
              <a:t>халықтар</a:t>
            </a:r>
            <a:r>
              <a:rPr lang="ru-RU" sz="1800" dirty="0">
                <a:solidFill>
                  <a:schemeClr val="bg1"/>
                </a:solidFill>
                <a:ea typeface="+mn-lt"/>
                <a:cs typeface="+mn-lt"/>
              </a:rPr>
              <a:t> </a:t>
            </a:r>
            <a:r>
              <a:rPr lang="ru-RU" sz="1800" dirty="0" err="1">
                <a:solidFill>
                  <a:schemeClr val="bg1"/>
                </a:solidFill>
                <a:ea typeface="+mn-lt"/>
                <a:cs typeface="+mn-lt"/>
              </a:rPr>
              <a:t>арасында</a:t>
            </a:r>
            <a:r>
              <a:rPr lang="ru-RU" sz="1800" dirty="0">
                <a:solidFill>
                  <a:schemeClr val="bg1"/>
                </a:solidFill>
                <a:ea typeface="+mn-lt"/>
                <a:cs typeface="+mn-lt"/>
              </a:rPr>
              <a:t> </a:t>
            </a:r>
            <a:r>
              <a:rPr lang="ru-RU" sz="1800" dirty="0" err="1">
                <a:solidFill>
                  <a:schemeClr val="bg1"/>
                </a:solidFill>
                <a:ea typeface="+mn-lt"/>
                <a:cs typeface="+mn-lt"/>
              </a:rPr>
              <a:t>неке</a:t>
            </a:r>
            <a:r>
              <a:rPr lang="ru-RU" sz="1800" dirty="0">
                <a:solidFill>
                  <a:schemeClr val="bg1"/>
                </a:solidFill>
                <a:ea typeface="+mn-lt"/>
                <a:cs typeface="+mn-lt"/>
              </a:rPr>
              <a:t> </a:t>
            </a:r>
            <a:r>
              <a:rPr lang="ru-RU" sz="1800" dirty="0" err="1">
                <a:solidFill>
                  <a:schemeClr val="bg1"/>
                </a:solidFill>
                <a:ea typeface="+mn-lt"/>
                <a:cs typeface="+mn-lt"/>
              </a:rPr>
              <a:t>қиылды</a:t>
            </a:r>
            <a:r>
              <a:rPr lang="ru-RU" sz="1800" dirty="0">
                <a:solidFill>
                  <a:schemeClr val="bg1"/>
                </a:solidFill>
                <a:ea typeface="+mn-lt"/>
                <a:cs typeface="+mn-lt"/>
              </a:rPr>
              <a:t>, </a:t>
            </a:r>
            <a:r>
              <a:rPr lang="ru-RU" sz="1800" dirty="0" err="1">
                <a:solidFill>
                  <a:schemeClr val="bg1"/>
                </a:solidFill>
                <a:ea typeface="+mn-lt"/>
                <a:cs typeface="+mn-lt"/>
              </a:rPr>
              <a:t>әр</a:t>
            </a:r>
            <a:r>
              <a:rPr lang="ru-RU" sz="1800" dirty="0">
                <a:solidFill>
                  <a:schemeClr val="bg1"/>
                </a:solidFill>
                <a:ea typeface="+mn-lt"/>
                <a:cs typeface="+mn-lt"/>
              </a:rPr>
              <a:t> </a:t>
            </a:r>
            <a:r>
              <a:rPr lang="ru-RU" sz="1800" dirty="0" err="1">
                <a:solidFill>
                  <a:schemeClr val="bg1"/>
                </a:solidFill>
                <a:ea typeface="+mn-lt"/>
                <a:cs typeface="+mn-lt"/>
              </a:rPr>
              <a:t>түрлі</a:t>
            </a:r>
            <a:r>
              <a:rPr lang="ru-RU" sz="1800" dirty="0">
                <a:solidFill>
                  <a:schemeClr val="bg1"/>
                </a:solidFill>
                <a:ea typeface="+mn-lt"/>
                <a:cs typeface="+mn-lt"/>
              </a:rPr>
              <a:t>, </a:t>
            </a:r>
            <a:r>
              <a:rPr lang="ru-RU" sz="1800" dirty="0" err="1">
                <a:solidFill>
                  <a:schemeClr val="bg1"/>
                </a:solidFill>
                <a:ea typeface="+mn-lt"/>
                <a:cs typeface="+mn-lt"/>
              </a:rPr>
              <a:t>тәрбиелі</a:t>
            </a:r>
            <a:r>
              <a:rPr lang="ru-RU" sz="1800" dirty="0">
                <a:solidFill>
                  <a:schemeClr val="bg1"/>
                </a:solidFill>
                <a:ea typeface="+mn-lt"/>
                <a:cs typeface="+mn-lt"/>
              </a:rPr>
              <a:t>, </a:t>
            </a:r>
            <a:r>
              <a:rPr lang="ru-RU" sz="1800" dirty="0" err="1">
                <a:solidFill>
                  <a:schemeClr val="bg1"/>
                </a:solidFill>
                <a:ea typeface="+mn-lt"/>
                <a:cs typeface="+mn-lt"/>
              </a:rPr>
              <a:t>шыққан</a:t>
            </a:r>
            <a:r>
              <a:rPr lang="ru-RU" sz="1800" dirty="0">
                <a:solidFill>
                  <a:schemeClr val="bg1"/>
                </a:solidFill>
                <a:ea typeface="+mn-lt"/>
                <a:cs typeface="+mn-lt"/>
              </a:rPr>
              <a:t> </a:t>
            </a:r>
            <a:r>
              <a:rPr lang="ru-RU" sz="1800" dirty="0" err="1">
                <a:solidFill>
                  <a:schemeClr val="bg1"/>
                </a:solidFill>
                <a:ea typeface="+mn-lt"/>
                <a:cs typeface="+mn-lt"/>
              </a:rPr>
              <a:t>тегін</a:t>
            </a:r>
            <a:r>
              <a:rPr lang="ru-RU" sz="1800" dirty="0">
                <a:solidFill>
                  <a:schemeClr val="bg1"/>
                </a:solidFill>
                <a:ea typeface="+mn-lt"/>
                <a:cs typeface="+mn-lt"/>
              </a:rPr>
              <a:t> </a:t>
            </a:r>
            <a:r>
              <a:rPr lang="ru-RU" sz="1800" dirty="0" err="1">
                <a:solidFill>
                  <a:schemeClr val="bg1"/>
                </a:solidFill>
                <a:ea typeface="+mn-lt"/>
                <a:cs typeface="+mn-lt"/>
              </a:rPr>
              <a:t>балалар</a:t>
            </a:r>
            <a:r>
              <a:rPr lang="ru-RU" sz="1800" dirty="0">
                <a:solidFill>
                  <a:schemeClr val="bg1"/>
                </a:solidFill>
                <a:ea typeface="+mn-lt"/>
                <a:cs typeface="+mn-lt"/>
              </a:rPr>
              <a:t> </a:t>
            </a:r>
            <a:r>
              <a:rPr lang="ru-RU" sz="1800" dirty="0" err="1">
                <a:solidFill>
                  <a:schemeClr val="bg1"/>
                </a:solidFill>
                <a:ea typeface="+mn-lt"/>
                <a:cs typeface="+mn-lt"/>
              </a:rPr>
              <a:t>дүниеге</a:t>
            </a:r>
            <a:r>
              <a:rPr lang="ru-RU" sz="1800" dirty="0">
                <a:solidFill>
                  <a:schemeClr val="bg1"/>
                </a:solidFill>
                <a:ea typeface="+mn-lt"/>
                <a:cs typeface="+mn-lt"/>
              </a:rPr>
              <a:t> </a:t>
            </a:r>
            <a:r>
              <a:rPr lang="ru-RU" sz="1800" dirty="0" err="1">
                <a:solidFill>
                  <a:schemeClr val="bg1"/>
                </a:solidFill>
                <a:ea typeface="+mn-lt"/>
                <a:cs typeface="+mn-lt"/>
              </a:rPr>
              <a:t>келді</a:t>
            </a:r>
            <a:r>
              <a:rPr lang="ru-RU" sz="1800" dirty="0">
                <a:solidFill>
                  <a:schemeClr val="bg1"/>
                </a:solidFill>
                <a:ea typeface="+mn-lt"/>
                <a:cs typeface="+mn-lt"/>
              </a:rPr>
              <a:t>.</a:t>
            </a:r>
          </a:p>
          <a:p>
            <a:r>
              <a:rPr lang="ru-RU" sz="1800" dirty="0" err="1">
                <a:solidFill>
                  <a:schemeClr val="bg1"/>
                </a:solidFill>
                <a:ea typeface="+mn-lt"/>
                <a:cs typeface="+mn-lt"/>
              </a:rPr>
              <a:t>Әл</a:t>
            </a:r>
            <a:r>
              <a:rPr lang="ru-RU" sz="1800" dirty="0">
                <a:solidFill>
                  <a:schemeClr val="bg1"/>
                </a:solidFill>
                <a:ea typeface="+mn-lt"/>
                <a:cs typeface="+mn-lt"/>
              </a:rPr>
              <a:t>-Фараби </a:t>
            </a:r>
            <a:r>
              <a:rPr lang="ru-RU" sz="1800" dirty="0" err="1">
                <a:solidFill>
                  <a:schemeClr val="bg1"/>
                </a:solidFill>
                <a:ea typeface="+mn-lt"/>
                <a:cs typeface="+mn-lt"/>
              </a:rPr>
              <a:t>Бағдатта</a:t>
            </a:r>
            <a:r>
              <a:rPr lang="ru-RU" sz="1800" dirty="0">
                <a:solidFill>
                  <a:schemeClr val="bg1"/>
                </a:solidFill>
                <a:ea typeface="+mn-lt"/>
                <a:cs typeface="+mn-lt"/>
              </a:rPr>
              <a:t> </a:t>
            </a:r>
            <a:r>
              <a:rPr lang="ru-RU" sz="1800" dirty="0" err="1">
                <a:solidFill>
                  <a:schemeClr val="bg1"/>
                </a:solidFill>
                <a:ea typeface="+mn-lt"/>
                <a:cs typeface="+mn-lt"/>
              </a:rPr>
              <a:t>арабша</a:t>
            </a:r>
            <a:r>
              <a:rPr lang="ru-RU" sz="1800" dirty="0">
                <a:solidFill>
                  <a:schemeClr val="bg1"/>
                </a:solidFill>
                <a:ea typeface="+mn-lt"/>
                <a:cs typeface="+mn-lt"/>
              </a:rPr>
              <a:t> </a:t>
            </a:r>
            <a:r>
              <a:rPr lang="ru-RU" sz="1800" dirty="0" err="1">
                <a:solidFill>
                  <a:schemeClr val="bg1"/>
                </a:solidFill>
                <a:ea typeface="+mn-lt"/>
                <a:cs typeface="+mn-lt"/>
              </a:rPr>
              <a:t>білімін</a:t>
            </a:r>
            <a:r>
              <a:rPr lang="ru-RU" sz="1800" dirty="0">
                <a:solidFill>
                  <a:schemeClr val="bg1"/>
                </a:solidFill>
                <a:ea typeface="+mn-lt"/>
                <a:cs typeface="+mn-lt"/>
              </a:rPr>
              <a:t> </a:t>
            </a:r>
            <a:r>
              <a:rPr lang="ru-RU" sz="1800" dirty="0" err="1">
                <a:solidFill>
                  <a:schemeClr val="bg1"/>
                </a:solidFill>
                <a:ea typeface="+mn-lt"/>
                <a:cs typeface="+mn-lt"/>
              </a:rPr>
              <a:t>нығайтып</a:t>
            </a:r>
            <a:r>
              <a:rPr lang="ru-RU" sz="1800" dirty="0">
                <a:solidFill>
                  <a:schemeClr val="bg1"/>
                </a:solidFill>
                <a:ea typeface="+mn-lt"/>
                <a:cs typeface="+mn-lt"/>
              </a:rPr>
              <a:t>, музыка мен </a:t>
            </a:r>
            <a:r>
              <a:rPr lang="ru-RU" sz="1800" dirty="0" err="1">
                <a:solidFill>
                  <a:schemeClr val="bg1"/>
                </a:solidFill>
                <a:ea typeface="+mn-lt"/>
                <a:cs typeface="+mn-lt"/>
              </a:rPr>
              <a:t>медицинаны</a:t>
            </a:r>
            <a:r>
              <a:rPr lang="ru-RU" sz="1800" dirty="0">
                <a:solidFill>
                  <a:schemeClr val="bg1"/>
                </a:solidFill>
                <a:ea typeface="+mn-lt"/>
                <a:cs typeface="+mn-lt"/>
              </a:rPr>
              <a:t> </a:t>
            </a:r>
            <a:r>
              <a:rPr lang="ru-RU" sz="1800" dirty="0" err="1">
                <a:solidFill>
                  <a:schemeClr val="bg1"/>
                </a:solidFill>
                <a:ea typeface="+mn-lt"/>
                <a:cs typeface="+mn-lt"/>
              </a:rPr>
              <a:t>зерттей</a:t>
            </a:r>
            <a:r>
              <a:rPr lang="ru-RU" sz="1800" dirty="0">
                <a:solidFill>
                  <a:schemeClr val="bg1"/>
                </a:solidFill>
                <a:ea typeface="+mn-lt"/>
                <a:cs typeface="+mn-lt"/>
              </a:rPr>
              <a:t> </a:t>
            </a:r>
            <a:r>
              <a:rPr lang="ru-RU" sz="1800" dirty="0" err="1">
                <a:solidFill>
                  <a:schemeClr val="bg1"/>
                </a:solidFill>
                <a:ea typeface="+mn-lt"/>
                <a:cs typeface="+mn-lt"/>
              </a:rPr>
              <a:t>бастайды</a:t>
            </a:r>
            <a:r>
              <a:rPr lang="ru-RU" sz="1800" dirty="0">
                <a:solidFill>
                  <a:schemeClr val="bg1"/>
                </a:solidFill>
                <a:ea typeface="+mn-lt"/>
                <a:cs typeface="+mn-lt"/>
              </a:rPr>
              <a:t>.</a:t>
            </a:r>
          </a:p>
          <a:p>
            <a:endParaRPr lang="ru-RU" sz="1800" dirty="0">
              <a:solidFill>
                <a:schemeClr val="bg1"/>
              </a:solidFill>
              <a:cs typeface="Calibri"/>
            </a:endParaRPr>
          </a:p>
        </p:txBody>
      </p:sp>
    </p:spTree>
    <p:extLst>
      <p:ext uri="{BB962C8B-B14F-4D97-AF65-F5344CB8AC3E}">
        <p14:creationId xmlns:p14="http://schemas.microsoft.com/office/powerpoint/2010/main" val="294667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Объект 2">
            <a:extLst>
              <a:ext uri="{FF2B5EF4-FFF2-40B4-BE49-F238E27FC236}">
                <a16:creationId xmlns:a16="http://schemas.microsoft.com/office/drawing/2014/main" id="{81485FD3-A77E-8B55-9F68-EA73B2253AE5}"/>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ru-RU" sz="2400" dirty="0" err="1">
                <a:ea typeface="+mn-lt"/>
                <a:cs typeface="+mn-lt"/>
              </a:rPr>
              <a:t>Әл</a:t>
            </a:r>
            <a:r>
              <a:rPr lang="ru-RU" sz="2400" dirty="0">
                <a:ea typeface="+mn-lt"/>
                <a:cs typeface="+mn-lt"/>
              </a:rPr>
              <a:t>-Фараби араб-ислам </a:t>
            </a:r>
            <a:r>
              <a:rPr lang="ru-RU" sz="2400" dirty="0" err="1">
                <a:ea typeface="+mn-lt"/>
                <a:cs typeface="+mn-lt"/>
              </a:rPr>
              <a:t>өркениетіндегі</a:t>
            </a:r>
            <a:r>
              <a:rPr lang="ru-RU" sz="2400" dirty="0">
                <a:ea typeface="+mn-lt"/>
                <a:cs typeface="+mn-lt"/>
              </a:rPr>
              <a:t> ең жетекші философ болып саналады, оның ілімдері бойынша Аристотельдің "метафизикасын" 40 рет оқып, оны түсінбей, Әл-Фарабидің Аристотель туралы кітабын оқығаннан кейін ғана бұл қиындықты жеңе алған Ибн Сина сияқты ұлы ғалымдар оқыды. Ұлы ұстаз өз еңбектерінде Аристотельдің ойлары мен философиясын жеткізді. Әл-Фараби философиясы бүкіл әлемдегі көптеген зерттеушілер мен ғылым тарихшыларын бағындырды. Ол сириялық христиан мұғалімдерінен оқыды, бұл оның әртүрлі дінді ұстанатын және түрлі ұлтты адамдар арасындағы төзімділік пен теңдіктің көзқарастарына және әділеттілік пен қайырымды қоғам деген ұмтылысына әсер етті. Әл-Фараби тағдырға көнбеу, керісінше жақсылыққа ұмтылу деген адамның </a:t>
            </a:r>
            <a:r>
              <a:rPr lang="ru-RU" sz="2400" dirty="0" err="1">
                <a:ea typeface="+mn-lt"/>
                <a:cs typeface="+mn-lt"/>
              </a:rPr>
              <a:t>ерік</a:t>
            </a:r>
            <a:r>
              <a:rPr lang="ru-RU" sz="2400" dirty="0">
                <a:ea typeface="+mn-lt"/>
                <a:cs typeface="+mn-lt"/>
              </a:rPr>
              <a:t> </a:t>
            </a:r>
            <a:r>
              <a:rPr lang="ru-RU" sz="2400" dirty="0" err="1">
                <a:ea typeface="+mn-lt"/>
                <a:cs typeface="+mn-lt"/>
              </a:rPr>
              <a:t>бостандығын</a:t>
            </a:r>
            <a:r>
              <a:rPr lang="ru-RU" sz="2400" dirty="0">
                <a:ea typeface="+mn-lt"/>
                <a:cs typeface="+mn-lt"/>
              </a:rPr>
              <a:t> </a:t>
            </a:r>
            <a:r>
              <a:rPr lang="ru-RU" sz="2400" dirty="0" err="1">
                <a:ea typeface="+mn-lt"/>
                <a:cs typeface="+mn-lt"/>
              </a:rPr>
              <a:t>қолдады</a:t>
            </a:r>
            <a:r>
              <a:rPr lang="ru-RU" sz="2400" dirty="0">
                <a:ea typeface="+mn-lt"/>
                <a:cs typeface="+mn-lt"/>
              </a:rPr>
              <a:t>.</a:t>
            </a:r>
          </a:p>
        </p:txBody>
      </p:sp>
    </p:spTree>
    <p:extLst>
      <p:ext uri="{BB962C8B-B14F-4D97-AF65-F5344CB8AC3E}">
        <p14:creationId xmlns:p14="http://schemas.microsoft.com/office/powerpoint/2010/main" val="414296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Объект 2">
            <a:extLst>
              <a:ext uri="{FF2B5EF4-FFF2-40B4-BE49-F238E27FC236}">
                <a16:creationId xmlns:a16="http://schemas.microsoft.com/office/drawing/2014/main" id="{A1F33EBC-AAEA-007E-398D-2DF5C7406E63}"/>
              </a:ext>
            </a:extLst>
          </p:cNvPr>
          <p:cNvSpPr>
            <a:spLocks noGrp="1"/>
          </p:cNvSpPr>
          <p:nvPr>
            <p:ph idx="1"/>
          </p:nvPr>
        </p:nvSpPr>
        <p:spPr>
          <a:xfrm>
            <a:off x="643467" y="1426721"/>
            <a:ext cx="10905066" cy="4393982"/>
          </a:xfrm>
        </p:spPr>
        <p:txBody>
          <a:bodyPr vert="horz" lIns="91440" tIns="45720" rIns="91440" bIns="45720" rtlCol="0" anchor="t">
            <a:noAutofit/>
          </a:bodyPr>
          <a:lstStyle/>
          <a:p>
            <a:r>
              <a:rPr lang="ru-RU" dirty="0" err="1">
                <a:ea typeface="+mn-lt"/>
                <a:cs typeface="+mn-lt"/>
              </a:rPr>
              <a:t>Әл</a:t>
            </a:r>
            <a:r>
              <a:rPr lang="ru-RU" dirty="0">
                <a:ea typeface="+mn-lt"/>
                <a:cs typeface="+mn-lt"/>
              </a:rPr>
              <a:t>-Фараби </a:t>
            </a:r>
            <a:r>
              <a:rPr lang="ru-RU" dirty="0" err="1">
                <a:ea typeface="+mn-lt"/>
                <a:cs typeface="+mn-lt"/>
              </a:rPr>
              <a:t>әділеттілік</a:t>
            </a:r>
            <a:r>
              <a:rPr lang="ru-RU" dirty="0">
                <a:ea typeface="+mn-lt"/>
                <a:cs typeface="+mn-lt"/>
              </a:rPr>
              <a:t> пен адамгершіліктің, адамдар арасындағы достық пен барлық халықтардың теңдігінің жағына тұрды, әл-ауқат пенен бақытқа жетуді армандады. "Егер халықтар бақытқа жету үшін бір - біріне көмектессе, бүкіл жер ерікті болады",-деп айтқан. Ол адам мен қоғамның тағдырына үлкен жауапкершілікпен қарады және табысты ғалым болу үшін ізгілік пен адамгершілік қажет деп санаған. Осылайша Әл-Фараби адам тәрбиесін ғылыммен тығыз байланыстырды. Адам заттардың мәнін жақсы түсінуі және ғылымды игеру үдерісінде ұстамды мен </a:t>
            </a:r>
            <a:r>
              <a:rPr lang="ru-RU" dirty="0" err="1">
                <a:ea typeface="+mn-lt"/>
                <a:cs typeface="+mn-lt"/>
              </a:rPr>
              <a:t>төзімді</a:t>
            </a:r>
            <a:r>
              <a:rPr lang="ru-RU" dirty="0">
                <a:ea typeface="+mn-lt"/>
                <a:cs typeface="+mn-lt"/>
              </a:rPr>
              <a:t> </a:t>
            </a:r>
            <a:r>
              <a:rPr lang="ru-RU" dirty="0" err="1">
                <a:ea typeface="+mn-lt"/>
                <a:cs typeface="+mn-lt"/>
              </a:rPr>
              <a:t>болуы</a:t>
            </a:r>
            <a:r>
              <a:rPr lang="ru-RU" dirty="0">
                <a:ea typeface="+mn-lt"/>
                <a:cs typeface="+mn-lt"/>
              </a:rPr>
              <a:t> керек.</a:t>
            </a:r>
          </a:p>
        </p:txBody>
      </p:sp>
      <p:sp>
        <p:nvSpPr>
          <p:cNvPr id="1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7700999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Тема Office</vt:lpstr>
      <vt:lpstr>Аль Фараби - "Второй Учитель"</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195</cp:revision>
  <dcterms:created xsi:type="dcterms:W3CDTF">2022-12-16T13:33:19Z</dcterms:created>
  <dcterms:modified xsi:type="dcterms:W3CDTF">2022-12-16T18:41:04Z</dcterms:modified>
</cp:coreProperties>
</file>