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2" r:id="rId4"/>
    <p:sldId id="275" r:id="rId5"/>
    <p:sldId id="273" r:id="rId6"/>
    <p:sldId id="274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31A8D6-CB03-43F3-AB11-B9D132EE3D12}">
          <p14:sldIdLst>
            <p14:sldId id="256"/>
            <p14:sldId id="269"/>
            <p14:sldId id="272"/>
            <p14:sldId id="275"/>
            <p14:sldId id="273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5B6E2-2D8A-483E-8DAB-58249A293B6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DC405A-F115-42EE-A3FE-1ECCB035D63F}">
      <dgm:prSet/>
      <dgm:spPr/>
      <dgm:t>
        <a:bodyPr/>
        <a:lstStyle/>
        <a:p>
          <a:r>
            <a:rPr lang="ru-RU"/>
            <a:t>Исследование альтернативного метода воздействия на клиентские покупки с помощью пуш-уведомлений.</a:t>
          </a:r>
          <a:endParaRPr lang="en-US"/>
        </a:p>
      </dgm:t>
    </dgm:pt>
    <dgm:pt modelId="{289A4852-BB2B-435E-8B58-B4C3392A3F22}" type="parTrans" cxnId="{6521AD61-94C3-475A-AE0C-7702242EB43D}">
      <dgm:prSet/>
      <dgm:spPr/>
      <dgm:t>
        <a:bodyPr/>
        <a:lstStyle/>
        <a:p>
          <a:endParaRPr lang="en-US"/>
        </a:p>
      </dgm:t>
    </dgm:pt>
    <dgm:pt modelId="{11CEA523-0906-4E8D-BF09-C8E11571AF06}" type="sibTrans" cxnId="{6521AD61-94C3-475A-AE0C-7702242EB43D}">
      <dgm:prSet/>
      <dgm:spPr/>
      <dgm:t>
        <a:bodyPr/>
        <a:lstStyle/>
        <a:p>
          <a:endParaRPr lang="en-US"/>
        </a:p>
      </dgm:t>
    </dgm:pt>
    <dgm:pt modelId="{052BCEFE-7AE8-4A71-9B37-8F6FA8DD5FA8}">
      <dgm:prSet/>
      <dgm:spPr/>
      <dgm:t>
        <a:bodyPr/>
        <a:lstStyle/>
        <a:p>
          <a:r>
            <a:rPr lang="ru-RU"/>
            <a:t>Воздействие “</a:t>
          </a:r>
          <a:r>
            <a:rPr lang="ru-RU" b="1" i="1"/>
            <a:t>контроль</a:t>
          </a:r>
          <a:r>
            <a:rPr lang="ru-RU"/>
            <a:t>” - уведомление о новых товарах и скидках с помощью баннера в приложении</a:t>
          </a:r>
          <a:endParaRPr lang="en-US"/>
        </a:p>
      </dgm:t>
    </dgm:pt>
    <dgm:pt modelId="{6CC7A416-641D-4DF2-8DEE-CD9D51ACBAC8}" type="parTrans" cxnId="{D54A3246-CE3C-4F6F-A68F-A9791A0B1CF4}">
      <dgm:prSet/>
      <dgm:spPr/>
      <dgm:t>
        <a:bodyPr/>
        <a:lstStyle/>
        <a:p>
          <a:endParaRPr lang="en-US"/>
        </a:p>
      </dgm:t>
    </dgm:pt>
    <dgm:pt modelId="{3DA3D7FE-0ACB-45C3-BB09-8EFB7EE97652}" type="sibTrans" cxnId="{D54A3246-CE3C-4F6F-A68F-A9791A0B1CF4}">
      <dgm:prSet/>
      <dgm:spPr/>
      <dgm:t>
        <a:bodyPr/>
        <a:lstStyle/>
        <a:p>
          <a:endParaRPr lang="en-US"/>
        </a:p>
      </dgm:t>
    </dgm:pt>
    <dgm:pt modelId="{A6587E9A-2D2B-43A0-A82A-95404DC748A5}">
      <dgm:prSet/>
      <dgm:spPr/>
      <dgm:t>
        <a:bodyPr/>
        <a:lstStyle/>
        <a:p>
          <a:r>
            <a:rPr lang="ru-RU"/>
            <a:t>Воздействие “</a:t>
          </a:r>
          <a:r>
            <a:rPr lang="ru-RU" b="1" i="1"/>
            <a:t>тест</a:t>
          </a:r>
          <a:r>
            <a:rPr lang="ru-RU"/>
            <a:t>” - уведомление с помощью пуша (сообщение о товарах и скидках появится в уведомлениях приложения).</a:t>
          </a:r>
          <a:endParaRPr lang="en-US"/>
        </a:p>
      </dgm:t>
    </dgm:pt>
    <dgm:pt modelId="{415B511B-0E93-4DB8-AAF2-65450A827F73}" type="parTrans" cxnId="{B22494B9-24C7-4E33-8FAF-0B927A554BB0}">
      <dgm:prSet/>
      <dgm:spPr/>
      <dgm:t>
        <a:bodyPr/>
        <a:lstStyle/>
        <a:p>
          <a:endParaRPr lang="en-US"/>
        </a:p>
      </dgm:t>
    </dgm:pt>
    <dgm:pt modelId="{EB74DE37-C10A-4CE5-8C62-1EC7473E18C6}" type="sibTrans" cxnId="{B22494B9-24C7-4E33-8FAF-0B927A554BB0}">
      <dgm:prSet/>
      <dgm:spPr/>
      <dgm:t>
        <a:bodyPr/>
        <a:lstStyle/>
        <a:p>
          <a:endParaRPr lang="en-US"/>
        </a:p>
      </dgm:t>
    </dgm:pt>
    <dgm:pt modelId="{B302A473-B72A-49A8-905F-69D319DF7F43}" type="pres">
      <dgm:prSet presAssocID="{87B5B6E2-2D8A-483E-8DAB-58249A293B61}" presName="vert0" presStyleCnt="0">
        <dgm:presLayoutVars>
          <dgm:dir/>
          <dgm:animOne val="branch"/>
          <dgm:animLvl val="lvl"/>
        </dgm:presLayoutVars>
      </dgm:prSet>
      <dgm:spPr/>
    </dgm:pt>
    <dgm:pt modelId="{9D1AAE0A-B87D-4A77-B051-8A396F63EC68}" type="pres">
      <dgm:prSet presAssocID="{9ADC405A-F115-42EE-A3FE-1ECCB035D63F}" presName="thickLine" presStyleLbl="alignNode1" presStyleIdx="0" presStyleCnt="3"/>
      <dgm:spPr/>
    </dgm:pt>
    <dgm:pt modelId="{5766A98B-4B3F-4E31-AD35-198BB0B12B0A}" type="pres">
      <dgm:prSet presAssocID="{9ADC405A-F115-42EE-A3FE-1ECCB035D63F}" presName="horz1" presStyleCnt="0"/>
      <dgm:spPr/>
    </dgm:pt>
    <dgm:pt modelId="{1AA6B39D-1DD7-42B9-9932-BDD93A51B43E}" type="pres">
      <dgm:prSet presAssocID="{9ADC405A-F115-42EE-A3FE-1ECCB035D63F}" presName="tx1" presStyleLbl="revTx" presStyleIdx="0" presStyleCnt="3"/>
      <dgm:spPr/>
    </dgm:pt>
    <dgm:pt modelId="{E69FCE96-AF0E-4423-9DAE-7DC24D59E15B}" type="pres">
      <dgm:prSet presAssocID="{9ADC405A-F115-42EE-A3FE-1ECCB035D63F}" presName="vert1" presStyleCnt="0"/>
      <dgm:spPr/>
    </dgm:pt>
    <dgm:pt modelId="{782F9901-E176-4F0C-9400-72C13AB52FC6}" type="pres">
      <dgm:prSet presAssocID="{052BCEFE-7AE8-4A71-9B37-8F6FA8DD5FA8}" presName="thickLine" presStyleLbl="alignNode1" presStyleIdx="1" presStyleCnt="3"/>
      <dgm:spPr/>
    </dgm:pt>
    <dgm:pt modelId="{4E4B34A8-0A2A-45F3-9422-053B30C8FF4A}" type="pres">
      <dgm:prSet presAssocID="{052BCEFE-7AE8-4A71-9B37-8F6FA8DD5FA8}" presName="horz1" presStyleCnt="0"/>
      <dgm:spPr/>
    </dgm:pt>
    <dgm:pt modelId="{1D77919D-03B8-4508-9EA9-AA9E4249A7D9}" type="pres">
      <dgm:prSet presAssocID="{052BCEFE-7AE8-4A71-9B37-8F6FA8DD5FA8}" presName="tx1" presStyleLbl="revTx" presStyleIdx="1" presStyleCnt="3"/>
      <dgm:spPr/>
    </dgm:pt>
    <dgm:pt modelId="{0DA9429C-0C4E-49AD-A289-9C0FE20931ED}" type="pres">
      <dgm:prSet presAssocID="{052BCEFE-7AE8-4A71-9B37-8F6FA8DD5FA8}" presName="vert1" presStyleCnt="0"/>
      <dgm:spPr/>
    </dgm:pt>
    <dgm:pt modelId="{46B38602-215A-41D1-AA95-5ABA1627A223}" type="pres">
      <dgm:prSet presAssocID="{A6587E9A-2D2B-43A0-A82A-95404DC748A5}" presName="thickLine" presStyleLbl="alignNode1" presStyleIdx="2" presStyleCnt="3"/>
      <dgm:spPr/>
    </dgm:pt>
    <dgm:pt modelId="{28E3BB00-D463-4110-B114-414A52D53D6E}" type="pres">
      <dgm:prSet presAssocID="{A6587E9A-2D2B-43A0-A82A-95404DC748A5}" presName="horz1" presStyleCnt="0"/>
      <dgm:spPr/>
    </dgm:pt>
    <dgm:pt modelId="{F3A0E975-8924-4334-9A01-3444AF6A4DD9}" type="pres">
      <dgm:prSet presAssocID="{A6587E9A-2D2B-43A0-A82A-95404DC748A5}" presName="tx1" presStyleLbl="revTx" presStyleIdx="2" presStyleCnt="3"/>
      <dgm:spPr/>
    </dgm:pt>
    <dgm:pt modelId="{2215462E-5FBF-4F2B-9F3A-3C94530A9BA6}" type="pres">
      <dgm:prSet presAssocID="{A6587E9A-2D2B-43A0-A82A-95404DC748A5}" presName="vert1" presStyleCnt="0"/>
      <dgm:spPr/>
    </dgm:pt>
  </dgm:ptLst>
  <dgm:cxnLst>
    <dgm:cxn modelId="{D89D953C-0F5D-4156-8F8C-5A96D3D2643D}" type="presOf" srcId="{052BCEFE-7AE8-4A71-9B37-8F6FA8DD5FA8}" destId="{1D77919D-03B8-4508-9EA9-AA9E4249A7D9}" srcOrd="0" destOrd="0" presId="urn:microsoft.com/office/officeart/2008/layout/LinedList"/>
    <dgm:cxn modelId="{C7353B61-3766-4BD6-A281-4498531579E7}" type="presOf" srcId="{A6587E9A-2D2B-43A0-A82A-95404DC748A5}" destId="{F3A0E975-8924-4334-9A01-3444AF6A4DD9}" srcOrd="0" destOrd="0" presId="urn:microsoft.com/office/officeart/2008/layout/LinedList"/>
    <dgm:cxn modelId="{6521AD61-94C3-475A-AE0C-7702242EB43D}" srcId="{87B5B6E2-2D8A-483E-8DAB-58249A293B61}" destId="{9ADC405A-F115-42EE-A3FE-1ECCB035D63F}" srcOrd="0" destOrd="0" parTransId="{289A4852-BB2B-435E-8B58-B4C3392A3F22}" sibTransId="{11CEA523-0906-4E8D-BF09-C8E11571AF06}"/>
    <dgm:cxn modelId="{A76A4962-0162-4F83-A1F4-0B457EFE2288}" type="presOf" srcId="{9ADC405A-F115-42EE-A3FE-1ECCB035D63F}" destId="{1AA6B39D-1DD7-42B9-9932-BDD93A51B43E}" srcOrd="0" destOrd="0" presId="urn:microsoft.com/office/officeart/2008/layout/LinedList"/>
    <dgm:cxn modelId="{D54A3246-CE3C-4F6F-A68F-A9791A0B1CF4}" srcId="{87B5B6E2-2D8A-483E-8DAB-58249A293B61}" destId="{052BCEFE-7AE8-4A71-9B37-8F6FA8DD5FA8}" srcOrd="1" destOrd="0" parTransId="{6CC7A416-641D-4DF2-8DEE-CD9D51ACBAC8}" sibTransId="{3DA3D7FE-0ACB-45C3-BB09-8EFB7EE97652}"/>
    <dgm:cxn modelId="{B22494B9-24C7-4E33-8FAF-0B927A554BB0}" srcId="{87B5B6E2-2D8A-483E-8DAB-58249A293B61}" destId="{A6587E9A-2D2B-43A0-A82A-95404DC748A5}" srcOrd="2" destOrd="0" parTransId="{415B511B-0E93-4DB8-AAF2-65450A827F73}" sibTransId="{EB74DE37-C10A-4CE5-8C62-1EC7473E18C6}"/>
    <dgm:cxn modelId="{E7B53DE7-6179-4338-98D0-7945368E4BC9}" type="presOf" srcId="{87B5B6E2-2D8A-483E-8DAB-58249A293B61}" destId="{B302A473-B72A-49A8-905F-69D319DF7F43}" srcOrd="0" destOrd="0" presId="urn:microsoft.com/office/officeart/2008/layout/LinedList"/>
    <dgm:cxn modelId="{97603B57-7326-455B-B358-D346988814F4}" type="presParOf" srcId="{B302A473-B72A-49A8-905F-69D319DF7F43}" destId="{9D1AAE0A-B87D-4A77-B051-8A396F63EC68}" srcOrd="0" destOrd="0" presId="urn:microsoft.com/office/officeart/2008/layout/LinedList"/>
    <dgm:cxn modelId="{DC8F343B-4969-4BAC-AD41-729F03A295EB}" type="presParOf" srcId="{B302A473-B72A-49A8-905F-69D319DF7F43}" destId="{5766A98B-4B3F-4E31-AD35-198BB0B12B0A}" srcOrd="1" destOrd="0" presId="urn:microsoft.com/office/officeart/2008/layout/LinedList"/>
    <dgm:cxn modelId="{313E3F5B-B458-4A78-BC80-7882A58328D3}" type="presParOf" srcId="{5766A98B-4B3F-4E31-AD35-198BB0B12B0A}" destId="{1AA6B39D-1DD7-42B9-9932-BDD93A51B43E}" srcOrd="0" destOrd="0" presId="urn:microsoft.com/office/officeart/2008/layout/LinedList"/>
    <dgm:cxn modelId="{FD36099B-C7BE-403E-9A17-E6BB251D70E1}" type="presParOf" srcId="{5766A98B-4B3F-4E31-AD35-198BB0B12B0A}" destId="{E69FCE96-AF0E-4423-9DAE-7DC24D59E15B}" srcOrd="1" destOrd="0" presId="urn:microsoft.com/office/officeart/2008/layout/LinedList"/>
    <dgm:cxn modelId="{AD18E1E7-AF86-482E-872F-3FD2D4BAFB0A}" type="presParOf" srcId="{B302A473-B72A-49A8-905F-69D319DF7F43}" destId="{782F9901-E176-4F0C-9400-72C13AB52FC6}" srcOrd="2" destOrd="0" presId="urn:microsoft.com/office/officeart/2008/layout/LinedList"/>
    <dgm:cxn modelId="{1AD7FA40-0669-4A0F-927A-31F845202912}" type="presParOf" srcId="{B302A473-B72A-49A8-905F-69D319DF7F43}" destId="{4E4B34A8-0A2A-45F3-9422-053B30C8FF4A}" srcOrd="3" destOrd="0" presId="urn:microsoft.com/office/officeart/2008/layout/LinedList"/>
    <dgm:cxn modelId="{07BC5D70-6B2B-4869-A762-D8DBE7337D5A}" type="presParOf" srcId="{4E4B34A8-0A2A-45F3-9422-053B30C8FF4A}" destId="{1D77919D-03B8-4508-9EA9-AA9E4249A7D9}" srcOrd="0" destOrd="0" presId="urn:microsoft.com/office/officeart/2008/layout/LinedList"/>
    <dgm:cxn modelId="{92547C40-73C3-4C74-85AA-6EDD84D6F666}" type="presParOf" srcId="{4E4B34A8-0A2A-45F3-9422-053B30C8FF4A}" destId="{0DA9429C-0C4E-49AD-A289-9C0FE20931ED}" srcOrd="1" destOrd="0" presId="urn:microsoft.com/office/officeart/2008/layout/LinedList"/>
    <dgm:cxn modelId="{662F1EEC-BE77-4C20-B2E6-48B7FEF44E58}" type="presParOf" srcId="{B302A473-B72A-49A8-905F-69D319DF7F43}" destId="{46B38602-215A-41D1-AA95-5ABA1627A223}" srcOrd="4" destOrd="0" presId="urn:microsoft.com/office/officeart/2008/layout/LinedList"/>
    <dgm:cxn modelId="{1F15A069-C9C7-4CF7-B14C-6140BD1D8937}" type="presParOf" srcId="{B302A473-B72A-49A8-905F-69D319DF7F43}" destId="{28E3BB00-D463-4110-B114-414A52D53D6E}" srcOrd="5" destOrd="0" presId="urn:microsoft.com/office/officeart/2008/layout/LinedList"/>
    <dgm:cxn modelId="{99B28B25-285D-4771-886E-8856D0335A82}" type="presParOf" srcId="{28E3BB00-D463-4110-B114-414A52D53D6E}" destId="{F3A0E975-8924-4334-9A01-3444AF6A4DD9}" srcOrd="0" destOrd="0" presId="urn:microsoft.com/office/officeart/2008/layout/LinedList"/>
    <dgm:cxn modelId="{72A5A47E-5F09-4C6E-8381-1A9A7D3365AC}" type="presParOf" srcId="{28E3BB00-D463-4110-B114-414A52D53D6E}" destId="{2215462E-5FBF-4F2B-9F3A-3C94530A9B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AAE0A-B87D-4A77-B051-8A396F63EC6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6B39D-1DD7-42B9-9932-BDD93A51B43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Исследование альтернативного метода воздействия на клиентские покупки с помощью пуш-уведомлений.</a:t>
          </a:r>
          <a:endParaRPr lang="en-US" sz="2900" kern="1200"/>
        </a:p>
      </dsp:txBody>
      <dsp:txXfrm>
        <a:off x="0" y="2703"/>
        <a:ext cx="6900512" cy="1843578"/>
      </dsp:txXfrm>
    </dsp:sp>
    <dsp:sp modelId="{782F9901-E176-4F0C-9400-72C13AB52FC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7919D-03B8-4508-9EA9-AA9E4249A7D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Воздействие “</a:t>
          </a:r>
          <a:r>
            <a:rPr lang="ru-RU" sz="2900" b="1" i="1" kern="1200"/>
            <a:t>контроль</a:t>
          </a:r>
          <a:r>
            <a:rPr lang="ru-RU" sz="2900" kern="1200"/>
            <a:t>” - уведомление о новых товарах и скидках с помощью баннера в приложении</a:t>
          </a:r>
          <a:endParaRPr lang="en-US" sz="2900" kern="1200"/>
        </a:p>
      </dsp:txBody>
      <dsp:txXfrm>
        <a:off x="0" y="1846281"/>
        <a:ext cx="6900512" cy="1843578"/>
      </dsp:txXfrm>
    </dsp:sp>
    <dsp:sp modelId="{46B38602-215A-41D1-AA95-5ABA1627A22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E975-8924-4334-9A01-3444AF6A4DD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Воздействие “</a:t>
          </a:r>
          <a:r>
            <a:rPr lang="ru-RU" sz="2900" b="1" i="1" kern="1200"/>
            <a:t>тест</a:t>
          </a:r>
          <a:r>
            <a:rPr lang="ru-RU" sz="2900" kern="1200"/>
            <a:t>” - уведомление с помощью пуша (сообщение о товарах и скидках появится в уведомлениях приложения).</a:t>
          </a:r>
          <a:endParaRPr lang="en-US" sz="29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A227-EF9C-415E-A6BB-A9BFB18958AC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9702-7954-4634-84D2-439D4343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5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F8C36-B5FD-40B0-AAA3-65D2674D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BD272-B293-47DE-8D56-6BE2A64C4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AEB07-3D53-4A9D-95AA-229817C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01FF-E59D-43B8-8226-3B664D1B52ED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3791D-7D3C-4FE8-AF67-0365555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1E5DC-9D22-4435-9E16-AE99CE2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941C-BD54-42AF-8AB6-23BDA256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EC1F47-7D89-4744-8AAB-6FFCA999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13DEF-63D4-4222-809D-1C184259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EC09-6F02-41E9-BFEC-F5422A4A33F7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57897-3C6D-4039-AD13-27AD42F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E2D85-51E2-48E0-B728-D8D7CF7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CD1AA0-CBB0-43A8-9238-C5E7E53EE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171105-7906-4465-B7BE-BFD45480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A310C-42A3-4E4A-B838-92C2DC1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B428-C0BC-45E2-BA9F-60F55E25C1BB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1D77C-A8C4-4E1D-94D9-2F054284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9431E-FC02-44E5-923C-12C4ED4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9C20-4105-4CB6-BE4A-6857ACFE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D2A35-60AD-42E4-B733-F147E4D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18699-2820-43BF-A0CF-D0B5D2F6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E2C-56F9-4361-AFDC-863C3DF99D87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8691-8C41-4F02-8FF6-D045BB67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3FCCB-F75F-4EDB-98A1-1BC718A4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BB7EC-1744-4B14-8D3D-412F5166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EF2CC-DD50-45FE-8D7B-F97E2EB0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5B60D-8505-4881-8707-30D440F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3338-535A-4D21-AB53-E793E59F23A1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5B1D4-20F1-4135-997B-B3BB33EF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9EB7B-321A-4420-A7CA-FEC0CA5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543E-C381-43D3-A1C7-FED49754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59DFF-2867-4136-9C25-F69BBC782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5EB9D5-0F6F-4182-97C1-382D25BB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6B00B-0ED0-4FCD-9BEA-68322B68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81C-704F-4FF0-85A3-11F5D60E2BDB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370726-4613-4F91-852C-D752286F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0AFF3-8453-46D1-920F-4008CFD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D06E-8F9E-44CF-8642-062D3474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373F9-DB07-4AE0-8082-466FFB2C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A10937-39DF-4275-B9DF-81E0DD25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68F74B-2085-4F36-AA83-DACC0875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F1CDBD-CD72-42D7-8115-DCEC32DF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4A1659-4E45-4A8B-83AF-54F998B3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CE9-ACD8-4488-957D-AA0DA8624CD4}" type="datetime1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875391-17AC-461D-8067-9AED9F77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EB1228-05EA-456D-BA9D-A7E7AD3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138-AA3E-48E1-B7D0-82F6E13F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E9123C-CF87-482A-8C7C-F84BB8A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6FA-3914-47B1-AF84-E01CE7748009}" type="datetime1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236ED6-C30A-46A4-89AB-0EF33E1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991877-8607-4B17-8BA0-EE2038BC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A9366D-24B5-4997-934B-BCC0C222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106-2571-42CB-AB5A-9046B017BB35}" type="datetime1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883222-1910-4DED-A5DE-2D97E0DC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C8420-805D-4449-809F-6CC60F23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A027E-574D-4532-8FFF-1D12025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D4B9-7A9D-44EE-A50B-52F1BB77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10279D-2E93-4902-86C6-9805DEFC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6A40A-6058-4D1E-925D-DA8A19E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F390-ACDA-4CE3-843D-90E93A1C229E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EA571-B1BC-463F-AC3B-7752722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2234A-BA37-41FD-A7F3-DC3C820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64C9D-F8EF-49BB-9047-1455F1F8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0D130-967B-4566-98AA-4FF80B6D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699D7-6390-4F86-B3C6-26149C7F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5C98C-6927-45E6-90DD-ECFFF5D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49F-363E-4103-9F4A-52F2E54A6B3D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8D9E5-CFAC-46D3-842B-D1A8BBFD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1E0BE-4D14-4A0A-B86C-7AC7C72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34C5-6429-49CB-864F-00E65253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03FBCF-90A1-4A38-9DCE-2767C3E8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28A4A-539C-44B7-A924-F419D802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BF80-14F2-4973-AD07-CC1CB7B4DE1E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7CD46-0590-4947-8B9F-0DA281769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8A4C7-A89A-488E-96D2-FB5F6A77D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5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BF9A09-57D4-456B-AC36-8EE3A9EE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8043"/>
            <a:ext cx="2733261" cy="16399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FA571-D96E-44D7-8409-4C67D3A1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054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Курс: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«Профессия Аналитик данных 30.0»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Дипломная работа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Версия “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SkyLenta: </a:t>
            </a:r>
            <a:b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 и калькулятор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Исполнитель – Сабирова Елена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0BB3F4F-80B8-4064-8937-1880352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sz="4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Описание дипломной работы</a:t>
            </a:r>
            <a:br>
              <a:rPr lang="ru-RU" sz="4100" dirty="0">
                <a:solidFill>
                  <a:srgbClr val="FFFFFF"/>
                </a:solidFill>
              </a:rPr>
            </a:br>
            <a:br>
              <a:rPr lang="ru-RU" sz="4100" dirty="0">
                <a:solidFill>
                  <a:srgbClr val="FFFFFF"/>
                </a:solidFill>
              </a:rPr>
            </a:br>
            <a:endParaRPr lang="ru-RU" sz="4100" dirty="0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 Light" panose="020F0302020204030204"/>
                <a:ea typeface="+mj-ea"/>
                <a:cs typeface="+mj-cs"/>
              </a:rPr>
              <a:t>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работаю аналитиком данных в крупном ритейлере SkyLenta в отделе продуктовой аналитики, и моя текущая задача - проанализировать АБ-Тест, проведенный во всех городах.</a:t>
            </a:r>
            <a:b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ru-RU" dirty="0"/>
              <a:t>	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035C43-FC58-4D5A-9140-51C64FC0A284}" type="slidenum">
              <a:rPr lang="ru-RU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5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 fontScale="90000"/>
          </a:bodyPr>
          <a:lstStyle/>
          <a:p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Цель эксперимента</a:t>
            </a: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endParaRPr lang="ru-RU" sz="1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035C43-FC58-4D5A-9140-51C64FC0A284}" type="slidenum">
              <a:rPr lang="ru-RU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graphicFrame>
        <p:nvGraphicFramePr>
          <p:cNvPr id="10" name="Объект 6">
            <a:extLst>
              <a:ext uri="{FF2B5EF4-FFF2-40B4-BE49-F238E27FC236}">
                <a16:creationId xmlns:a16="http://schemas.microsoft.com/office/drawing/2014/main" id="{19CB8DC7-5B65-EB96-CE76-70C9814A7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3424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712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эксперимента</a:t>
            </a: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95B19F-3EF2-3F80-3436-68B6B63BB218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Длительность эксперимента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- 3 месяца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География</a:t>
            </a:r>
            <a:endParaRPr lang="ru-RU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эксперименте задействованы все города присутствия в России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Сплит-система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Клиенты разбиты на две группы одинакового размера случайным образом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Таргет-метрики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Конверсия из рекламы в покупку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Средний чек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035C43-FC58-4D5A-9140-51C64FC0A284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ru-RU" sz="3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ru-RU" sz="3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эксперимента был проведен в несколько этапов: </a:t>
            </a:r>
            <a:br>
              <a:rPr lang="ru-RU" sz="3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Импорт, изучение и очистка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статистических вычислений.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   Расчет общих результатов АБ теста.</a:t>
            </a:r>
          </a:p>
          <a:p>
            <a:pPr marL="0" indent="0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вычисления значение t-критерия (критерия Стьюдента) и </a:t>
            </a:r>
            <a:r>
              <a:rPr lang="ru-RU" sz="22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ru-RU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сравнения средних и расчета  значения критерия Манна Уитни и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для сравнения распределений получили следующий вывод:  </a:t>
            </a:r>
          </a:p>
          <a:p>
            <a:pPr marL="0" indent="0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 Гипотеза не подтверждается: средние (платежи, конверсия в платеж) по общему результату теста не равны.</a:t>
            </a:r>
          </a:p>
          <a:p>
            <a:pPr marL="514350" indent="-514350">
              <a:buFont typeface="+mj-lt"/>
              <a:buAutoNum type="arabicPeriod"/>
            </a:pPr>
            <a:endParaRPr lang="ru-RU" sz="2200" dirty="0"/>
          </a:p>
          <a:p>
            <a:pPr marL="514350" indent="-514350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035C43-FC58-4D5A-9140-51C64FC0A284}" type="slidenum">
              <a:rPr lang="ru-RU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сегментации результатов АБ Теста по городам.</a:t>
            </a:r>
            <a:b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Повторили аналитику, выводы: </a:t>
            </a:r>
          </a:p>
          <a:p>
            <a:pPr marL="0" indent="0">
              <a:buNone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Гипотеза не подтверждается: средние (платежи, конверсия в платеж) по результату теста не равны.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Повторили аналитику, выводы: </a:t>
            </a:r>
          </a:p>
          <a:p>
            <a:pPr marL="0" indent="0">
              <a:buNone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Гипотеза не подтверждается: средние (платежи, конверсия в платеж) по результату теста не равны.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Другие города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Казань, Саратов, Краснодар, Красноярск, Мурманск – </a:t>
            </a:r>
          </a:p>
          <a:p>
            <a:pPr marL="0" indent="0">
              <a:buNone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Гипотеза подтверждается, средние равны.</a:t>
            </a: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/>
              <a:t>	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035C43-FC58-4D5A-9140-51C64FC0A284}" type="slidenum">
              <a:rPr lang="ru-RU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pic>
        <p:nvPicPr>
          <p:cNvPr id="4" name="Рисунок 3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D07B89E-2740-8209-320C-C1AA9390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екомендации 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 проведению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теста для каждой точки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(Калькулятор)</a:t>
            </a:r>
            <a:b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2" y="365125"/>
            <a:ext cx="5181600" cy="2806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Положительные исходы эксперимента </a:t>
            </a:r>
          </a:p>
          <a:p>
            <a:pPr marL="0" indent="0">
              <a:buNone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 17 точках в 5 городах при замене механики уведомлений А на Б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(при условии, что ей воспользуются N клиентов).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B070282-347B-ACA2-B1BD-08AE26F6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2" y="1961535"/>
            <a:ext cx="5181600" cy="4167552"/>
          </a:xfrm>
        </p:spPr>
        <p:txBody>
          <a:bodyPr>
            <a:normAutofit fontScale="92500" lnSpcReduction="10000"/>
          </a:bodyPr>
          <a:lstStyle/>
          <a:p>
            <a:endParaRPr kumimoji="0" lang="ru-RU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Отрицательные исходы 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 трех торговых точках трех городов (в том числе в Москве)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могут быть потери, если мы заменим механику А на механику Б. 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Нейтральные исходы 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Предполагаем, что результаты на этих торговых точках не видны, так как мы собрали слишком мало наблюдений. (31 город)</a:t>
            </a:r>
          </a:p>
          <a:p>
            <a:pPr marL="0" indent="0">
              <a:buNone/>
            </a:pP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035C43-FC58-4D5A-9140-51C64FC0A284}" type="slidenum">
              <a:rPr lang="ru-RU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ru-RU"/>
          </a:p>
        </p:txBody>
      </p:sp>
      <p:pic>
        <p:nvPicPr>
          <p:cNvPr id="4" name="Рисунок 3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93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493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Курс:  «Профессия Аналитик данных 30.0»  Дипломная работа  «Версия “SkyLenta:  Эксперимент и калькулятор»   Исполнитель – Сабирова Елена</vt:lpstr>
      <vt:lpstr>               Описание дипломной работы  </vt:lpstr>
      <vt:lpstr>             Цель эксперимента            </vt:lpstr>
      <vt:lpstr>            Дизайн эксперимента             </vt:lpstr>
      <vt:lpstr>    Анализ эксперимента был проведен в несколько этапов:   </vt:lpstr>
      <vt:lpstr>Проведение сегментации результатов АБ Теста по городам.  </vt:lpstr>
      <vt:lpstr>  Рекомендации  по проведению AБ теста для каждой точки  (Калькулятор)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 по курсовой</dc:title>
  <dc:creator>Юлия Сахибгареева</dc:creator>
  <cp:lastModifiedBy>Elena Sabirova</cp:lastModifiedBy>
  <cp:revision>26</cp:revision>
  <dcterms:created xsi:type="dcterms:W3CDTF">2022-12-04T09:02:52Z</dcterms:created>
  <dcterms:modified xsi:type="dcterms:W3CDTF">2023-06-27T22:09:14Z</dcterms:modified>
</cp:coreProperties>
</file>