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8" r:id="rId9"/>
    <p:sldId id="267" r:id="rId10"/>
    <p:sldId id="266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A227-EF9C-415E-A6BB-A9BFB18958A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9702-7954-4634-84D2-439D4343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5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F8C36-B5FD-40B0-AAA3-65D2674D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BD272-B293-47DE-8D56-6BE2A64C4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AEB07-3D53-4A9D-95AA-229817CD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01FF-E59D-43B8-8226-3B664D1B52ED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3791D-7D3C-4FE8-AF67-0365555C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71E5DC-9D22-4435-9E16-AE99CE2A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90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1941C-BD54-42AF-8AB6-23BDA256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EC1F47-7D89-4744-8AAB-6FFCA9995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913DEF-63D4-4222-809D-1C184259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EC09-6F02-41E9-BFEC-F5422A4A33F7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57897-3C6D-4039-AD13-27AD42FF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E2D85-51E2-48E0-B728-D8D7CF74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CD1AA0-CBB0-43A8-9238-C5E7E53EE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171105-7906-4465-B7BE-BFD45480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A310C-42A3-4E4A-B838-92C2DC12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B428-C0BC-45E2-BA9F-60F55E25C1BB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1D77C-A8C4-4E1D-94D9-2F054284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9431E-FC02-44E5-923C-12C4ED4E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3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79C20-4105-4CB6-BE4A-6857ACFE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D2A35-60AD-42E4-B733-F147E4DE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18699-2820-43BF-A0CF-D0B5D2F6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6E2C-56F9-4361-AFDC-863C3DF99D87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8691-8C41-4F02-8FF6-D045BB67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3FCCB-F75F-4EDB-98A1-1BC718A4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8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BB7EC-1744-4B14-8D3D-412F5166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1EF2CC-DD50-45FE-8D7B-F97E2EB0B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05B60D-8505-4881-8707-30D440FF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3338-535A-4D21-AB53-E793E59F23A1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5B1D4-20F1-4135-997B-B3BB33EF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9EB7B-321A-4420-A7CA-FEC0CA5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F543E-C381-43D3-A1C7-FED49754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59DFF-2867-4136-9C25-F69BBC782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5EB9D5-0F6F-4182-97C1-382D25BB4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C6B00B-0ED0-4FCD-9BEA-68322B68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81C-704F-4FF0-85A3-11F5D60E2BDB}" type="datetime1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370726-4613-4F91-852C-D752286F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E0AFF3-8453-46D1-920F-4008CFD2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6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2D06E-8F9E-44CF-8642-062D3474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373F9-DB07-4AE0-8082-466FFB2C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A10937-39DF-4275-B9DF-81E0DD25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68F74B-2085-4F36-AA83-DACC0875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F1CDBD-CD72-42D7-8115-DCEC32DF1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4A1659-4E45-4A8B-83AF-54F998B3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ACE9-ACD8-4488-957D-AA0DA8624CD4}" type="datetime1">
              <a:rPr lang="ru-RU" smtClean="0"/>
              <a:t>08.12.2022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875391-17AC-461D-8067-9AED9F77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EB1228-05EA-456D-BA9D-A7E7AD3B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2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138-AA3E-48E1-B7D0-82F6E13F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E9123C-CF87-482A-8C7C-F84BB8A0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6FA-3914-47B1-AF84-E01CE7748009}" type="datetime1">
              <a:rPr lang="ru-RU" smtClean="0"/>
              <a:t>08.12.2022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236ED6-C30A-46A4-89AB-0EF33E14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991877-8607-4B17-8BA0-EE2038BC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98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A9366D-24B5-4997-934B-BCC0C222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106-2571-42CB-AB5A-9046B017BB35}" type="datetime1">
              <a:rPr lang="ru-RU" smtClean="0"/>
              <a:t>08.12.2022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883222-1910-4DED-A5DE-2D97E0DC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6C8420-805D-4449-809F-6CC60F23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2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A027E-574D-4532-8FFF-1D120250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1D4B9-7A9D-44EE-A50B-52F1BB77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10279D-2E93-4902-86C6-9805DEFC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6A40A-6058-4D1E-925D-DA8A19E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F390-ACDA-4CE3-843D-90E93A1C229E}" type="datetime1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EA571-B1BC-463F-AC3B-77527222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42234A-BA37-41FD-A7F3-DC3C8208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11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64C9D-F8EF-49BB-9047-1455F1F8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40D130-967B-4566-98AA-4FF80B6D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699D7-6390-4F86-B3C6-26149C7F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5C98C-6927-45E6-90DD-ECFFF5D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49F-363E-4103-9F4A-52F2E54A6B3D}" type="datetime1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8D9E5-CFAC-46D3-842B-D1A8BBFD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91E0BE-4D14-4A0A-B86C-7AC7C725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34C5-6429-49CB-864F-00E65253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03FBCF-90A1-4A38-9DCE-2767C3E8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28A4A-539C-44B7-A924-F419D8029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BF80-14F2-4973-AD07-CC1CB7B4DE1E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7CD46-0590-4947-8B9F-0DA281769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8A4C7-A89A-488E-96D2-FB5F6A77D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5C43-FC58-4D5A-9140-51C64FC0A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54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iro.com/app/board/uXjVPQoYQb8=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1044;&#1072;&#1085;&#1085;&#1099;&#1077;%20&#1045;&#1083;&#1077;&#1085;&#1072;%20&#1063;2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1044;&#1072;&#1085;&#1085;&#1099;&#1077;%20&#1045;&#1083;&#1077;&#1085;&#1072;%20&#1063;2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1044;&#1072;&#1085;&#1085;&#1099;&#1077;%20&#1045;&#1083;&#1077;&#1085;&#1072;%20&#1063;2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BF9A09-57D4-456B-AC36-8EE3A9EE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8043"/>
            <a:ext cx="2733261" cy="16399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FA571-D96E-44D7-8409-4C67D3A1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6054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Курс: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«Профессия Аналитик данных 30.0»</a:t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Групповой проект по курсовой:</a:t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«Определение эффективности бизнес-модели онлайн-кинотеатра «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Скай-синема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Команда 8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-it»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Исполнитель – Сабирова Елена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0BB3F4F-80B8-4064-8937-1880352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70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38840-081B-484E-A485-7B3193FB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869" y="0"/>
            <a:ext cx="10515600" cy="90446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График 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9DDC4D-A764-4B3D-9092-DFBED63D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E1496-6238-4FCD-9D5B-D5304A5E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83717E-27EB-63A4-B4D3-8C3EB71B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905" y="1091381"/>
            <a:ext cx="9119953" cy="49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CD6F5890-7DC8-4CEB-B064-55D11096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258"/>
            <a:ext cx="10515600" cy="5488705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/>
              <a:t>	</a:t>
            </a:r>
            <a:r>
              <a:rPr lang="ru-RU" sz="7200" i="1" u="sng" dirty="0">
                <a:latin typeface="Arial" panose="020B0604020202020204" pitchFamily="34" charset="0"/>
                <a:cs typeface="Arial" panose="020B0604020202020204" pitchFamily="34" charset="0"/>
              </a:rPr>
              <a:t>Вывод по бизнес-модели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	Сформирован сценарий юнит-экономики продукта по настройке параметров (метрик) для выхода на 25-процентную маржинальность: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1. Неравномерное помесячное распределение затрат на маркетинг в совокупности с внедрением «ТОП-20» по востребованности контента даст прирост пользователей с продолжительным </a:t>
            </a:r>
            <a:r>
              <a:rPr lang="ru-RU" sz="7200" dirty="0" err="1">
                <a:latin typeface="Arial" panose="020B0604020202020204" pitchFamily="34" charset="0"/>
                <a:cs typeface="Arial" panose="020B0604020202020204" pitchFamily="34" charset="0"/>
              </a:rPr>
              <a:t>лайфтаймом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2. Увеличение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Price 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юнита для определенных категорий клиентов не окажет негативного эффекта на заинтересованность в качественном и актуальном продукте.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3. Уменьшение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Fixed Costs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 на юнит (в рамках одного прогнозируемого периода) обосновано неравномерностью притока подписок, оплат и просмотров и сравнительного уменьшения трудозатрат на фоне алгоритмизации процессов внутри компании.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67F094-05AE-4D87-B301-9758B6E1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57D83-A278-4E9A-BA32-E130C19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5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FA571-D96E-44D7-8409-4C67D3A1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Информация о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F02BC5-9289-4973-8BBA-257E0C36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Команда 8. «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-it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Командная цель: Работаем на максимальный результат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 участников:</a:t>
            </a:r>
          </a:p>
          <a:p>
            <a:pPr marL="273050" indent="0">
              <a:buFont typeface="Wingdings" panose="05000000000000000000" pitchFamily="2" charset="2"/>
              <a:buChar char="Ø"/>
              <a:tabLst>
                <a:tab pos="62230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Анна Якушева </a:t>
            </a:r>
          </a:p>
          <a:p>
            <a:pPr marL="273050" indent="0">
              <a:buFont typeface="Wingdings" panose="05000000000000000000" pitchFamily="2" charset="2"/>
              <a:buChar char="Ø"/>
              <a:tabLst>
                <a:tab pos="62230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Юлия Сахибгареева</a:t>
            </a:r>
          </a:p>
          <a:p>
            <a:pPr marL="273050" indent="0">
              <a:buFont typeface="Wingdings" panose="05000000000000000000" pitchFamily="2" charset="2"/>
              <a:buChar char="Ø"/>
              <a:tabLst>
                <a:tab pos="62230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Мария Яковлева </a:t>
            </a:r>
          </a:p>
          <a:p>
            <a:pPr marL="273050" indent="0">
              <a:buFont typeface="Wingdings" panose="05000000000000000000" pitchFamily="2" charset="2"/>
              <a:buChar char="Ø"/>
              <a:tabLst>
                <a:tab pos="62230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Елена Сабирова</a:t>
            </a: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Основная информация о команде представлена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Miro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667173-6929-40F8-A568-E95E507C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B1856D-8CA9-4063-B509-C7E99B87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90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F02BC5-9289-4973-8BBA-257E0C36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008"/>
            <a:ext cx="10515600" cy="5715050"/>
          </a:xfrm>
        </p:spPr>
        <p:txBody>
          <a:bodyPr/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Цель курсового проекта: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эффективности существующей бизнес-модели онлайн-кинотеатра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Скай-синема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с точки зрения финансовой составляющей.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 состоит из 3 частей: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. 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E0FAC921-657D-45EF-8874-29FB61843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7043"/>
              </p:ext>
            </p:extLst>
          </p:nvPr>
        </p:nvGraphicFramePr>
        <p:xfrm>
          <a:off x="838200" y="2123606"/>
          <a:ext cx="10907598" cy="408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866">
                  <a:extLst>
                    <a:ext uri="{9D8B030D-6E8A-4147-A177-3AD203B41FA5}">
                      <a16:colId xmlns:a16="http://schemas.microsoft.com/office/drawing/2014/main" val="676479038"/>
                    </a:ext>
                  </a:extLst>
                </a:gridCol>
                <a:gridCol w="4132606">
                  <a:extLst>
                    <a:ext uri="{9D8B030D-6E8A-4147-A177-3AD203B41FA5}">
                      <a16:colId xmlns:a16="http://schemas.microsoft.com/office/drawing/2014/main" val="3708447008"/>
                    </a:ext>
                  </a:extLst>
                </a:gridCol>
                <a:gridCol w="3139126">
                  <a:extLst>
                    <a:ext uri="{9D8B030D-6E8A-4147-A177-3AD203B41FA5}">
                      <a16:colId xmlns:a16="http://schemas.microsoft.com/office/drawing/2014/main" val="1596633871"/>
                    </a:ext>
                  </a:extLst>
                </a:gridCol>
              </a:tblGrid>
              <a:tr h="41165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Объем работ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 работ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10311"/>
                  </a:ext>
                </a:extLst>
              </a:tr>
              <a:tr h="1325068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Часть 1.Сводные 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Проанализировать аудиторию, выполнить расчеты метрик для оценки динамики изменения просмотров на онлайн-платформе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См. листы 1-7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866345"/>
                  </a:ext>
                </a:extLst>
              </a:tr>
              <a:tr h="1019283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Часть 2.Юнит-экономика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Создание автоматизированной системы по параметрам работы онлайн-кинотеатра.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См.лист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Юнит-экономика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168892"/>
                  </a:ext>
                </a:extLst>
              </a:tr>
              <a:tr h="1325068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Часть 3.Визуализация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Визуализация результатов анализа данных. </a:t>
                      </a:r>
                    </a:p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См.лист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Визуализация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549503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3E2357-158D-4959-9F5B-1E3070F3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5CAD32-4687-4312-963C-227BB97D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73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D6B8D-EEB7-4F40-9456-13DE2B9D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Часть 1. Сводные таблицы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6F5890-7DC8-4CEB-B064-55D11096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/>
              <a:t>	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понимания текущей ситуации рассчитаны следующие метрики онлайн-кинотеатра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Скай-синема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»: количество подписок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просмотров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уникальных пользователей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первых просмотров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средних просмотров в каждый месяц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дата первого просмотров.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Рассчитанные метрики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см.в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файле «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Данные Елена Ч2.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xlsx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Общий вывод по рассчитанным метрикам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Опираясь на все рассчитанные метрики, можно сделать вывод о положительной динамике активности на платформе с апреля-июль. Наибольшее количество подписок оформлено в апреле, затем идет постепенный спад до июня, резкий спад в августе и сентябре. Вероятно, что в марте была успешная рекламная компания, что привело к резкому увеличению числа подписок. Необходимо проводить рекламную компанию с целью привлечения новых клиентов (на постоянной основе), и пересмотреть работу отдела маркетинга по привлечению новых пользователей.</a:t>
            </a:r>
          </a:p>
          <a:p>
            <a:pPr marL="0" indent="0" algn="just">
              <a:buNone/>
            </a:pP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81B80A-65B5-4C36-B38C-65CD4D9B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D126311-FD13-4067-9C3C-55749321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9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D6B8D-EEB7-4F40-9456-13DE2B9D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Часть 2. Юнит-экономика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6F5890-7DC8-4CEB-B064-55D11096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/>
              <a:t>	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калькулятора юнит-экономики онлайн-кинотеатра «</a:t>
            </a:r>
            <a:r>
              <a:rPr lang="ru-RU" sz="7200" dirty="0" err="1">
                <a:latin typeface="Arial" panose="020B0604020202020204" pitchFamily="34" charset="0"/>
                <a:cs typeface="Arial" panose="020B0604020202020204" pitchFamily="34" charset="0"/>
              </a:rPr>
              <a:t>Скай-синема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» рассчитаны следующие метрики: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1. Количество повторных оплат в каждом месяце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7200" dirty="0" err="1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 для каждого месяца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3. Среднее геометрическое </a:t>
            </a:r>
            <a:r>
              <a:rPr lang="ru-RU" sz="7200" dirty="0" err="1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7200" dirty="0" err="1">
                <a:latin typeface="Arial" panose="020B0604020202020204" pitchFamily="34" charset="0"/>
                <a:cs typeface="Arial" panose="020B0604020202020204" pitchFamily="34" charset="0"/>
              </a:rPr>
              <a:t>Лайфтайм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      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5. LTR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6. CAC   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7. Маржинальность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Рассчитанные метрики </a:t>
            </a:r>
            <a:r>
              <a:rPr lang="ru-RU" sz="7200" dirty="0" err="1">
                <a:latin typeface="Arial" panose="020B0604020202020204" pitchFamily="34" charset="0"/>
                <a:cs typeface="Arial" panose="020B0604020202020204" pitchFamily="34" charset="0"/>
              </a:rPr>
              <a:t>см.в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 файле «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Данные Елена Ч2.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xlsx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7200" i="1" u="sng" dirty="0">
                <a:latin typeface="Arial" panose="020B0604020202020204" pitchFamily="34" charset="0"/>
                <a:cs typeface="Arial" panose="020B0604020202020204" pitchFamily="34" charset="0"/>
              </a:rPr>
              <a:t>Вывод по текущей бизнес-модели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	В результате анализа данных онлайн-кинотеатр «</a:t>
            </a:r>
            <a:r>
              <a:rPr lang="ru-RU" sz="7200" dirty="0" err="1">
                <a:latin typeface="Arial" panose="020B0604020202020204" pitchFamily="34" charset="0"/>
                <a:cs typeface="Arial" panose="020B0604020202020204" pitchFamily="34" charset="0"/>
              </a:rPr>
              <a:t>Скай-синема</a:t>
            </a:r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» определены вышеуказанные метрики, онлайн-кинотеатр находится в глубоком минусе с точки зрения рентабельности продукта, показатель маржинальности равен минус 94%. Отрицательная маржа может указывать на неспособность компании контролировать затраты (снижение выручки, низкая цена продукта, плохой маркетинг, усиление конкуренции и пр.).</a:t>
            </a:r>
            <a:endParaRPr lang="ru-RU" sz="7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67F094-05AE-4D87-B301-9758B6E1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57D83-A278-4E9A-BA32-E130C19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6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D6B8D-EEB7-4F40-9456-13DE2B9D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Часть 3. Визуализация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6F5890-7DC8-4CEB-B064-55D11096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506290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Сценарий по настройке параметров таким образом, чтобы маржинальность была +25%.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Рассчитанные метрики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см.в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файле «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Данные Елена Ч2.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xlsx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2ED294-380D-4FFE-A47F-640BD30B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CBE9FF-06EA-41E4-86A5-708EB7E5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8F8E4A-AB0C-66DA-F925-4D4705A3D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379" y="2271712"/>
            <a:ext cx="9481624" cy="35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38840-081B-484E-A485-7B3193FB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625" y="0"/>
            <a:ext cx="10515600" cy="90446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График 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659458-DC57-4A55-9F09-193B4919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F21BA-8363-425C-A55B-70D0778A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6B7482-18F9-50E4-9236-80335B97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1032387"/>
            <a:ext cx="10073148" cy="53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2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38840-081B-484E-A485-7B3193FB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296" y="0"/>
            <a:ext cx="10515600" cy="9144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График 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6B6C7-5B87-470C-B957-17420667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CA27B3-BC52-480B-BE90-579269CF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E006D2-9893-A45A-F219-E42DC4A9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905" y="914400"/>
            <a:ext cx="9621398" cy="53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38840-081B-484E-A485-7B3193FB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450" y="0"/>
            <a:ext cx="10515600" cy="926434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График 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D95F0B-EDB9-4BB1-A6E1-83A34932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321904" cy="79314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DE3C1-E814-463D-87F4-C641D7AE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5C43-FC58-4D5A-9140-51C64FC0A284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A640D9-F1E4-2590-A822-4CDE2234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" y="926434"/>
            <a:ext cx="10795820" cy="57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72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565</Words>
  <Application>Microsoft Office PowerPoint</Application>
  <PresentationFormat>Широкоэкранный</PresentationFormat>
  <Paragraphs>88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Тема Office</vt:lpstr>
      <vt:lpstr>Курс:  «Профессия Аналитик данных 30.0»  Групповой проект по курсовой: «Определение эффективности бизнес-модели онлайн-кинотеатра «Скай-синема»  Команда 8  «Analyse-it» Исполнитель – Сабирова Елена</vt:lpstr>
      <vt:lpstr>Информация о команде</vt:lpstr>
      <vt:lpstr>Презентация PowerPoint</vt:lpstr>
      <vt:lpstr>Часть 1. Сводные таблицы</vt:lpstr>
      <vt:lpstr>Часть 2. Юнит-экономика</vt:lpstr>
      <vt:lpstr>Часть 3. Визуализация</vt:lpstr>
      <vt:lpstr>График 1</vt:lpstr>
      <vt:lpstr>График 2</vt:lpstr>
      <vt:lpstr>График 3</vt:lpstr>
      <vt:lpstr>График 4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Групповой проект по курсовой</dc:title>
  <dc:creator>Юлия Сахибгареева</dc:creator>
  <cp:lastModifiedBy>Adm</cp:lastModifiedBy>
  <cp:revision>20</cp:revision>
  <dcterms:created xsi:type="dcterms:W3CDTF">2022-12-04T09:02:52Z</dcterms:created>
  <dcterms:modified xsi:type="dcterms:W3CDTF">2022-12-08T11:26:47Z</dcterms:modified>
</cp:coreProperties>
</file>