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9EB557-44B9-4F0B-A9B9-3D88C3AB757B}">
  <a:tblStyle styleId="{1B9EB557-44B9-4F0B-A9B9-3D88C3AB75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5.xml"/><Relationship Id="rId33" Type="http://schemas.openxmlformats.org/officeDocument/2006/relationships/font" Target="fonts/MavenPro-regular.fntdata"/><Relationship Id="rId10" Type="http://schemas.openxmlformats.org/officeDocument/2006/relationships/slide" Target="slides/slide4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MavenPr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8ebab289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d8ebab289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8ebab289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d8ebab289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8ebab289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d8ebab289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8ebab289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d8ebab289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8ebab289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8ebab289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d8ebab289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d8ebab289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d8ebab289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d8ebab289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d8ebab289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d8ebab289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d8ebab289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d8ebab289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d8ebab289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d8ebab289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8da85c268_3_1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8da85c268_3_1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8ebab289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8ebab289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d8ebab289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d8ebab289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d8ebab289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d8ebab289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8ebab289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8ebab289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8ebab2b3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8ebab2b3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with the figure during the project review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8ebab289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8ebab289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8ebab289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8ebab289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8ebab289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8ebab289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8ebab289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8ebab289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8ebab289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8ebab289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948450" y="262575"/>
            <a:ext cx="7247100" cy="18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Simulink Model of </a:t>
            </a:r>
            <a:br>
              <a:rPr lang="en"/>
            </a:br>
            <a:r>
              <a:rPr lang="en"/>
              <a:t>ANTI LOCK BRAKING SYSTEM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319400" y="3294175"/>
            <a:ext cx="6505200" cy="15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Kurma Eshwar Sai Srinivas – 181ME141(Project Mentor)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Patrike Vedika Rajkumar- 191ME256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Diksha Negi-191ME129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Slip (</a:t>
            </a:r>
            <a:r>
              <a:rPr lang="en"/>
              <a:t>𝜆) calculator</a:t>
            </a:r>
            <a:endParaRPr/>
          </a:p>
        </p:txBody>
      </p:sp>
      <p:sp>
        <p:nvSpPr>
          <p:cNvPr id="347" name="Google Shape;347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825" y="1798225"/>
            <a:ext cx="7279475" cy="2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/>
          <p:nvPr>
            <p:ph type="title"/>
          </p:nvPr>
        </p:nvSpPr>
        <p:spPr>
          <a:xfrm>
            <a:off x="1303800" y="0"/>
            <a:ext cx="7030500" cy="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Loop Results: Velocity v/s time</a:t>
            </a:r>
            <a:endParaRPr/>
          </a:p>
        </p:txBody>
      </p:sp>
      <p:sp>
        <p:nvSpPr>
          <p:cNvPr id="354" name="Google Shape;354;p23"/>
          <p:cNvSpPr txBox="1"/>
          <p:nvPr>
            <p:ph idx="1" type="body"/>
          </p:nvPr>
        </p:nvSpPr>
        <p:spPr>
          <a:xfrm>
            <a:off x="1303800" y="1275825"/>
            <a:ext cx="70305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24" y="793625"/>
            <a:ext cx="8663974" cy="433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3"/>
          <p:cNvSpPr txBox="1"/>
          <p:nvPr/>
        </p:nvSpPr>
        <p:spPr>
          <a:xfrm>
            <a:off x="1228775" y="295750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Wheel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Peripheral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Velocity (r</a:t>
            </a:r>
            <a:r>
              <a:rPr lang="en" sz="1200">
                <a:solidFill>
                  <a:schemeClr val="lt1"/>
                </a:solidFill>
              </a:rPr>
              <a:t>ω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23"/>
          <p:cNvSpPr txBox="1"/>
          <p:nvPr/>
        </p:nvSpPr>
        <p:spPr>
          <a:xfrm>
            <a:off x="2624200" y="170620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Vehicle Longitudinal Velocity (Vx)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p23"/>
          <p:cNvSpPr txBox="1"/>
          <p:nvPr/>
        </p:nvSpPr>
        <p:spPr>
          <a:xfrm>
            <a:off x="2208650" y="357202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Wheel Starts Skidding From here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59" name="Google Shape;359;p23"/>
          <p:cNvCxnSpPr>
            <a:stCxn id="358" idx="1"/>
          </p:cNvCxnSpPr>
          <p:nvPr/>
        </p:nvCxnSpPr>
        <p:spPr>
          <a:xfrm flipH="1">
            <a:off x="1317950" y="3772125"/>
            <a:ext cx="890700" cy="36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750" y="598569"/>
            <a:ext cx="7030500" cy="4338862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4"/>
          <p:cNvSpPr txBox="1"/>
          <p:nvPr/>
        </p:nvSpPr>
        <p:spPr>
          <a:xfrm>
            <a:off x="2240800" y="228615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Wheel Starts Skidding From here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68" name="Google Shape;368;p24"/>
          <p:cNvCxnSpPr/>
          <p:nvPr/>
        </p:nvCxnSpPr>
        <p:spPr>
          <a:xfrm rot="10800000">
            <a:off x="1714625" y="1189425"/>
            <a:ext cx="632100" cy="102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24"/>
          <p:cNvSpPr txBox="1"/>
          <p:nvPr>
            <p:ph type="title"/>
          </p:nvPr>
        </p:nvSpPr>
        <p:spPr>
          <a:xfrm>
            <a:off x="1303800" y="0"/>
            <a:ext cx="7030500" cy="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Loop Results: Slip v/s time</a:t>
            </a:r>
            <a:endParaRPr/>
          </a:p>
        </p:txBody>
      </p:sp>
      <p:sp>
        <p:nvSpPr>
          <p:cNvPr id="370" name="Google Shape;370;p24"/>
          <p:cNvSpPr txBox="1"/>
          <p:nvPr/>
        </p:nvSpPr>
        <p:spPr>
          <a:xfrm>
            <a:off x="1771700" y="835425"/>
            <a:ext cx="373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𝜆 = 1 when the wheel peripheral velocity is zero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"/>
          <p:cNvSpPr txBox="1"/>
          <p:nvPr>
            <p:ph type="title"/>
          </p:nvPr>
        </p:nvSpPr>
        <p:spPr>
          <a:xfrm>
            <a:off x="1303800" y="0"/>
            <a:ext cx="70305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Controller Results: </a:t>
            </a:r>
            <a:r>
              <a:rPr lang="en"/>
              <a:t>Velocity v/s time</a:t>
            </a:r>
            <a:endParaRPr/>
          </a:p>
        </p:txBody>
      </p:sp>
      <p:sp>
        <p:nvSpPr>
          <p:cNvPr id="376" name="Google Shape;376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50" y="592700"/>
            <a:ext cx="7886024" cy="455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8" name="Google Shape;378;p25"/>
          <p:cNvCxnSpPr>
            <a:stCxn id="379" idx="2"/>
          </p:cNvCxnSpPr>
          <p:nvPr/>
        </p:nvCxnSpPr>
        <p:spPr>
          <a:xfrm>
            <a:off x="5584075" y="2004900"/>
            <a:ext cx="2667000" cy="1949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25"/>
          <p:cNvSpPr txBox="1"/>
          <p:nvPr/>
        </p:nvSpPr>
        <p:spPr>
          <a:xfrm>
            <a:off x="2497975" y="1389300"/>
            <a:ext cx="617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Wheel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peripheral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velocity and longitudinal velocity become zero almost</a:t>
            </a:r>
            <a:b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At same time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625" y="598577"/>
            <a:ext cx="7134750" cy="4461348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6"/>
          <p:cNvSpPr txBox="1"/>
          <p:nvPr>
            <p:ph type="title"/>
          </p:nvPr>
        </p:nvSpPr>
        <p:spPr>
          <a:xfrm>
            <a:off x="1303800" y="0"/>
            <a:ext cx="70305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Controller Results: Slip v/s time</a:t>
            </a:r>
            <a:endParaRPr/>
          </a:p>
        </p:txBody>
      </p:sp>
      <p:sp>
        <p:nvSpPr>
          <p:cNvPr id="388" name="Google Shape;388;p26"/>
          <p:cNvSpPr txBox="1"/>
          <p:nvPr/>
        </p:nvSpPr>
        <p:spPr>
          <a:xfrm>
            <a:off x="2026475" y="141817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 Steady State Error Exists. Can be Solved with Integrator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7"/>
          <p:cNvSpPr txBox="1"/>
          <p:nvPr>
            <p:ph type="title"/>
          </p:nvPr>
        </p:nvSpPr>
        <p:spPr>
          <a:xfrm>
            <a:off x="1303800" y="0"/>
            <a:ext cx="7030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 Controller: </a:t>
            </a:r>
            <a:r>
              <a:rPr lang="en"/>
              <a:t>Velocity v/s time</a:t>
            </a:r>
            <a:endParaRPr/>
          </a:p>
        </p:txBody>
      </p:sp>
      <p:sp>
        <p:nvSpPr>
          <p:cNvPr id="394" name="Google Shape;394;p27"/>
          <p:cNvSpPr txBox="1"/>
          <p:nvPr>
            <p:ph idx="1" type="body"/>
          </p:nvPr>
        </p:nvSpPr>
        <p:spPr>
          <a:xfrm>
            <a:off x="1303800" y="1195450"/>
            <a:ext cx="7030500" cy="3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5" name="Google Shape;3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00" y="602750"/>
            <a:ext cx="7855900" cy="44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7"/>
          <p:cNvSpPr txBox="1"/>
          <p:nvPr/>
        </p:nvSpPr>
        <p:spPr>
          <a:xfrm>
            <a:off x="2497975" y="1389300"/>
            <a:ext cx="617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Wheel peripheral velocity and longitudinal velocity become zero almost</a:t>
            </a:r>
            <a:b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At same time.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97" name="Google Shape;397;p27"/>
          <p:cNvCxnSpPr/>
          <p:nvPr/>
        </p:nvCxnSpPr>
        <p:spPr>
          <a:xfrm>
            <a:off x="5584075" y="2004900"/>
            <a:ext cx="2667000" cy="1949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575" y="598586"/>
            <a:ext cx="7154849" cy="446261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8"/>
          <p:cNvSpPr txBox="1"/>
          <p:nvPr/>
        </p:nvSpPr>
        <p:spPr>
          <a:xfrm>
            <a:off x="2047900" y="1412475"/>
            <a:ext cx="617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 Steady State Error Exists. Which got slightly adjusted at the end.</a:t>
            </a:r>
            <a:b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Adding a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Derivative controller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can reduce oscillations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6" name="Google Shape;406;p28"/>
          <p:cNvSpPr txBox="1"/>
          <p:nvPr/>
        </p:nvSpPr>
        <p:spPr>
          <a:xfrm>
            <a:off x="1668000" y="0"/>
            <a:ext cx="580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PI Controller: Slip v/s time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9"/>
          <p:cNvSpPr txBox="1"/>
          <p:nvPr>
            <p:ph type="title"/>
          </p:nvPr>
        </p:nvSpPr>
        <p:spPr>
          <a:xfrm>
            <a:off x="1303800" y="0"/>
            <a:ext cx="7030500" cy="15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 Controller: Velocity v/s time</a:t>
            </a:r>
            <a:endParaRPr/>
          </a:p>
        </p:txBody>
      </p:sp>
      <p:sp>
        <p:nvSpPr>
          <p:cNvPr id="412" name="Google Shape;412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Google Shape;4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75" y="532425"/>
            <a:ext cx="7771725" cy="4515826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9"/>
          <p:cNvSpPr txBox="1"/>
          <p:nvPr/>
        </p:nvSpPr>
        <p:spPr>
          <a:xfrm>
            <a:off x="2497975" y="1389300"/>
            <a:ext cx="566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Wheel peripheral velocity and longitudinal velocity become zero almost at same time.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600" y="598584"/>
            <a:ext cx="7144800" cy="4453891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0"/>
          <p:cNvSpPr txBox="1"/>
          <p:nvPr>
            <p:ph type="title"/>
          </p:nvPr>
        </p:nvSpPr>
        <p:spPr>
          <a:xfrm>
            <a:off x="1303800" y="0"/>
            <a:ext cx="7030500" cy="15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 Controller: Slip v/s time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1"/>
          <p:cNvSpPr txBox="1"/>
          <p:nvPr>
            <p:ph type="title"/>
          </p:nvPr>
        </p:nvSpPr>
        <p:spPr>
          <a:xfrm>
            <a:off x="1303800" y="0"/>
            <a:ext cx="7030500" cy="15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 Controller: </a:t>
            </a:r>
            <a:r>
              <a:rPr lang="en"/>
              <a:t>Velocity v/s time</a:t>
            </a:r>
            <a:endParaRPr/>
          </a:p>
        </p:txBody>
      </p:sp>
      <p:sp>
        <p:nvSpPr>
          <p:cNvPr id="428" name="Google Shape;428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25" y="632900"/>
            <a:ext cx="8056826" cy="441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1"/>
          <p:cNvSpPr txBox="1"/>
          <p:nvPr/>
        </p:nvSpPr>
        <p:spPr>
          <a:xfrm>
            <a:off x="2497975" y="1389300"/>
            <a:ext cx="566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As Usual,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Wheel peripheral velocity and longitudinal velocity become zero almost at same time.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ABS prevents locking of wheels during braking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During severe braking or on slippery surfaces, wheels approach lockup. At that time, ABS takes over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ABS modulates the brake line pressure independent of the pedal force, to bring the wheel speed back to the slip level range that is necessary for optimal braking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Note: In this Model the ABS doesn’t work with speeds &lt; 0.5 m/s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7" name="Google Shape;4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436" y="598575"/>
            <a:ext cx="6835127" cy="4463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2"/>
          <p:cNvSpPr txBox="1"/>
          <p:nvPr/>
        </p:nvSpPr>
        <p:spPr>
          <a:xfrm>
            <a:off x="1613400" y="1374450"/>
            <a:ext cx="641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error is almost zero i.e., the actual value of slip is very close to desired value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9" name="Google Shape;439;p32"/>
          <p:cNvSpPr txBox="1"/>
          <p:nvPr>
            <p:ph type="title"/>
          </p:nvPr>
        </p:nvSpPr>
        <p:spPr>
          <a:xfrm>
            <a:off x="1303800" y="0"/>
            <a:ext cx="7030500" cy="15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 Controller: Slip v/s time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3"/>
          <p:cNvSpPr txBox="1"/>
          <p:nvPr>
            <p:ph type="title"/>
          </p:nvPr>
        </p:nvSpPr>
        <p:spPr>
          <a:xfrm>
            <a:off x="1199550" y="710600"/>
            <a:ext cx="70305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Table</a:t>
            </a:r>
            <a:endParaRPr/>
          </a:p>
        </p:txBody>
      </p:sp>
      <p:graphicFrame>
        <p:nvGraphicFramePr>
          <p:cNvPr id="445" name="Google Shape;445;p33"/>
          <p:cNvGraphicFramePr/>
          <p:nvPr/>
        </p:nvGraphicFramePr>
        <p:xfrm>
          <a:off x="1095300" y="139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{1B9EB557-44B9-4F0B-A9B9-3D88C3AB757B}</a:tableStyleId>
              </a:tblPr>
              <a:tblGrid>
                <a:gridCol w="1809750"/>
                <a:gridCol w="1628925"/>
                <a:gridCol w="1990575"/>
                <a:gridCol w="1809750"/>
              </a:tblGrid>
              <a:tr h="39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Controller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Stopping Time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Stopping Distance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Coefficient of Friction</a:t>
                      </a:r>
                      <a:endParaRPr sz="1000"/>
                    </a:p>
                  </a:txBody>
                  <a:tcPr marT="91425" marB="91425" marR="91425" marL="914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 Loop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3.527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45.73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0.7488</a:t>
                      </a:r>
                      <a:endParaRPr sz="1000"/>
                    </a:p>
                  </a:txBody>
                  <a:tcPr marT="91425" marB="91425" marR="91425" marL="914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Controller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2.579 (-31%)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35.24 (-26%)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1.147 (+42%)</a:t>
                      </a:r>
                      <a:endParaRPr sz="1000"/>
                    </a:p>
                  </a:txBody>
                  <a:tcPr marT="91425" marB="91425" marR="91425" marL="914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 Controller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2.578 (-31%)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35.22 (-26%)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1.148 (+42%)</a:t>
                      </a:r>
                      <a:endParaRPr sz="1000"/>
                    </a:p>
                  </a:txBody>
                  <a:tcPr marT="91425" marB="91425" marR="91425" marL="914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PD Controller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2.576 (-31%)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35.19 (-26%)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1.148 (+42%)</a:t>
                      </a:r>
                      <a:endParaRPr sz="1000"/>
                    </a:p>
                  </a:txBody>
                  <a:tcPr marT="91425" marB="91425" marR="91425" marL="914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PID Controller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2.573 (-31%)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35.17 (-26%)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1.148 (+42%)</a:t>
                      </a:r>
                      <a:endParaRPr sz="1000"/>
                    </a:p>
                  </a:txBody>
                  <a:tcPr marT="91425" marB="91425" marR="91425" marL="914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446" name="Google Shape;446;p33"/>
          <p:cNvSpPr txBox="1"/>
          <p:nvPr/>
        </p:nvSpPr>
        <p:spPr>
          <a:xfrm>
            <a:off x="1095300" y="3879050"/>
            <a:ext cx="7284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• We can nee no significant changes  when between P, PI, PD, PID, so to save costs we can go with P controller only..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52" name="Google Shape;452;p34"/>
          <p:cNvSpPr txBox="1"/>
          <p:nvPr>
            <p:ph idx="1" type="body"/>
          </p:nvPr>
        </p:nvSpPr>
        <p:spPr>
          <a:xfrm>
            <a:off x="1243525" y="1145225"/>
            <a:ext cx="7030500" cy="3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It is obvious that ABS improves the braking performance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The stopping distance after using ABS system has considerably reduced.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The error in slip and desired slip is used to manipulate brake pressure in brake cylinder.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• Only a linear model was considered and does not include actual road conditions.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The system here is modelled only for straight line braking.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 In case of cornering, the side slip ratio would be controlled so that wheels don’t lock and thus ensuring steerability.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 Simulink MODEL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466700"/>
            <a:ext cx="7030500" cy="30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575" y="1105050"/>
            <a:ext cx="7665024" cy="33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/>
        </p:nvSpPr>
        <p:spPr>
          <a:xfrm>
            <a:off x="1082275" y="3375425"/>
            <a:ext cx="11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of slip (𝜆)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718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Desired Value of 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slip (𝜆)</a:t>
            </a:r>
            <a:r>
              <a:rPr b="0"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= 0.2?</a:t>
            </a:r>
            <a:endParaRPr b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5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For most of the surfaces optimum value of friction of coefficient is obtained for 0.2 </a:t>
            </a:r>
            <a:endParaRPr b="0" sz="165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 rotWithShape="1">
          <a:blip r:embed="rId3">
            <a:alphaModFix/>
          </a:blip>
          <a:srcRect b="8214" l="-1190" r="1189" t="0"/>
          <a:stretch/>
        </p:blipFill>
        <p:spPr>
          <a:xfrm>
            <a:off x="1717512" y="1512150"/>
            <a:ext cx="5708975" cy="31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/>
        </p:nvSpPr>
        <p:spPr>
          <a:xfrm>
            <a:off x="3450450" y="3418275"/>
            <a:ext cx="89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Vx = 5 ms</a:t>
            </a:r>
            <a:r>
              <a:rPr baseline="30000" lang="en" sz="800">
                <a:latin typeface="Nunito"/>
                <a:ea typeface="Nunito"/>
                <a:cs typeface="Nunito"/>
                <a:sym typeface="Nunito"/>
              </a:rPr>
              <a:t>-1</a:t>
            </a:r>
            <a:endParaRPr baseline="30000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3860025" y="3110475"/>
            <a:ext cx="89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Vx = 10 ms</a:t>
            </a:r>
            <a:r>
              <a:rPr baseline="30000" lang="en" sz="800">
                <a:latin typeface="Nunito"/>
                <a:ea typeface="Nunito"/>
                <a:cs typeface="Nunito"/>
                <a:sym typeface="Nunito"/>
              </a:rPr>
              <a:t>-1</a:t>
            </a:r>
            <a:endParaRPr baseline="30000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4347150" y="2802675"/>
            <a:ext cx="89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Vx = 15 ms</a:t>
            </a:r>
            <a:r>
              <a:rPr baseline="30000" lang="en" sz="800">
                <a:latin typeface="Nunito"/>
                <a:ea typeface="Nunito"/>
                <a:cs typeface="Nunito"/>
                <a:sym typeface="Nunito"/>
              </a:rPr>
              <a:t>-1</a:t>
            </a:r>
            <a:endParaRPr baseline="30000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3675300" y="2571750"/>
            <a:ext cx="89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Vx = 20 ms</a:t>
            </a:r>
            <a:r>
              <a:rPr baseline="30000" lang="en" sz="800">
                <a:latin typeface="Nunito"/>
                <a:ea typeface="Nunito"/>
                <a:cs typeface="Nunito"/>
                <a:sym typeface="Nunito"/>
              </a:rPr>
              <a:t>-1</a:t>
            </a:r>
            <a:endParaRPr baseline="30000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6"/>
          <p:cNvSpPr txBox="1"/>
          <p:nvPr/>
        </p:nvSpPr>
        <p:spPr>
          <a:xfrm>
            <a:off x="4638675" y="2417850"/>
            <a:ext cx="89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Vx = 25 ms</a:t>
            </a:r>
            <a:r>
              <a:rPr baseline="30000" lang="en" sz="800">
                <a:latin typeface="Nunito"/>
                <a:ea typeface="Nunito"/>
                <a:cs typeface="Nunito"/>
                <a:sym typeface="Nunito"/>
              </a:rPr>
              <a:t>-1</a:t>
            </a:r>
            <a:endParaRPr baseline="30000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6"/>
          <p:cNvSpPr txBox="1"/>
          <p:nvPr/>
        </p:nvSpPr>
        <p:spPr>
          <a:xfrm>
            <a:off x="3675300" y="2046375"/>
            <a:ext cx="89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Vx = 35 ms</a:t>
            </a:r>
            <a:r>
              <a:rPr baseline="30000" lang="en" sz="800">
                <a:latin typeface="Nunito"/>
                <a:ea typeface="Nunito"/>
                <a:cs typeface="Nunito"/>
                <a:sym typeface="Nunito"/>
              </a:rPr>
              <a:t>-1</a:t>
            </a:r>
            <a:endParaRPr baseline="30000" sz="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5" name="Google Shape;305;p16"/>
          <p:cNvCxnSpPr/>
          <p:nvPr/>
        </p:nvCxnSpPr>
        <p:spPr>
          <a:xfrm>
            <a:off x="3300425" y="1703775"/>
            <a:ext cx="21300" cy="3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306" name="Google Shape;306;p16"/>
          <p:cNvPicPr preferRelativeResize="0"/>
          <p:nvPr/>
        </p:nvPicPr>
        <p:blipFill rotWithShape="1">
          <a:blip r:embed="rId4">
            <a:alphaModFix/>
          </a:blip>
          <a:srcRect b="0" l="0" r="0" t="16043"/>
          <a:stretch/>
        </p:blipFill>
        <p:spPr>
          <a:xfrm>
            <a:off x="3578400" y="4607723"/>
            <a:ext cx="3848100" cy="5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>
            <p:ph type="title"/>
          </p:nvPr>
        </p:nvSpPr>
        <p:spPr>
          <a:xfrm>
            <a:off x="1303800" y="0"/>
            <a:ext cx="7030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 Subsystem</a:t>
            </a:r>
            <a:endParaRPr/>
          </a:p>
        </p:txBody>
      </p:sp>
      <p:sp>
        <p:nvSpPr>
          <p:cNvPr id="312" name="Google Shape;312;p17"/>
          <p:cNvSpPr txBox="1"/>
          <p:nvPr>
            <p:ph idx="1" type="body"/>
          </p:nvPr>
        </p:nvSpPr>
        <p:spPr>
          <a:xfrm>
            <a:off x="1303800" y="1054825"/>
            <a:ext cx="7030500" cy="3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3250"/>
            <a:ext cx="9143998" cy="443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Velocity (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ω</a:t>
            </a:r>
            <a:r>
              <a:rPr lang="en"/>
              <a:t>)</a:t>
            </a:r>
            <a:r>
              <a:rPr lang="en"/>
              <a:t> Calculator</a:t>
            </a:r>
            <a:endParaRPr/>
          </a:p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325" y="1597875"/>
            <a:ext cx="7634875" cy="30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force (F</a:t>
            </a:r>
            <a:r>
              <a:rPr baseline="-25000" lang="en"/>
              <a:t>n</a:t>
            </a:r>
            <a:r>
              <a:rPr lang="en"/>
              <a:t> ) Calculator</a:t>
            </a:r>
            <a:endParaRPr/>
          </a:p>
        </p:txBody>
      </p:sp>
      <p:sp>
        <p:nvSpPr>
          <p:cNvPr id="326" name="Google Shape;326;p19"/>
          <p:cNvSpPr txBox="1"/>
          <p:nvPr>
            <p:ph idx="1" type="body"/>
          </p:nvPr>
        </p:nvSpPr>
        <p:spPr>
          <a:xfrm>
            <a:off x="1056750" y="1697750"/>
            <a:ext cx="7030500" cy="28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275" y="1697750"/>
            <a:ext cx="7192850" cy="3024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Drag Force (F</a:t>
            </a:r>
            <a:r>
              <a:rPr baseline="-25000" lang="en"/>
              <a:t>drag</a:t>
            </a:r>
            <a:r>
              <a:rPr lang="en"/>
              <a:t> ) Calculator</a:t>
            </a:r>
            <a:endParaRPr/>
          </a:p>
        </p:txBody>
      </p:sp>
      <p:sp>
        <p:nvSpPr>
          <p:cNvPr id="333" name="Google Shape;33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100" y="1900850"/>
            <a:ext cx="7143750" cy="27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>
            <p:ph type="title"/>
          </p:nvPr>
        </p:nvSpPr>
        <p:spPr>
          <a:xfrm>
            <a:off x="1303800" y="0"/>
            <a:ext cx="7030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 of friction (</a:t>
            </a:r>
            <a:r>
              <a:rPr lang="en"/>
              <a:t>𝜇) Calculator</a:t>
            </a:r>
            <a:endParaRPr/>
          </a:p>
        </p:txBody>
      </p:sp>
      <p:sp>
        <p:nvSpPr>
          <p:cNvPr id="340" name="Google Shape;340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00" y="673075"/>
            <a:ext cx="7896225" cy="414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