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5" r:id="rId12"/>
    <p:sldId id="270" r:id="rId13"/>
    <p:sldId id="266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/>
    <p:restoredTop sz="96213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0B23-F2F9-6C46-BE63-8055E7940D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3D1-45C8-934E-8D46-F20484A1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373D1-45C8-934E-8D46-F20484A17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rmasz@gv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rmasgvsu.github.io/Teaching/Courses/F24/CIS5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rairielearn.com/pl/course_instance/154954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ff/frontmatter-1.html?mode=brows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vsu.edu/computing/academic-honesty-30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 grading”</a:t>
            </a:r>
          </a:p>
          <a:p>
            <a:pPr lvl="1"/>
            <a:r>
              <a:rPr lang="en-US" dirty="0"/>
              <a:t>You don’t get “points” for completing work</a:t>
            </a:r>
          </a:p>
          <a:p>
            <a:pPr lvl="1"/>
            <a:r>
              <a:rPr lang="en-US" dirty="0"/>
              <a:t>Projects, homework, and quizzes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assignments until you earn an E or an M</a:t>
            </a:r>
          </a:p>
          <a:p>
            <a:pPr lvl="1"/>
            <a:r>
              <a:rPr lang="en-US" dirty="0"/>
              <a:t>You are expected to re-attempt quiz questions until you earn an E or an M.</a:t>
            </a:r>
            <a:endParaRPr lang="en-US" i="1" dirty="0"/>
          </a:p>
          <a:p>
            <a:pPr lvl="1"/>
            <a:r>
              <a:rPr lang="en-US" dirty="0"/>
              <a:t>You will have four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(E or M) on </a:t>
            </a:r>
            <a:r>
              <a:rPr lang="en-US" b="1" i="1" u="sng" dirty="0"/>
              <a:t>two</a:t>
            </a:r>
            <a:r>
              <a:rPr lang="en-US" dirty="0"/>
              <a:t>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E68-04D1-8B7D-DB67-6648ECF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92C-4434-C520-17C9-0B922D1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High-Level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programming</a:t>
            </a:r>
          </a:p>
          <a:p>
            <a:r>
              <a:rPr lang="en-US" dirty="0"/>
              <a:t>Introduce you to Linux</a:t>
            </a:r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semester I am assuming you have no programming experience.</a:t>
            </a:r>
          </a:p>
          <a:p>
            <a:pPr lvl="1"/>
            <a:r>
              <a:rPr lang="en-US" dirty="0"/>
              <a:t>If you have significant programming experience, I encourage you to discuss with your advisor whether this is a useful course for you to take.</a:t>
            </a:r>
          </a:p>
          <a:p>
            <a:r>
              <a:rPr lang="en-US" dirty="0"/>
              <a:t>This is not a “gentle” undergraduate introduction to programming (like CIS 160 is). </a:t>
            </a:r>
          </a:p>
          <a:p>
            <a:pPr lvl="1"/>
            <a:r>
              <a:rPr lang="en-US" dirty="0"/>
              <a:t>To qualify as a graduate course, this course must be a clear “step up” from the corresponding undergraduate course.</a:t>
            </a:r>
          </a:p>
          <a:p>
            <a:pPr lvl="1"/>
            <a:r>
              <a:rPr lang="en-US" dirty="0"/>
              <a:t>We will cover more material at a faster pace.</a:t>
            </a:r>
          </a:p>
          <a:p>
            <a:pPr lvl="1"/>
            <a:r>
              <a:rPr lang="en-US" dirty="0"/>
              <a:t>Again, if this is a concern, meet with your advisor and consider taking CIS 160, CIS 161, or CIS 162.</a:t>
            </a:r>
          </a:p>
        </p:txBody>
      </p:sp>
    </p:spTree>
    <p:extLst>
      <p:ext uri="{BB962C8B-B14F-4D97-AF65-F5344CB8AC3E}">
        <p14:creationId xmlns:p14="http://schemas.microsoft.com/office/powerpoint/2010/main" val="5511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office is in Allendale (Mackinac Hall, Room C-2-316)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1:00-1:30, DCIH 530G</a:t>
            </a:r>
          </a:p>
          <a:p>
            <a:pPr lvl="1"/>
            <a:r>
              <a:rPr lang="en-US" dirty="0" err="1"/>
              <a:t>TTh</a:t>
            </a:r>
            <a:r>
              <a:rPr lang="en-US" dirty="0"/>
              <a:t> 4:00-5:00, DCIH 530G</a:t>
            </a:r>
          </a:p>
          <a:p>
            <a:pPr lvl="1"/>
            <a:r>
              <a:rPr lang="en-US" dirty="0"/>
              <a:t>Other days/times by appointment.</a:t>
            </a:r>
          </a:p>
          <a:p>
            <a:r>
              <a:rPr lang="en-US" dirty="0"/>
              <a:t>I will be in my Allendale office for a few hours </a:t>
            </a:r>
            <a:r>
              <a:rPr lang="en-US" i="1" dirty="0"/>
              <a:t>most</a:t>
            </a:r>
            <a:r>
              <a:rPr lang="en-US" dirty="0"/>
              <a:t> mornings.</a:t>
            </a:r>
          </a:p>
          <a:p>
            <a:pPr lvl="1"/>
            <a:r>
              <a:rPr lang="en-US" dirty="0"/>
              <a:t>You are welcome to drop in whenever my door is open; but</a:t>
            </a:r>
          </a:p>
          <a:p>
            <a:pPr lvl="1"/>
            <a:r>
              <a:rPr lang="en-US" dirty="0"/>
              <a:t>I suggest emailing me before making a special trip to Allendale</a:t>
            </a:r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kurmasz@gvsu.edu</a:t>
            </a:r>
            <a:r>
              <a:rPr lang="en-US" dirty="0"/>
              <a:t> to set up a meeting outside of scheduled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379056"/>
            <a:ext cx="11364685" cy="5191561"/>
          </a:xfrm>
        </p:spPr>
        <p:txBody>
          <a:bodyPr>
            <a:normAutofit lnSpcReduction="10000"/>
          </a:bodyPr>
          <a:lstStyle/>
          <a:p>
            <a:r>
              <a:rPr lang="en-US" sz="3200" strike="sngStrike" dirty="0"/>
              <a:t>Blackboard</a:t>
            </a:r>
          </a:p>
          <a:p>
            <a:pPr lvl="1"/>
            <a:r>
              <a:rPr lang="en-US" sz="2800" dirty="0"/>
              <a:t>(I avoid using Blackboard.  There are much more efficient ways of doing the same thing.)</a:t>
            </a:r>
          </a:p>
          <a:p>
            <a:r>
              <a:rPr lang="en-US" sz="3200" dirty="0"/>
              <a:t>Course web page: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https://kurmasgvsu.github.io/Teaching/Courses/F24/CIS500/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</a:t>
            </a:r>
            <a:r>
              <a:rPr lang="en-US" b="1" i="1" u="sng" dirty="0">
                <a:solidFill>
                  <a:srgbClr val="000000"/>
                </a:solidFill>
                <a:cs typeface="Courier New" panose="02070309020205020404" pitchFamily="49" charset="0"/>
              </a:rPr>
              <a:t>timeline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8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Autofit/>
          </a:bodyPr>
          <a:lstStyle/>
          <a:p>
            <a:pPr lvl="1"/>
            <a:r>
              <a:rPr lang="en-US" sz="2800" dirty="0" err="1"/>
              <a:t>PrairieLearn</a:t>
            </a:r>
            <a:endParaRPr lang="en-US" sz="2800" dirty="0"/>
          </a:p>
          <a:p>
            <a:pPr lvl="2"/>
            <a:r>
              <a:rPr lang="en-US" sz="2400" dirty="0">
                <a:hlinkClick r:id="rId2"/>
              </a:rPr>
              <a:t>https://us.prairielearn.com/</a:t>
            </a:r>
            <a:endParaRPr lang="en-US" sz="2400" dirty="0"/>
          </a:p>
          <a:p>
            <a:pPr lvl="2"/>
            <a:r>
              <a:rPr lang="en-US" sz="2400" dirty="0"/>
              <a:t>Online assignment / testing platform</a:t>
            </a:r>
          </a:p>
          <a:p>
            <a:pPr lvl="2"/>
            <a:r>
              <a:rPr lang="en-US" sz="2400" dirty="0"/>
              <a:t>Link to this course: </a:t>
            </a:r>
            <a:r>
              <a:rPr lang="en-US" sz="2400" dirty="0">
                <a:hlinkClick r:id="rId3"/>
              </a:rPr>
              <a:t>https://us.prairielearn.com/pl/course_instance/154954</a:t>
            </a:r>
            <a:endParaRPr lang="en-US" sz="2400" dirty="0"/>
          </a:p>
          <a:p>
            <a:pPr lvl="1"/>
            <a:r>
              <a:rPr lang="en-US" sz="2800" dirty="0"/>
              <a:t>GitHub</a:t>
            </a:r>
          </a:p>
          <a:p>
            <a:pPr lvl="2"/>
            <a:r>
              <a:rPr lang="en-US" sz="2400" dirty="0">
                <a:hlinkClick r:id="rId4"/>
              </a:rPr>
              <a:t>https://github.com</a:t>
            </a:r>
            <a:r>
              <a:rPr lang="en-US" sz="2400" dirty="0"/>
              <a:t>	</a:t>
            </a:r>
          </a:p>
          <a:p>
            <a:pPr lvl="2"/>
            <a:r>
              <a:rPr lang="en-US" sz="2400" dirty="0"/>
              <a:t>Some assignments will be submitted by committing to a GitHub repo.</a:t>
            </a:r>
          </a:p>
          <a:p>
            <a:pPr lvl="2"/>
            <a:r>
              <a:rPr lang="en-US" sz="2400" dirty="0"/>
              <a:t>Create a GitHub account if you don’t have one</a:t>
            </a:r>
          </a:p>
          <a:p>
            <a:pPr lvl="1"/>
            <a:r>
              <a:rPr lang="en-US" sz="2800" dirty="0"/>
              <a:t>GitHub Classroom</a:t>
            </a:r>
          </a:p>
          <a:p>
            <a:pPr lvl="2"/>
            <a:r>
              <a:rPr lang="en-US" sz="2400" dirty="0"/>
              <a:t>GitHub tool for easily creating a repo for a new assignment</a:t>
            </a:r>
          </a:p>
          <a:p>
            <a:pPr lvl="2"/>
            <a:r>
              <a:rPr lang="en-US" sz="2400" dirty="0"/>
              <a:t>Create a GitHub account if you don’t already have one.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 </a:t>
            </a:r>
            <a:r>
              <a:rPr lang="en-US" i="1" u="sng" dirty="0"/>
              <a:t>free</a:t>
            </a:r>
            <a:r>
              <a:rPr lang="en-US" dirty="0"/>
              <a:t> online text from Runestone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https://runestone.academy/ns/books/published/foppff/frontmatter-1.html?mode=browsing</a:t>
            </a:r>
            <a:endParaRPr lang="en-US" dirty="0"/>
          </a:p>
          <a:p>
            <a:r>
              <a:rPr lang="en-US" dirty="0"/>
              <a:t>This text does have interactive exercises</a:t>
            </a:r>
          </a:p>
          <a:p>
            <a:pPr lvl="1"/>
            <a:r>
              <a:rPr lang="en-US" dirty="0"/>
              <a:t>Most of these may be required.</a:t>
            </a:r>
          </a:p>
          <a:p>
            <a:pPr lvl="1"/>
            <a:r>
              <a:rPr lang="en-US" dirty="0"/>
              <a:t>Join course 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gvsu_foppff_fall24 </a:t>
            </a:r>
            <a:r>
              <a:rPr lang="en-US" dirty="0"/>
              <a:t>so I can monitor your progress and award credit.</a:t>
            </a:r>
          </a:p>
          <a:p>
            <a:r>
              <a:rPr lang="en-US" dirty="0"/>
              <a:t>Videos embedded in the text are part of the required “reading”</a:t>
            </a:r>
          </a:p>
          <a:p>
            <a:r>
              <a:rPr lang="en-US" dirty="0"/>
              <a:t>The web page lists other online textbooks that may also be helpful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In-Class and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Anything except ChatGPT and other Generative AI.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354367"/>
            <a:ext cx="10515600" cy="1325563"/>
          </a:xfrm>
        </p:spPr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539874"/>
            <a:ext cx="8051125" cy="50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  <a:p>
            <a:r>
              <a:rPr lang="en-US" dirty="0"/>
              <a:t>Allowing classmates, friends, family, etc. to write code for you, or provide code to you is a violation of our Academic Honesty policy.</a:t>
            </a:r>
          </a:p>
          <a:p>
            <a:pPr lvl="1"/>
            <a:r>
              <a:rPr lang="en-US" sz="2200" dirty="0">
                <a:hlinkClick r:id="rId3"/>
              </a:rPr>
              <a:t>https://www.gvsu.edu/computing/academic-honesty-30.htm</a:t>
            </a:r>
            <a:endParaRPr lang="en-US" sz="2200" dirty="0"/>
          </a:p>
          <a:p>
            <a:r>
              <a:rPr lang="en-US" sz="2600" dirty="0"/>
              <a:t>Exception: You may work on In-Class exercises in teams of two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1257</Words>
  <Application>Microsoft Macintosh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High-Level Course Objectives</vt:lpstr>
      <vt:lpstr>Warnings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END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42</cp:revision>
  <dcterms:created xsi:type="dcterms:W3CDTF">2023-07-22T23:12:23Z</dcterms:created>
  <dcterms:modified xsi:type="dcterms:W3CDTF">2024-08-26T16:18:17Z</dcterms:modified>
</cp:coreProperties>
</file>