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36"/>
  </p:notesMasterIdLst>
  <p:sldIdLst>
    <p:sldId id="256" r:id="rId2"/>
    <p:sldId id="258" r:id="rId3"/>
    <p:sldId id="286" r:id="rId4"/>
    <p:sldId id="259" r:id="rId5"/>
    <p:sldId id="260" r:id="rId6"/>
    <p:sldId id="261" r:id="rId7"/>
    <p:sldId id="262" r:id="rId8"/>
    <p:sldId id="263" r:id="rId9"/>
    <p:sldId id="290" r:id="rId10"/>
    <p:sldId id="287" r:id="rId11"/>
    <p:sldId id="264" r:id="rId12"/>
    <p:sldId id="265" r:id="rId13"/>
    <p:sldId id="266" r:id="rId14"/>
    <p:sldId id="292" r:id="rId15"/>
    <p:sldId id="293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79" r:id="rId25"/>
    <p:sldId id="280" r:id="rId26"/>
    <p:sldId id="281" r:id="rId27"/>
    <p:sldId id="282" r:id="rId28"/>
    <p:sldId id="288" r:id="rId29"/>
    <p:sldId id="283" r:id="rId30"/>
    <p:sldId id="284" r:id="rId31"/>
    <p:sldId id="291" r:id="rId32"/>
    <p:sldId id="294" r:id="rId33"/>
    <p:sldId id="285" r:id="rId34"/>
    <p:sldId id="289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18" charset="0"/>
        <a:ea typeface="+mn-ea"/>
        <a:cs typeface="Lucida Sans Unicode" panose="020B0602030504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18" charset="0"/>
        <a:ea typeface="+mn-ea"/>
        <a:cs typeface="Lucida Sans Unicode" panose="020B0602030504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18" charset="0"/>
        <a:ea typeface="+mn-ea"/>
        <a:cs typeface="Lucida Sans Unicode" panose="020B0602030504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18" charset="0"/>
        <a:ea typeface="+mn-ea"/>
        <a:cs typeface="Lucida Sans Unicode" panose="020B0602030504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18" charset="0"/>
        <a:ea typeface="+mn-ea"/>
        <a:cs typeface="Lucida Sans Unicode" panose="020B0602030504020204" pitchFamily="34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" pitchFamily="18" charset="0"/>
        <a:ea typeface="+mn-ea"/>
        <a:cs typeface="Lucida Sans Unicode" panose="020B0602030504020204" pitchFamily="34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" pitchFamily="18" charset="0"/>
        <a:ea typeface="+mn-ea"/>
        <a:cs typeface="Lucida Sans Unicode" panose="020B0602030504020204" pitchFamily="34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" pitchFamily="18" charset="0"/>
        <a:ea typeface="+mn-ea"/>
        <a:cs typeface="Lucida Sans Unicode" panose="020B0602030504020204" pitchFamily="34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" pitchFamily="18" charset="0"/>
        <a:ea typeface="+mn-ea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00" autoAdjust="0"/>
  </p:normalViewPr>
  <p:slideViewPr>
    <p:cSldViewPr>
      <p:cViewPr varScale="1">
        <p:scale>
          <a:sx n="112" d="100"/>
          <a:sy n="112" d="100"/>
        </p:scale>
        <p:origin x="186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3BF6795-C204-F1FA-31F1-F4A38383AE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035CECC-5DD8-14BF-9148-890F2F7EFC4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71C1AB1-B0BB-0616-9CFF-38934CFA080E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9BD4E53-B30A-D142-9A4A-64A504D9801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8385EE93-3ED0-A4B5-AB1D-DC84AFD3243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829DE018-A1E8-15F7-C79C-885D28AB42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0612343E-95EC-B746-B1D0-79A5BE0E13E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F0DF1FAC-799F-6405-B0CD-19C071EB32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1BD36242-04A3-9E4F-9A1D-F5F7737567FB}" type="slidenum">
              <a:rPr lang="en-US" altLang="en-US" sz="1200" b="0"/>
              <a:pPr/>
              <a:t>1</a:t>
            </a:fld>
            <a:endParaRPr lang="en-US" altLang="en-US" sz="1200" b="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F5280103-1E01-580E-00E9-68FD776EAF7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329E744-8B1B-806D-B339-B33900BC78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F5662767-0261-FF02-4CE5-8FC44CC9F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64B001AF-3F94-EE4C-B1DD-4E5B257FF11C}" type="slidenum">
              <a:rPr lang="en-US" altLang="en-US" sz="1200" b="0"/>
              <a:pPr/>
              <a:t>10</a:t>
            </a:fld>
            <a:endParaRPr lang="en-US" altLang="en-US" sz="1200" b="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0C7ABD36-5B6F-D632-A9A7-4C8640074D2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7B01FF5C-86DD-1570-BFC3-BFDC8226F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BA44EC97-EAA9-AEAE-E11E-D3DC6BD503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63CF1FB0-DB36-BF42-BE3C-5F9EC02E0690}" type="slidenum">
              <a:rPr lang="en-US" altLang="en-US" sz="1200" b="0"/>
              <a:pPr/>
              <a:t>11</a:t>
            </a:fld>
            <a:endParaRPr lang="en-US" altLang="en-US" sz="1200" b="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FE16C7D-E35D-28D2-2D7E-35A1E805CF9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9F5ACDB0-F182-D51F-C9BB-8C1B218261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442F75AC-DD6F-62B0-280B-4FDADD65DB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58D1A1F2-2CEF-B04F-A126-EE89CAC1308D}" type="slidenum">
              <a:rPr lang="en-US" altLang="en-US" sz="1200" b="0"/>
              <a:pPr/>
              <a:t>12</a:t>
            </a:fld>
            <a:endParaRPr lang="en-US" altLang="en-US" sz="1200" b="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1BA3231-FDDA-F63D-6C3A-1C33900ADC7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A3A1A3ED-28A0-9649-ED5F-A8ECB12627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A9F49431-ABF1-8A5B-F306-FC4E593431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90B14DF8-DC64-2044-AFA2-5CE88D20A935}" type="slidenum">
              <a:rPr lang="en-US" altLang="en-US" sz="1200" b="0"/>
              <a:pPr/>
              <a:t>13</a:t>
            </a:fld>
            <a:endParaRPr lang="en-US" altLang="en-US" sz="1200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D615FFE1-479E-6845-DCF9-456ADA83445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8828EDF2-BBC9-ADDA-6ECC-11EF993CA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A73F5499-F79D-5A96-D9AD-C9B02D1ADF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1A66DC7E-D724-9541-9CC9-9135F07717D3}" type="slidenum">
              <a:rPr lang="en-US" altLang="en-US" sz="1200" b="0"/>
              <a:pPr/>
              <a:t>16</a:t>
            </a:fld>
            <a:endParaRPr lang="en-US" altLang="en-US" sz="1200" b="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BB1AB49B-FCD5-CB59-1F5A-1517824DE1C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441D6399-FB52-99EF-D7E4-E1D19BFB5C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0DF65564-0DCA-68C2-7A23-669FFD8CB6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05EE89F5-2C67-3F4F-894A-445FDC0B7C4C}" type="slidenum">
              <a:rPr lang="en-US" altLang="en-US" sz="1200" b="0"/>
              <a:pPr/>
              <a:t>17</a:t>
            </a:fld>
            <a:endParaRPr lang="en-US" altLang="en-US" sz="1200" b="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10B663AD-A165-C61B-319D-14B9D6DDD18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9FF2C52F-6C3B-C152-8D4C-45CECC1492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7E85E72B-FA85-9038-36F0-D6B5F9E5B0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814569F7-809F-B642-8427-4639974AC64D}" type="slidenum">
              <a:rPr lang="en-US" altLang="en-US" sz="1200" b="0"/>
              <a:pPr/>
              <a:t>18</a:t>
            </a:fld>
            <a:endParaRPr lang="en-US" altLang="en-US" sz="1200" b="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16278C3C-3475-586C-F603-0C2BEFB83FD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42D912BC-3674-F60E-047C-CF3246320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6B305AA4-E92D-3CCF-03F5-2CDABAAA34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CA645AB6-582A-F84A-B9DE-5C20C3558454}" type="slidenum">
              <a:rPr lang="en-US" altLang="en-US" sz="1200" b="0"/>
              <a:pPr/>
              <a:t>19</a:t>
            </a:fld>
            <a:endParaRPr lang="en-US" altLang="en-US" sz="1200" b="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BE0C76A4-DD3D-C429-645F-1CD70D749AF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B4AB72A2-F4C0-B727-EA6A-FFD8D07ED1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48AA8800-3971-F28A-A04E-A339B5C783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015EF54F-23D8-5D4D-8881-E1A6D9EAD46C}" type="slidenum">
              <a:rPr lang="en-US" altLang="en-US" sz="1200" b="0"/>
              <a:pPr/>
              <a:t>20</a:t>
            </a:fld>
            <a:endParaRPr lang="en-US" altLang="en-US" sz="1200" b="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5A1DF08E-E2A9-9496-D206-8FAEECDEFD7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94F89F9F-FCA9-375E-5ADC-C142029201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F72E45EF-E2D7-497D-BE5F-57738CB2AE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FEA6C816-0298-1C4C-9614-7673C12C6B4E}" type="slidenum">
              <a:rPr lang="en-US" altLang="en-US" sz="1200" b="0"/>
              <a:pPr/>
              <a:t>21</a:t>
            </a:fld>
            <a:endParaRPr lang="en-US" altLang="en-US" sz="1200" b="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B0BCB0F-A842-64CC-9610-87F253F4404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1C1F616E-9F44-A2A5-02E3-2A28DB5E6A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B80A84CB-BCA8-4632-306D-9CE875E0EA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47E982B5-7509-8B4E-BE1A-3EEDADFF7DEE}" type="slidenum">
              <a:rPr lang="en-US" altLang="en-US" sz="1200" b="0"/>
              <a:pPr/>
              <a:t>2</a:t>
            </a:fld>
            <a:endParaRPr lang="en-US" altLang="en-US" sz="1200" b="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12E2FCD0-0B31-7BF8-8313-1A04EE71B3C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B6645F75-91CE-20D1-1B1B-E1201214DA7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5D258BC8-71F9-99FC-B2A6-23D2B24E66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2499C818-A20D-F34B-8B2A-C6DEE7C1B17C}" type="slidenum">
              <a:rPr lang="en-US" altLang="en-US" sz="1200" b="0"/>
              <a:pPr/>
              <a:t>22</a:t>
            </a:fld>
            <a:endParaRPr lang="en-US" altLang="en-US" sz="1200" b="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0FABD254-748C-075F-3291-8F75C500B3C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0FCE93C7-823A-3854-999E-276D71906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4130A60D-AE70-A262-DF54-DD04C202EF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801113CD-A1CE-854A-A477-57BAA15BBD21}" type="slidenum">
              <a:rPr lang="en-US" altLang="en-US" sz="1200" b="0"/>
              <a:pPr/>
              <a:t>23</a:t>
            </a:fld>
            <a:endParaRPr lang="en-US" altLang="en-US" sz="1200" b="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BFFE0491-E89F-ECA9-47F6-30A96E237B0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F83F85B3-9E59-338A-8C08-7DEA6E96E6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E2C73E2D-C3F4-D127-3398-6818001949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F56CBEB4-124D-CC42-972A-75EF168FB398}" type="slidenum">
              <a:rPr lang="en-US" altLang="en-US" sz="1200" b="0"/>
              <a:pPr/>
              <a:t>24</a:t>
            </a:fld>
            <a:endParaRPr lang="en-US" altLang="en-US" sz="1200" b="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C31CEC5D-5884-8D80-1E45-E75EFA5DCE6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C7FD3CD9-6ADC-82A2-A0B6-0F874E25DC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A660517D-4DF1-CE5A-82C0-9239DB642D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2FFAE7F5-0C61-BA46-88BB-A319A40C1D25}" type="slidenum">
              <a:rPr lang="en-US" altLang="en-US" sz="1200" b="0"/>
              <a:pPr/>
              <a:t>25</a:t>
            </a:fld>
            <a:endParaRPr lang="en-US" altLang="en-US" sz="1200" b="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31245E53-DB42-15CA-81D8-28B2A06D760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0A6FDA2D-BA4E-B7FB-4666-9F1E6EB78F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C9A843CA-B87C-E08D-A72F-B1CC9F80C6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CFF71C65-349B-3C4D-AA00-F7040C6A4390}" type="slidenum">
              <a:rPr lang="en-US" altLang="en-US" sz="1200" b="0"/>
              <a:pPr/>
              <a:t>26</a:t>
            </a:fld>
            <a:endParaRPr lang="en-US" altLang="en-US" sz="1200" b="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D44E9B80-FBF0-95F4-98F6-0489ACA765B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17434A00-3DD9-6DCA-86F9-DDCF8FBFF7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66E2B429-2F41-1364-880D-2CB89A79FA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3C9BA0BF-5B04-DD49-8861-6B378BAACFEF}" type="slidenum">
              <a:rPr lang="en-US" altLang="en-US" sz="1200" b="0"/>
              <a:pPr/>
              <a:t>27</a:t>
            </a:fld>
            <a:endParaRPr lang="en-US" altLang="en-US" sz="1200" b="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628E2AA6-B0EB-F2F8-DDBD-9A3108A3382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904D47D4-CE05-5C3B-7522-AF16561907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7E2D3D3-DBF3-0B43-82E4-8F6D6CCC63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4DC7B8A1-E5F4-974C-B078-3A5205F21160}" type="slidenum">
              <a:rPr lang="en-US" altLang="en-US" sz="1200" b="0"/>
              <a:pPr/>
              <a:t>28</a:t>
            </a:fld>
            <a:endParaRPr lang="en-US" altLang="en-US" sz="1200" b="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E9C9553-2815-41FB-E9D9-3DA47B2BD97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70D9F7A2-640F-E1F2-7D9D-F79E7F4AB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AAFF4D50-4319-FAF0-2111-B34852F4C0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A232AB56-D85F-5B40-8ED6-B6AAB76D2E97}" type="slidenum">
              <a:rPr lang="en-US" altLang="en-US" sz="1200" b="0"/>
              <a:pPr/>
              <a:t>29</a:t>
            </a:fld>
            <a:endParaRPr lang="en-US" altLang="en-US" sz="1200" b="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97B11BCC-D525-7474-61B9-3746BD9B255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B6AB15BA-4B93-157C-CABC-D6282A6092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B3CD720B-B124-EB3D-CFB9-2A0F9F101E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47D53912-F45C-E747-AC84-FCB408460A4D}" type="slidenum">
              <a:rPr lang="en-US" altLang="en-US" sz="1200" b="0"/>
              <a:pPr/>
              <a:t>30</a:t>
            </a:fld>
            <a:endParaRPr lang="en-US" altLang="en-US" sz="1200" b="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CAFA4935-722E-B302-94BE-BE2FE453DF9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18A8406B-88C1-0BB8-F032-93143874BF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17856ACF-B3F0-F891-A525-1D2863611F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CCE51D0A-215B-214F-AADB-2CC2928495DD}" type="slidenum">
              <a:rPr lang="en-US" altLang="en-US" sz="1200" b="0"/>
              <a:pPr/>
              <a:t>31</a:t>
            </a:fld>
            <a:endParaRPr lang="en-US" altLang="en-US" sz="1200" b="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3B20019-AD5B-61FD-140B-EA2A4639F1C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822F896E-4D92-8545-D52E-63194507CC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D93D3449-8477-9E97-3D11-E343D7730C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FA29FCBB-00AC-1744-B1F1-D09F30950B71}" type="slidenum">
              <a:rPr lang="en-US" altLang="en-US" sz="1200" b="0"/>
              <a:pPr/>
              <a:t>3</a:t>
            </a:fld>
            <a:endParaRPr lang="en-US" altLang="en-US" sz="1200" b="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9D255FAD-1839-C59D-6591-2E1BDF6D5E4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C5946DC8-6CEC-796A-DC86-081A2D16D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F47460D7-E88E-7A8B-9C07-04172E1D98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9354A130-8794-DE4D-8045-ACF835E96426}" type="slidenum">
              <a:rPr lang="en-US" altLang="en-US" sz="1200" b="0"/>
              <a:pPr/>
              <a:t>33</a:t>
            </a:fld>
            <a:endParaRPr lang="en-US" altLang="en-US" sz="1200" b="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A4975E9B-A249-74BE-A90B-11AF2B007F5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F1447CB1-1A03-D8DA-C2B5-E6EBD325C1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CBBFF7CA-D3F4-F6B5-D688-CCD8A1DE9A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1AD9E632-63E1-8947-B35D-E866D3C4B6BD}" type="slidenum">
              <a:rPr lang="en-US" altLang="en-US" sz="1200" b="0"/>
              <a:pPr/>
              <a:t>34</a:t>
            </a:fld>
            <a:endParaRPr lang="en-US" altLang="en-US" sz="1200" b="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32536567-C3C2-8740-0C57-B944C3641FE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42D7480B-AD6E-3043-73AF-EC0D697DB2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2C6C6A89-50BF-053A-637B-73F2CC75B3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7F425242-A9DC-B645-B576-1B91FD92B958}" type="slidenum">
              <a:rPr lang="en-US" altLang="en-US" sz="1200" b="0"/>
              <a:pPr/>
              <a:t>4</a:t>
            </a:fld>
            <a:endParaRPr lang="en-US" altLang="en-US" sz="1200" b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B20CC00A-1B41-8CC9-E09E-A97F3BBE8DF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3E229D34-72E1-3265-13B5-4F2C71BE26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5DD41C43-DB52-3B12-9C0F-3B18A1D09A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65B1FAF8-39F7-A548-AF65-CD17A79DDC59}" type="slidenum">
              <a:rPr lang="en-US" altLang="en-US" sz="1200" b="0"/>
              <a:pPr/>
              <a:t>5</a:t>
            </a:fld>
            <a:endParaRPr lang="en-US" altLang="en-US" sz="1200" b="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0850B0D5-D9DE-520E-0F39-35446B0330A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976535F3-151A-4C08-BE45-36B356F775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7739599-8A65-106C-6953-10546207CB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F4CC8D38-8623-274C-8F08-E7BA3A23FB98}" type="slidenum">
              <a:rPr lang="en-US" altLang="en-US" sz="1200" b="0"/>
              <a:pPr/>
              <a:t>6</a:t>
            </a:fld>
            <a:endParaRPr lang="en-US" altLang="en-US" sz="1200" b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F396AF4B-AF71-7B76-40C5-65A700E39F7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A0C38764-727A-28D7-67F7-A67E67D3FD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7E7C9635-6DFA-7D04-16C7-3C6577E162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DC6125E2-6A53-DA40-A794-71A4017C799D}" type="slidenum">
              <a:rPr lang="en-US" altLang="en-US" sz="1200" b="0"/>
              <a:pPr/>
              <a:t>7</a:t>
            </a:fld>
            <a:endParaRPr lang="en-US" altLang="en-US" sz="1200" b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E415F6F9-50CB-7F4D-14B2-BF6DB243843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F7922B2-55BA-1065-13D9-2D502C999B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B758ECDD-DE13-E3B1-1F4C-9416C44EEF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305E6B6F-4B17-D645-971B-C328EF2134FA}" type="slidenum">
              <a:rPr lang="en-US" altLang="en-US" sz="1200" b="0"/>
              <a:pPr/>
              <a:t>8</a:t>
            </a:fld>
            <a:endParaRPr lang="en-US" altLang="en-US" sz="1200" b="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3EAE5822-A42A-3355-3524-CAC1B90A81C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18CB53F7-0DAE-4E3E-BE54-0DA0C0209E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650FD957-7E08-3F3E-1CEB-A5B56ADC1D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A2684DF8-3968-EC4C-8D7F-1CE7570AFB5F}" type="slidenum">
              <a:rPr lang="en-US" altLang="en-US" sz="1200" b="0"/>
              <a:pPr/>
              <a:t>9</a:t>
            </a:fld>
            <a:endParaRPr lang="en-US" altLang="en-US" sz="12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8FB32A38-6C33-2286-0A7A-38F571D4E0B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64104F41-23B5-3592-17D6-2028F9FF4D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MX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F431A69A-409A-90F4-721B-4D9A0A0BC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3775" y="6564313"/>
            <a:ext cx="15589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defRPr/>
            </a:pPr>
            <a:r>
              <a:rPr lang="en-US" altLang="en-US" sz="1200" b="0">
                <a:latin typeface="Courier" pitchFamily="49" charset="0"/>
              </a:rPr>
              <a:t>ISBN </a:t>
            </a:r>
            <a:r>
              <a:rPr lang="en-US" altLang="en-US" sz="1200" b="0"/>
              <a:t>0-321-49362-1</a:t>
            </a: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075A742A-2D63-BA87-EB22-0777C4F64F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5175" y="6172200"/>
            <a:ext cx="184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defRPr/>
            </a:pPr>
            <a:endParaRPr lang="es-MX" altLang="en-US" sz="1200" b="0">
              <a:latin typeface="Courier" pitchFamily="49" charset="0"/>
            </a:endParaRP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6E5DFA6F-B630-E042-D020-29FB9A576F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-19050"/>
            <a:ext cx="5091113" cy="658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8850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2022B8F-E3A2-FD65-00F2-7E69C11D40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4F6B476-AD15-674F-096D-7827F4160D7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C209DDB0-D93F-D044-9C52-2EAA002DD2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77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DBC0BF7-1DEB-8390-5B3D-51C2C50603F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FEB27C-BC3F-2CD1-BE61-6D67F659340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7C2DD26E-0C6F-7745-9DAA-7A90E457E8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314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DDBC503-41FD-04B2-B791-6F33E2F4D4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C76C30F-A36C-82A0-C956-6670101FAA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FFAE30DC-BF92-1845-AEFF-373183D6EF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803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593EE1-D54B-86F9-6CCB-DCA57E63306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82BBB9A-72EA-A2EC-D0A5-EAB36E5190A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9251EE58-8A24-F742-B709-3712377FA4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008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DD8184-AF47-5EE8-7F72-765B0DC84AB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75743A-22C8-F406-05D0-88A82FF5F93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F0376F5D-2D3D-D143-901F-D74FCFA17F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801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B0E5FBB-1E6B-3EA2-03B0-A851074DA05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066F80F-C6F4-DA36-6614-06267FEFCF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59054D4F-BBB0-1946-B9B0-B5CD876F4A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66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0643676-C481-FA17-121B-086214654FB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0672A0A-E484-03CC-EBDF-032B4BC05D3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10D87963-2FF6-144D-86AC-BAC48F65F3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984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118A7E4-E1DA-FCB4-4580-DD1B202BA75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0535822-B4CB-4FCF-635B-241E5F9242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EADC92E7-D7D7-974C-B245-6A6D908FD6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810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5C82C-5A74-922A-4328-C4A08E1F88C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B69E9F-0DFD-D8E9-F3E5-FF5A4F636E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39957C76-2988-B74B-9229-99089367C3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028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D2378-45BC-02DA-0972-63FC503893E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9C4117-9448-784C-BF52-30566BEEA07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E165BCB3-72FB-2C44-A7D1-C303D48319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704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941C91E-5FF6-9C57-5D83-EA82D04FC1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2907A36-5A24-51F3-A98C-CCF12C14D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3B565911-F463-AA0E-FBFE-E4CE90CC7D7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 b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4F0A2524-6DC3-2133-CA8D-EC1EA94D4CB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0"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1-</a:t>
            </a:r>
            <a:fld id="{CCA982DC-678D-F44A-8CAC-16BF7FC1D52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A9F6B4A9-5AF2-5751-A595-DA73E8EFB2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E9840638-B031-0913-4A2C-9A765DE535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Lucida Sans Unicode" pitchFamily="34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Lucida Sans Unicode" pitchFamily="34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+mn-lt"/>
          <a:ea typeface="Lucida Sans Unicode" pitchFamily="34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666699"/>
          </a:solidFill>
          <a:latin typeface="+mn-lt"/>
          <a:ea typeface="Lucida Sans Unicode" pitchFamily="34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  <a:ea typeface="Lucida Sans Unicode" pitchFamily="34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666699"/>
          </a:solidFill>
          <a:latin typeface="+mn-lt"/>
          <a:ea typeface="Lucida Sans Unicode" pitchFamily="34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670EBC00-D5D8-9424-08FB-79E1DDF1594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7</a:t>
            </a:r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7EFFEB41-0B7B-2C36-91E4-5C2A68AE34D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Expressions and </a:t>
            </a:r>
            <a:br>
              <a:rPr lang="en-US" altLang="en-US"/>
            </a:br>
            <a:r>
              <a:rPr lang="en-US" altLang="en-US"/>
              <a:t>Assignment Statements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>
            <a:extLst>
              <a:ext uri="{FF2B5EF4-FFF2-40B4-BE49-F238E27FC236}">
                <a16:creationId xmlns:a16="http://schemas.microsoft.com/office/drawing/2014/main" id="{7142E69D-978B-3FA6-5D17-C16E326F04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2531" name="Slide Number Placeholder 4">
            <a:extLst>
              <a:ext uri="{FF2B5EF4-FFF2-40B4-BE49-F238E27FC236}">
                <a16:creationId xmlns:a16="http://schemas.microsoft.com/office/drawing/2014/main" id="{C41B3EFF-7EF9-E3CA-B198-F2C08110F4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0A296B5-633C-594E-963B-0D1B7E37F225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F0073F21-5487-0180-1819-CAB527EF2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Arithmetic Expressions: Conditional Expressions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40E10146-4C0F-75D1-7815-FB9698CB36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Conditional Expressions</a:t>
            </a:r>
          </a:p>
          <a:p>
            <a:pPr lvl="1" eaLnBrk="1" hangingPunct="1"/>
            <a:r>
              <a:rPr lang="en-US" altLang="en-US"/>
              <a:t>C-based languages (e.g., C, C++)</a:t>
            </a:r>
          </a:p>
          <a:p>
            <a:pPr lvl="1" eaLnBrk="1" hangingPunct="1"/>
            <a:r>
              <a:rPr lang="en-US" altLang="en-US"/>
              <a:t>An example: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	</a:t>
            </a:r>
            <a:r>
              <a:rPr lang="en-US" altLang="en-US" sz="1800" b="1">
                <a:latin typeface="Courier New" panose="02070309020205020404" pitchFamily="49" charset="0"/>
              </a:rPr>
              <a:t>average = (count == 0)? 0 : sum / count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lvl="1" eaLnBrk="1" hangingPunct="1"/>
            <a:r>
              <a:rPr lang="en-US" altLang="en-US"/>
              <a:t>Evaluates as if written as follows:</a:t>
            </a:r>
            <a:endParaRPr lang="en-US" altLang="en-US" sz="1800" b="1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if (count == 0) </a:t>
            </a:r>
          </a:p>
          <a:p>
            <a:pPr lvl="1" eaLnBrk="1" hangingPunct="1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average = 0</a:t>
            </a:r>
          </a:p>
          <a:p>
            <a:pPr lvl="1" eaLnBrk="1" hangingPunct="1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else </a:t>
            </a:r>
          </a:p>
          <a:p>
            <a:pPr lvl="1" eaLnBrk="1" hangingPunct="1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   average = sum /count</a:t>
            </a:r>
          </a:p>
          <a:p>
            <a:pPr eaLnBrk="1" hangingPunct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		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>
            <a:extLst>
              <a:ext uri="{FF2B5EF4-FFF2-40B4-BE49-F238E27FC236}">
                <a16:creationId xmlns:a16="http://schemas.microsoft.com/office/drawing/2014/main" id="{3DCE871F-9C55-0289-89A7-BDC8BB4B83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0717E1C7-724D-78C5-DC65-7B375532DA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2F85B22-F618-134B-8C00-EB2A4084F5C7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887167FA-8F5F-ADAD-42B4-22A94C689B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Arithmetic Expressions: Operand Evaluation Order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4DBC2E9F-D919-FE9A-BAC7-9D92A7E217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en-US" i="1"/>
              <a:t>Operand evaluation order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/>
              <a:t>Variables: fetch the value from memory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/>
              <a:t>Constants: sometimes a fetch from memory; sometimes the constant is in the machine language instruction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/>
              <a:t>Parenthesized expressions: evaluate all operands and operators first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/>
              <a:t>The most interesting case is when an operand is a function call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>
            <a:extLst>
              <a:ext uri="{FF2B5EF4-FFF2-40B4-BE49-F238E27FC236}">
                <a16:creationId xmlns:a16="http://schemas.microsoft.com/office/drawing/2014/main" id="{6D48994D-70B2-47EA-AC8A-6071704672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6627" name="Slide Number Placeholder 4">
            <a:extLst>
              <a:ext uri="{FF2B5EF4-FFF2-40B4-BE49-F238E27FC236}">
                <a16:creationId xmlns:a16="http://schemas.microsoft.com/office/drawing/2014/main" id="{949BC338-C482-731C-7725-7662E841EC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4277FFD-9E28-084A-9B46-6D62C0479C52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1EF6DC3A-5CC6-EAE4-E090-7504690D9B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Arithmetic Expressions: Potentials for Side Effects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56A8CDC2-7CF5-DFF6-A317-4EB067E3F4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i="1"/>
              <a:t>Functional side effects:</a:t>
            </a:r>
            <a:r>
              <a:rPr lang="en-US" altLang="en-US" sz="2400">
                <a:solidFill>
                  <a:schemeClr val="tx2"/>
                </a:solidFill>
              </a:rPr>
              <a:t> </a:t>
            </a:r>
            <a:r>
              <a:rPr lang="en-US" altLang="en-US" sz="2400"/>
              <a:t>when a function changes a two-way parameter or a non-local variable</a:t>
            </a:r>
          </a:p>
          <a:p>
            <a:pPr eaLnBrk="1" hangingPunct="1"/>
            <a:r>
              <a:rPr lang="en-US" altLang="en-US" sz="2400"/>
              <a:t>Problem with functional side effects: </a:t>
            </a:r>
          </a:p>
          <a:p>
            <a:pPr lvl="1" eaLnBrk="1" hangingPunct="1"/>
            <a:r>
              <a:rPr lang="en-US" altLang="en-US" sz="2000"/>
              <a:t>When a function referenced in an expression alters another operand of the expression; e.g., for a parameter change: 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 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a = 10;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		/* assume that fun changes its parameter */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b = a + fun(&amp;a);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>
            <a:extLst>
              <a:ext uri="{FF2B5EF4-FFF2-40B4-BE49-F238E27FC236}">
                <a16:creationId xmlns:a16="http://schemas.microsoft.com/office/drawing/2014/main" id="{28C7FECD-1ED8-5B58-219A-542B4DA6E4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8675" name="Slide Number Placeholder 4">
            <a:extLst>
              <a:ext uri="{FF2B5EF4-FFF2-40B4-BE49-F238E27FC236}">
                <a16:creationId xmlns:a16="http://schemas.microsoft.com/office/drawing/2014/main" id="{0A0C6C27-C55B-013F-7C66-3C872CC666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C057F01-3047-D44E-B836-F6B55D9FF1C3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3EC59C13-84BE-667D-5CE7-227AE32D0C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Functional Side Effects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E133991A-513F-23CE-5736-8B58B62BF5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en-US" sz="2400"/>
              <a:t>Two possible solutions to the problem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sz="2000"/>
              <a:t>Write the language definition to disallow functional side effects</a:t>
            </a:r>
          </a:p>
          <a:p>
            <a:pPr marL="1314450" lvl="2" indent="-400050" eaLnBrk="1" hangingPunct="1"/>
            <a:r>
              <a:rPr lang="en-US" altLang="en-US" sz="1900"/>
              <a:t>No two-way parameters in functions</a:t>
            </a:r>
          </a:p>
          <a:p>
            <a:pPr marL="1314450" lvl="2" indent="-400050" eaLnBrk="1" hangingPunct="1"/>
            <a:r>
              <a:rPr lang="en-US" altLang="en-US" sz="1900"/>
              <a:t>No non-local references in functions</a:t>
            </a:r>
          </a:p>
          <a:p>
            <a:pPr marL="1314450" lvl="2" indent="-400050" eaLnBrk="1" hangingPunct="1"/>
            <a:r>
              <a:rPr lang="en-US" altLang="en-US" sz="1900" b="1"/>
              <a:t>Advantage:</a:t>
            </a:r>
            <a:r>
              <a:rPr lang="en-US" altLang="en-US" sz="1900"/>
              <a:t> it works!</a:t>
            </a:r>
          </a:p>
          <a:p>
            <a:pPr marL="1314450" lvl="2" indent="-400050" eaLnBrk="1" hangingPunct="1"/>
            <a:r>
              <a:rPr lang="en-US" altLang="en-US" sz="1900" b="1"/>
              <a:t>Disadvantage:</a:t>
            </a:r>
            <a:r>
              <a:rPr lang="en-US" altLang="en-US" sz="1900"/>
              <a:t> inflexibility of one-way parameters and lack of non-local references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en-US" altLang="en-US" sz="2000"/>
              <a:t>Write the language definition to demand that operand evaluation order be fixed</a:t>
            </a:r>
          </a:p>
          <a:p>
            <a:pPr marL="1314450" lvl="2" indent="-400050" eaLnBrk="1" hangingPunct="1"/>
            <a:r>
              <a:rPr lang="en-US" altLang="en-US" sz="1900" b="1"/>
              <a:t>Disadvantage</a:t>
            </a:r>
            <a:r>
              <a:rPr lang="en-US" altLang="en-US" sz="1900"/>
              <a:t>: limits some compiler optimizations</a:t>
            </a:r>
          </a:p>
          <a:p>
            <a:pPr marL="1314450" lvl="2" indent="-400050" eaLnBrk="1" hangingPunct="1"/>
            <a:r>
              <a:rPr lang="en-US" altLang="en-US" sz="1900"/>
              <a:t>Java requires that operands appear to be evaluated in left-to-right order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>
            <a:extLst>
              <a:ext uri="{FF2B5EF4-FFF2-40B4-BE49-F238E27FC236}">
                <a16:creationId xmlns:a16="http://schemas.microsoft.com/office/drawing/2014/main" id="{79265F5E-54A4-5033-169F-D399191BB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program has the property of </a:t>
            </a:r>
            <a:r>
              <a:rPr lang="en-US" altLang="en-US" i="1"/>
              <a:t>referential transparency</a:t>
            </a:r>
            <a:r>
              <a:rPr lang="en-US" altLang="en-US"/>
              <a:t> if any two expressions in the program that have the same value can be substituted for one another anywhere in the program, without affecting the action of the program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result1 = (fun(a) + b) / (fun(a) – c);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temp = fun(a);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result2 = (temp + b) / (temp – c);</a:t>
            </a:r>
          </a:p>
          <a:p>
            <a:pPr lvl="1">
              <a:buFontTx/>
              <a:buNone/>
            </a:pPr>
            <a:r>
              <a:rPr lang="en-US" altLang="en-US" sz="2000"/>
              <a:t>If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n-US" altLang="en-US" sz="2000"/>
              <a:t> has no side effects, 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result1 = result2</a:t>
            </a:r>
          </a:p>
          <a:p>
            <a:pPr lvl="1">
              <a:buFontTx/>
              <a:buNone/>
            </a:pPr>
            <a:r>
              <a:rPr lang="en-US" altLang="en-US" sz="2000"/>
              <a:t>Otherwise, not, and referential transparency is violated</a:t>
            </a:r>
          </a:p>
        </p:txBody>
      </p:sp>
      <p:sp>
        <p:nvSpPr>
          <p:cNvPr id="30723" name="Title 2">
            <a:extLst>
              <a:ext uri="{FF2B5EF4-FFF2-40B4-BE49-F238E27FC236}">
                <a16:creationId xmlns:a16="http://schemas.microsoft.com/office/drawing/2014/main" id="{56E43970-8D07-BB81-DEF7-DF04EC3E1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Referential Transparency</a:t>
            </a:r>
          </a:p>
        </p:txBody>
      </p:sp>
      <p:sp>
        <p:nvSpPr>
          <p:cNvPr id="30724" name="Footer Placeholder 3">
            <a:extLst>
              <a:ext uri="{FF2B5EF4-FFF2-40B4-BE49-F238E27FC236}">
                <a16:creationId xmlns:a16="http://schemas.microsoft.com/office/drawing/2014/main" id="{CBE32217-DABE-C496-EBCE-1551168C81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0725" name="Slide Number Placeholder 4">
            <a:extLst>
              <a:ext uri="{FF2B5EF4-FFF2-40B4-BE49-F238E27FC236}">
                <a16:creationId xmlns:a16="http://schemas.microsoft.com/office/drawing/2014/main" id="{D2541A40-304A-5508-B4BB-951D0A2CF0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A2DFE49F-6FF0-F34A-A09D-C3E182C6DC66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1">
            <a:extLst>
              <a:ext uri="{FF2B5EF4-FFF2-40B4-BE49-F238E27FC236}">
                <a16:creationId xmlns:a16="http://schemas.microsoft.com/office/drawing/2014/main" id="{28265B0E-EA3E-0C8A-CF62-A4E1E223A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Advantage of referential transparency</a:t>
            </a:r>
          </a:p>
          <a:p>
            <a:pPr lvl="1"/>
            <a:r>
              <a:rPr lang="en-US" altLang="en-US"/>
              <a:t>Semantics of a program is much easier to understand if it has referential transparency</a:t>
            </a:r>
          </a:p>
          <a:p>
            <a:r>
              <a:rPr lang="en-US" altLang="en-US"/>
              <a:t>Because they do not have variables, programs in pure functional languages are referentially transparent</a:t>
            </a:r>
          </a:p>
          <a:p>
            <a:pPr lvl="1"/>
            <a:r>
              <a:rPr lang="en-US" altLang="en-US"/>
              <a:t>Functions cannot have state, which would be stored in local variables</a:t>
            </a:r>
          </a:p>
          <a:p>
            <a:pPr lvl="1"/>
            <a:r>
              <a:rPr lang="en-US" altLang="en-US"/>
              <a:t>If a function uses an outside value, it must be a constant (there are no variables). So, the value of a function depends only on its parameters</a:t>
            </a:r>
          </a:p>
        </p:txBody>
      </p:sp>
      <p:sp>
        <p:nvSpPr>
          <p:cNvPr id="31747" name="Title 2">
            <a:extLst>
              <a:ext uri="{FF2B5EF4-FFF2-40B4-BE49-F238E27FC236}">
                <a16:creationId xmlns:a16="http://schemas.microsoft.com/office/drawing/2014/main" id="{D60DF61E-8D70-96C1-A838-919C8C677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Referential Transparency </a:t>
            </a:r>
            <a:r>
              <a:rPr lang="en-US" altLang="en-US" sz="2800"/>
              <a:t>(continued)</a:t>
            </a:r>
          </a:p>
        </p:txBody>
      </p:sp>
      <p:sp>
        <p:nvSpPr>
          <p:cNvPr id="31748" name="Footer Placeholder 3">
            <a:extLst>
              <a:ext uri="{FF2B5EF4-FFF2-40B4-BE49-F238E27FC236}">
                <a16:creationId xmlns:a16="http://schemas.microsoft.com/office/drawing/2014/main" id="{D0FAFDEE-E504-A639-A798-8C90779FD8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1749" name="Slide Number Placeholder 4">
            <a:extLst>
              <a:ext uri="{FF2B5EF4-FFF2-40B4-BE49-F238E27FC236}">
                <a16:creationId xmlns:a16="http://schemas.microsoft.com/office/drawing/2014/main" id="{0D517706-57D9-DC7B-FB62-4E532278CB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A216470F-1F5C-0343-8A73-E91958F1159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>
            <a:extLst>
              <a:ext uri="{FF2B5EF4-FFF2-40B4-BE49-F238E27FC236}">
                <a16:creationId xmlns:a16="http://schemas.microsoft.com/office/drawing/2014/main" id="{DA1789D6-9101-84FD-10D5-FF1D90CFFE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2771" name="Slide Number Placeholder 4">
            <a:extLst>
              <a:ext uri="{FF2B5EF4-FFF2-40B4-BE49-F238E27FC236}">
                <a16:creationId xmlns:a16="http://schemas.microsoft.com/office/drawing/2014/main" id="{A3ED2804-3B7F-77FC-2E9D-91E5143E01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F05D7C8-5FDB-2146-9C7D-10C7A66D9427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11F5986F-BD1D-C66E-ED14-4193DCAE80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Overloaded Operators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7B772DC8-FC84-4761-F726-87F7460831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Use of an operator for more than one purpose is called </a:t>
            </a:r>
            <a:r>
              <a:rPr lang="en-US" altLang="en-US" i="1"/>
              <a:t>operator overloading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Some are common (e.g., + for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/>
              <a:t> and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Some are potential trouble (e.g.,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/>
              <a:t>  in C and C++)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Loss of compiler error detection (omission of an operand should be a detectable error)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Some loss of readability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>
            <a:extLst>
              <a:ext uri="{FF2B5EF4-FFF2-40B4-BE49-F238E27FC236}">
                <a16:creationId xmlns:a16="http://schemas.microsoft.com/office/drawing/2014/main" id="{28AB427F-186F-594E-43E4-7D815B1FBB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6E55E7F5-CFAC-8C56-91AF-B4E02E7E91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6F80C3F-11AD-EF4D-8E48-A196872EC6F0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2A29C83C-5AEC-213D-1E75-F0DDF5B6CD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Overloaded Operators (continued)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3AF783B8-9212-D906-99F6-0CE980AD92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C++, C#, and F# allow user-defined overloaded operators</a:t>
            </a:r>
          </a:p>
          <a:p>
            <a:pPr lvl="1" eaLnBrk="1" hangingPunct="1"/>
            <a:r>
              <a:rPr lang="en-US" altLang="en-US"/>
              <a:t>When sensibly used, such operators can be an aid to readability (avoid method calls, expressions appear natural)</a:t>
            </a:r>
          </a:p>
          <a:p>
            <a:pPr lvl="1" eaLnBrk="1" hangingPunct="1"/>
            <a:r>
              <a:rPr lang="en-US" altLang="en-US"/>
              <a:t>Potential problems: </a:t>
            </a:r>
          </a:p>
          <a:p>
            <a:pPr lvl="2" eaLnBrk="1" hangingPunct="1"/>
            <a:r>
              <a:rPr lang="en-US" altLang="en-US"/>
              <a:t>Users can define nonsense operations</a:t>
            </a:r>
          </a:p>
          <a:p>
            <a:pPr lvl="2" eaLnBrk="1" hangingPunct="1"/>
            <a:r>
              <a:rPr lang="en-US" altLang="en-US"/>
              <a:t>Readability may suffer, even when the operators make sense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>
            <a:extLst>
              <a:ext uri="{FF2B5EF4-FFF2-40B4-BE49-F238E27FC236}">
                <a16:creationId xmlns:a16="http://schemas.microsoft.com/office/drawing/2014/main" id="{D7B31278-4B50-EF76-EDD2-648276F7AB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6867" name="Slide Number Placeholder 4">
            <a:extLst>
              <a:ext uri="{FF2B5EF4-FFF2-40B4-BE49-F238E27FC236}">
                <a16:creationId xmlns:a16="http://schemas.microsoft.com/office/drawing/2014/main" id="{E8A25604-B04F-A61D-86F5-F2892B447A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48DC738-0D4E-E34F-AF30-3135BF3BBACA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A9E07044-2232-45C3-AD24-2CB9E61A02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Conversions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9ECCCEB4-81B7-963D-3A09-827336339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</a:t>
            </a:r>
            <a:r>
              <a:rPr lang="en-US" altLang="en-US" i="1"/>
              <a:t>narrowing conversion</a:t>
            </a:r>
            <a:r>
              <a:rPr lang="en-US" altLang="en-US"/>
              <a:t> is one that converts an object to a type that cannot include all of the values of the original type e.g., </a:t>
            </a:r>
            <a:r>
              <a:rPr lang="en-US" altLang="en-US" sz="2000" b="1">
                <a:latin typeface="Courier New" panose="02070309020205020404" pitchFamily="49" charset="0"/>
              </a:rPr>
              <a:t>float</a:t>
            </a:r>
            <a:r>
              <a:rPr lang="en-US" altLang="en-US"/>
              <a:t> to </a:t>
            </a:r>
            <a:r>
              <a:rPr lang="en-US" altLang="en-US" sz="2000" b="1">
                <a:latin typeface="Courier New" panose="02070309020205020404" pitchFamily="49" charset="0"/>
              </a:rPr>
              <a:t>int</a:t>
            </a:r>
          </a:p>
          <a:p>
            <a:pPr eaLnBrk="1" hangingPunct="1"/>
            <a:r>
              <a:rPr lang="en-US" altLang="en-US"/>
              <a:t>A </a:t>
            </a:r>
            <a:r>
              <a:rPr lang="en-US" altLang="en-US" i="1"/>
              <a:t>widening conversion</a:t>
            </a:r>
            <a:r>
              <a:rPr lang="en-US" altLang="en-US"/>
              <a:t> is one in which an object is converted to a type that can include at least approximations to all of the values of the original type                           e.g., </a:t>
            </a:r>
            <a:r>
              <a:rPr lang="en-US" altLang="en-US" sz="2000" b="1">
                <a:latin typeface="Courier New" panose="02070309020205020404" pitchFamily="49" charset="0"/>
              </a:rPr>
              <a:t>int</a:t>
            </a:r>
            <a:r>
              <a:rPr lang="en-US" altLang="en-US"/>
              <a:t> to </a:t>
            </a:r>
            <a:r>
              <a:rPr lang="en-US" altLang="en-US" sz="2000" b="1">
                <a:latin typeface="Courier New" panose="02070309020205020404" pitchFamily="49" charset="0"/>
              </a:rPr>
              <a:t>float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>
            <a:extLst>
              <a:ext uri="{FF2B5EF4-FFF2-40B4-BE49-F238E27FC236}">
                <a16:creationId xmlns:a16="http://schemas.microsoft.com/office/drawing/2014/main" id="{19819977-01AA-2800-AD60-CDCE99CF27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8915" name="Slide Number Placeholder 4">
            <a:extLst>
              <a:ext uri="{FF2B5EF4-FFF2-40B4-BE49-F238E27FC236}">
                <a16:creationId xmlns:a16="http://schemas.microsoft.com/office/drawing/2014/main" id="{39709801-A818-6303-DA8E-4E03673E91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48F90B2-B946-7D45-8493-9D3676D1D7B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5684C733-383C-AB68-A8D7-CA4F4E98EA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Conversions: Mixed Mode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EE422282-AAD4-999E-807B-384396FF13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876800"/>
          </a:xfrm>
        </p:spPr>
        <p:txBody>
          <a:bodyPr/>
          <a:lstStyle/>
          <a:p>
            <a:pPr eaLnBrk="1" hangingPunct="1"/>
            <a:r>
              <a:rPr lang="en-US" altLang="en-US" sz="2400"/>
              <a:t>A </a:t>
            </a:r>
            <a:r>
              <a:rPr lang="en-US" altLang="en-US" sz="2400" i="1"/>
              <a:t>mixed-mode expression</a:t>
            </a:r>
            <a:r>
              <a:rPr lang="en-US" altLang="en-US" sz="2400"/>
              <a:t> is one that has operands of different types</a:t>
            </a:r>
          </a:p>
          <a:p>
            <a:pPr eaLnBrk="1" hangingPunct="1"/>
            <a:r>
              <a:rPr lang="en-US" altLang="en-US" sz="2400"/>
              <a:t>A </a:t>
            </a:r>
            <a:r>
              <a:rPr lang="en-US" altLang="en-US" sz="2400" i="1"/>
              <a:t>coercion</a:t>
            </a:r>
            <a:r>
              <a:rPr lang="en-US" altLang="en-US" sz="2400"/>
              <a:t> is an implicit type conversion</a:t>
            </a:r>
          </a:p>
          <a:p>
            <a:pPr eaLnBrk="1" hangingPunct="1"/>
            <a:r>
              <a:rPr lang="en-US" altLang="en-US" sz="2400"/>
              <a:t>Disadvantage of coercions:</a:t>
            </a:r>
          </a:p>
          <a:p>
            <a:pPr lvl="1" eaLnBrk="1" hangingPunct="1"/>
            <a:r>
              <a:rPr lang="en-US" altLang="en-US" sz="2000"/>
              <a:t>They decrease in the type error detection ability of the compiler </a:t>
            </a:r>
          </a:p>
          <a:p>
            <a:pPr eaLnBrk="1" hangingPunct="1"/>
            <a:r>
              <a:rPr lang="en-US" altLang="en-US" sz="2400"/>
              <a:t>In most languages, all numeric types are coerced in expressions, using widening conversions</a:t>
            </a:r>
          </a:p>
          <a:p>
            <a:pPr eaLnBrk="1" hangingPunct="1"/>
            <a:r>
              <a:rPr lang="en-US" altLang="en-US" sz="2400"/>
              <a:t>In ML and F#, there are no coercions in expressions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>
            <a:extLst>
              <a:ext uri="{FF2B5EF4-FFF2-40B4-BE49-F238E27FC236}">
                <a16:creationId xmlns:a16="http://schemas.microsoft.com/office/drawing/2014/main" id="{5E70CEBE-0A21-12F0-50B2-59E5670E96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5399D836-7A5D-108E-9673-ED27E32688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A0FF46E-CB55-CE4D-A4C0-9A1A754226A1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4288DF7B-56F3-5515-1F87-ACD05516EC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7 Topics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5E796897-06E1-EF73-DE41-37E927F63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  <a:p>
            <a:pPr eaLnBrk="1" hangingPunct="1"/>
            <a:r>
              <a:rPr lang="en-US" altLang="en-US"/>
              <a:t>Arithmetic Expressions</a:t>
            </a:r>
          </a:p>
          <a:p>
            <a:pPr eaLnBrk="1" hangingPunct="1"/>
            <a:r>
              <a:rPr lang="en-US" altLang="en-US"/>
              <a:t>Overloaded Operators</a:t>
            </a:r>
          </a:p>
          <a:p>
            <a:pPr eaLnBrk="1" hangingPunct="1"/>
            <a:r>
              <a:rPr lang="en-US" altLang="en-US"/>
              <a:t>Type Conversions</a:t>
            </a:r>
          </a:p>
          <a:p>
            <a:pPr eaLnBrk="1" hangingPunct="1"/>
            <a:r>
              <a:rPr lang="en-US" altLang="en-US"/>
              <a:t>Relational and Boolean Expressions</a:t>
            </a:r>
          </a:p>
          <a:p>
            <a:pPr eaLnBrk="1" hangingPunct="1"/>
            <a:r>
              <a:rPr lang="en-US" altLang="en-US"/>
              <a:t>Short-Circuit Evaluation</a:t>
            </a:r>
          </a:p>
          <a:p>
            <a:pPr eaLnBrk="1" hangingPunct="1"/>
            <a:r>
              <a:rPr lang="en-US" altLang="en-US"/>
              <a:t>Assignment Statements</a:t>
            </a:r>
          </a:p>
          <a:p>
            <a:pPr eaLnBrk="1" hangingPunct="1"/>
            <a:r>
              <a:rPr lang="en-US" altLang="en-US"/>
              <a:t>Mixed-Mode Assignment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>
            <a:extLst>
              <a:ext uri="{FF2B5EF4-FFF2-40B4-BE49-F238E27FC236}">
                <a16:creationId xmlns:a16="http://schemas.microsoft.com/office/drawing/2014/main" id="{E73772F1-E88A-96C6-540B-A6C6F8AB26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0963" name="Slide Number Placeholder 4">
            <a:extLst>
              <a:ext uri="{FF2B5EF4-FFF2-40B4-BE49-F238E27FC236}">
                <a16:creationId xmlns:a16="http://schemas.microsoft.com/office/drawing/2014/main" id="{4A4F8AE4-0F27-EB36-C9EB-635DB30A0C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2DFF973-77A4-AA46-A4D8-FCF6F492FED3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4A1E1B94-8222-E17F-02DD-2DBB9AC0B4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Explicit Type Conversions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3D20510C-3922-79E5-CDA7-780E0BB982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Called </a:t>
            </a:r>
            <a:r>
              <a:rPr lang="en-US" altLang="en-US" i="1"/>
              <a:t>casting</a:t>
            </a:r>
            <a:r>
              <a:rPr lang="en-US" altLang="en-US"/>
              <a:t> in C-based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C: (</a:t>
            </a:r>
            <a:r>
              <a:rPr lang="en-US" altLang="en-US" b="1">
                <a:latin typeface="Courier New" panose="02070309020205020404" pitchFamily="49" charset="0"/>
              </a:rPr>
              <a:t>int</a:t>
            </a:r>
            <a:r>
              <a:rPr lang="en-US" altLang="en-US">
                <a:latin typeface="Courier New" panose="02070309020205020404" pitchFamily="49" charset="0"/>
              </a:rPr>
              <a:t>)angle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F#: </a:t>
            </a:r>
            <a:r>
              <a:rPr lang="en-US" altLang="en-US" b="1">
                <a:latin typeface="Courier New" panose="02070309020205020404" pitchFamily="49" charset="0"/>
              </a:rPr>
              <a:t>float</a:t>
            </a:r>
            <a:r>
              <a:rPr lang="en-US" altLang="en-US">
                <a:latin typeface="Courier New" panose="02070309020205020404" pitchFamily="49" charset="0"/>
              </a:rPr>
              <a:t>(sum)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</a:t>
            </a:r>
            <a:r>
              <a:rPr lang="en-US" altLang="en-US" b="1"/>
              <a:t>Note that F#’s syntax is similar to that of function calls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>
            <a:extLst>
              <a:ext uri="{FF2B5EF4-FFF2-40B4-BE49-F238E27FC236}">
                <a16:creationId xmlns:a16="http://schemas.microsoft.com/office/drawing/2014/main" id="{5E36A95E-1AFA-08D1-E5EC-8C2F5CB832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3011" name="Slide Number Placeholder 4">
            <a:extLst>
              <a:ext uri="{FF2B5EF4-FFF2-40B4-BE49-F238E27FC236}">
                <a16:creationId xmlns:a16="http://schemas.microsoft.com/office/drawing/2014/main" id="{AC32134E-3CF5-4CF3-1FB2-541FC20D8B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C665AE3-F12A-6840-AF53-E8AD6A5FE5D6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27D28573-182E-97E7-E7F1-76F498D08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Errors in Expressions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E96F8116-EB56-BA47-B01A-B3273C64D3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Causes</a:t>
            </a:r>
          </a:p>
          <a:p>
            <a:pPr lvl="1" eaLnBrk="1" hangingPunct="1"/>
            <a:r>
              <a:rPr lang="en-US" altLang="en-US"/>
              <a:t>Inherent limitations of arithmetic                         e.g., division by zero</a:t>
            </a:r>
          </a:p>
          <a:p>
            <a:pPr lvl="1" eaLnBrk="1" hangingPunct="1"/>
            <a:r>
              <a:rPr lang="en-US" altLang="en-US"/>
              <a:t>Limitations of computer arithmetic                     e.g. overflow</a:t>
            </a:r>
          </a:p>
          <a:p>
            <a:pPr eaLnBrk="1" hangingPunct="1"/>
            <a:r>
              <a:rPr lang="en-US" altLang="en-US"/>
              <a:t> Often ignored by the run-time system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>
            <a:extLst>
              <a:ext uri="{FF2B5EF4-FFF2-40B4-BE49-F238E27FC236}">
                <a16:creationId xmlns:a16="http://schemas.microsoft.com/office/drawing/2014/main" id="{EDFDFFF7-25CF-1928-229A-1AFC28DC3A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5059" name="Slide Number Placeholder 4">
            <a:extLst>
              <a:ext uri="{FF2B5EF4-FFF2-40B4-BE49-F238E27FC236}">
                <a16:creationId xmlns:a16="http://schemas.microsoft.com/office/drawing/2014/main" id="{6565B6F5-4375-8DA8-DFDA-6C5E132670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2BD1D0EA-4750-2645-99D4-E3B449373EC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272587C0-BD2D-B872-BB30-9C05148147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Relational and Boolean Expressions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E9AC3C16-2086-760D-B9AA-E0CF6906D1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5105400"/>
          </a:xfrm>
        </p:spPr>
        <p:txBody>
          <a:bodyPr/>
          <a:lstStyle/>
          <a:p>
            <a:pPr eaLnBrk="1" hangingPunct="1"/>
            <a:r>
              <a:rPr lang="en-US" altLang="en-US"/>
              <a:t>Relational Expressions</a:t>
            </a:r>
          </a:p>
          <a:p>
            <a:pPr lvl="1" eaLnBrk="1" hangingPunct="1"/>
            <a:r>
              <a:rPr lang="en-US" altLang="en-US"/>
              <a:t>Use relational operators and operands of various types</a:t>
            </a:r>
          </a:p>
          <a:p>
            <a:pPr lvl="1" eaLnBrk="1" hangingPunct="1"/>
            <a:r>
              <a:rPr lang="en-US" altLang="en-US"/>
              <a:t>Evaluate to some Boolean representation</a:t>
            </a:r>
          </a:p>
          <a:p>
            <a:pPr lvl="1" eaLnBrk="1" hangingPunct="1"/>
            <a:r>
              <a:rPr lang="en-US" altLang="en-US"/>
              <a:t>Operator symbols used vary somewhat among languages (</a:t>
            </a:r>
            <a:r>
              <a:rPr lang="en-US" altLang="en-US">
                <a:latin typeface="Courier New" panose="02070309020205020404" pitchFamily="49" charset="0"/>
              </a:rPr>
              <a:t>!=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/=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~=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.NE.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&lt;&gt;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#</a:t>
            </a:r>
            <a:r>
              <a:rPr lang="en-US" altLang="en-US"/>
              <a:t>)</a:t>
            </a:r>
          </a:p>
          <a:p>
            <a:pPr eaLnBrk="1" hangingPunct="1"/>
            <a:r>
              <a:rPr lang="en-US" altLang="en-US"/>
              <a:t>JavaScript and PHP have two additional relational operator, </a:t>
            </a:r>
            <a:r>
              <a:rPr lang="en-US" altLang="en-US" sz="2400">
                <a:latin typeface="Courier New" panose="02070309020205020404" pitchFamily="49" charset="0"/>
              </a:rPr>
              <a:t>===</a:t>
            </a:r>
            <a:r>
              <a:rPr lang="en-US" altLang="en-US"/>
              <a:t> and </a:t>
            </a:r>
            <a:r>
              <a:rPr lang="en-US" altLang="en-US" sz="2400">
                <a:latin typeface="Courier New" panose="02070309020205020404" pitchFamily="49" charset="0"/>
              </a:rPr>
              <a:t>!==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- Similar to their cousins, </a:t>
            </a:r>
            <a:r>
              <a:rPr lang="en-US" altLang="en-US">
                <a:latin typeface="Courier New" panose="02070309020205020404" pitchFamily="49" charset="0"/>
              </a:rPr>
              <a:t>==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!=</a:t>
            </a:r>
            <a:r>
              <a:rPr lang="en-US" altLang="en-US"/>
              <a:t>, except that they do not coerce their operands</a:t>
            </a:r>
          </a:p>
          <a:p>
            <a:pPr lvl="1" eaLnBrk="1" hangingPunct="1"/>
            <a:r>
              <a:rPr lang="en-US" altLang="en-US"/>
              <a:t>Ruby uses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en-US"/>
              <a:t> for equality relation operator that uses coercions and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eql?</a:t>
            </a:r>
            <a:r>
              <a:rPr lang="en-US" altLang="en-US"/>
              <a:t> for those that do not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>
            <a:extLst>
              <a:ext uri="{FF2B5EF4-FFF2-40B4-BE49-F238E27FC236}">
                <a16:creationId xmlns:a16="http://schemas.microsoft.com/office/drawing/2014/main" id="{C6CA195A-4AB2-67EB-2469-20F213DF91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7107" name="Slide Number Placeholder 4">
            <a:extLst>
              <a:ext uri="{FF2B5EF4-FFF2-40B4-BE49-F238E27FC236}">
                <a16:creationId xmlns:a16="http://schemas.microsoft.com/office/drawing/2014/main" id="{AC419AA0-10BE-0943-4463-DE802ADB1E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AA02F900-DCC1-2340-AB48-6FFCD6FF0964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7BC2B048-3C87-FDD7-1250-C54AD05772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Relational and Boolean Expressions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71C76FA2-E7C9-438D-20C7-A686F5507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5029200"/>
          </a:xfrm>
        </p:spPr>
        <p:txBody>
          <a:bodyPr/>
          <a:lstStyle/>
          <a:p>
            <a:pPr eaLnBrk="1" hangingPunct="1"/>
            <a:r>
              <a:rPr lang="en-US" altLang="en-US"/>
              <a:t>Boolean Expressions</a:t>
            </a:r>
          </a:p>
          <a:p>
            <a:pPr lvl="1" eaLnBrk="1" hangingPunct="1"/>
            <a:r>
              <a:rPr lang="en-US" altLang="en-US"/>
              <a:t>Operands are Boolean and the result is Boolean</a:t>
            </a:r>
          </a:p>
          <a:p>
            <a:pPr lvl="1" eaLnBrk="1" hangingPunct="1"/>
            <a:r>
              <a:rPr lang="en-US" altLang="en-US"/>
              <a:t>Example operators</a:t>
            </a:r>
          </a:p>
          <a:p>
            <a:pPr eaLnBrk="1" hangingPunct="1"/>
            <a:r>
              <a:rPr lang="en-US" altLang="en-US"/>
              <a:t>C89 has no Boolean type--it uses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/>
              <a:t> type with 0 for false and nonzero for true</a:t>
            </a:r>
          </a:p>
          <a:p>
            <a:pPr eaLnBrk="1" hangingPunct="1"/>
            <a:r>
              <a:rPr lang="en-US" altLang="en-US"/>
              <a:t>One odd characteristic of C’s expressions:        </a:t>
            </a:r>
            <a:r>
              <a:rPr lang="en-US" altLang="en-US" sz="2400" b="1">
                <a:latin typeface="Courier New" panose="02070309020205020404" pitchFamily="49" charset="0"/>
              </a:rPr>
              <a:t>a &lt; b &lt; c</a:t>
            </a:r>
            <a:r>
              <a:rPr lang="en-US" altLang="en-US"/>
              <a:t>  is a legal expression, but the result is not what you might expect:</a:t>
            </a:r>
          </a:p>
          <a:p>
            <a:pPr lvl="1" eaLnBrk="1" hangingPunct="1"/>
            <a:r>
              <a:rPr lang="en-US" altLang="en-US"/>
              <a:t>Left operator is evaluated, producing 0 or 1</a:t>
            </a:r>
          </a:p>
          <a:p>
            <a:pPr lvl="1" eaLnBrk="1" hangingPunct="1"/>
            <a:r>
              <a:rPr lang="en-US" altLang="en-US"/>
              <a:t>The evaluation result is then compared with the third operand (i.e.,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/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>
            <a:extLst>
              <a:ext uri="{FF2B5EF4-FFF2-40B4-BE49-F238E27FC236}">
                <a16:creationId xmlns:a16="http://schemas.microsoft.com/office/drawing/2014/main" id="{5D290EE1-573C-6804-C26C-31DBE22DDF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9155" name="Slide Number Placeholder 4">
            <a:extLst>
              <a:ext uri="{FF2B5EF4-FFF2-40B4-BE49-F238E27FC236}">
                <a16:creationId xmlns:a16="http://schemas.microsoft.com/office/drawing/2014/main" id="{7E0247D2-B860-DF8A-6780-84A2317CD2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88F62E6-5BC5-3D49-8DD3-5B4763DE5F96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CE271CB7-BB3A-01BE-C5D1-0423682A36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Short Circuit Evaluation</a:t>
            </a:r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AF105BF2-16F2-8F80-1C25-6FA6A0D98C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An expression in which the result is determined without evaluating all of the operands and/or operators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Example: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(13 * a) * (b / 13 – 1)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If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/>
              <a:t> is zero, there is no need to evaluate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(b  /13 - 1)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Problem with non-short-circuit evaluation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index = 0;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while</a:t>
            </a:r>
            <a:r>
              <a:rPr lang="en-US" altLang="en-US" sz="2000">
                <a:latin typeface="Courier New" panose="02070309020205020404" pitchFamily="49" charset="0"/>
              </a:rPr>
              <a:t> (index &lt;= length) &amp;&amp; (LIST[index] != value)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     </a:t>
            </a:r>
            <a:r>
              <a:rPr lang="en-US" altLang="en-US" sz="2000">
                <a:latin typeface="Courier New" panose="02070309020205020404" pitchFamily="49" charset="0"/>
              </a:rPr>
              <a:t>index++;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When</a:t>
            </a:r>
            <a:r>
              <a:rPr lang="en-US" altLang="en-US" sz="2000" b="1"/>
              <a:t>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index=length, LIST[index]</a:t>
            </a:r>
            <a:r>
              <a:rPr lang="en-US" altLang="en-US" sz="2000"/>
              <a:t> will cause an indexing problem (assuming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en-US" sz="2000"/>
              <a:t> is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sz="2000"/>
              <a:t>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- 1</a:t>
            </a:r>
            <a:r>
              <a:rPr lang="en-US" altLang="en-US" sz="2000"/>
              <a:t> long)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>
            <a:extLst>
              <a:ext uri="{FF2B5EF4-FFF2-40B4-BE49-F238E27FC236}">
                <a16:creationId xmlns:a16="http://schemas.microsoft.com/office/drawing/2014/main" id="{EF70632A-5B56-9CCF-677E-FE6167F7C8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1203" name="Slide Number Placeholder 4">
            <a:extLst>
              <a:ext uri="{FF2B5EF4-FFF2-40B4-BE49-F238E27FC236}">
                <a16:creationId xmlns:a16="http://schemas.microsoft.com/office/drawing/2014/main" id="{DDCAC5FC-3E17-C7BA-8039-13BB36058E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0C809E0-9EDB-374B-8AF8-588ABB4CE798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0A75F323-2F1B-E6FD-538E-BB23294A36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Short Circuit Evaluation (continued)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042C998D-3F96-4634-C9F6-92D6387B4B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C, C++, and Java: use short-circuit evaluation for the usual Boolean operators (</a:t>
            </a:r>
            <a:r>
              <a:rPr lang="en-US" altLang="en-US" sz="2400">
                <a:latin typeface="Courier New" panose="02070309020205020404" pitchFamily="49" charset="0"/>
              </a:rPr>
              <a:t>&amp;&amp;</a:t>
            </a:r>
            <a:r>
              <a:rPr lang="en-US" altLang="en-US" sz="2400"/>
              <a:t> and </a:t>
            </a:r>
            <a:r>
              <a:rPr lang="en-US" altLang="en-US" sz="2400">
                <a:latin typeface="Courier New" panose="02070309020205020404" pitchFamily="49" charset="0"/>
              </a:rPr>
              <a:t>||</a:t>
            </a:r>
            <a:r>
              <a:rPr lang="en-US" altLang="en-US" sz="2400"/>
              <a:t>), but also provide bitwise Boolean operators that are not short circuit (</a:t>
            </a:r>
            <a:r>
              <a:rPr lang="en-US" altLang="en-US" sz="2400">
                <a:latin typeface="Courier New" panose="02070309020205020404" pitchFamily="49" charset="0"/>
              </a:rPr>
              <a:t>&amp;</a:t>
            </a:r>
            <a:r>
              <a:rPr lang="en-US" altLang="en-US" sz="2400"/>
              <a:t> and </a:t>
            </a:r>
            <a:r>
              <a:rPr lang="en-US" altLang="en-US" sz="2400">
                <a:latin typeface="Courier New" panose="02070309020205020404" pitchFamily="49" charset="0"/>
              </a:rPr>
              <a:t>|</a:t>
            </a:r>
            <a:r>
              <a:rPr lang="en-US" altLang="en-US" sz="2400"/>
              <a:t>)</a:t>
            </a:r>
          </a:p>
          <a:p>
            <a:pPr eaLnBrk="1" hangingPunct="1"/>
            <a:r>
              <a:rPr lang="en-US" altLang="en-US" sz="2400"/>
              <a:t>All logic operators in Ruby, Perl, ML, F#, and Python are short-circuit evaluated</a:t>
            </a:r>
          </a:p>
          <a:p>
            <a:pPr eaLnBrk="1" hangingPunct="1"/>
            <a:r>
              <a:rPr lang="en-US" altLang="en-US" sz="2400"/>
              <a:t>Short-circuit evaluation exposes the potential problem of side effects in expressions                </a:t>
            </a:r>
            <a:br>
              <a:rPr lang="en-US" altLang="en-US" sz="2400"/>
            </a:br>
            <a:r>
              <a:rPr lang="en-US" altLang="en-US" sz="2400"/>
              <a:t>e.g. </a:t>
            </a:r>
            <a:r>
              <a:rPr lang="en-US" altLang="en-US" sz="2400">
                <a:latin typeface="Courier New" panose="02070309020205020404" pitchFamily="49" charset="0"/>
              </a:rPr>
              <a:t>(a &gt; b) || (b++ / 3)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>
            <a:extLst>
              <a:ext uri="{FF2B5EF4-FFF2-40B4-BE49-F238E27FC236}">
                <a16:creationId xmlns:a16="http://schemas.microsoft.com/office/drawing/2014/main" id="{2D27FAAD-A551-ABFD-A77D-8C9FF64186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3251" name="Slide Number Placeholder 4">
            <a:extLst>
              <a:ext uri="{FF2B5EF4-FFF2-40B4-BE49-F238E27FC236}">
                <a16:creationId xmlns:a16="http://schemas.microsoft.com/office/drawing/2014/main" id="{49154521-9BBC-8884-9BDE-A0F1879E4F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CF46F2F-036D-F644-9DEB-93FCA9D47952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1FA537FC-089E-4755-F6BF-3036339154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Assignment Statements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2E05AB92-BE80-7498-79A0-7378C0FFC9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general syntax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&lt;target_var&gt; &lt;assign_operator&gt; &lt;expression&gt;</a:t>
            </a:r>
          </a:p>
          <a:p>
            <a:pPr eaLnBrk="1" hangingPunct="1"/>
            <a:r>
              <a:rPr lang="en-US" altLang="en-US"/>
              <a:t>The assignment operator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/>
              <a:t>   Fortran, BASIC, the C-based languages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:=</a:t>
            </a:r>
            <a:r>
              <a:rPr lang="en-US" altLang="en-US"/>
              <a:t>  Ada</a:t>
            </a:r>
          </a:p>
          <a:p>
            <a:pPr eaLnBrk="1" hangingPunct="1"/>
            <a:r>
              <a:rPr lang="en-US" altLang="en-US"/>
              <a:t>=  can be bad when it is overloaded for the relational operator for equality (that’s why the C-based languages use </a:t>
            </a:r>
            <a:r>
              <a:rPr lang="en-US" altLang="en-US" sz="2400">
                <a:latin typeface="Courier New" panose="02070309020205020404" pitchFamily="49" charset="0"/>
              </a:rPr>
              <a:t>==</a:t>
            </a:r>
            <a:r>
              <a:rPr lang="en-US" altLang="en-US"/>
              <a:t> as the relational operator)</a:t>
            </a:r>
            <a:endParaRPr lang="en-US" altLang="en-US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>
            <a:extLst>
              <a:ext uri="{FF2B5EF4-FFF2-40B4-BE49-F238E27FC236}">
                <a16:creationId xmlns:a16="http://schemas.microsoft.com/office/drawing/2014/main" id="{FBC15FE2-108F-281E-F528-365BB09D34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5299" name="Slide Number Placeholder 4">
            <a:extLst>
              <a:ext uri="{FF2B5EF4-FFF2-40B4-BE49-F238E27FC236}">
                <a16:creationId xmlns:a16="http://schemas.microsoft.com/office/drawing/2014/main" id="{44209F78-DA90-43DC-EEA1-95AB89D05B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E2AB862-07B1-C84F-B883-967DF102FE78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E1EB5B6B-E424-D759-ADB4-E2B442D5B2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Assignment Statements: Conditional Targets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9B6C01ED-BDB7-2EAC-EF8C-EBA6DF75A5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543800" cy="4572000"/>
          </a:xfrm>
        </p:spPr>
        <p:txBody>
          <a:bodyPr/>
          <a:lstStyle/>
          <a:p>
            <a:pPr eaLnBrk="1" hangingPunct="1"/>
            <a:r>
              <a:rPr lang="en-US" altLang="en-US"/>
              <a:t>Conditional targets (Perl)</a:t>
            </a:r>
            <a:br>
              <a:rPr lang="en-US" altLang="en-US"/>
            </a:br>
            <a:r>
              <a:rPr lang="en-US" altLang="en-US" sz="2400">
                <a:latin typeface="Courier New" panose="02070309020205020404" pitchFamily="49" charset="0"/>
              </a:rPr>
              <a:t>($flag ? $total : $subtotal) = 0</a:t>
            </a:r>
          </a:p>
          <a:p>
            <a:pPr eaLnBrk="1" hangingPunct="1"/>
            <a:endParaRPr lang="en-US" altLang="en-US" sz="2400" b="1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/>
              <a:t>Which is equivalent to</a:t>
            </a:r>
          </a:p>
          <a:p>
            <a:pPr lvl="1" eaLnBrk="1" hangingPunct="1">
              <a:buFontTx/>
              <a:buNone/>
            </a:pPr>
            <a:endParaRPr lang="en-US" altLang="en-US"/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if ($flag){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$total = 0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 else {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$subtotal = 0</a:t>
            </a:r>
          </a:p>
          <a:p>
            <a:pPr lvl="1"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>
            <a:extLst>
              <a:ext uri="{FF2B5EF4-FFF2-40B4-BE49-F238E27FC236}">
                <a16:creationId xmlns:a16="http://schemas.microsoft.com/office/drawing/2014/main" id="{210DB51F-87B1-CF29-AE27-81F3F4AA64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7347" name="Slide Number Placeholder 4">
            <a:extLst>
              <a:ext uri="{FF2B5EF4-FFF2-40B4-BE49-F238E27FC236}">
                <a16:creationId xmlns:a16="http://schemas.microsoft.com/office/drawing/2014/main" id="{1CA02440-B304-9303-CECD-42D3A51AFA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BFA8D338-1A4D-EC43-984D-62A321D3DFD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2DE0FFC9-F51D-2118-C33F-BD85D7F674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Assignment Statements: Compound Assignment Operators</a:t>
            </a:r>
          </a:p>
        </p:txBody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6A9F45C6-5A5A-1250-E8C0-4DFCCE2743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 shorthand method of specifying a commonly needed form of assignment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Introduced in ALGOL; adopted by C and the C-based languaes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Example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en-US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 = a + b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can be written as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en-US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 += b</a:t>
            </a:r>
          </a:p>
          <a:p>
            <a:pPr eaLnBrk="1" hangingPunct="1">
              <a:lnSpc>
                <a:spcPct val="90000"/>
              </a:lnSpc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>
            <a:extLst>
              <a:ext uri="{FF2B5EF4-FFF2-40B4-BE49-F238E27FC236}">
                <a16:creationId xmlns:a16="http://schemas.microsoft.com/office/drawing/2014/main" id="{E9EA336F-E568-0625-59EE-2E4849ACF9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9395" name="Slide Number Placeholder 4">
            <a:extLst>
              <a:ext uri="{FF2B5EF4-FFF2-40B4-BE49-F238E27FC236}">
                <a16:creationId xmlns:a16="http://schemas.microsoft.com/office/drawing/2014/main" id="{A2D9C93C-78AF-9D39-7614-B7AFC657B0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788CB961-57A0-6046-AC76-64723ECFEBE3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163527EE-070C-8BF7-9FD3-B2EEAA3FF5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Assignment Statements: Unary Assignment Operators</a:t>
            </a:r>
          </a:p>
        </p:txBody>
      </p:sp>
      <p:sp>
        <p:nvSpPr>
          <p:cNvPr id="59397" name="Rectangle 3">
            <a:extLst>
              <a:ext uri="{FF2B5EF4-FFF2-40B4-BE49-F238E27FC236}">
                <a16:creationId xmlns:a16="http://schemas.microsoft.com/office/drawing/2014/main" id="{5C2E16C8-E840-16D9-030D-F1841DCE73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572000"/>
          </a:xfrm>
        </p:spPr>
        <p:txBody>
          <a:bodyPr/>
          <a:lstStyle/>
          <a:p>
            <a:pPr eaLnBrk="1" hangingPunct="1"/>
            <a:r>
              <a:rPr lang="en-US" altLang="en-US"/>
              <a:t>Unary assignment operators in C-based languages combine increment and decrement operations with assignment</a:t>
            </a:r>
          </a:p>
          <a:p>
            <a:pPr eaLnBrk="1" hangingPunct="1"/>
            <a:r>
              <a:rPr lang="en-US" altLang="en-US"/>
              <a:t>Examples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sum = ++count</a:t>
            </a:r>
            <a:r>
              <a:rPr lang="en-US" altLang="en-US"/>
              <a:t> (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en-US"/>
              <a:t> incremented, then assigned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altLang="en-US"/>
              <a:t>)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sum = count++</a:t>
            </a:r>
            <a:r>
              <a:rPr lang="en-US" altLang="en-US"/>
              <a:t> (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en-US"/>
              <a:t> assigned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altLang="en-US"/>
              <a:t>, then incremented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count++</a:t>
            </a:r>
            <a:r>
              <a:rPr lang="en-US" altLang="en-US"/>
              <a:t> (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en-US"/>
              <a:t> incremented)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-count++</a:t>
            </a:r>
            <a:r>
              <a:rPr lang="en-US" altLang="en-US"/>
              <a:t> (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altLang="en-US"/>
              <a:t> incremented then negated)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>
            <a:extLst>
              <a:ext uri="{FF2B5EF4-FFF2-40B4-BE49-F238E27FC236}">
                <a16:creationId xmlns:a16="http://schemas.microsoft.com/office/drawing/2014/main" id="{D3ECF51A-D99A-60C6-3CB6-7E40C5AC1F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8195" name="Slide Number Placeholder 4">
            <a:extLst>
              <a:ext uri="{FF2B5EF4-FFF2-40B4-BE49-F238E27FC236}">
                <a16:creationId xmlns:a16="http://schemas.microsoft.com/office/drawing/2014/main" id="{32BC28BB-4D5C-7846-4885-23D3E73DF4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0CB5DB6-4425-6E4F-95CF-34956BEF7583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FB67CEC4-45C8-10B4-DE18-B497536903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261FC195-BE99-9AE5-770A-C4638E39D8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Expressions are the fundamental means of specifying computations in a programming language</a:t>
            </a:r>
          </a:p>
          <a:p>
            <a:pPr eaLnBrk="1" hangingPunct="1"/>
            <a:r>
              <a:rPr lang="en-US" altLang="en-US"/>
              <a:t>To understand expression evaluation, need to be familiar with the orders of operator and operand evaluation</a:t>
            </a:r>
          </a:p>
          <a:p>
            <a:pPr eaLnBrk="1" hangingPunct="1"/>
            <a:r>
              <a:rPr lang="en-US" altLang="en-US"/>
              <a:t>Essence of imperative languages is dominant role of assignment statements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>
            <a:extLst>
              <a:ext uri="{FF2B5EF4-FFF2-40B4-BE49-F238E27FC236}">
                <a16:creationId xmlns:a16="http://schemas.microsoft.com/office/drawing/2014/main" id="{8E380443-FACE-1566-69B5-58E3A32135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1443" name="Slide Number Placeholder 4">
            <a:extLst>
              <a:ext uri="{FF2B5EF4-FFF2-40B4-BE49-F238E27FC236}">
                <a16:creationId xmlns:a16="http://schemas.microsoft.com/office/drawing/2014/main" id="{AE1E2535-1655-4D82-BCC3-CA549E7D09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280BCBB-E6A8-894F-B3E4-54F5C8CAC5D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CABAD3A7-440C-7F3E-B27B-4D64107CFC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Assignment as an Expression</a:t>
            </a:r>
          </a:p>
        </p:txBody>
      </p:sp>
      <p:sp>
        <p:nvSpPr>
          <p:cNvPr id="61445" name="Rectangle 3">
            <a:extLst>
              <a:ext uri="{FF2B5EF4-FFF2-40B4-BE49-F238E27FC236}">
                <a16:creationId xmlns:a16="http://schemas.microsoft.com/office/drawing/2014/main" id="{C9DCAF84-7683-B825-7F3A-F0CC8CBCE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/>
              <a:t>In the C-based languages, Perl, and JavaScript, the assignment statement produces a result and can be used as an operand</a:t>
            </a:r>
          </a:p>
          <a:p>
            <a:pPr eaLnBrk="1" hangingPunct="1">
              <a:buFontTx/>
              <a:buNone/>
            </a:pPr>
            <a:r>
              <a:rPr lang="en-US" altLang="en-US"/>
              <a:t>	 </a:t>
            </a:r>
            <a:r>
              <a:rPr lang="en-US" altLang="en-US" sz="2000" b="1">
                <a:latin typeface="Courier New" panose="02070309020205020404" pitchFamily="49" charset="0"/>
              </a:rPr>
              <a:t>while</a:t>
            </a:r>
            <a:r>
              <a:rPr lang="en-US" altLang="en-US" sz="2000">
                <a:latin typeface="Courier New" panose="02070309020205020404" pitchFamily="49" charset="0"/>
              </a:rPr>
              <a:t> ((ch = getchar())!= EOF){</a:t>
            </a:r>
            <a:r>
              <a:rPr lang="en-US" altLang="en-US" sz="2000">
                <a:cs typeface="Courier New" panose="02070309020205020404" pitchFamily="49" charset="0"/>
              </a:rPr>
              <a:t>…</a:t>
            </a: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</a:t>
            </a:r>
            <a:r>
              <a:rPr lang="en-US" altLang="en-US" sz="2000">
                <a:latin typeface="Courier New" panose="02070309020205020404" pitchFamily="49" charset="0"/>
              </a:rPr>
              <a:t>ch = getchar()</a:t>
            </a:r>
            <a:r>
              <a:rPr lang="en-US" altLang="en-US" b="1">
                <a:latin typeface="Courier New" panose="02070309020205020404" pitchFamily="49" charset="0"/>
              </a:rPr>
              <a:t> </a:t>
            </a:r>
            <a:r>
              <a:rPr lang="en-US" altLang="en-US"/>
              <a:t>is carried out; the result (assigned to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altLang="en-US"/>
              <a:t>) is used as a conditional value for the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statement</a:t>
            </a:r>
          </a:p>
          <a:p>
            <a:pPr eaLnBrk="1" hangingPunct="1"/>
            <a:r>
              <a:rPr lang="en-US" altLang="en-US"/>
              <a:t>Disadvantage: another kind of expression side effect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>
            <a:extLst>
              <a:ext uri="{FF2B5EF4-FFF2-40B4-BE49-F238E27FC236}">
                <a16:creationId xmlns:a16="http://schemas.microsoft.com/office/drawing/2014/main" id="{8542D186-CD28-1A20-0B11-151FD60478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3491" name="Slide Number Placeholder 4">
            <a:extLst>
              <a:ext uri="{FF2B5EF4-FFF2-40B4-BE49-F238E27FC236}">
                <a16:creationId xmlns:a16="http://schemas.microsoft.com/office/drawing/2014/main" id="{CAD8AFB6-6FA7-00E2-FEAA-91423C850F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D176A34-ACD9-EB4E-B674-8D3BB07D087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5C1931B0-E65B-58A1-A03F-40741D71D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Multiple Assignments</a:t>
            </a:r>
          </a:p>
        </p:txBody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DBB94296-ADE9-F5E9-430E-729A85B514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Perl and Ruby allow multiple-target multiple-source assignments</a:t>
            </a:r>
          </a:p>
          <a:p>
            <a:pPr eaLnBrk="1" hangingPunct="1">
              <a:buFontTx/>
              <a:buNone/>
            </a:pPr>
            <a:r>
              <a:rPr lang="en-US" altLang="en-US"/>
              <a:t>      </a:t>
            </a:r>
            <a:r>
              <a:rPr lang="en-US" altLang="en-US" sz="2000">
                <a:latin typeface="Courier New" panose="02070309020205020404" pitchFamily="49" charset="0"/>
              </a:rPr>
              <a:t>($first, $second, $third) = (20, 30, 40);</a:t>
            </a:r>
          </a:p>
          <a:p>
            <a:pPr eaLnBrk="1" hangingPunct="1"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</a:t>
            </a:r>
            <a:r>
              <a:rPr lang="en-US" altLang="en-US" sz="2000"/>
              <a:t>Also, the following is legal and performs an interchange: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($first, $second) = ($second, $first);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Content Placeholder 1">
            <a:extLst>
              <a:ext uri="{FF2B5EF4-FFF2-40B4-BE49-F238E27FC236}">
                <a16:creationId xmlns:a16="http://schemas.microsoft.com/office/drawing/2014/main" id="{8EE808AE-EF25-8E48-49F4-353BF709F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Identifiers in functional languages are only names of values</a:t>
            </a:r>
          </a:p>
          <a:p>
            <a:r>
              <a:rPr lang="en-US" altLang="en-US"/>
              <a:t>ML</a:t>
            </a:r>
          </a:p>
          <a:p>
            <a:pPr lvl="1"/>
            <a:r>
              <a:rPr lang="en-US" altLang="en-US"/>
              <a:t>Names are bound to values with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</a:p>
          <a:p>
            <a:pPr lvl="1">
              <a:buFontTx/>
              <a:buNone/>
            </a:pPr>
            <a:r>
              <a:rPr lang="en-US" altLang="en-US"/>
              <a:t>  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fruit = apples + oranges;</a:t>
            </a:r>
          </a:p>
          <a:p>
            <a:pPr lvl="1">
              <a:buFontTx/>
              <a:buChar char="-"/>
            </a:pPr>
            <a:r>
              <a:rPr lang="en-US" altLang="en-US"/>
              <a:t>If another val for fruit follows, it is a new and different name</a:t>
            </a:r>
          </a:p>
          <a:p>
            <a:r>
              <a:rPr lang="en-US" altLang="en-US"/>
              <a:t>F#</a:t>
            </a:r>
          </a:p>
          <a:p>
            <a:pPr lvl="1"/>
            <a:r>
              <a:rPr lang="en-US" altLang="en-US"/>
              <a:t>F#’s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/>
              <a:t> is like ML’s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/>
              <a:t>, except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/>
              <a:t> also creates a new scope</a:t>
            </a:r>
          </a:p>
          <a:p>
            <a:pPr lvl="1">
              <a:buFontTx/>
              <a:buChar char="-"/>
            </a:pPr>
            <a:endParaRPr lang="en-US" altLang="en-US"/>
          </a:p>
        </p:txBody>
      </p:sp>
      <p:sp>
        <p:nvSpPr>
          <p:cNvPr id="65539" name="Title 2">
            <a:extLst>
              <a:ext uri="{FF2B5EF4-FFF2-40B4-BE49-F238E27FC236}">
                <a16:creationId xmlns:a16="http://schemas.microsoft.com/office/drawing/2014/main" id="{D631844E-1D83-5741-3D40-A7EDCD5B4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Assignment in Functional Languages</a:t>
            </a:r>
          </a:p>
        </p:txBody>
      </p:sp>
      <p:sp>
        <p:nvSpPr>
          <p:cNvPr id="65540" name="Footer Placeholder 3">
            <a:extLst>
              <a:ext uri="{FF2B5EF4-FFF2-40B4-BE49-F238E27FC236}">
                <a16:creationId xmlns:a16="http://schemas.microsoft.com/office/drawing/2014/main" id="{EF24F9C8-607E-C1B0-AB0B-FD37FD393A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5541" name="Slide Number Placeholder 4">
            <a:extLst>
              <a:ext uri="{FF2B5EF4-FFF2-40B4-BE49-F238E27FC236}">
                <a16:creationId xmlns:a16="http://schemas.microsoft.com/office/drawing/2014/main" id="{95309D3D-4272-B874-219A-1241F19BA9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9096B1A-E3B6-734A-817F-92413ADF6B6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>
            <a:extLst>
              <a:ext uri="{FF2B5EF4-FFF2-40B4-BE49-F238E27FC236}">
                <a16:creationId xmlns:a16="http://schemas.microsoft.com/office/drawing/2014/main" id="{A6B12BAE-DF62-4198-8B61-45124A5A76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6563" name="Slide Number Placeholder 4">
            <a:extLst>
              <a:ext uri="{FF2B5EF4-FFF2-40B4-BE49-F238E27FC236}">
                <a16:creationId xmlns:a16="http://schemas.microsoft.com/office/drawing/2014/main" id="{E01B9390-FCEF-9F05-665D-F925D408E8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7595BEB-61FE-0746-8C9C-371331C35CA6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7C18FB81-3D21-CD8D-84AA-BA83F58A32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Mixed-Mode Assignment</a:t>
            </a:r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F5315524-321E-D674-D3EF-00E11433E5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7772400" cy="4800600"/>
          </a:xfrm>
        </p:spPr>
        <p:txBody>
          <a:bodyPr/>
          <a:lstStyle/>
          <a:p>
            <a:pPr eaLnBrk="1" hangingPunct="1"/>
            <a:r>
              <a:rPr lang="en-US" altLang="en-US"/>
              <a:t>Assignment statements can also be mixed-mode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/>
              <a:t>In Fortran, C, Perl, and C++, any numeric type value can be assigned to any numeric type variable</a:t>
            </a:r>
          </a:p>
          <a:p>
            <a:pPr eaLnBrk="1" hangingPunct="1"/>
            <a:r>
              <a:rPr lang="en-US" altLang="en-US"/>
              <a:t>In Java and C#, only widening assignment coercions are done</a:t>
            </a:r>
          </a:p>
          <a:p>
            <a:pPr eaLnBrk="1" hangingPunct="1"/>
            <a:r>
              <a:rPr lang="en-US" altLang="en-US"/>
              <a:t>In Ada, there is no assignment coercion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>
            <a:extLst>
              <a:ext uri="{FF2B5EF4-FFF2-40B4-BE49-F238E27FC236}">
                <a16:creationId xmlns:a16="http://schemas.microsoft.com/office/drawing/2014/main" id="{39434580-0D15-11AF-8534-BE92FF0477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8611" name="Slide Number Placeholder 4">
            <a:extLst>
              <a:ext uri="{FF2B5EF4-FFF2-40B4-BE49-F238E27FC236}">
                <a16:creationId xmlns:a16="http://schemas.microsoft.com/office/drawing/2014/main" id="{76C4DDE7-E015-3304-5839-7D8096207C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31AE8F6E-416F-A041-B2A0-21B700F195E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02DF8D46-BF76-DA28-C919-475385453B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68613" name="Rectangle 3">
            <a:extLst>
              <a:ext uri="{FF2B5EF4-FFF2-40B4-BE49-F238E27FC236}">
                <a16:creationId xmlns:a16="http://schemas.microsoft.com/office/drawing/2014/main" id="{215B4DD2-523F-851D-FFC4-3567288C80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Expressions</a:t>
            </a:r>
          </a:p>
          <a:p>
            <a:pPr eaLnBrk="1" hangingPunct="1"/>
            <a:r>
              <a:rPr lang="en-US" altLang="en-US"/>
              <a:t>Operator precedence and associativity</a:t>
            </a:r>
          </a:p>
          <a:p>
            <a:pPr eaLnBrk="1" hangingPunct="1"/>
            <a:r>
              <a:rPr lang="en-US" altLang="en-US"/>
              <a:t>Operator overloading</a:t>
            </a:r>
          </a:p>
          <a:p>
            <a:pPr eaLnBrk="1" hangingPunct="1"/>
            <a:r>
              <a:rPr lang="en-US" altLang="en-US"/>
              <a:t>Mixed-type expressions</a:t>
            </a:r>
          </a:p>
          <a:p>
            <a:pPr eaLnBrk="1" hangingPunct="1"/>
            <a:r>
              <a:rPr lang="en-US" altLang="en-US"/>
              <a:t>Various forms of assignment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>
            <a:extLst>
              <a:ext uri="{FF2B5EF4-FFF2-40B4-BE49-F238E27FC236}">
                <a16:creationId xmlns:a16="http://schemas.microsoft.com/office/drawing/2014/main" id="{05D01DA8-9EBF-2057-8F29-2EE5579895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0243" name="Slide Number Placeholder 4">
            <a:extLst>
              <a:ext uri="{FF2B5EF4-FFF2-40B4-BE49-F238E27FC236}">
                <a16:creationId xmlns:a16="http://schemas.microsoft.com/office/drawing/2014/main" id="{F4E1205D-956C-021D-FB13-C2557DEA7D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394FB6A1-D90D-B04D-A3FD-DC20FF615777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B601DAE7-C359-91AF-1C73-5FE47074F6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Arithmetic Expressions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06E02DB4-2FF2-88E7-027F-0780BA1740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Arithmetic evaluation was one of the motivations for the development of the first programming languages</a:t>
            </a:r>
          </a:p>
          <a:p>
            <a:pPr eaLnBrk="1" hangingPunct="1"/>
            <a:r>
              <a:rPr lang="en-US" altLang="en-US" sz="2400"/>
              <a:t>Arithmetic expressions consist of operators, operands, parentheses, and function calls</a:t>
            </a:r>
          </a:p>
          <a:p>
            <a:pPr eaLnBrk="1" hangingPunct="1"/>
            <a:r>
              <a:rPr lang="en-US" altLang="en-US" sz="2400"/>
              <a:t>In most languages, binary operators are infix, except in Scheme and LISP, in which they are prefix; Perl also has some prefix binary operators</a:t>
            </a:r>
          </a:p>
          <a:p>
            <a:pPr eaLnBrk="1" hangingPunct="1"/>
            <a:r>
              <a:rPr lang="en-US" altLang="en-US" sz="2400"/>
              <a:t>Most unary operators are prefix, but the ++ and –- operators in C-based languages can be either prefix or postfix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>
            <a:extLst>
              <a:ext uri="{FF2B5EF4-FFF2-40B4-BE49-F238E27FC236}">
                <a16:creationId xmlns:a16="http://schemas.microsoft.com/office/drawing/2014/main" id="{2D7EAB95-3CE5-8A89-45EE-D79AD7ACA4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D7C5130A-E16E-95AE-4E95-E46FB3C8F2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7CADB0D-646E-DA41-8A39-57DFD0911A9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930AC9D8-07FD-1592-4CA9-4E100EF96E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Arithmetic Expressions: Design Issues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C42AE58B-3EBE-08C7-7B6F-A981F48A5F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en-US"/>
              <a:t>Design issues for arithmetic expressions</a:t>
            </a:r>
          </a:p>
          <a:p>
            <a:pPr marL="914400" lvl="1" indent="-457200" eaLnBrk="1" hangingPunct="1"/>
            <a:r>
              <a:rPr lang="en-US" altLang="en-US"/>
              <a:t>Operator precedence rules?</a:t>
            </a:r>
          </a:p>
          <a:p>
            <a:pPr marL="914400" lvl="1" indent="-457200" eaLnBrk="1" hangingPunct="1"/>
            <a:r>
              <a:rPr lang="en-US" altLang="en-US"/>
              <a:t>Operator associativity rules?</a:t>
            </a:r>
          </a:p>
          <a:p>
            <a:pPr marL="914400" lvl="1" indent="-457200" eaLnBrk="1" hangingPunct="1"/>
            <a:r>
              <a:rPr lang="en-US" altLang="en-US"/>
              <a:t>Order of operand evaluation?</a:t>
            </a:r>
          </a:p>
          <a:p>
            <a:pPr marL="914400" lvl="1" indent="-457200" eaLnBrk="1" hangingPunct="1"/>
            <a:r>
              <a:rPr lang="en-US" altLang="en-US"/>
              <a:t>Operand evaluation side effects?</a:t>
            </a:r>
          </a:p>
          <a:p>
            <a:pPr marL="914400" lvl="1" indent="-457200" eaLnBrk="1" hangingPunct="1"/>
            <a:r>
              <a:rPr lang="en-US" altLang="en-US"/>
              <a:t>Operator overloading?</a:t>
            </a:r>
          </a:p>
          <a:p>
            <a:pPr marL="914400" lvl="1" indent="-457200" eaLnBrk="1" hangingPunct="1"/>
            <a:r>
              <a:rPr lang="en-US" altLang="en-US"/>
              <a:t>Type mixing in expressions?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A42FDAED-157A-641B-14AE-AC0E733083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225163E1-A383-60C1-6BF1-281D41DD46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BF4B365-057A-8E4D-A71F-B5629F5E27F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BD943AD8-5987-3BC9-4ABD-682BA39546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Arithmetic Expressions: Operators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C9A40201-27A7-6EC6-DE56-3F4325464C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unary operator has one operand</a:t>
            </a:r>
          </a:p>
          <a:p>
            <a:pPr eaLnBrk="1" hangingPunct="1"/>
            <a:r>
              <a:rPr lang="en-US" altLang="en-US"/>
              <a:t>A binary operator has two operands</a:t>
            </a:r>
          </a:p>
          <a:p>
            <a:pPr eaLnBrk="1" hangingPunct="1"/>
            <a:r>
              <a:rPr lang="en-US" altLang="en-US"/>
              <a:t>A ternary operator has three operands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>
            <a:extLst>
              <a:ext uri="{FF2B5EF4-FFF2-40B4-BE49-F238E27FC236}">
                <a16:creationId xmlns:a16="http://schemas.microsoft.com/office/drawing/2014/main" id="{3845E02D-F36A-10CB-A89D-C10664F92D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6387" name="Slide Number Placeholder 4">
            <a:extLst>
              <a:ext uri="{FF2B5EF4-FFF2-40B4-BE49-F238E27FC236}">
                <a16:creationId xmlns:a16="http://schemas.microsoft.com/office/drawing/2014/main" id="{590BB3EA-B7D8-FFCD-13EC-D4C0382025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B0D74F7-8C18-3C4E-9DA5-6116436C6CD6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06114C13-6123-C143-EC52-32683D974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Arithmetic Expressions: Operator Precedence Rules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55C057BA-0C39-F22D-1921-9C3FBDBEA9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6002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</a:t>
            </a:r>
            <a:r>
              <a:rPr lang="en-US" altLang="en-US" i="1"/>
              <a:t>operator precedence</a:t>
            </a:r>
            <a:r>
              <a:rPr lang="en-US" altLang="en-US" i="1">
                <a:solidFill>
                  <a:schemeClr val="tx2"/>
                </a:solidFill>
              </a:rPr>
              <a:t> </a:t>
            </a:r>
            <a:r>
              <a:rPr lang="en-US" altLang="en-US" i="1"/>
              <a:t>rules</a:t>
            </a:r>
            <a:r>
              <a:rPr lang="en-US" altLang="en-US"/>
              <a:t> for expression evaluation define the order in which “adjacent” operators of different precedence levels are evaluated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Typical precedence levels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 parentheses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 unary 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 ** (if the language supports it)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 *, /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 +, -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70F656AA-3FCC-33B1-FBE2-603CDC35DF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577B763D-E178-C655-8825-29143CA4C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B08E6BA-02F3-114B-9AA2-C56E78F54F61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336492E8-1F59-B4DA-4CEA-FB0363AB9C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Arithmetic Expressions: Operator Associativity Rule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3703B199-4A4A-EEB4-FC71-B806ADDC8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</a:t>
            </a:r>
            <a:r>
              <a:rPr lang="en-US" altLang="en-US" sz="2400" i="1" dirty="0"/>
              <a:t>operator associativity rules</a:t>
            </a:r>
            <a:r>
              <a:rPr lang="en-US" altLang="en-US" sz="2400" dirty="0"/>
              <a:t> for expression evaluation define the order in which adjacent operators with the same precedence level are evaluated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Typical associativity rules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Left to right, except **, which is right to left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Sometimes unary operators associate right to left (e.g., in FORTRAN)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Precedence and associativity rules can be overridden with parentheses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>
            <a:extLst>
              <a:ext uri="{FF2B5EF4-FFF2-40B4-BE49-F238E27FC236}">
                <a16:creationId xmlns:a16="http://schemas.microsoft.com/office/drawing/2014/main" id="{56A46C8B-2AFE-51EB-F369-EFA1479ED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F034BBAB-3ABF-11B8-69E9-46B0B6EC87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4C0503B5-E985-D143-AF95-527B8515F2E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2A7023CB-919E-C819-A270-A6232FF18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Expressions in Ruby and Scheme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E7DB801F-BF6A-77DA-8AE1-CF0722856F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4800600"/>
          </a:xfrm>
        </p:spPr>
        <p:txBody>
          <a:bodyPr/>
          <a:lstStyle/>
          <a:p>
            <a:pPr eaLnBrk="1" hangingPunct="1"/>
            <a:r>
              <a:rPr lang="en-US" altLang="en-US"/>
              <a:t>Ruby</a:t>
            </a:r>
          </a:p>
          <a:p>
            <a:pPr lvl="1" eaLnBrk="1" hangingPunct="1"/>
            <a:r>
              <a:rPr lang="en-US" altLang="en-US"/>
              <a:t>All arithmetic, relational, and assignment operators, as well as array indexing, shifts, and bit-wise logic operators, are implemented as methods</a:t>
            </a:r>
          </a:p>
          <a:p>
            <a:pPr eaLnBrk="1" hangingPunct="1">
              <a:buFontTx/>
              <a:buNone/>
            </a:pPr>
            <a:r>
              <a:rPr lang="en-US" altLang="en-US"/>
              <a:t>   - </a:t>
            </a:r>
            <a:r>
              <a:rPr lang="en-US" altLang="en-US" sz="2400"/>
              <a:t>One result of this is that these operators can all  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  be overriden by application programs</a:t>
            </a:r>
          </a:p>
          <a:p>
            <a:pPr eaLnBrk="1" hangingPunct="1"/>
            <a:r>
              <a:rPr lang="en-US" altLang="en-US"/>
              <a:t>Scheme (and Common Lisp)</a:t>
            </a:r>
          </a:p>
          <a:p>
            <a:pPr lvl="1" eaLnBrk="1" hangingPunct="1">
              <a:buFontTx/>
              <a:buChar char="-"/>
            </a:pPr>
            <a:r>
              <a:rPr lang="en-US" altLang="en-US"/>
              <a:t>All arithmetic and logic operations are by explicitly called subprograms</a:t>
            </a:r>
          </a:p>
          <a:p>
            <a:pPr lvl="1" eaLnBrk="1" hangingPunct="1">
              <a:buFontTx/>
              <a:buChar char="-"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 + b * c</a:t>
            </a:r>
            <a:r>
              <a:rPr lang="en-US" altLang="en-US"/>
              <a:t> is coded as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(+ a (* b c))</a:t>
            </a:r>
          </a:p>
          <a:p>
            <a:pPr eaLnBrk="1" hangingPunct="1"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ebesta">
      <a:majorFont>
        <a:latin typeface="Lucida Sans Unicode"/>
        <a:ea typeface=""/>
        <a:cs typeface="Lucida Sans Unicode"/>
      </a:majorFont>
      <a:minorFont>
        <a:latin typeface="Lucida Sans Unicode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sebesta2</Template>
  <TotalTime>1566</TotalTime>
  <Words>2336</Words>
  <Application>Microsoft Macintosh PowerPoint</Application>
  <PresentationFormat>On-screen Show (4:3)</PresentationFormat>
  <Paragraphs>328</Paragraphs>
  <Slides>34</Slides>
  <Notes>31</Notes>
  <HiddenSlides>19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Times</vt:lpstr>
      <vt:lpstr>Lucida Sans Unicode</vt:lpstr>
      <vt:lpstr>Arial</vt:lpstr>
      <vt:lpstr>Courier</vt:lpstr>
      <vt:lpstr>Courier New</vt:lpstr>
      <vt:lpstr>1_sebesta</vt:lpstr>
      <vt:lpstr>Chapter 7</vt:lpstr>
      <vt:lpstr>Chapter 7 Topics</vt:lpstr>
      <vt:lpstr>Introduction</vt:lpstr>
      <vt:lpstr>Arithmetic Expressions</vt:lpstr>
      <vt:lpstr>Arithmetic Expressions: Design Issues</vt:lpstr>
      <vt:lpstr>Arithmetic Expressions: Operators</vt:lpstr>
      <vt:lpstr>Arithmetic Expressions: Operator Precedence Rules</vt:lpstr>
      <vt:lpstr>Arithmetic Expressions: Operator Associativity Rule</vt:lpstr>
      <vt:lpstr>Expressions in Ruby and Scheme</vt:lpstr>
      <vt:lpstr>Arithmetic Expressions: Conditional Expressions</vt:lpstr>
      <vt:lpstr>Arithmetic Expressions: Operand Evaluation Order</vt:lpstr>
      <vt:lpstr>Arithmetic Expressions: Potentials for Side Effects</vt:lpstr>
      <vt:lpstr>Functional Side Effects</vt:lpstr>
      <vt:lpstr>Referential Transparency</vt:lpstr>
      <vt:lpstr>Referential Transparency (continued)</vt:lpstr>
      <vt:lpstr>Overloaded Operators</vt:lpstr>
      <vt:lpstr>Overloaded Operators (continued)</vt:lpstr>
      <vt:lpstr>Type Conversions</vt:lpstr>
      <vt:lpstr>Type Conversions: Mixed Mode</vt:lpstr>
      <vt:lpstr>Explicit Type Conversions</vt:lpstr>
      <vt:lpstr>Errors in Expressions</vt:lpstr>
      <vt:lpstr>Relational and Boolean Expressions</vt:lpstr>
      <vt:lpstr>Relational and Boolean Expressions</vt:lpstr>
      <vt:lpstr>Short Circuit Evaluation</vt:lpstr>
      <vt:lpstr>Short Circuit Evaluation (continued)</vt:lpstr>
      <vt:lpstr>Assignment Statements</vt:lpstr>
      <vt:lpstr>Assignment Statements: Conditional Targets</vt:lpstr>
      <vt:lpstr>Assignment Statements: Compound Assignment Operators</vt:lpstr>
      <vt:lpstr>Assignment Statements: Unary Assignment Operators</vt:lpstr>
      <vt:lpstr>Assignment as an Expression</vt:lpstr>
      <vt:lpstr>Multiple Assignments</vt:lpstr>
      <vt:lpstr>Assignment in Functional Languages</vt:lpstr>
      <vt:lpstr>Mixed-Mode Assignment</vt:lpstr>
      <vt:lpstr>Summary</vt:lpstr>
    </vt:vector>
  </TitlesOfParts>
  <Company>Pearson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Zachary Kurmas</cp:lastModifiedBy>
  <cp:revision>69</cp:revision>
  <dcterms:created xsi:type="dcterms:W3CDTF">2003-08-01T12:29:19Z</dcterms:created>
  <dcterms:modified xsi:type="dcterms:W3CDTF">2023-03-02T02:11:44Z</dcterms:modified>
</cp:coreProperties>
</file>