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807" r:id="rId2"/>
    <p:sldMasterId id="2147483793" r:id="rId3"/>
    <p:sldMasterId id="2147483712" r:id="rId4"/>
    <p:sldMasterId id="2147484012" r:id="rId5"/>
  </p:sldMasterIdLst>
  <p:notesMasterIdLst>
    <p:notesMasterId r:id="rId58"/>
  </p:notesMasterIdLst>
  <p:sldIdLst>
    <p:sldId id="256" r:id="rId6"/>
    <p:sldId id="262" r:id="rId7"/>
    <p:sldId id="280" r:id="rId8"/>
    <p:sldId id="297" r:id="rId9"/>
    <p:sldId id="264" r:id="rId10"/>
    <p:sldId id="281" r:id="rId11"/>
    <p:sldId id="265" r:id="rId12"/>
    <p:sldId id="282" r:id="rId13"/>
    <p:sldId id="298" r:id="rId14"/>
    <p:sldId id="293" r:id="rId15"/>
    <p:sldId id="271" r:id="rId16"/>
    <p:sldId id="294" r:id="rId17"/>
    <p:sldId id="295" r:id="rId18"/>
    <p:sldId id="296" r:id="rId19"/>
    <p:sldId id="371" r:id="rId20"/>
    <p:sldId id="364" r:id="rId21"/>
    <p:sldId id="372" r:id="rId22"/>
    <p:sldId id="365" r:id="rId23"/>
    <p:sldId id="368" r:id="rId24"/>
    <p:sldId id="373" r:id="rId25"/>
    <p:sldId id="366" r:id="rId26"/>
    <p:sldId id="367" r:id="rId27"/>
    <p:sldId id="362" r:id="rId28"/>
    <p:sldId id="363" r:id="rId29"/>
    <p:sldId id="374" r:id="rId30"/>
    <p:sldId id="375" r:id="rId31"/>
    <p:sldId id="376" r:id="rId32"/>
    <p:sldId id="377" r:id="rId33"/>
    <p:sldId id="359" r:id="rId34"/>
    <p:sldId id="360" r:id="rId35"/>
    <p:sldId id="361" r:id="rId36"/>
    <p:sldId id="358" r:id="rId37"/>
    <p:sldId id="266" r:id="rId38"/>
    <p:sldId id="283" r:id="rId39"/>
    <p:sldId id="267" r:id="rId40"/>
    <p:sldId id="291" r:id="rId41"/>
    <p:sldId id="268" r:id="rId42"/>
    <p:sldId id="269" r:id="rId43"/>
    <p:sldId id="273" r:id="rId44"/>
    <p:sldId id="272" r:id="rId45"/>
    <p:sldId id="284" r:id="rId46"/>
    <p:sldId id="274" r:id="rId47"/>
    <p:sldId id="286" r:id="rId48"/>
    <p:sldId id="287" r:id="rId49"/>
    <p:sldId id="275" r:id="rId50"/>
    <p:sldId id="276" r:id="rId51"/>
    <p:sldId id="277" r:id="rId52"/>
    <p:sldId id="278" r:id="rId53"/>
    <p:sldId id="288" r:id="rId54"/>
    <p:sldId id="289" r:id="rId55"/>
    <p:sldId id="279" r:id="rId56"/>
    <p:sldId id="290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94677" autoAdjust="0"/>
  </p:normalViewPr>
  <p:slideViewPr>
    <p:cSldViewPr>
      <p:cViewPr varScale="1">
        <p:scale>
          <a:sx n="124" d="100"/>
          <a:sy n="124" d="100"/>
        </p:scale>
        <p:origin x="19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EE158C5-9005-409D-6B8B-BB67D93B33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4D74281-02A1-3D50-29A3-4AE1DF0B94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D7390FA-4F41-63F7-FA28-322B598114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F7AC2B0-29BF-B99D-20B8-17C1D08658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7C6BE33-47F0-D620-F08B-ACED27649D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35CE7B1-3613-6612-03DD-8BF5AB556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24C7D5-D069-B746-BBCC-C8292BDA33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1ECB9FB-F913-5EDD-9FFB-B9AF1C00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2261D35-E935-C341-88E6-5F531A68E74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1C7C16F-963F-0409-DC36-AAE149B31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316161E-FFCC-DA28-5C32-09F68BE0E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C95EFF0-DF0B-A9AE-E6AD-10D01DCE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0ECA6C3-E096-CB4D-809C-19619EB6A64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C055B56-FF1C-0274-5BFA-208CC8FF5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4FCD2E-EDF5-AAE8-608C-04EB88D9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1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D8B6649-887A-CB22-6863-FAF8623B2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6826C7D-B2BA-1848-9C10-1F367989217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002591A-98B2-90CA-5067-673625939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8DC2126-F9A4-2404-2AEA-0F893D6E2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3DAEE22-3E65-08B0-CD53-8EEAA7BA9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8A8357-3F99-8248-95F9-8532BC8D160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8EF0964-A55D-0A98-DA32-B0ECA54B7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75ED1A7-7043-8828-0152-D2DA38F4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67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83D8A81-B535-849A-DEF7-A0A8C5D4B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F38C27B-C29F-0A4B-8527-F4D0091AD01A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DAC8103-90E7-664A-2CEE-5DF1331CE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B2D7923-FA87-3386-D423-624CFF79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1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3DAEE22-3E65-08B0-CD53-8EEAA7BA9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8A8357-3F99-8248-95F9-8532BC8D160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8EF0964-A55D-0A98-DA32-B0ECA54B7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75ED1A7-7043-8828-0152-D2DA38F4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87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01B4DBB-6661-A0D0-E6F4-3AE6112A3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05F8BA1-2564-E742-A202-B6811416AB80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A7365C0-43D9-035B-E2C1-BC373EDF0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DC5838D-E337-A02A-7E4F-082C4DF72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4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7AD0538-0F15-02C3-53FB-A582BC4D9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E5000A5-F8F6-F748-8754-5D0AB667938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16E50F3-1711-1DF7-3E06-76E7BD2E6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70808A5-177E-FB68-F92D-4BA2EC2BF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76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037E5EA-CA3F-E546-7F88-4AAF299DA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F925977-1E55-3142-ACDF-42054CFA6655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9CE17DD-E27D-5025-05C3-409A4561F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B5905E7-9C30-2819-09A6-806AE7BA6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94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66D71AB-E998-B5E8-0D5B-68E937F1E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6273B18-98A3-9B4F-BDFC-B80D35557D2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2F9ABB6-5906-80D6-857E-FA9438F58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43CB81A-1292-5395-0A4C-2FA0AE8B9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60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3BD5361-1801-653A-CB7E-F2EE0673E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FAEFEED-6113-BB46-97AD-36BE2A937CD6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AB28A49-18A7-9D66-F72E-552871E77E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C3E73E1-3430-6EE4-EC87-A9CF2A76A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6D1D5B2-BEBB-697F-E9B4-D95173D49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7810125-52C2-F343-9271-E5DD6941C8DE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828EFA0-7673-AB14-391B-E2DD75C64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4222C10-73C1-EA9A-0003-C0910A17E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5686761-BF65-92D6-0E67-0AEFE5F88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3FA92FC-B80E-234C-97E6-35B224695204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CDBF0CF-0101-6774-E6FA-D0106974C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10ED99C-F7CF-092C-725A-AA6D57576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9CDE122-7431-AB01-1DBD-6768401AC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E3ED022-4A73-8F43-9C65-C01778DBC01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DCF3545-1978-7FB0-5D3D-504A58E25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37DEABF-A3F1-6230-C93E-D1F9271FC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BB152E6-0A33-1BB5-98F8-F8150385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72FA447-B16C-6646-B747-04A85BC022C0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96BCFCB-CD97-E129-E992-4963352C6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7DEF056-4F27-305E-2E2C-08D5E206F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827D296-E748-2781-38F4-DFC2CEDCF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124FB39-A5F7-6048-B913-7A9DF03CE15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70EED40-70EE-8D90-D147-1E29726DE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69A0BD3-B2C6-AB6B-2F93-F054CCB5D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520821C-1BB5-4252-4DDC-0811C1236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CAB18F5-5FB9-2D4B-B74D-7C22D8026E1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716AF54-66A6-FC3E-D4C1-15132674F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7F903C1-4588-924D-B9E6-5B62EF457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11B8B8D-662C-46A1-1A73-764408036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13D8C7D-670F-2B4D-A343-CA461E959A7F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7F61105-384B-CFAB-3F16-98F85662D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627970A-40C8-81CD-F75A-2BB6F241F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D7E31A6-0785-64CD-38D3-0DB2D61A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83F60C6-9A07-0445-929F-7F0ABD76F958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FB3E7BE-356E-AB68-9C50-70663198D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69909EA-D0CF-924E-472C-0874AB5CF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037E5EA-CA3F-E546-7F88-4AAF299DA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F925977-1E55-3142-ACDF-42054CFA6655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9CE17DD-E27D-5025-05C3-409A4561F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B5905E7-9C30-2819-09A6-806AE7BA6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66D71AB-E998-B5E8-0D5B-68E937F1E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6273B18-98A3-9B4F-BDFC-B80D35557D27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2F9ABB6-5906-80D6-857E-FA9438F58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43CB81A-1292-5395-0A4C-2FA0AE8B9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32B581D-2E33-C8BD-E366-09EED7C89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4CDDA54-B7BE-5D4C-BE19-AB69E38C0FE3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5A540A4-4A9D-23FD-A60E-B3C17A44A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EF3ADEF-6351-33B7-5225-671DCDB2D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682A4E1-3269-59EF-DAFD-2E63949BC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188553D-5E32-A94A-B51D-98D60D09717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DA9F82D-366B-D7F1-166A-5E02CA0D9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1A3149-4BA0-1A7F-BDE3-C3312871D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3C3CDEA-6FD5-EE42-6409-5ABEDAF83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4009FC6-FEC7-164F-8928-C08E4ACF155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B21044E-1CA8-0141-AA8C-99341131B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7DEC481-461C-3B0B-D9B9-85FE4ADBA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3DAEE22-3E65-08B0-CD53-8EEAA7BA9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8A8357-3F99-8248-95F9-8532BC8D160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8EF0964-A55D-0A98-DA32-B0ECA54B7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75ED1A7-7043-8828-0152-D2DA38F4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83D8A81-B535-849A-DEF7-A0A8C5D4B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F38C27B-C29F-0A4B-8527-F4D0091AD01A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DAC8103-90E7-664A-2CEE-5DF1331CE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B2D7923-FA87-3386-D423-624CFF79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01B4DBB-6661-A0D0-E6F4-3AE6112A3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05F8BA1-2564-E742-A202-B6811416AB80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A7365C0-43D9-035B-E2C1-BC373EDF0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DC5838D-E337-A02A-7E4F-082C4DF72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7AD0538-0F15-02C3-53FB-A582BC4D9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E5000A5-F8F6-F748-8754-5D0AB6679385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16E50F3-1711-1DF7-3E06-76E7BD2E6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70808A5-177E-FB68-F92D-4BA2EC2BF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99AF1D0-551F-E6F0-C74D-9C14B9E12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82A47D0-E63B-BA40-B7DF-8ADA0D4F670E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4D7F652-E838-6BC5-DB85-3CA0180EC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702895A-A831-B421-0B37-BC16689C1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2471740-463A-A7B5-5151-BADEEAB02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787E507-3CA2-9041-AC37-B4479EC085E6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A43A22F-1EB7-B512-80C8-0C54E561A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611E3FB-CE68-93DA-647E-9855DD3E8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0E5979E-2E22-7EE4-CA75-F0AA0D5960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DEE1772-40D3-794A-B1BF-8D0BDD10534F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A4F1032-789C-0AB5-ADFC-51BFB07D2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283B575-65C2-7861-EACF-6403545E5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706B70E6-5B96-FAB1-03BD-5CC334CC2D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8E0B0CB-5F40-8A40-AF79-A65B130A1051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1FAC843-A03D-D79F-25DF-47768030F0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AB5CDA1-336B-7948-871C-434769AAE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682A4E1-3269-59EF-DAFD-2E63949BC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188553D-5E32-A94A-B51D-98D60D09717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DA9F82D-366B-D7F1-166A-5E02CA0D9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1A3149-4BA0-1A7F-BDE3-C3312871D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9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FFFA321-4670-BC02-AC2A-DF34A748B3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5725572-EF01-A14E-995D-619817F0874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FDD0D28-085A-9309-D575-D7B439B78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C64660C-8A67-F164-6301-93C5AE4F4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8839E9E-30C3-6040-5FFA-22483EBA8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6435A7F-AB3C-B845-8829-71A99BDDD36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BB201EA-B110-C232-070D-4BB2516A0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6D32E6-EC05-EA12-262D-1B523A8D4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871C53A-C7AF-EA41-E2F7-A09E8D9FE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4AF4A43-EAD7-A049-88D6-7CEB58327EAB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AA75FF8-8BFC-05A9-67FC-A32780AC6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F5901E2-D2B5-F8ED-D8EB-215F4743A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C95EFF0-DF0B-A9AE-E6AD-10D01DCE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0ECA6C3-E096-CB4D-809C-19619EB6A64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C055B56-FF1C-0274-5BFA-208CC8FF5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4FCD2E-EDF5-AAE8-608C-04EB88D9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C95EFF0-DF0B-A9AE-E6AD-10D01DCE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0ECA6C3-E096-CB4D-809C-19619EB6A64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C055B56-FF1C-0274-5BFA-208CC8FF5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4FCD2E-EDF5-AAE8-608C-04EB88D9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5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9C6EF02-161A-A43E-FF22-1734DEFB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88" y="6543675"/>
            <a:ext cx="178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400">
                <a:latin typeface="Courier" pitchFamily="49" charset="0"/>
              </a:rPr>
              <a:t>ISBN </a:t>
            </a:r>
            <a:r>
              <a:rPr lang="en-US" altLang="en-US" sz="1400"/>
              <a:t>0-321-49362-1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614067C-CE42-2849-C1BB-EB96C2D72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-9525"/>
            <a:ext cx="5105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09E9484-4685-4211-55C7-425CD2473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85F36A4-5FE1-CADF-AF84-AF7A9FD28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C35ABF9-3EDE-E04E-BCD6-6A003B77A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0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1332A0-1C46-AE2E-B70C-73F337C8F4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5999AD4-430D-5532-1CCC-8B3925E1C9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3D9739D-ED17-BC4E-A84E-B44DB60B2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36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DFD3A-B7CD-15D2-05CD-F95A57138B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D7545-A4E6-D666-494A-3BE3DCA05B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D82A5F8-5C67-824D-B8F9-A204D52480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80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557B1-706B-E2BF-0473-BC03414573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043F4-255E-03D3-BEA4-DA0576BA7E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7F0CFD2-92B8-4C47-B983-A3CB172270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53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BD9CE1-4DDA-62CD-8FA9-24434BBC74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B06650-FB53-1062-9EE5-26D6729D30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D0E1388-0BEB-F14F-8813-B530ED071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61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6E1DA6-F1CB-80EC-5CA5-46DBBAFD3B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9AF634-54CA-92D7-E54B-A914667394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DD6107E-61F6-8B46-8665-BE7173C725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97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D061-9DF8-0AF5-9811-43BDA419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72FB-779E-2EDA-0160-D34E7A84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F91B-97C9-5D20-8A22-38A23B5D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444DD-C1D7-1D40-BE60-27B6C0A39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40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49AF-21B5-7C27-005D-30CA48B0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332D-8996-4143-BCDF-B8175B3B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EC4F-D33B-D278-5953-B6BEB848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2447A-BB65-164F-8106-1E0EDFFF9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29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EFFC-9F6A-7F68-9C0A-79E849BC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A73E3-47F8-FA9B-99C2-9C2E49E0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47B2-9FB3-E1E8-A2C2-8C1C87A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6EBB6-1017-364A-9C51-F7BA263746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619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1E75E9-1CD5-F1AA-5882-157340E3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F3A3BE-092D-35B4-884A-63CECE26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886D1A-E084-F8AE-AF3B-F3B2279E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3C067-DFC7-B845-8D76-DC158C5F0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491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4049B3-A5CF-BA57-4EEC-469DB2EB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65440A-B0AD-335A-B853-60432D91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E9F13B-51A2-3B1E-5181-E1F9D297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68C8A-6CBC-914C-A085-914AB7DE4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0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6F57FC-0062-1E64-85A2-26240CEE1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53ED70-168F-FB80-9036-8F0708F5D8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4AE4743-2FB9-9246-A53B-1DA134B9E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352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61E22A-9EB1-34FB-2A3F-6D5AD29F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AAF319-CFBA-C9BB-27B9-729EB3C4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D0C6E9-AE55-153D-A6CD-981F800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3C78B-D298-3B48-A54B-EB73F39DD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65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BE54770-58BE-04CE-A4A9-72EB3E94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D89F0B-A0B5-763A-4FA2-F2686D6A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2CFFF8-B767-83DD-4D14-1783A5F9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3AB52-367C-2E4E-8E5C-3E26A5927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622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ACCE80-C5E0-2D2E-11E4-091B65B9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17ECFD-AEB3-3C17-E84E-96CA8C9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680898-EA0B-77E5-2B29-91628466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D48DB-95D5-354A-B015-3E4C3E687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801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7F5157-1A36-855E-6E0F-90B0203B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B75C95-67C0-EBDE-0645-30690499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BDB77C-C26C-31BE-05FE-A884A2E7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E652D-CF0C-6244-819C-16E2882610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153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F7F2-CD34-2D02-D298-7B9DF74A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F4C8-CBDF-D24F-3619-BDE7772A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08C3-70EC-8D85-1554-FD2C9887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95E84-1DA5-4A4E-A822-EAAFB4CE3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16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4F08-D2AD-CD59-876E-8E81DF27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A5CA-9177-6E7E-8267-EDFED87B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C838-36E4-C79E-D10B-39E2C24D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F2D34-6546-A844-857F-B576CB11E0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001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E4DC-8445-F87E-64D0-A86D325E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AEBE-D074-A354-8E29-77AB909D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0C80-E4E7-8DE4-C890-F7DC7D25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94BE6-9CAA-314D-929E-3FA1FEEA0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135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E488-63D5-F134-3E4F-FC1AEE82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FCD6-5CA2-9D17-7C12-F027F792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FBD1-59E9-25BC-3389-D568FD5E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5593D-2E88-BB44-A0B7-1B2A382A6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3690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E5BE-AFEB-8FE7-2332-DFB117F8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7E6D-AA83-DA41-6F51-CF66A5F8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DE49-663E-57EB-EA21-EA7DBE3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5A507-8DE7-C84A-9085-4A1B97565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7254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89D94C-8C10-7390-1B48-3D53B65C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F7E1A3-CB75-9B7E-FFD8-C89C9536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C48B5D-7A11-A4E8-87B4-2562B52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56FB4-1A49-AB4F-AE2A-F00246D78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1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F80A5B-A526-436E-4DA8-0FFF975712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84F3FC-97C0-58AE-D0ED-EB282B951B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5B67D13-665E-C844-B9F5-8CC28A3B9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217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B64C0F-9FE5-7D37-A9B4-D40F3D06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506814-D9BB-E22C-89FA-49080C27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104096-5F6C-8EE9-4207-DD3DA75F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818D3-7F13-E34F-ABD4-358E95164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65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731D7D-CDF2-0D5C-7614-7C1FB59D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1A3644-5F55-7DE6-3331-7E626E0E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D3EFE4-6EAB-D264-47A0-22DDAB24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A9819-B239-7C42-BCAB-E41106647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444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8D827CB-AEFD-A27C-3D83-FB39E224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420D54-B71A-D9BE-EC98-5CFAF159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C45CE6-D77C-30CE-E0A1-74543D5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363CE-AB08-5248-B5F9-3ECF7EBB2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06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253341-87CB-9BD5-AE81-D65C7BC2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BEB305-01A5-6039-782C-C78850F1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78AE2D-71FA-0F1A-F1B5-9ED684BE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6E54E-425F-6440-A4AF-B62A0126C0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7799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3DA44B-4774-F8AE-2C84-5CA092EB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2C3275-DB6A-20B5-E02B-BC5D6D3A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5CAFFC-5E69-EC27-0224-DF73336A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BC922-6658-3F47-B45C-5743EAEEA1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9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11DF2-AE54-746E-D15D-E6397AD4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B618-6E92-3883-630C-6B66032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36CA-3244-8FE7-C142-D2F773DA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2850-CB8B-1344-A7BB-7ADFC924A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353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5D44-D6BE-CE11-4B73-02FAE7BC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486C-19D4-879F-E994-4A5A5FA0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31ED-546D-1C8E-C3DB-80B5401D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57AD7-5101-984C-AD2F-137797A3B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760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B5FE-2AAB-DD02-8C4D-1A201359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DB7A-9BCF-E02E-DC43-E73751A1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872-FB48-E838-0854-12808D21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AE62C-E0AB-0F4A-A383-C29352EE8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3203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5379-F1CB-29B8-2C9D-7ED63110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77B9-78A2-B03D-786C-8AFFEB6A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189F-42ED-DF69-4B36-BE803A15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9324-0709-B944-B1C7-0917EF4C1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428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689A-39CE-2783-3F44-3FCBC328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78F13-2CA7-0391-B0E2-E94CBC23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4749-7942-FC49-3695-48AF21A6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4D056-2791-C44E-A428-35FF6E1F8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29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B1CC99-BF9A-B675-1203-32999FE1C3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0DFF52-9C70-EFAF-CED7-AE32131B8C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D3D2678-F3B1-8341-9D59-DE71465977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028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2CCCF-2B00-C90E-60C9-6A71976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597042-470B-C994-3775-75059F32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1B040E-F01E-1634-48D6-2E58DE7C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F123F-C28D-CF44-9C30-94B511483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5143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9B884D-0D7B-F53B-E421-DB354753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D3DD6D-AFD6-00C6-E12D-34AB8AB4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6A01AF-B32E-831C-8835-C7504B06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71F1B-1F66-5745-88D1-DC9B72BA9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71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1E636B-42E2-55D6-EF44-236FE5F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B05423D-EDE5-965C-9313-19930E52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3E33BA-3CCE-79FD-2CC3-8FF17749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2C2D1-5602-9D47-AD5D-8FF9A15954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2761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C3D2A45-4B8C-8A95-7A0D-A514E28F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37737F-B1C6-4116-6179-567FF169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44EB6F-CF6B-7865-D62B-295EBD9B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E4E4A-81B8-F04C-86B9-31DCC2304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0732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D87534-CE3F-1FE1-8AE2-EC4A2729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D41977-7C8F-03BD-3B27-779F50D8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A99187-9343-5E81-1C8D-7394CC95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3244F-0332-D442-BA18-64BAECED17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0766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A00E47-6804-223C-D528-610ADFDF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D569CA-5A77-1E75-02B6-615BC0DE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C74BBC-CABE-E9C7-95E0-3B2F973F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E91D8-5AFB-5F43-B677-358EDA4F9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945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C22D-9512-4A8A-A087-1309AD48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2747-CF19-4185-815E-A21576D5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E90B-6732-A2B2-046F-963B8CAF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9AD25-CB8E-CF43-91CB-970601FF0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9876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CF90-A6C4-89FF-3695-64158AB7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AD5A-433F-084A-046F-B1C4087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A1B1-1CCD-F484-62C4-E561C1C1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61221-8950-F04D-B7C7-82FF4A541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322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369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86" y="1371601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D55349-D0EE-87EB-2748-28C204DD5E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AEFA14-FCB9-BE9E-1F1C-73F3C667FC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57E669E-74B4-6040-85CB-F30D1350F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810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93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77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749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3511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373749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013511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96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13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05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8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1"/>
            <a:ext cx="82296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67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4D352CB-243F-2B54-9B5B-F17DAEA43C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8BE0C2-2268-14DC-2BAC-500AF53EF3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6192352-8E67-1B4A-8824-9980B142A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78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410F0-F5B9-6442-421B-5C86AD77CF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F7F0A-CA48-47CE-13E0-8252D12163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1781FAC-BBEC-3B45-AD76-EADCA10F5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0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8F887B-C5BF-7C83-0CD8-CD9741FCED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48A800-D3E2-CF29-DEA4-657D69C428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0E7169D-823A-3F4E-B53F-4246880AD4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50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5BB37C-FAF1-3759-BDAC-38C6B3EA2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CF65EB-C2C0-5A69-7F27-C70E67761B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C5167ED-BF38-334D-BFBF-8A95D3E25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93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FA53FA-859D-E4B5-579F-11BEF4F79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4E9054-51D6-4E93-5C0F-AF064937E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76FA419-57FF-0321-E965-DAE89552D7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6A8C32E-9C45-83A1-3F56-F3C255627F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3344A0E5-0C80-444F-96B4-5C89040A22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BC5CFAD-A2D9-6673-4393-AEB0CC603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3D5878E-DCCF-B19B-4BB4-62385562D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8B61622-4DAA-8F15-E362-CBFD57C059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B558B2B-9B75-46C7-2C41-5C5E99A17D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F1E3-1D25-BB5C-0FFC-CAB7E3678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9ECB-2D3D-80EC-7251-05908F1C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185C-067C-4798-F5BB-072F7881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0270A97-F81A-0040-A162-0FFE51FDD5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E2C79DA-B877-0DC9-B014-3F04E4368A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362A6762-9808-6E3D-466A-DFE898C160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741D-5BA9-DB94-F152-AA5CE9D57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7DAF-354E-57EC-A3CD-001432556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7036-CDE1-34EA-DF7F-7133B5BD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D05EE2E-5A62-0B48-9F7E-42EA08ADDF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02BA65A8-90D1-FD1B-5B80-1CF3BDC1B6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2DA156B-3F48-D604-E415-733D0C6DA1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3FC2-E9DB-C69E-BD56-E29E2338B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9E8C-A21E-D502-38E7-99275E8F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2DE0-F879-8420-5C61-6AF33B545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3CA2752-FEFC-2441-8702-0DB300A38A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505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5A1B-D36C-AA4E-A4AF-537B72777692}" type="datetimeFigureOut">
              <a:rPr lang="en-US" smtClean="0"/>
              <a:t>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luemarkleft.png">
            <a:extLst>
              <a:ext uri="{FF2B5EF4-FFF2-40B4-BE49-F238E27FC236}">
                <a16:creationId xmlns:a16="http://schemas.microsoft.com/office/drawing/2014/main" id="{97FC2721-AACA-1741-99E3-A4FCC83762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55" y="5934549"/>
            <a:ext cx="1907745" cy="7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B0850B3-9478-9D0E-EA6D-8D0565551E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FEA612E-FD72-718F-0DB3-C0C8C4C3DA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Preliminaries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3016A2E7-46C1-6EE8-5FB5-B9040B63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C89EF253-5BD0-6336-60A0-AE32A5F83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550F64-FCB5-834D-BC24-9938D983F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504C8D9-99F5-7828-4C3F-6B3A8F51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Tradeoffs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A469C1B-6BE5-E255-9B80-4A2B4D2F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Writability vs. Performance?</a:t>
            </a:r>
          </a:p>
          <a:p>
            <a:pPr eaLnBrk="1" hangingPunct="1"/>
            <a:r>
              <a:rPr lang="en-US" altLang="en-US" dirty="0"/>
              <a:t>Writability vs. Reliability?</a:t>
            </a:r>
          </a:p>
          <a:p>
            <a:pPr eaLnBrk="1" hangingPunct="1"/>
            <a:r>
              <a:rPr lang="en-US" altLang="en-US" dirty="0"/>
              <a:t>Reliability vs. Performance?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91B50-E7BC-5B0B-CCF0-7C3813258DEA}"/>
              </a:ext>
            </a:extLst>
          </p:cNvPr>
          <p:cNvSpPr txBox="1"/>
          <p:nvPr/>
        </p:nvSpPr>
        <p:spPr>
          <a:xfrm>
            <a:off x="1927686" y="4724400"/>
            <a:ext cx="5288627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4400" dirty="0"/>
              <a:t>Do in-class exercise!!!</a:t>
            </a:r>
          </a:p>
        </p:txBody>
      </p:sp>
    </p:spTree>
    <p:extLst>
      <p:ext uri="{BB962C8B-B14F-4D97-AF65-F5344CB8AC3E}">
        <p14:creationId xmlns:p14="http://schemas.microsoft.com/office/powerpoint/2010/main" val="247135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949FE41C-9253-0894-BFBF-4786C3C9C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B3C261ED-BD9F-180A-7349-33A194E79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AE948F0-B054-6449-8DA5-72BBDCC7C8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49FB903C-D198-19EC-0D27-8BD003C8C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Design Trade-Offs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47AF369E-7242-C97D-0E52-6D971BF88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Reliability vs. cost of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Example: Java demands all references to array elements be checked for proper indexing, which leads to increased execution costs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Readability vs. writability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Example: APL provides many powerful operators (and a large number of new symbols), allowing complex computations to be written in a compact program but at the cost of poor</a:t>
            </a:r>
            <a:r>
              <a:rPr lang="en-US" altLang="en-US" dirty="0"/>
              <a:t> </a:t>
            </a:r>
            <a:r>
              <a:rPr lang="en-US" altLang="en-US" sz="2000" dirty="0"/>
              <a:t>readability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Writability (flexibility) vs. reliability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Example: C++ pointers are powerful and very flexible but are unreliable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647B-8AF8-444F-D8A2-78ED531F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8153400" cy="990600"/>
          </a:xfrm>
        </p:spPr>
        <p:txBody>
          <a:bodyPr/>
          <a:lstStyle/>
          <a:p>
            <a:r>
              <a:rPr lang="en-US" sz="2800" dirty="0"/>
              <a:t>Origins of Modern Programming Languages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AD404-F693-FD3D-1454-6DC30F2A66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396C-6827-6166-FF03-DEBFC6A20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8EE9A5-F671-0F93-A68B-AC7EFCE3CAB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7800"/>
            <a:ext cx="81534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kern="0" dirty="0"/>
              <a:t>First electronic computers of the 1940s used machine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Sequence of 1s and 0s that correspond directly to wires in the CPU.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58BAEE-BCC8-F862-CA9C-28E276E1EA83}"/>
              </a:ext>
            </a:extLst>
          </p:cNvPr>
          <p:cNvCxnSpPr>
            <a:cxnSpLocks/>
          </p:cNvCxnSpPr>
          <p:nvPr/>
        </p:nvCxnSpPr>
        <p:spPr>
          <a:xfrm>
            <a:off x="1795460" y="4412181"/>
            <a:ext cx="134576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72EF6-47CC-7660-7CF1-5CF76209ADD6}"/>
              </a:ext>
            </a:extLst>
          </p:cNvPr>
          <p:cNvCxnSpPr>
            <a:cxnSpLocks/>
          </p:cNvCxnSpPr>
          <p:nvPr/>
        </p:nvCxnSpPr>
        <p:spPr>
          <a:xfrm>
            <a:off x="2331720" y="4736214"/>
            <a:ext cx="80950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4BE268-105C-EBF0-8E37-BAC53C89E650}"/>
              </a:ext>
            </a:extLst>
          </p:cNvPr>
          <p:cNvCxnSpPr>
            <a:cxnSpLocks/>
          </p:cNvCxnSpPr>
          <p:nvPr/>
        </p:nvCxnSpPr>
        <p:spPr>
          <a:xfrm>
            <a:off x="2597922" y="5759199"/>
            <a:ext cx="53334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A9A9822-23E4-5D27-3BD5-E6D15B4F3FC2}"/>
              </a:ext>
            </a:extLst>
          </p:cNvPr>
          <p:cNvSpPr/>
          <p:nvPr/>
        </p:nvSpPr>
        <p:spPr>
          <a:xfrm>
            <a:off x="3118474" y="3650153"/>
            <a:ext cx="2805545" cy="242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Register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9B6B8-02DA-42CB-1967-550102814DA0}"/>
              </a:ext>
            </a:extLst>
          </p:cNvPr>
          <p:cNvSpPr txBox="1"/>
          <p:nvPr/>
        </p:nvSpPr>
        <p:spPr>
          <a:xfrm>
            <a:off x="3148761" y="3906545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D7753-5AA2-E105-6DBB-BE7C93CA9DCD}"/>
              </a:ext>
            </a:extLst>
          </p:cNvPr>
          <p:cNvSpPr txBox="1"/>
          <p:nvPr/>
        </p:nvSpPr>
        <p:spPr>
          <a:xfrm>
            <a:off x="3149644" y="4259660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08DA1-1324-EB60-646D-BB4AAB0B9159}"/>
              </a:ext>
            </a:extLst>
          </p:cNvPr>
          <p:cNvSpPr txBox="1"/>
          <p:nvPr/>
        </p:nvSpPr>
        <p:spPr>
          <a:xfrm>
            <a:off x="3134056" y="4553747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BACEE-C169-FF5F-C36E-6E6DC7EA9B67}"/>
              </a:ext>
            </a:extLst>
          </p:cNvPr>
          <p:cNvSpPr txBox="1"/>
          <p:nvPr/>
        </p:nvSpPr>
        <p:spPr>
          <a:xfrm>
            <a:off x="5559144" y="3903887"/>
            <a:ext cx="34653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8C4CA-E96A-7EAC-2311-DD581B0FD061}"/>
              </a:ext>
            </a:extLst>
          </p:cNvPr>
          <p:cNvSpPr txBox="1"/>
          <p:nvPr/>
        </p:nvSpPr>
        <p:spPr>
          <a:xfrm>
            <a:off x="5519035" y="4989500"/>
            <a:ext cx="392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44961-640C-2B2F-2024-8E2A5B592F49}"/>
              </a:ext>
            </a:extLst>
          </p:cNvPr>
          <p:cNvSpPr txBox="1"/>
          <p:nvPr/>
        </p:nvSpPr>
        <p:spPr>
          <a:xfrm>
            <a:off x="3118474" y="4888448"/>
            <a:ext cx="3946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wd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8A04E73-2940-F32C-0C0A-36F360E2E85E}"/>
              </a:ext>
            </a:extLst>
          </p:cNvPr>
          <p:cNvSpPr/>
          <p:nvPr/>
        </p:nvSpPr>
        <p:spPr>
          <a:xfrm rot="5400000">
            <a:off x="6974076" y="4225827"/>
            <a:ext cx="1606010" cy="869960"/>
          </a:xfrm>
          <a:prstGeom prst="trapezoid">
            <a:avLst>
              <a:gd name="adj" fmla="val 49074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6389E5-40CA-CF60-F35E-CBE72EE96F65}"/>
              </a:ext>
            </a:extLst>
          </p:cNvPr>
          <p:cNvCxnSpPr>
            <a:cxnSpLocks/>
          </p:cNvCxnSpPr>
          <p:nvPr/>
        </p:nvCxnSpPr>
        <p:spPr>
          <a:xfrm>
            <a:off x="685800" y="3034002"/>
            <a:ext cx="718718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E484D-4560-F743-9A94-4D6F16F6808D}"/>
              </a:ext>
            </a:extLst>
          </p:cNvPr>
          <p:cNvCxnSpPr>
            <a:cxnSpLocks/>
          </p:cNvCxnSpPr>
          <p:nvPr/>
        </p:nvCxnSpPr>
        <p:spPr>
          <a:xfrm>
            <a:off x="7870599" y="3027378"/>
            <a:ext cx="0" cy="11032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E5518-D30D-88A7-4DBD-AB054737595B}"/>
              </a:ext>
            </a:extLst>
          </p:cNvPr>
          <p:cNvCxnSpPr>
            <a:cxnSpLocks/>
          </p:cNvCxnSpPr>
          <p:nvPr/>
        </p:nvCxnSpPr>
        <p:spPr>
          <a:xfrm>
            <a:off x="8212061" y="4660808"/>
            <a:ext cx="58827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2F934713-8EC4-2D0B-976E-127BFF443AC1}"/>
              </a:ext>
            </a:extLst>
          </p:cNvPr>
          <p:cNvSpPr/>
          <p:nvPr/>
        </p:nvSpPr>
        <p:spPr>
          <a:xfrm rot="5400000">
            <a:off x="7050465" y="4315457"/>
            <a:ext cx="718674" cy="6698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2F93A3-591F-55A8-EC50-8F2190621280}"/>
              </a:ext>
            </a:extLst>
          </p:cNvPr>
          <p:cNvCxnSpPr>
            <a:cxnSpLocks/>
          </p:cNvCxnSpPr>
          <p:nvPr/>
        </p:nvCxnSpPr>
        <p:spPr>
          <a:xfrm flipV="1">
            <a:off x="5436051" y="4162375"/>
            <a:ext cx="1906050" cy="37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818407-2356-D60B-D3A4-42D1AEC4BCE1}"/>
              </a:ext>
            </a:extLst>
          </p:cNvPr>
          <p:cNvCxnSpPr>
            <a:cxnSpLocks/>
          </p:cNvCxnSpPr>
          <p:nvPr/>
        </p:nvCxnSpPr>
        <p:spPr>
          <a:xfrm>
            <a:off x="5924019" y="5124741"/>
            <a:ext cx="14180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11A82-F947-1D4E-7DD3-10442547CE77}"/>
              </a:ext>
            </a:extLst>
          </p:cNvPr>
          <p:cNvCxnSpPr>
            <a:cxnSpLocks/>
          </p:cNvCxnSpPr>
          <p:nvPr/>
        </p:nvCxnSpPr>
        <p:spPr>
          <a:xfrm flipV="1">
            <a:off x="7045553" y="4087409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34C33E-B729-624A-C52D-B9B227548C49}"/>
              </a:ext>
            </a:extLst>
          </p:cNvPr>
          <p:cNvCxnSpPr>
            <a:cxnSpLocks/>
          </p:cNvCxnSpPr>
          <p:nvPr/>
        </p:nvCxnSpPr>
        <p:spPr>
          <a:xfrm flipV="1">
            <a:off x="7045553" y="5067762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D7A455-F98D-4825-6DF1-8E3AEEAF57E4}"/>
              </a:ext>
            </a:extLst>
          </p:cNvPr>
          <p:cNvSpPr txBox="1"/>
          <p:nvPr/>
        </p:nvSpPr>
        <p:spPr>
          <a:xfrm>
            <a:off x="6834080" y="486177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FE26B-9774-3383-136D-106E7BC665F9}"/>
              </a:ext>
            </a:extLst>
          </p:cNvPr>
          <p:cNvSpPr txBox="1"/>
          <p:nvPr/>
        </p:nvSpPr>
        <p:spPr>
          <a:xfrm>
            <a:off x="6819089" y="388080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CD8BC8-C6B7-ADA1-0E2C-BD149AD08987}"/>
              </a:ext>
            </a:extLst>
          </p:cNvPr>
          <p:cNvCxnSpPr>
            <a:cxnSpLocks/>
          </p:cNvCxnSpPr>
          <p:nvPr/>
        </p:nvCxnSpPr>
        <p:spPr>
          <a:xfrm flipV="1">
            <a:off x="8500257" y="4591457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3C5F3C-3872-6C39-223B-4256684AEB69}"/>
              </a:ext>
            </a:extLst>
          </p:cNvPr>
          <p:cNvSpPr txBox="1"/>
          <p:nvPr/>
        </p:nvSpPr>
        <p:spPr>
          <a:xfrm>
            <a:off x="8283124" y="438485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8E4ADE-8945-7FEF-9CE6-E563BFEFC539}"/>
              </a:ext>
            </a:extLst>
          </p:cNvPr>
          <p:cNvSpPr txBox="1"/>
          <p:nvPr/>
        </p:nvSpPr>
        <p:spPr>
          <a:xfrm>
            <a:off x="2597922" y="385931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F38B48-8655-5D41-25AE-FC60E7743021}"/>
              </a:ext>
            </a:extLst>
          </p:cNvPr>
          <p:cNvCxnSpPr>
            <a:cxnSpLocks/>
          </p:cNvCxnSpPr>
          <p:nvPr/>
        </p:nvCxnSpPr>
        <p:spPr>
          <a:xfrm flipV="1">
            <a:off x="2702563" y="4065121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5DB191-7263-F084-647F-04BDE5F424B9}"/>
              </a:ext>
            </a:extLst>
          </p:cNvPr>
          <p:cNvSpPr txBox="1"/>
          <p:nvPr/>
        </p:nvSpPr>
        <p:spPr>
          <a:xfrm>
            <a:off x="2627831" y="413060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2B5D4C-C494-9D5B-6B3A-710425B15992}"/>
              </a:ext>
            </a:extLst>
          </p:cNvPr>
          <p:cNvCxnSpPr>
            <a:cxnSpLocks/>
          </p:cNvCxnSpPr>
          <p:nvPr/>
        </p:nvCxnSpPr>
        <p:spPr>
          <a:xfrm flipV="1">
            <a:off x="2732472" y="4336412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6D684F-8846-0EED-B258-4B8E3A8FEE68}"/>
              </a:ext>
            </a:extLst>
          </p:cNvPr>
          <p:cNvSpPr txBox="1"/>
          <p:nvPr/>
        </p:nvSpPr>
        <p:spPr>
          <a:xfrm>
            <a:off x="2608252" y="445464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4934B3-45A4-08E2-06DB-6C5516BFE768}"/>
              </a:ext>
            </a:extLst>
          </p:cNvPr>
          <p:cNvCxnSpPr>
            <a:cxnSpLocks/>
          </p:cNvCxnSpPr>
          <p:nvPr/>
        </p:nvCxnSpPr>
        <p:spPr>
          <a:xfrm flipV="1">
            <a:off x="2712893" y="4660445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D4369E-78BD-F284-6537-B07C3569EE2D}"/>
              </a:ext>
            </a:extLst>
          </p:cNvPr>
          <p:cNvCxnSpPr>
            <a:cxnSpLocks/>
          </p:cNvCxnSpPr>
          <p:nvPr/>
        </p:nvCxnSpPr>
        <p:spPr>
          <a:xfrm>
            <a:off x="2359878" y="5072992"/>
            <a:ext cx="79350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228FE5-8C85-D091-459E-592789AD480A}"/>
              </a:ext>
            </a:extLst>
          </p:cNvPr>
          <p:cNvSpPr txBox="1"/>
          <p:nvPr/>
        </p:nvSpPr>
        <p:spPr>
          <a:xfrm>
            <a:off x="2645365" y="481002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99F0CB-8944-AC09-6BD1-C48D2F337CDB}"/>
              </a:ext>
            </a:extLst>
          </p:cNvPr>
          <p:cNvCxnSpPr>
            <a:cxnSpLocks/>
          </p:cNvCxnSpPr>
          <p:nvPr/>
        </p:nvCxnSpPr>
        <p:spPr>
          <a:xfrm flipV="1">
            <a:off x="2827193" y="5013738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0BA2B6-2B5B-2853-56BC-F3EF59F05B57}"/>
              </a:ext>
            </a:extLst>
          </p:cNvPr>
          <p:cNvCxnSpPr>
            <a:cxnSpLocks/>
          </p:cNvCxnSpPr>
          <p:nvPr/>
        </p:nvCxnSpPr>
        <p:spPr>
          <a:xfrm flipH="1">
            <a:off x="2359878" y="5067763"/>
            <a:ext cx="11006" cy="118063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8439A8-D73D-88D7-E47E-4E233F4A70A7}"/>
              </a:ext>
            </a:extLst>
          </p:cNvPr>
          <p:cNvCxnSpPr>
            <a:cxnSpLocks/>
          </p:cNvCxnSpPr>
          <p:nvPr/>
        </p:nvCxnSpPr>
        <p:spPr>
          <a:xfrm>
            <a:off x="2349547" y="6248400"/>
            <a:ext cx="64466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F6FFAE-D91B-A8A1-0364-27663E195860}"/>
              </a:ext>
            </a:extLst>
          </p:cNvPr>
          <p:cNvCxnSpPr>
            <a:cxnSpLocks/>
          </p:cNvCxnSpPr>
          <p:nvPr/>
        </p:nvCxnSpPr>
        <p:spPr>
          <a:xfrm flipH="1">
            <a:off x="8796226" y="4650383"/>
            <a:ext cx="1" cy="159801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8B293D-5225-33B4-5BF1-E2D340087A40}"/>
              </a:ext>
            </a:extLst>
          </p:cNvPr>
          <p:cNvSpPr txBox="1"/>
          <p:nvPr/>
        </p:nvSpPr>
        <p:spPr>
          <a:xfrm>
            <a:off x="3131264" y="5600526"/>
            <a:ext cx="545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clock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43630-002B-7D74-2D4E-0133D4071F24}"/>
              </a:ext>
            </a:extLst>
          </p:cNvPr>
          <p:cNvSpPr/>
          <p:nvPr/>
        </p:nvSpPr>
        <p:spPr>
          <a:xfrm>
            <a:off x="3949193" y="4114428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13FC3-BB1B-D1DC-0574-F8825F7B493C}"/>
              </a:ext>
            </a:extLst>
          </p:cNvPr>
          <p:cNvSpPr/>
          <p:nvPr/>
        </p:nvSpPr>
        <p:spPr>
          <a:xfrm>
            <a:off x="3949193" y="4504395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96B479-3738-47B6-34F1-59A98B85EC58}"/>
              </a:ext>
            </a:extLst>
          </p:cNvPr>
          <p:cNvSpPr/>
          <p:nvPr/>
        </p:nvSpPr>
        <p:spPr>
          <a:xfrm>
            <a:off x="3949193" y="4874918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9B256C-6441-B84A-663F-8DC217F8DC40}"/>
              </a:ext>
            </a:extLst>
          </p:cNvPr>
          <p:cNvSpPr/>
          <p:nvPr/>
        </p:nvSpPr>
        <p:spPr>
          <a:xfrm>
            <a:off x="3949193" y="5704924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31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1205A7-E4CF-797C-FD46-E79D0326DF01}"/>
              </a:ext>
            </a:extLst>
          </p:cNvPr>
          <p:cNvSpPr txBox="1"/>
          <p:nvPr/>
        </p:nvSpPr>
        <p:spPr>
          <a:xfrm>
            <a:off x="4190435" y="4828625"/>
            <a:ext cx="81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prstClr val="white"/>
                </a:solidFill>
                <a:latin typeface="Calibri"/>
                <a:cs typeface="+mn-cs"/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4149E7-EDA2-3DE3-CBA8-823297E99D3A}"/>
              </a:ext>
            </a:extLst>
          </p:cNvPr>
          <p:cNvSpPr txBox="1"/>
          <p:nvPr/>
        </p:nvSpPr>
        <p:spPr>
          <a:xfrm>
            <a:off x="5699836" y="316229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364949-E798-250E-4DC2-DCAB2DB4AC55}"/>
              </a:ext>
            </a:extLst>
          </p:cNvPr>
          <p:cNvSpPr txBox="1"/>
          <p:nvPr/>
        </p:nvSpPr>
        <p:spPr>
          <a:xfrm>
            <a:off x="270045" y="3262459"/>
            <a:ext cx="3576227" cy="307777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white"/>
                </a:solidFill>
                <a:latin typeface="Courier" pitchFamily="2" charset="0"/>
                <a:cs typeface="+mn-cs"/>
              </a:rPr>
              <a:t>000000000100001100001000000000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8FD7EA35-25A5-44D4-5E00-2292C7C1242C}"/>
              </a:ext>
            </a:extLst>
          </p:cNvPr>
          <p:cNvSpPr/>
          <p:nvPr/>
        </p:nvSpPr>
        <p:spPr>
          <a:xfrm rot="5400000">
            <a:off x="630004" y="2845099"/>
            <a:ext cx="119698" cy="659660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D5896C-001D-F757-AAE6-B0B7E204C0F4}"/>
              </a:ext>
            </a:extLst>
          </p:cNvPr>
          <p:cNvCxnSpPr>
            <a:cxnSpLocks/>
          </p:cNvCxnSpPr>
          <p:nvPr/>
        </p:nvCxnSpPr>
        <p:spPr>
          <a:xfrm flipH="1">
            <a:off x="689852" y="3029759"/>
            <a:ext cx="0" cy="8096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>
            <a:extLst>
              <a:ext uri="{FF2B5EF4-FFF2-40B4-BE49-F238E27FC236}">
                <a16:creationId xmlns:a16="http://schemas.microsoft.com/office/drawing/2014/main" id="{D0834AE5-52BA-18C8-5F56-E64EB8347161}"/>
              </a:ext>
            </a:extLst>
          </p:cNvPr>
          <p:cNvSpPr/>
          <p:nvPr/>
        </p:nvSpPr>
        <p:spPr>
          <a:xfrm rot="16200000">
            <a:off x="1217798" y="3396871"/>
            <a:ext cx="112850" cy="499553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1AA492-4346-5F24-A113-BDAA1F75E4B1}"/>
              </a:ext>
            </a:extLst>
          </p:cNvPr>
          <p:cNvCxnSpPr>
            <a:cxnSpLocks/>
          </p:cNvCxnSpPr>
          <p:nvPr/>
        </p:nvCxnSpPr>
        <p:spPr>
          <a:xfrm>
            <a:off x="996696" y="3262459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59A563-472A-E494-5B91-8D6F0C37E36D}"/>
              </a:ext>
            </a:extLst>
          </p:cNvPr>
          <p:cNvCxnSpPr>
            <a:cxnSpLocks/>
          </p:cNvCxnSpPr>
          <p:nvPr/>
        </p:nvCxnSpPr>
        <p:spPr>
          <a:xfrm>
            <a:off x="1524000" y="3262459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F034AB-0628-AACC-C3B7-69F83248258D}"/>
              </a:ext>
            </a:extLst>
          </p:cNvPr>
          <p:cNvCxnSpPr>
            <a:cxnSpLocks/>
          </p:cNvCxnSpPr>
          <p:nvPr/>
        </p:nvCxnSpPr>
        <p:spPr>
          <a:xfrm>
            <a:off x="2057400" y="3256517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63156A-84DD-F7CB-9401-75FA665CA99F}"/>
              </a:ext>
            </a:extLst>
          </p:cNvPr>
          <p:cNvCxnSpPr>
            <a:cxnSpLocks/>
          </p:cNvCxnSpPr>
          <p:nvPr/>
        </p:nvCxnSpPr>
        <p:spPr>
          <a:xfrm>
            <a:off x="2597922" y="3271984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755BCA83-9210-A6DC-BD9F-E39D3399C509}"/>
              </a:ext>
            </a:extLst>
          </p:cNvPr>
          <p:cNvSpPr/>
          <p:nvPr/>
        </p:nvSpPr>
        <p:spPr>
          <a:xfrm rot="16200000">
            <a:off x="1745114" y="3386326"/>
            <a:ext cx="100693" cy="523871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FEDDB0FC-60AC-9640-C5B0-749010D8A0FF}"/>
              </a:ext>
            </a:extLst>
          </p:cNvPr>
          <p:cNvSpPr/>
          <p:nvPr/>
        </p:nvSpPr>
        <p:spPr>
          <a:xfrm rot="16200000">
            <a:off x="2268190" y="3391006"/>
            <a:ext cx="112850" cy="523871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57214C-B97F-E1AC-3B59-CB2F0A96F47D}"/>
              </a:ext>
            </a:extLst>
          </p:cNvPr>
          <p:cNvCxnSpPr>
            <a:cxnSpLocks/>
          </p:cNvCxnSpPr>
          <p:nvPr/>
        </p:nvCxnSpPr>
        <p:spPr>
          <a:xfrm>
            <a:off x="1280160" y="3698310"/>
            <a:ext cx="0" cy="4457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61DB4F-8B79-AD18-98BC-41D5A8D21AA2}"/>
              </a:ext>
            </a:extLst>
          </p:cNvPr>
          <p:cNvCxnSpPr>
            <a:cxnSpLocks/>
          </p:cNvCxnSpPr>
          <p:nvPr/>
        </p:nvCxnSpPr>
        <p:spPr>
          <a:xfrm>
            <a:off x="1801368" y="3698083"/>
            <a:ext cx="0" cy="7132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C020C3-7EB9-DF3F-BE5A-83D3ECDD8376}"/>
              </a:ext>
            </a:extLst>
          </p:cNvPr>
          <p:cNvCxnSpPr>
            <a:cxnSpLocks/>
          </p:cNvCxnSpPr>
          <p:nvPr/>
        </p:nvCxnSpPr>
        <p:spPr>
          <a:xfrm>
            <a:off x="2331720" y="3708966"/>
            <a:ext cx="0" cy="10379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4BA354B9-81D8-2752-249D-E177B6A3F04B}"/>
              </a:ext>
            </a:extLst>
          </p:cNvPr>
          <p:cNvSpPr/>
          <p:nvPr/>
        </p:nvSpPr>
        <p:spPr>
          <a:xfrm>
            <a:off x="360022" y="4553748"/>
            <a:ext cx="1513673" cy="366320"/>
          </a:xfrm>
          <a:prstGeom prst="wedgeRoundRectCallout">
            <a:avLst>
              <a:gd name="adj1" fmla="val -31620"/>
              <a:gd name="adj2" fmla="val -295540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ALU Op Code</a:t>
            </a:r>
          </a:p>
        </p:txBody>
      </p: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A83AC31B-B452-C297-78D1-AF7F42F8C3F5}"/>
              </a:ext>
            </a:extLst>
          </p:cNvPr>
          <p:cNvSpPr/>
          <p:nvPr/>
        </p:nvSpPr>
        <p:spPr>
          <a:xfrm>
            <a:off x="1325613" y="2492810"/>
            <a:ext cx="1513673" cy="366320"/>
          </a:xfrm>
          <a:prstGeom prst="wedgeRoundRectCallout">
            <a:avLst>
              <a:gd name="adj1" fmla="val -51037"/>
              <a:gd name="adj2" fmla="val 15912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63" name="Rounded Rectangular Callout 62">
            <a:extLst>
              <a:ext uri="{FF2B5EF4-FFF2-40B4-BE49-F238E27FC236}">
                <a16:creationId xmlns:a16="http://schemas.microsoft.com/office/drawing/2014/main" id="{6D5E3E91-9AE3-97FF-557F-D71AE6F8420A}"/>
              </a:ext>
            </a:extLst>
          </p:cNvPr>
          <p:cNvSpPr/>
          <p:nvPr/>
        </p:nvSpPr>
        <p:spPr>
          <a:xfrm>
            <a:off x="1325613" y="2492810"/>
            <a:ext cx="1513673" cy="366320"/>
          </a:xfrm>
          <a:prstGeom prst="wedgeRoundRectCallout">
            <a:avLst>
              <a:gd name="adj1" fmla="val -15080"/>
              <a:gd name="adj2" fmla="val 16506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89178655-4564-992C-706A-D7EC0547B2CC}"/>
              </a:ext>
            </a:extLst>
          </p:cNvPr>
          <p:cNvSpPr/>
          <p:nvPr/>
        </p:nvSpPr>
        <p:spPr>
          <a:xfrm>
            <a:off x="1325613" y="2492810"/>
            <a:ext cx="1513673" cy="366320"/>
          </a:xfrm>
          <a:prstGeom prst="wedgeRoundRectCallout">
            <a:avLst>
              <a:gd name="adj1" fmla="val 17282"/>
              <a:gd name="adj2" fmla="val 1680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1   </a:t>
            </a: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2</a:t>
            </a:r>
            <a:r>
              <a:rPr lang="en-US" sz="1800" dirty="0">
                <a:solidFill>
                  <a:prstClr val="white"/>
                </a:solidFill>
              </a:rPr>
              <a:t>   a</a:t>
            </a:r>
            <a:r>
              <a:rPr lang="en-US" sz="1800" baseline="-250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50197292-1F50-7E5A-25DA-3BB9F91822A6}"/>
              </a:ext>
            </a:extLst>
          </p:cNvPr>
          <p:cNvSpPr/>
          <p:nvPr/>
        </p:nvSpPr>
        <p:spPr>
          <a:xfrm>
            <a:off x="4583982" y="3155163"/>
            <a:ext cx="1513673" cy="366320"/>
          </a:xfrm>
          <a:prstGeom prst="wedgeRoundRectCallout">
            <a:avLst>
              <a:gd name="adj1" fmla="val -94907"/>
              <a:gd name="adj2" fmla="val 19455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unused</a:t>
            </a:r>
            <a:endParaRPr lang="en-US" sz="18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EA62FB2-5DAF-FE2E-4DED-1D14A03A8101}"/>
              </a:ext>
            </a:extLst>
          </p:cNvPr>
          <p:cNvSpPr/>
          <p:nvPr/>
        </p:nvSpPr>
        <p:spPr>
          <a:xfrm>
            <a:off x="315625" y="5366669"/>
            <a:ext cx="1845437" cy="44497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add r1 ← r2, 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F99C60-EA7A-FA7C-F406-5FE6539EC8F7}"/>
              </a:ext>
            </a:extLst>
          </p:cNvPr>
          <p:cNvCxnSpPr>
            <a:cxnSpLocks/>
          </p:cNvCxnSpPr>
          <p:nvPr/>
        </p:nvCxnSpPr>
        <p:spPr>
          <a:xfrm>
            <a:off x="1280160" y="4140468"/>
            <a:ext cx="22922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apezoid 67">
            <a:extLst>
              <a:ext uri="{FF2B5EF4-FFF2-40B4-BE49-F238E27FC236}">
                <a16:creationId xmlns:a16="http://schemas.microsoft.com/office/drawing/2014/main" id="{55F6E0D4-51D1-F643-16B1-D3C7B2BD5C57}"/>
              </a:ext>
            </a:extLst>
          </p:cNvPr>
          <p:cNvSpPr>
            <a:spLocks noChangeAspect="1"/>
          </p:cNvSpPr>
          <p:nvPr/>
        </p:nvSpPr>
        <p:spPr>
          <a:xfrm rot="5400000">
            <a:off x="5185946" y="4093308"/>
            <a:ext cx="354613" cy="145597"/>
          </a:xfrm>
          <a:prstGeom prst="trapezoid">
            <a:avLst>
              <a:gd name="adj" fmla="val 512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8DAFE1-E11E-D8FA-9225-356199608CBB}"/>
              </a:ext>
            </a:extLst>
          </p:cNvPr>
          <p:cNvCxnSpPr>
            <a:cxnSpLocks/>
          </p:cNvCxnSpPr>
          <p:nvPr/>
        </p:nvCxnSpPr>
        <p:spPr>
          <a:xfrm>
            <a:off x="3581395" y="3967743"/>
            <a:ext cx="17951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89735D0-6976-4F68-F948-A7979A939A51}"/>
              </a:ext>
            </a:extLst>
          </p:cNvPr>
          <p:cNvCxnSpPr>
            <a:cxnSpLocks/>
          </p:cNvCxnSpPr>
          <p:nvPr/>
        </p:nvCxnSpPr>
        <p:spPr>
          <a:xfrm>
            <a:off x="3572455" y="3959368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2366ED1-0052-0A02-ED24-0767B80A2B39}"/>
              </a:ext>
            </a:extLst>
          </p:cNvPr>
          <p:cNvCxnSpPr>
            <a:cxnSpLocks/>
            <a:endCxn id="68" idx="1"/>
          </p:cNvCxnSpPr>
          <p:nvPr/>
        </p:nvCxnSpPr>
        <p:spPr>
          <a:xfrm flipH="1">
            <a:off x="5363252" y="3967743"/>
            <a:ext cx="3813" cy="583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F1E593-0E6D-C1AD-C734-75343F30403D}"/>
              </a:ext>
            </a:extLst>
          </p:cNvPr>
          <p:cNvCxnSpPr>
            <a:cxnSpLocks/>
          </p:cNvCxnSpPr>
          <p:nvPr/>
        </p:nvCxnSpPr>
        <p:spPr>
          <a:xfrm flipV="1">
            <a:off x="5086163" y="4233429"/>
            <a:ext cx="697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B80741-2CC1-BA9B-B24A-FC3421E3517B}"/>
              </a:ext>
            </a:extLst>
          </p:cNvPr>
          <p:cNvCxnSpPr>
            <a:cxnSpLocks/>
          </p:cNvCxnSpPr>
          <p:nvPr/>
        </p:nvCxnSpPr>
        <p:spPr>
          <a:xfrm>
            <a:off x="5155958" y="4037521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8B6BB11-EE66-9165-E550-749E7B222D8E}"/>
              </a:ext>
            </a:extLst>
          </p:cNvPr>
          <p:cNvCxnSpPr>
            <a:cxnSpLocks/>
          </p:cNvCxnSpPr>
          <p:nvPr/>
        </p:nvCxnSpPr>
        <p:spPr>
          <a:xfrm>
            <a:off x="5164280" y="4047325"/>
            <a:ext cx="12617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DED83B-5361-812F-CA50-F51F634CF9A6}"/>
              </a:ext>
            </a:extLst>
          </p:cNvPr>
          <p:cNvCxnSpPr>
            <a:cxnSpLocks/>
          </p:cNvCxnSpPr>
          <p:nvPr/>
        </p:nvCxnSpPr>
        <p:spPr>
          <a:xfrm>
            <a:off x="5069993" y="4627849"/>
            <a:ext cx="12537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5B30365-F054-8786-9229-500B866C852D}"/>
              </a:ext>
            </a:extLst>
          </p:cNvPr>
          <p:cNvCxnSpPr>
            <a:cxnSpLocks/>
          </p:cNvCxnSpPr>
          <p:nvPr/>
        </p:nvCxnSpPr>
        <p:spPr>
          <a:xfrm>
            <a:off x="5086163" y="5009594"/>
            <a:ext cx="14401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CEB38C-CB17-D499-C755-F75D27E66FED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86163" y="5831850"/>
            <a:ext cx="180479" cy="87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A3237-46B4-2858-A30F-81F4D5304546}"/>
              </a:ext>
            </a:extLst>
          </p:cNvPr>
          <p:cNvCxnSpPr>
            <a:cxnSpLocks/>
          </p:cNvCxnSpPr>
          <p:nvPr/>
        </p:nvCxnSpPr>
        <p:spPr>
          <a:xfrm>
            <a:off x="5194029" y="4125297"/>
            <a:ext cx="0" cy="5147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ED784D4-263A-12C7-D3AD-D07DB4F89E6B}"/>
              </a:ext>
            </a:extLst>
          </p:cNvPr>
          <p:cNvCxnSpPr>
            <a:cxnSpLocks/>
          </p:cNvCxnSpPr>
          <p:nvPr/>
        </p:nvCxnSpPr>
        <p:spPr>
          <a:xfrm flipH="1">
            <a:off x="5222604" y="4183119"/>
            <a:ext cx="0" cy="81695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F714610-76B6-670F-5203-CAFAC83AFD4C}"/>
              </a:ext>
            </a:extLst>
          </p:cNvPr>
          <p:cNvCxnSpPr>
            <a:cxnSpLocks/>
          </p:cNvCxnSpPr>
          <p:nvPr/>
        </p:nvCxnSpPr>
        <p:spPr>
          <a:xfrm>
            <a:off x="5259498" y="4258297"/>
            <a:ext cx="0" cy="157629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B5CC110-BC4A-111C-6C13-9940E37810EF}"/>
              </a:ext>
            </a:extLst>
          </p:cNvPr>
          <p:cNvCxnSpPr>
            <a:cxnSpLocks/>
          </p:cNvCxnSpPr>
          <p:nvPr/>
        </p:nvCxnSpPr>
        <p:spPr>
          <a:xfrm>
            <a:off x="5194029" y="4125297"/>
            <a:ext cx="9525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0D5AFA0-C7D4-AAF8-D80F-4918309D28DD}"/>
              </a:ext>
            </a:extLst>
          </p:cNvPr>
          <p:cNvCxnSpPr>
            <a:cxnSpLocks/>
          </p:cNvCxnSpPr>
          <p:nvPr/>
        </p:nvCxnSpPr>
        <p:spPr>
          <a:xfrm flipV="1">
            <a:off x="5222954" y="4187332"/>
            <a:ext cx="634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C5A025-73DE-444F-40A1-7FC84FC58643}"/>
              </a:ext>
            </a:extLst>
          </p:cNvPr>
          <p:cNvCxnSpPr>
            <a:cxnSpLocks/>
          </p:cNvCxnSpPr>
          <p:nvPr/>
        </p:nvCxnSpPr>
        <p:spPr>
          <a:xfrm flipH="1">
            <a:off x="5252313" y="4254247"/>
            <a:ext cx="3173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8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B317-5F9F-2DD9-5922-153717E6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the obvious next step</a:t>
            </a:r>
          </a:p>
        </p:txBody>
      </p:sp>
      <p:graphicFrame>
        <p:nvGraphicFramePr>
          <p:cNvPr id="39" name="Table 11">
            <a:extLst>
              <a:ext uri="{FF2B5EF4-FFF2-40B4-BE49-F238E27FC236}">
                <a16:creationId xmlns:a16="http://schemas.microsoft.com/office/drawing/2014/main" id="{A5EF8362-40C4-240E-450F-B755DEDF1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19137"/>
              </p:ext>
            </p:extLst>
          </p:nvPr>
        </p:nvGraphicFramePr>
        <p:xfrm>
          <a:off x="228600" y="5105400"/>
          <a:ext cx="7524207" cy="914400"/>
        </p:xfrm>
        <a:graphic>
          <a:graphicData uri="http://schemas.openxmlformats.org/drawingml/2006/table">
            <a:tbl>
              <a:tblPr firstRow="1" bandRow="1"/>
              <a:tblGrid>
                <a:gridCol w="1344297">
                  <a:extLst>
                    <a:ext uri="{9D8B030D-6E8A-4147-A177-3AD203B41FA5}">
                      <a16:colId xmlns:a16="http://schemas.microsoft.com/office/drawing/2014/main" val="404381941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88600797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540707913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70755268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339732709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op code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 err="1"/>
                        <a:t>rs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 err="1"/>
                        <a:t>rd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&lt;unused&gt;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82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00001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000000000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80701"/>
                  </a:ext>
                </a:extLst>
              </a:tr>
            </a:tbl>
          </a:graphicData>
        </a:graphic>
      </p:graphicFrame>
      <p:sp>
        <p:nvSpPr>
          <p:cNvPr id="40" name="Right Brace 39">
            <a:extLst>
              <a:ext uri="{FF2B5EF4-FFF2-40B4-BE49-F238E27FC236}">
                <a16:creationId xmlns:a16="http://schemas.microsoft.com/office/drawing/2014/main" id="{801776D2-DF4E-B367-4A62-75B55AB03EEF}"/>
              </a:ext>
            </a:extLst>
          </p:cNvPr>
          <p:cNvSpPr/>
          <p:nvPr/>
        </p:nvSpPr>
        <p:spPr>
          <a:xfrm rot="5400000">
            <a:off x="792525" y="5544619"/>
            <a:ext cx="231938" cy="1379695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70ED34-8E8A-851B-59BE-ABDF3BA4AB5F}"/>
              </a:ext>
            </a:extLst>
          </p:cNvPr>
          <p:cNvSpPr txBox="1"/>
          <p:nvPr/>
        </p:nvSpPr>
        <p:spPr>
          <a:xfrm>
            <a:off x="680359" y="6294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6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C663056-7E41-455C-0C60-55CAD971F6C6}"/>
              </a:ext>
            </a:extLst>
          </p:cNvPr>
          <p:cNvSpPr/>
          <p:nvPr/>
        </p:nvSpPr>
        <p:spPr>
          <a:xfrm>
            <a:off x="1965962" y="4064332"/>
            <a:ext cx="2460583" cy="593301"/>
          </a:xfrm>
          <a:prstGeom prst="round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r1 ← r2, r3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DC588714-77A4-4C62-287F-836C33FB66F9}"/>
              </a:ext>
            </a:extLst>
          </p:cNvPr>
          <p:cNvSpPr/>
          <p:nvPr/>
        </p:nvSpPr>
        <p:spPr>
          <a:xfrm rot="5400000">
            <a:off x="2006088" y="5708820"/>
            <a:ext cx="231938" cy="1047430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E1DBAAFC-D8DC-3170-CCF5-0F3D25F22DDB}"/>
              </a:ext>
            </a:extLst>
          </p:cNvPr>
          <p:cNvSpPr/>
          <p:nvPr/>
        </p:nvSpPr>
        <p:spPr>
          <a:xfrm rot="5400000">
            <a:off x="3145774" y="5636747"/>
            <a:ext cx="231938" cy="1191578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C1BCD-CD86-45C9-18F8-5E2836C00C56}"/>
              </a:ext>
            </a:extLst>
          </p:cNvPr>
          <p:cNvSpPr txBox="1"/>
          <p:nvPr/>
        </p:nvSpPr>
        <p:spPr>
          <a:xfrm>
            <a:off x="1949103" y="6294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86BDCC-45DC-F625-0196-24A1B85EDD47}"/>
              </a:ext>
            </a:extLst>
          </p:cNvPr>
          <p:cNvSpPr txBox="1"/>
          <p:nvPr/>
        </p:nvSpPr>
        <p:spPr>
          <a:xfrm>
            <a:off x="3067581" y="6294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49CD46-68ED-64D4-BB33-C27194DAA4B1}"/>
              </a:ext>
            </a:extLst>
          </p:cNvPr>
          <p:cNvCxnSpPr>
            <a:cxnSpLocks/>
          </p:cNvCxnSpPr>
          <p:nvPr/>
        </p:nvCxnSpPr>
        <p:spPr>
          <a:xfrm flipH="1">
            <a:off x="850438" y="4526280"/>
            <a:ext cx="1648198" cy="681052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B99F9A-0C2F-CA78-C847-1BDEE4FBF03A}"/>
              </a:ext>
            </a:extLst>
          </p:cNvPr>
          <p:cNvSpPr txBox="1"/>
          <p:nvPr/>
        </p:nvSpPr>
        <p:spPr>
          <a:xfrm>
            <a:off x="4276644" y="6294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5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8F60A22-071D-B648-8AE5-CBEC6B836D20}"/>
              </a:ext>
            </a:extLst>
          </p:cNvPr>
          <p:cNvSpPr/>
          <p:nvPr/>
        </p:nvSpPr>
        <p:spPr>
          <a:xfrm rot="5400000">
            <a:off x="4357533" y="5636746"/>
            <a:ext cx="231938" cy="1191578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813F60C-BCEB-8249-7671-D8E2FA40B139}"/>
              </a:ext>
            </a:extLst>
          </p:cNvPr>
          <p:cNvSpPr/>
          <p:nvPr/>
        </p:nvSpPr>
        <p:spPr>
          <a:xfrm rot="5400000">
            <a:off x="6295079" y="4886504"/>
            <a:ext cx="231938" cy="2683515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433A83-BC96-8FA0-3C57-4EEE28A4DE6F}"/>
              </a:ext>
            </a:extLst>
          </p:cNvPr>
          <p:cNvSpPr txBox="1"/>
          <p:nvPr/>
        </p:nvSpPr>
        <p:spPr>
          <a:xfrm>
            <a:off x="6174254" y="6294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8944C0-FEAB-BAC8-9923-136D54D9149B}"/>
              </a:ext>
            </a:extLst>
          </p:cNvPr>
          <p:cNvSpPr txBox="1"/>
          <p:nvPr/>
        </p:nvSpPr>
        <p:spPr>
          <a:xfrm>
            <a:off x="7799509" y="6294120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= 32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7371B8-6FF2-E4E8-28E9-3CFBE9073BEE}"/>
              </a:ext>
            </a:extLst>
          </p:cNvPr>
          <p:cNvCxnSpPr>
            <a:cxnSpLocks/>
          </p:cNvCxnSpPr>
          <p:nvPr/>
        </p:nvCxnSpPr>
        <p:spPr>
          <a:xfrm>
            <a:off x="2934066" y="4526280"/>
            <a:ext cx="1492479" cy="710473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B7A448-A4E5-F43F-AC1A-4B18E9C5EA5D}"/>
              </a:ext>
            </a:extLst>
          </p:cNvPr>
          <p:cNvCxnSpPr>
            <a:cxnSpLocks/>
          </p:cNvCxnSpPr>
          <p:nvPr/>
        </p:nvCxnSpPr>
        <p:spPr>
          <a:xfrm flipH="1">
            <a:off x="2121948" y="4535713"/>
            <a:ext cx="1479433" cy="701040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B8506-0CEF-EE5E-528E-B96D91D333F9}"/>
              </a:ext>
            </a:extLst>
          </p:cNvPr>
          <p:cNvCxnSpPr>
            <a:cxnSpLocks/>
          </p:cNvCxnSpPr>
          <p:nvPr/>
        </p:nvCxnSpPr>
        <p:spPr>
          <a:xfrm flipH="1">
            <a:off x="3294531" y="4584095"/>
            <a:ext cx="693750" cy="652658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sp>
        <p:nvSpPr>
          <p:cNvPr id="56" name="Rectangle 3">
            <a:extLst>
              <a:ext uri="{FF2B5EF4-FFF2-40B4-BE49-F238E27FC236}">
                <a16:creationId xmlns:a16="http://schemas.microsoft.com/office/drawing/2014/main" id="{8FF30EC8-EDEA-B89C-13FE-480E9C1EA624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7800"/>
            <a:ext cx="81534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kern="0" dirty="0"/>
              <a:t>Use words/numbers to represent each section of 1s and 0s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kern="0" dirty="0"/>
              <a:t>Replace memory addresses with labels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Originally each assembly instruction corresponded to exactly one machine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Parameters are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More short-cuts (macros, </a:t>
            </a:r>
            <a:r>
              <a:rPr lang="en-US" altLang="en-US" sz="2000" kern="0" dirty="0" err="1"/>
              <a:t>pseudoinstructions</a:t>
            </a:r>
            <a:r>
              <a:rPr lang="en-US" altLang="en-US" sz="2000" kern="0" dirty="0"/>
              <a:t>) added later</a:t>
            </a:r>
          </a:p>
        </p:txBody>
      </p:sp>
    </p:spTree>
    <p:extLst>
      <p:ext uri="{BB962C8B-B14F-4D97-AF65-F5344CB8AC3E}">
        <p14:creationId xmlns:p14="http://schemas.microsoft.com/office/powerpoint/2010/main" val="243147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Fortran, C, etc.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507B80-F196-E663-5798-BF7BA260826F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7800"/>
            <a:ext cx="81534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Each line of code corresponds to multiple machine instructions.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Use variables instead of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Compiler keeps track of which variables are currently in which register.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kern="0" dirty="0"/>
          </a:p>
          <a:p>
            <a:pPr eaLnBrk="1" hangingPunct="1">
              <a:lnSpc>
                <a:spcPct val="80000"/>
              </a:lnSpc>
            </a:pPr>
            <a:endParaRPr lang="en-US" altLang="en-US" sz="2000" kern="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Much easier to read and write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Compiler can do helpful error checking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e.g., raise error if you try to treat a float as an int.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This increases reliability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These language are called imperative languages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They tell the CPU specifically what to do (like an imperative sentence)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Require programmers to “think like the CPU”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Must rephrase the problem in your head to align with the way the CPU solves problems.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43C41-C860-9BEA-0FFB-E3A2ADB55EEF}"/>
              </a:ext>
            </a:extLst>
          </p:cNvPr>
          <p:cNvSpPr txBox="1"/>
          <p:nvPr/>
        </p:nvSpPr>
        <p:spPr>
          <a:xfrm>
            <a:off x="2362200" y="2590800"/>
            <a:ext cx="25146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a + b + c</a:t>
            </a:r>
          </a:p>
        </p:txBody>
      </p:sp>
    </p:spTree>
    <p:extLst>
      <p:ext uri="{BB962C8B-B14F-4D97-AF65-F5344CB8AC3E}">
        <p14:creationId xmlns:p14="http://schemas.microsoft.com/office/powerpoint/2010/main" val="130163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E816-5F3F-9F13-98EF-DCD47EBC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Compilation vs. Interpretation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5A59F-2F34-1080-1D86-14764CB86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1202EC3-C754-D03F-0001-C186481337E5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19200"/>
            <a:ext cx="7772400" cy="3429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kern="0" dirty="0"/>
              <a:t>Compilation vs. interpretation</a:t>
            </a:r>
          </a:p>
          <a:p>
            <a:pPr marL="782638" lvl="1"/>
            <a:r>
              <a:rPr lang="en-US" altLang="en-US" kern="0" dirty="0"/>
              <a:t>not opposites</a:t>
            </a:r>
          </a:p>
          <a:p>
            <a:pPr marL="782638" lvl="1"/>
            <a:r>
              <a:rPr lang="en-US" altLang="en-US" kern="0" dirty="0"/>
              <a:t>not a clear-cut distinction</a:t>
            </a:r>
          </a:p>
          <a:p>
            <a:r>
              <a:rPr lang="en-US" altLang="en-US" kern="0" dirty="0"/>
              <a:t>Pure Compilation</a:t>
            </a:r>
          </a:p>
          <a:p>
            <a:pPr marL="782638" lvl="1"/>
            <a:r>
              <a:rPr lang="en-US" altLang="en-US" kern="0" dirty="0"/>
              <a:t>The compiler translates the high-level source program into an equivalent target program (typically in machine language), and then goes away: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1B25397-0DD5-746C-E9E9-9CE02C703F2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1" y="4830409"/>
            <a:ext cx="7353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DB0DAA91-83C6-A102-3DB0-B719D368217D}"/>
              </a:ext>
            </a:extLst>
          </p:cNvPr>
          <p:cNvSpPr>
            <a:spLocks/>
          </p:cNvSpPr>
          <p:nvPr/>
        </p:nvSpPr>
        <p:spPr bwMode="auto">
          <a:xfrm>
            <a:off x="228600" y="6496756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9688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</p:spTree>
    <p:extLst>
      <p:ext uri="{BB962C8B-B14F-4D97-AF65-F5344CB8AC3E}">
        <p14:creationId xmlns:p14="http://schemas.microsoft.com/office/powerpoint/2010/main" val="635138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41B1668A-F173-7250-42F1-B6F86E5B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324656D5-3711-E5B4-0818-C9152E04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F94B0A6-14EA-B247-9568-CAC40D9BCB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9048BB3-FD65-C292-DA23-4D729589B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8D35EF54-2AE4-0EC4-3939-F0B7C26B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Think of a UNIX shell (e.g., bash)</a:t>
            </a:r>
          </a:p>
          <a:p>
            <a:pPr lvl="1" eaLnBrk="1" hangingPunct="1"/>
            <a:r>
              <a:rPr lang="en-US" altLang="en-US" sz="2000" dirty="0"/>
              <a:t>It is a programming language.</a:t>
            </a:r>
          </a:p>
          <a:p>
            <a:pPr lvl="1" eaLnBrk="1" hangingPunct="1"/>
            <a:r>
              <a:rPr lang="en-US" altLang="en-US" sz="2000" dirty="0"/>
              <a:t>Runs  sequence of commands</a:t>
            </a:r>
          </a:p>
          <a:p>
            <a:pPr lvl="1" eaLnBrk="1" hangingPunct="1"/>
            <a:r>
              <a:rPr lang="en-US" altLang="en-US" sz="2000" dirty="0"/>
              <a:t>Has variables, if, loops, functions, etc.</a:t>
            </a:r>
          </a:p>
          <a:p>
            <a:pPr eaLnBrk="1" hangingPunct="1"/>
            <a:r>
              <a:rPr lang="en-US" altLang="en-US" sz="2400" dirty="0"/>
              <a:t>This code usually can’t be compiled beforehand because you are “writing” the code one line at a time.</a:t>
            </a:r>
          </a:p>
          <a:p>
            <a:pPr eaLnBrk="1" hangingPunct="1"/>
            <a:r>
              <a:rPr lang="en-US" altLang="en-US" sz="2400" dirty="0"/>
              <a:t>This type of programming language is “interpreted”</a:t>
            </a:r>
          </a:p>
          <a:p>
            <a:pPr lvl="1" eaLnBrk="1" hangingPunct="1"/>
            <a:r>
              <a:rPr lang="en-US" altLang="en-US" sz="2000" dirty="0"/>
              <a:t>Lines of code are processed and executed one a time.</a:t>
            </a:r>
          </a:p>
          <a:p>
            <a:pPr eaLnBrk="1" hangingPunct="1"/>
            <a:r>
              <a:rPr lang="en-US" altLang="en-US" sz="2400" dirty="0"/>
              <a:t>Needs an executable called an Interpreter </a:t>
            </a:r>
          </a:p>
          <a:p>
            <a:pPr lvl="1" eaLnBrk="1" hangingPunct="1"/>
            <a:r>
              <a:rPr lang="en-US" altLang="en-US" sz="2000" dirty="0" err="1"/>
              <a:t>E.g</a:t>
            </a:r>
            <a:r>
              <a:rPr lang="en-US" altLang="en-US" sz="2000" dirty="0"/>
              <a:t>, /bin/bash </a:t>
            </a:r>
          </a:p>
        </p:txBody>
      </p:sp>
    </p:spTree>
    <p:extLst>
      <p:ext uri="{BB962C8B-B14F-4D97-AF65-F5344CB8AC3E}">
        <p14:creationId xmlns:p14="http://schemas.microsoft.com/office/powerpoint/2010/main" val="3709304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2068-5863-1044-D0FA-8C5123C4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Compilation vs. Interpretation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657BB-3725-A35E-2CCB-58372D1D2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E1260FA-0883-C489-5E09-220BC9B94DB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371600"/>
            <a:ext cx="7772400" cy="43815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kern="0"/>
              <a:t>Pure Interpretation</a:t>
            </a:r>
          </a:p>
          <a:p>
            <a:pPr marL="782638" lvl="1"/>
            <a:r>
              <a:rPr lang="en-US" altLang="en-US" sz="2800" kern="0"/>
              <a:t>Interpreter stays around for the execution of the program</a:t>
            </a:r>
          </a:p>
          <a:p>
            <a:pPr marL="782638" lvl="1"/>
            <a:r>
              <a:rPr lang="en-US" altLang="en-US" sz="2800" kern="0"/>
              <a:t>Interpreter is the locus of control during execution</a:t>
            </a:r>
            <a:endParaRPr lang="en-US" altLang="en-US" sz="2800" kern="0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13B52AC6-A9A5-2790-29D4-67A43B7437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6448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0BCF91DB-5C47-FADE-8A2C-D25B1CB89CCE}"/>
              </a:ext>
            </a:extLst>
          </p:cNvPr>
          <p:cNvSpPr>
            <a:spLocks/>
          </p:cNvSpPr>
          <p:nvPr/>
        </p:nvSpPr>
        <p:spPr bwMode="auto">
          <a:xfrm>
            <a:off x="304800" y="64643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</p:spTree>
    <p:extLst>
      <p:ext uri="{BB962C8B-B14F-4D97-AF65-F5344CB8AC3E}">
        <p14:creationId xmlns:p14="http://schemas.microsoft.com/office/powerpoint/2010/main" val="157195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>
            <a:extLst>
              <a:ext uri="{FF2B5EF4-FFF2-40B4-BE49-F238E27FC236}">
                <a16:creationId xmlns:a16="http://schemas.microsoft.com/office/drawing/2014/main" id="{31F038A7-079F-F586-79E4-F336FD5A3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DC8EB766-E1CD-C8A9-3C48-AC23CDE3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1AB910-0235-5544-AC47-31D2185942E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36EE636-2904-84B0-5DF9-BF3DA03F5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 Process</a:t>
            </a:r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id="{4C66D113-910B-BC8C-227E-D730F1D5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3732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1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41B1668A-F173-7250-42F1-B6F86E5B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324656D5-3711-E5B4-0818-C9152E04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F94B0A6-14EA-B247-9568-CAC40D9BCB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9048BB3-FD65-C292-DA23-4D729589B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8D35EF54-2AE4-0EC4-3939-F0B7C26B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Examples: Python, Ruby, PHP, JavaScript.</a:t>
            </a:r>
          </a:p>
          <a:p>
            <a:pPr eaLnBrk="1" hangingPunct="1"/>
            <a:r>
              <a:rPr lang="en-US" altLang="en-US" sz="2400" dirty="0"/>
              <a:t>Cons:</a:t>
            </a:r>
          </a:p>
          <a:p>
            <a:pPr lvl="1" eaLnBrk="1" hangingPunct="1"/>
            <a:r>
              <a:rPr lang="en-US" altLang="en-US" sz="2000" dirty="0"/>
              <a:t>10 to 100 times slower than compiled programs</a:t>
            </a:r>
          </a:p>
          <a:p>
            <a:pPr lvl="1" eaLnBrk="1" hangingPunct="1"/>
            <a:r>
              <a:rPr lang="en-US" altLang="en-US" sz="2000" dirty="0"/>
              <a:t>Often uses more RAM</a:t>
            </a:r>
          </a:p>
          <a:p>
            <a:pPr eaLnBrk="1" hangingPunct="1"/>
            <a:r>
              <a:rPr lang="en-US" altLang="en-US" sz="2400" dirty="0"/>
              <a:t>Pros:</a:t>
            </a:r>
          </a:p>
          <a:p>
            <a:pPr lvl="1" eaLnBrk="1" hangingPunct="1"/>
            <a:r>
              <a:rPr lang="en-US" altLang="en-US" sz="2000" dirty="0"/>
              <a:t>Source code is often more portable</a:t>
            </a:r>
          </a:p>
          <a:p>
            <a:pPr lvl="2" eaLnBrk="1" hangingPunct="1"/>
            <a:r>
              <a:rPr lang="en-US" altLang="en-US" sz="1700" dirty="0"/>
              <a:t>Interpreter must be ported, but source code should run on (almost) any machine with an interpreter </a:t>
            </a:r>
          </a:p>
          <a:p>
            <a:pPr lvl="2" eaLnBrk="1" hangingPunct="1"/>
            <a:r>
              <a:rPr lang="en-US" altLang="en-US" sz="1700" dirty="0"/>
              <a:t>Simplifies distribution because user need not recompile for his specific processor/OS combination.</a:t>
            </a:r>
          </a:p>
          <a:p>
            <a:pPr lvl="1" eaLnBrk="1" hangingPunct="1"/>
            <a:r>
              <a:rPr lang="en-US" altLang="en-US" sz="2000" dirty="0"/>
              <a:t>Interpreted languages are often more writable.</a:t>
            </a:r>
          </a:p>
          <a:p>
            <a:pPr lvl="2" eaLnBrk="1" hangingPunct="1"/>
            <a:r>
              <a:rPr lang="en-US" altLang="en-US" sz="1700" dirty="0"/>
              <a:t>In order to improve performance, compiled languages tend to be very “picky”.</a:t>
            </a:r>
          </a:p>
          <a:p>
            <a:pPr lvl="2" eaLnBrk="1" hangingPunct="1"/>
            <a:r>
              <a:rPr lang="en-US" altLang="en-US" sz="1700" dirty="0"/>
              <a:t>Interpreted languages are already slow, so they aren’t as “picky”</a:t>
            </a:r>
          </a:p>
          <a:p>
            <a:pPr lvl="2" eaLnBrk="1" hangingPunct="1"/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6879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376228EB-3766-3CCC-E09C-33AACF0AC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949B344A-20CA-70A7-3D14-C30DCC580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C2EB197-0092-8240-BD55-71B50456144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32D015E-B2DE-F877-1D7C-41E56E22C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Language Evaluation Criteria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8E619B8-DD8B-5DF0-B914-0CCF25F12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/>
              <a:t>What things should we look at when deciding how “good” a language is?</a:t>
            </a:r>
          </a:p>
          <a:p>
            <a:pPr eaLnBrk="1" hangingPunct="1"/>
            <a:r>
              <a:rPr lang="en-US" altLang="en-US" b="1" dirty="0"/>
              <a:t>Readability</a:t>
            </a:r>
            <a:r>
              <a:rPr lang="en-US" altLang="en-US" dirty="0"/>
              <a:t>: the ease with which programs can be read and understood</a:t>
            </a:r>
          </a:p>
          <a:p>
            <a:pPr eaLnBrk="1" hangingPunct="1"/>
            <a:r>
              <a:rPr lang="en-US" altLang="en-US" b="1" dirty="0"/>
              <a:t>Writability</a:t>
            </a:r>
            <a:r>
              <a:rPr lang="en-US" altLang="en-US" dirty="0"/>
              <a:t>: the ease with which a language can be used to create programs</a:t>
            </a:r>
          </a:p>
          <a:p>
            <a:pPr eaLnBrk="1" hangingPunct="1"/>
            <a:r>
              <a:rPr lang="en-US" altLang="en-US" b="1" dirty="0"/>
              <a:t>Reliability</a:t>
            </a:r>
            <a:r>
              <a:rPr lang="en-US" altLang="en-US" dirty="0"/>
              <a:t>: how well then language helps programmer avoid failures </a:t>
            </a:r>
          </a:p>
          <a:p>
            <a:pPr lvl="1" eaLnBrk="1" hangingPunct="1"/>
            <a:r>
              <a:rPr lang="en-US" altLang="en-US" dirty="0"/>
              <a:t>(or at least avoids “silent” failures)</a:t>
            </a:r>
          </a:p>
          <a:p>
            <a:pPr eaLnBrk="1" hangingPunct="1"/>
            <a:r>
              <a:rPr lang="en-US" altLang="en-US" b="1" dirty="0"/>
              <a:t>Cost</a:t>
            </a:r>
            <a:r>
              <a:rPr lang="en-US" altLang="en-US" dirty="0"/>
              <a:t>: the ultimate total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>
            <a:extLst>
              <a:ext uri="{FF2B5EF4-FFF2-40B4-BE49-F238E27FC236}">
                <a16:creationId xmlns:a16="http://schemas.microsoft.com/office/drawing/2014/main" id="{9273EEFA-EF6E-F5EC-950C-3C533D58E1B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32956"/>
            <a:ext cx="8648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CE3C1-86AB-A22E-EAA1-1EC14D70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F9D8C-BAD5-9FF0-13EA-AEF2F331E5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B5B67D13-665E-C844-B9F5-8CC28A3B98CB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532F7F1-C5D4-BCA3-3BC1-EA717E7D3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3400" cy="2362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 dirty="0"/>
              <a:t>Common case is compilation or simple pre-processing, followed by interpretation</a:t>
            </a:r>
          </a:p>
          <a:p>
            <a:r>
              <a:rPr lang="en-US" altLang="en-US" dirty="0"/>
              <a:t>Most language implementations include a mixture of both compilation and interpretation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11159-5F26-2C38-75A1-A2903171C46C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</p:spTree>
    <p:extLst>
      <p:ext uri="{BB962C8B-B14F-4D97-AF65-F5344CB8AC3E}">
        <p14:creationId xmlns:p14="http://schemas.microsoft.com/office/powerpoint/2010/main" val="136404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CE56F5A1-7682-0911-BF85-D883F67B2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F74827AD-F87E-8257-EF97-430DB9B23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46F3F66-E13B-6D44-8A7F-180EE73BC1F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0BE30D80-F62C-886A-7F60-187936EE2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Implementation Systems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5662F662-3CB0-321E-ECF6-2A5263E6A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compromise between compilers and pure interpreters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high-level language program is translated to an intermediate language that allows easy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Faster than pure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Perl programs are partially compiled to detect errors before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Initial implementations of Java were hybrid; the intermediate form, </a:t>
            </a:r>
            <a:r>
              <a:rPr lang="en-US" altLang="en-US" sz="2000" i="1" dirty="0"/>
              <a:t>byte code</a:t>
            </a:r>
            <a:r>
              <a:rPr lang="en-US" altLang="en-US" sz="2000" dirty="0"/>
              <a:t>, provides portability to any machine that has a byte code interpreter and a run-time system (together, these are called </a:t>
            </a:r>
            <a:r>
              <a:rPr lang="en-US" altLang="en-US" sz="2000" i="1" dirty="0"/>
              <a:t>Java Virtual Machine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860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AC28106F-3C23-FEE2-8746-13B2DCC32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56F12B56-C4BC-C331-2EF2-E5552B8E4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02FBDC5-88CB-F843-B3BB-CC2D1C062E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13DBEAB-C6D8-600B-A92E-1139D118E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524000"/>
          </a:xfrm>
        </p:spPr>
        <p:txBody>
          <a:bodyPr/>
          <a:lstStyle/>
          <a:p>
            <a:pPr eaLnBrk="1" hangingPunct="1"/>
            <a:r>
              <a:rPr lang="en-US" altLang="en-US"/>
              <a:t>Hybrid Implementation Process</a:t>
            </a:r>
          </a:p>
        </p:txBody>
      </p:sp>
      <p:pic>
        <p:nvPicPr>
          <p:cNvPr id="60421" name="Picture 4">
            <a:extLst>
              <a:ext uri="{FF2B5EF4-FFF2-40B4-BE49-F238E27FC236}">
                <a16:creationId xmlns:a16="http://schemas.microsoft.com/office/drawing/2014/main" id="{6B2E8857-F033-F030-3E09-47EDA148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1819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702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1C58E5C5-93DE-39CA-C2DC-8B9E1CF51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60BA8B23-B733-F21C-9A80-83359924D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E2454E-0BBC-5142-A852-E52FEC1BE4D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CA55716-7D7D-D5F3-2907-DD0A79240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Compilation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3FD7229-CBF2-5ED0-4402-99F0586D6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Translate high-level program (source language) into machine code (machine language)</a:t>
            </a:r>
          </a:p>
          <a:p>
            <a:pPr eaLnBrk="1" hangingPunct="1"/>
            <a:r>
              <a:rPr lang="en-US" altLang="en-US" sz="2400" dirty="0"/>
              <a:t>Slow translation, fast execution</a:t>
            </a:r>
          </a:p>
          <a:p>
            <a:pPr lvl="1" eaLnBrk="1" hangingPunct="1"/>
            <a:r>
              <a:rPr lang="en-US" altLang="en-US" sz="2000" dirty="0"/>
              <a:t>Everything is “ready to go” when the program starts</a:t>
            </a:r>
          </a:p>
          <a:p>
            <a:pPr lvl="1" eaLnBrk="1" hangingPunct="1"/>
            <a:r>
              <a:rPr lang="en-US" altLang="en-US" sz="2000" dirty="0"/>
              <a:t>Each processor/OS combination needs its own binary</a:t>
            </a:r>
          </a:p>
          <a:p>
            <a:pPr eaLnBrk="1" hangingPunct="1"/>
            <a:r>
              <a:rPr lang="en-US" altLang="en-US" sz="2400" dirty="0"/>
              <a:t>Compilation process has several phases: </a:t>
            </a:r>
          </a:p>
          <a:p>
            <a:pPr lvl="1" eaLnBrk="1" hangingPunct="1"/>
            <a:r>
              <a:rPr lang="en-US" altLang="en-US" sz="2000" dirty="0"/>
              <a:t>lexical analysis: converts characters in the source program into lexical units</a:t>
            </a:r>
          </a:p>
          <a:p>
            <a:pPr lvl="1" eaLnBrk="1" hangingPunct="1"/>
            <a:r>
              <a:rPr lang="en-US" altLang="en-US" sz="2000" dirty="0"/>
              <a:t>syntax analysis: transforms lexical units into </a:t>
            </a:r>
            <a:r>
              <a:rPr lang="en-US" altLang="en-US" sz="2000" i="1" dirty="0"/>
              <a:t>parse trees </a:t>
            </a:r>
            <a:r>
              <a:rPr lang="en-US" altLang="en-US" sz="2000" dirty="0"/>
              <a:t>which represent the syntactic structure of program</a:t>
            </a:r>
          </a:p>
          <a:p>
            <a:pPr lvl="1" eaLnBrk="1" hangingPunct="1"/>
            <a:r>
              <a:rPr lang="en-US" altLang="en-US" sz="2000" dirty="0"/>
              <a:t>Semantics analysis: generate intermediate code</a:t>
            </a:r>
          </a:p>
          <a:p>
            <a:pPr lvl="2" eaLnBrk="1" hangingPunct="1"/>
            <a:r>
              <a:rPr lang="en-US" altLang="en-US" sz="1700" dirty="0"/>
              <a:t>In C, this is assembly</a:t>
            </a:r>
          </a:p>
          <a:p>
            <a:pPr lvl="1" eaLnBrk="1" hangingPunct="1"/>
            <a:r>
              <a:rPr lang="en-US" altLang="en-US" sz="2000" dirty="0"/>
              <a:t>code generation: machine code is generated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99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0BAAB21C-12A4-7984-EE3A-8B93C9CC2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FBF17D7B-16F4-BFB2-C28D-92DEF1AEA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8A8D7B6-8A5A-1C4A-B4C8-05A9322640B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9376705E-8455-8154-15C6-543427691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477000" cy="1206500"/>
          </a:xfrm>
        </p:spPr>
        <p:txBody>
          <a:bodyPr/>
          <a:lstStyle/>
          <a:p>
            <a:pPr eaLnBrk="1" hangingPunct="1"/>
            <a:r>
              <a:rPr lang="en-US" altLang="en-US"/>
              <a:t>The Compilation Process</a:t>
            </a: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C11B33DB-CA40-6598-AF50-450C91C2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4027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32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415E-AA90-A7BA-9E69-4BB81CBE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of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03E1-6303-7D7D-8499-BC5191196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C5167ED-BF38-334D-BFBF-8A95D3E25A22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7AD0A5B-C46C-2D2A-9ADB-88D524B3D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716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FF80501F-17B0-B574-EB0A-027C503410E7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</p:spTree>
    <p:extLst>
      <p:ext uri="{BB962C8B-B14F-4D97-AF65-F5344CB8AC3E}">
        <p14:creationId xmlns:p14="http://schemas.microsoft.com/office/powerpoint/2010/main" val="1368440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DD0-2976-1357-FCB0-4E359650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2296-3D0A-BE5F-D182-2957C2147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C5167ED-BF38-334D-BFBF-8A95D3E25A22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27CCAC9-ABD3-885B-A3A3-92380C962BE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48006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en-US" sz="2400" b="1" i="1" kern="0" dirty="0"/>
              <a:t>Scanning</a:t>
            </a:r>
            <a:r>
              <a:rPr lang="en-US" altLang="en-US" sz="2400" kern="0" dirty="0"/>
              <a:t>:</a:t>
            </a:r>
          </a:p>
          <a:p>
            <a:pPr marL="782638" lvl="1"/>
            <a:r>
              <a:rPr lang="en-US" altLang="en-US" sz="2000" kern="0" dirty="0"/>
              <a:t>divides the program into "tokens", which are the smallest meaningful units; this saves time, since character-by-character processing is slow</a:t>
            </a:r>
          </a:p>
          <a:p>
            <a:pPr marL="782638" lvl="1"/>
            <a:r>
              <a:rPr lang="en-US" altLang="en-US" sz="2000" kern="0" dirty="0"/>
              <a:t>we can tune the scanner better if its job is simple; it also saves complexity (lots of it) for later stages </a:t>
            </a:r>
          </a:p>
          <a:p>
            <a:pPr marL="782638" lvl="1"/>
            <a:r>
              <a:rPr lang="en-US" altLang="en-US" sz="2000" kern="0" dirty="0"/>
              <a:t>you can design a parser to take characters instead of tokens as input, but it isn't pretty</a:t>
            </a:r>
          </a:p>
          <a:p>
            <a:pPr marL="782638" lvl="1"/>
            <a:r>
              <a:rPr lang="en-US" altLang="en-US" sz="2000" kern="0" dirty="0"/>
              <a:t>scanning is recognition of a </a:t>
            </a:r>
            <a:r>
              <a:rPr lang="en-US" altLang="en-US" sz="2000" i="1" kern="0" dirty="0"/>
              <a:t>regular language</a:t>
            </a:r>
            <a:r>
              <a:rPr lang="en-US" altLang="en-US" sz="2000" kern="0" dirty="0"/>
              <a:t>, e.g., via DFA</a:t>
            </a:r>
          </a:p>
        </p:txBody>
      </p:sp>
    </p:spTree>
    <p:extLst>
      <p:ext uri="{BB962C8B-B14F-4D97-AF65-F5344CB8AC3E}">
        <p14:creationId xmlns:p14="http://schemas.microsoft.com/office/powerpoint/2010/main" val="696559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71D9-5303-813E-B257-1850F399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2D796-BF8D-CCB1-AF34-735C438EA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C5167ED-BF38-334D-BFBF-8A95D3E25A22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8865C61-0B0B-4B1F-B3E5-145EF99751E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24000"/>
            <a:ext cx="7772400" cy="39624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en-US" b="1" i="1" kern="0" dirty="0"/>
              <a:t>Parsing</a:t>
            </a:r>
            <a:r>
              <a:rPr lang="en-US" altLang="en-US" b="1" kern="0" dirty="0"/>
              <a:t> </a:t>
            </a:r>
            <a:r>
              <a:rPr lang="en-US" altLang="en-US" kern="0" dirty="0"/>
              <a:t>is recognition of a </a:t>
            </a:r>
            <a:r>
              <a:rPr lang="en-US" altLang="en-US" i="1" kern="0" dirty="0"/>
              <a:t>context-free language</a:t>
            </a:r>
            <a:r>
              <a:rPr lang="en-US" altLang="en-US" kern="0" dirty="0"/>
              <a:t>, e.g., via PDA</a:t>
            </a:r>
          </a:p>
          <a:p>
            <a:pPr marL="782638" lvl="1"/>
            <a:r>
              <a:rPr lang="en-US" altLang="en-US" kern="0" dirty="0"/>
              <a:t>Parsing discovers the "context free" structure of the program </a:t>
            </a:r>
          </a:p>
          <a:p>
            <a:pPr marL="782638" lvl="1"/>
            <a:r>
              <a:rPr lang="en-US" altLang="en-US" kern="0" dirty="0"/>
              <a:t>Informally, it finds the structure you can describe with syntax diagrams (the "circles and arrows" in a Pascal manual)</a:t>
            </a:r>
          </a:p>
        </p:txBody>
      </p:sp>
    </p:spTree>
    <p:extLst>
      <p:ext uri="{BB962C8B-B14F-4D97-AF65-F5344CB8AC3E}">
        <p14:creationId xmlns:p14="http://schemas.microsoft.com/office/powerpoint/2010/main" val="277447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BBDBC-0D53-04AC-CF79-800ABAC2F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9C5167ED-BF38-334D-BFBF-8A95D3E25A22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B56F89-1A3B-52EA-ACA1-A619DE80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Compilation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2A80A43-1CE4-BFC6-0249-7A6EB06EDD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0"/>
            <a:ext cx="8178800" cy="53340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en-US" sz="2400" b="1" i="1" kern="0" dirty="0"/>
              <a:t>Semantic analysis</a:t>
            </a:r>
            <a:r>
              <a:rPr lang="en-US" altLang="en-US" sz="2400" kern="0" dirty="0"/>
              <a:t> is the discovery of </a:t>
            </a:r>
            <a:r>
              <a:rPr lang="en-US" altLang="en-US" sz="2400" i="1" kern="0" dirty="0"/>
              <a:t>meaning</a:t>
            </a:r>
            <a:r>
              <a:rPr lang="en-US" altLang="en-US" sz="2400" kern="0" dirty="0"/>
              <a:t> in the program</a:t>
            </a:r>
          </a:p>
          <a:p>
            <a:pPr marL="782638" lvl="1"/>
            <a:r>
              <a:rPr lang="en-US" altLang="en-US" sz="2000" kern="0" dirty="0"/>
              <a:t>The compiler actually does what is called STATIC semantic analysis. That's the meaning that can be figured out at compile time</a:t>
            </a:r>
          </a:p>
          <a:p>
            <a:pPr marL="782638" lvl="1"/>
            <a:r>
              <a:rPr lang="en-US" altLang="en-US" sz="2000" kern="0" dirty="0"/>
              <a:t>Some things (e.g., array subscript out of bounds) can't be figured out until run time.  Things like that are part of the program's DYNAMIC semantics</a:t>
            </a:r>
          </a:p>
          <a:p>
            <a:pPr marL="382588"/>
            <a:r>
              <a:rPr lang="en-US" altLang="en-US" sz="2400" kern="0" dirty="0"/>
              <a:t>Also looks for things like</a:t>
            </a:r>
          </a:p>
          <a:p>
            <a:pPr marL="782638" lvl="1"/>
            <a:r>
              <a:rPr lang="en-US" altLang="en-US" sz="2000" kern="0" dirty="0"/>
              <a:t>Functions called actually exist</a:t>
            </a:r>
          </a:p>
          <a:p>
            <a:pPr marL="782638" lvl="1"/>
            <a:r>
              <a:rPr lang="en-US" altLang="en-US" sz="2000" kern="0" dirty="0"/>
              <a:t>Variables referenced have been declared</a:t>
            </a:r>
          </a:p>
        </p:txBody>
      </p:sp>
    </p:spTree>
    <p:extLst>
      <p:ext uri="{BB962C8B-B14F-4D97-AF65-F5344CB8AC3E}">
        <p14:creationId xmlns:p14="http://schemas.microsoft.com/office/powerpoint/2010/main" val="2133380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typing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55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B6AE15D4-5412-F390-615E-E2E515646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CA0AA2-1D05-6D4B-BB31-C00427C4820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FF6DE06-755E-0E39-133C-04DB0FCAF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Criteria: Readability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C886C10E-9F63-EECF-6F7B-79CF34726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What makes a language “Readable”?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Overall simplicity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A manageable set of features and constructs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Minimal feature multiplicity 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(Do we need count = count + 1 , count +=1 , and count++, and ++count?)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>
                <a:solidFill>
                  <a:schemeClr val="accent2"/>
                </a:solidFill>
              </a:rPr>
              <a:t>In what sense is this less readable (since all are relatively simple)?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Sensible operator overloading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Should “+” be both addition and string concatenation?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Orthogonality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A relatively small set of primitive constructs can be combined in a relatively small number of ways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Different combinations behave consistently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Counterexample: primitive vs. object parameters in Java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Data types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Adequate predefined data types (are Strings built in)?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Syntax considerations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Form and meaning: self-descriptive constructs, meaningful keywords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What does “static” mean in C?  Is this term used consistently?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Does the “*” operator have a consistent meaning in C?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What does “grep” mean in the UNIX environment? Can you figure this out based on general computing knowledge?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67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150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8AC673-7936-E545-A4D4-C2618762F5F0}"/>
              </a:ext>
            </a:extLst>
          </p:cNvPr>
          <p:cNvCxnSpPr>
            <a:cxnSpLocks/>
          </p:cNvCxnSpPr>
          <p:nvPr/>
        </p:nvCxnSpPr>
        <p:spPr>
          <a:xfrm>
            <a:off x="1727887" y="2921114"/>
            <a:ext cx="127705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C6EB68-F325-904B-A697-73422CD68FE1}"/>
              </a:ext>
            </a:extLst>
          </p:cNvPr>
          <p:cNvCxnSpPr>
            <a:cxnSpLocks/>
          </p:cNvCxnSpPr>
          <p:nvPr/>
        </p:nvCxnSpPr>
        <p:spPr>
          <a:xfrm>
            <a:off x="2291387" y="3245147"/>
            <a:ext cx="71355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8E0B8B-3CE5-C448-8AE0-6584EA66DC3B}"/>
              </a:ext>
            </a:extLst>
          </p:cNvPr>
          <p:cNvCxnSpPr>
            <a:cxnSpLocks/>
          </p:cNvCxnSpPr>
          <p:nvPr/>
        </p:nvCxnSpPr>
        <p:spPr>
          <a:xfrm>
            <a:off x="2461639" y="4268132"/>
            <a:ext cx="53334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9C12E1C-4302-A24B-B805-2078D472A559}"/>
              </a:ext>
            </a:extLst>
          </p:cNvPr>
          <p:cNvSpPr/>
          <p:nvPr/>
        </p:nvSpPr>
        <p:spPr>
          <a:xfrm>
            <a:off x="2982191" y="2159086"/>
            <a:ext cx="2805545" cy="242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Register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76314-B46C-244F-B5CF-5D06F1711530}"/>
              </a:ext>
            </a:extLst>
          </p:cNvPr>
          <p:cNvSpPr txBox="1"/>
          <p:nvPr/>
        </p:nvSpPr>
        <p:spPr>
          <a:xfrm>
            <a:off x="3012478" y="2415478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28F11-E94B-CD49-B67E-0C38FE84F5C2}"/>
              </a:ext>
            </a:extLst>
          </p:cNvPr>
          <p:cNvSpPr txBox="1"/>
          <p:nvPr/>
        </p:nvSpPr>
        <p:spPr>
          <a:xfrm>
            <a:off x="3013361" y="2768593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3F256-C5C7-8C45-A64F-D1E31A19223E}"/>
              </a:ext>
            </a:extLst>
          </p:cNvPr>
          <p:cNvSpPr txBox="1"/>
          <p:nvPr/>
        </p:nvSpPr>
        <p:spPr>
          <a:xfrm>
            <a:off x="2997773" y="3062680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78C9B-6CDB-1945-80A2-B44168C2F931}"/>
              </a:ext>
            </a:extLst>
          </p:cNvPr>
          <p:cNvSpPr txBox="1"/>
          <p:nvPr/>
        </p:nvSpPr>
        <p:spPr>
          <a:xfrm>
            <a:off x="5422861" y="2412820"/>
            <a:ext cx="34653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C05E0-2B45-FA48-B6A5-7CFD0A8E70D9}"/>
              </a:ext>
            </a:extLst>
          </p:cNvPr>
          <p:cNvSpPr txBox="1"/>
          <p:nvPr/>
        </p:nvSpPr>
        <p:spPr>
          <a:xfrm>
            <a:off x="5382752" y="3498433"/>
            <a:ext cx="392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F6633-811A-B843-9488-401467E59799}"/>
              </a:ext>
            </a:extLst>
          </p:cNvPr>
          <p:cNvSpPr txBox="1"/>
          <p:nvPr/>
        </p:nvSpPr>
        <p:spPr>
          <a:xfrm>
            <a:off x="2982191" y="3397381"/>
            <a:ext cx="3946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wd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397D7E9F-983F-884B-BBA2-AD7BB238D9D0}"/>
              </a:ext>
            </a:extLst>
          </p:cNvPr>
          <p:cNvSpPr/>
          <p:nvPr/>
        </p:nvSpPr>
        <p:spPr>
          <a:xfrm rot="5400000">
            <a:off x="6837793" y="2734760"/>
            <a:ext cx="1606010" cy="869960"/>
          </a:xfrm>
          <a:prstGeom prst="trapezoid">
            <a:avLst>
              <a:gd name="adj" fmla="val 49074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5FE1A-CE02-0F47-83F3-FBAA968E8A4A}"/>
              </a:ext>
            </a:extLst>
          </p:cNvPr>
          <p:cNvCxnSpPr>
            <a:cxnSpLocks/>
          </p:cNvCxnSpPr>
          <p:nvPr/>
        </p:nvCxnSpPr>
        <p:spPr>
          <a:xfrm>
            <a:off x="549517" y="1542935"/>
            <a:ext cx="718718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7F6FC2-4A57-444A-8AC5-602A1561555D}"/>
              </a:ext>
            </a:extLst>
          </p:cNvPr>
          <p:cNvCxnSpPr>
            <a:cxnSpLocks/>
          </p:cNvCxnSpPr>
          <p:nvPr/>
        </p:nvCxnSpPr>
        <p:spPr>
          <a:xfrm>
            <a:off x="7734316" y="1536311"/>
            <a:ext cx="0" cy="11032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94B6EF-B129-1648-B5F9-20FC60719EB3}"/>
              </a:ext>
            </a:extLst>
          </p:cNvPr>
          <p:cNvCxnSpPr>
            <a:cxnSpLocks/>
          </p:cNvCxnSpPr>
          <p:nvPr/>
        </p:nvCxnSpPr>
        <p:spPr>
          <a:xfrm>
            <a:off x="8075778" y="3169741"/>
            <a:ext cx="58827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B81C401-A203-2142-910C-94B50BCD208B}"/>
              </a:ext>
            </a:extLst>
          </p:cNvPr>
          <p:cNvSpPr/>
          <p:nvPr/>
        </p:nvSpPr>
        <p:spPr>
          <a:xfrm rot="5400000">
            <a:off x="6914182" y="2824390"/>
            <a:ext cx="718674" cy="6698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2F9CF9-CE5C-1342-A0D7-BEFE944C40C6}"/>
              </a:ext>
            </a:extLst>
          </p:cNvPr>
          <p:cNvCxnSpPr>
            <a:cxnSpLocks/>
          </p:cNvCxnSpPr>
          <p:nvPr/>
        </p:nvCxnSpPr>
        <p:spPr>
          <a:xfrm flipV="1">
            <a:off x="5299768" y="2671308"/>
            <a:ext cx="1906050" cy="37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290611-B77A-234B-B7A7-54AE187A89F2}"/>
              </a:ext>
            </a:extLst>
          </p:cNvPr>
          <p:cNvCxnSpPr>
            <a:cxnSpLocks/>
          </p:cNvCxnSpPr>
          <p:nvPr/>
        </p:nvCxnSpPr>
        <p:spPr>
          <a:xfrm>
            <a:off x="5787736" y="3633674"/>
            <a:ext cx="14180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356120-D0E9-0A4C-A87C-127DF0E02334}"/>
              </a:ext>
            </a:extLst>
          </p:cNvPr>
          <p:cNvCxnSpPr>
            <a:cxnSpLocks/>
          </p:cNvCxnSpPr>
          <p:nvPr/>
        </p:nvCxnSpPr>
        <p:spPr>
          <a:xfrm flipV="1">
            <a:off x="6909270" y="2596342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E74DFF-CA29-874A-8257-C3980B2C6367}"/>
              </a:ext>
            </a:extLst>
          </p:cNvPr>
          <p:cNvCxnSpPr>
            <a:cxnSpLocks/>
          </p:cNvCxnSpPr>
          <p:nvPr/>
        </p:nvCxnSpPr>
        <p:spPr>
          <a:xfrm flipV="1">
            <a:off x="6909270" y="3576695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C2CC8D-C4D5-0B43-A64D-A54C8430B8C0}"/>
              </a:ext>
            </a:extLst>
          </p:cNvPr>
          <p:cNvSpPr txBox="1"/>
          <p:nvPr/>
        </p:nvSpPr>
        <p:spPr>
          <a:xfrm>
            <a:off x="6697797" y="337070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EE1AE-E360-D949-97F3-C34ACB542635}"/>
              </a:ext>
            </a:extLst>
          </p:cNvPr>
          <p:cNvSpPr txBox="1"/>
          <p:nvPr/>
        </p:nvSpPr>
        <p:spPr>
          <a:xfrm>
            <a:off x="6682806" y="23897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CB0D7E-543B-1442-AA76-F81788F6C1E8}"/>
              </a:ext>
            </a:extLst>
          </p:cNvPr>
          <p:cNvCxnSpPr>
            <a:cxnSpLocks/>
          </p:cNvCxnSpPr>
          <p:nvPr/>
        </p:nvCxnSpPr>
        <p:spPr>
          <a:xfrm flipV="1">
            <a:off x="8363974" y="3100390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2676AE-C078-7D45-B975-5F4E7F8C25F1}"/>
              </a:ext>
            </a:extLst>
          </p:cNvPr>
          <p:cNvSpPr txBox="1"/>
          <p:nvPr/>
        </p:nvSpPr>
        <p:spPr>
          <a:xfrm>
            <a:off x="8146841" y="289378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CD6E6C-66D7-C140-A44E-2C65E3616F91}"/>
              </a:ext>
            </a:extLst>
          </p:cNvPr>
          <p:cNvSpPr txBox="1"/>
          <p:nvPr/>
        </p:nvSpPr>
        <p:spPr>
          <a:xfrm>
            <a:off x="2461639" y="236825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97A87D-0D3A-7945-88CB-9A078799A055}"/>
              </a:ext>
            </a:extLst>
          </p:cNvPr>
          <p:cNvCxnSpPr>
            <a:cxnSpLocks/>
          </p:cNvCxnSpPr>
          <p:nvPr/>
        </p:nvCxnSpPr>
        <p:spPr>
          <a:xfrm flipV="1">
            <a:off x="2566280" y="2574054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AD0309-132A-F54F-8280-7D054799AE40}"/>
              </a:ext>
            </a:extLst>
          </p:cNvPr>
          <p:cNvSpPr txBox="1"/>
          <p:nvPr/>
        </p:nvSpPr>
        <p:spPr>
          <a:xfrm>
            <a:off x="2491548" y="263954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DD040A-4893-284B-BAED-CAE212155B6C}"/>
              </a:ext>
            </a:extLst>
          </p:cNvPr>
          <p:cNvCxnSpPr>
            <a:cxnSpLocks/>
          </p:cNvCxnSpPr>
          <p:nvPr/>
        </p:nvCxnSpPr>
        <p:spPr>
          <a:xfrm flipV="1">
            <a:off x="2596189" y="2845345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BC6A4F-9FA0-124D-9BD4-C3DF2439E7DE}"/>
              </a:ext>
            </a:extLst>
          </p:cNvPr>
          <p:cNvSpPr txBox="1"/>
          <p:nvPr/>
        </p:nvSpPr>
        <p:spPr>
          <a:xfrm>
            <a:off x="2471969" y="2963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6F86C5-DA0E-214F-A7F7-B5612CE1A877}"/>
              </a:ext>
            </a:extLst>
          </p:cNvPr>
          <p:cNvCxnSpPr>
            <a:cxnSpLocks/>
          </p:cNvCxnSpPr>
          <p:nvPr/>
        </p:nvCxnSpPr>
        <p:spPr>
          <a:xfrm flipV="1">
            <a:off x="2576610" y="3169378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7A763C-1ADB-8240-A74B-1650F455309F}"/>
              </a:ext>
            </a:extLst>
          </p:cNvPr>
          <p:cNvCxnSpPr>
            <a:cxnSpLocks/>
          </p:cNvCxnSpPr>
          <p:nvPr/>
        </p:nvCxnSpPr>
        <p:spPr>
          <a:xfrm>
            <a:off x="2223595" y="3581925"/>
            <a:ext cx="79350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9E29FA-AD7A-A74B-B5A3-04D0224D9410}"/>
              </a:ext>
            </a:extLst>
          </p:cNvPr>
          <p:cNvSpPr txBox="1"/>
          <p:nvPr/>
        </p:nvSpPr>
        <p:spPr>
          <a:xfrm>
            <a:off x="2509082" y="331895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35D2CE-3070-3B43-91AB-3FDA35AE4CD4}"/>
              </a:ext>
            </a:extLst>
          </p:cNvPr>
          <p:cNvCxnSpPr>
            <a:cxnSpLocks/>
          </p:cNvCxnSpPr>
          <p:nvPr/>
        </p:nvCxnSpPr>
        <p:spPr>
          <a:xfrm flipV="1">
            <a:off x="2690910" y="3522671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667260-621C-EF4D-821C-479CE704F655}"/>
              </a:ext>
            </a:extLst>
          </p:cNvPr>
          <p:cNvCxnSpPr>
            <a:cxnSpLocks/>
          </p:cNvCxnSpPr>
          <p:nvPr/>
        </p:nvCxnSpPr>
        <p:spPr>
          <a:xfrm flipH="1">
            <a:off x="2223595" y="3576696"/>
            <a:ext cx="11006" cy="118063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1DDDEA-508A-FE46-A1AC-F736546B1141}"/>
              </a:ext>
            </a:extLst>
          </p:cNvPr>
          <p:cNvCxnSpPr>
            <a:cxnSpLocks/>
          </p:cNvCxnSpPr>
          <p:nvPr/>
        </p:nvCxnSpPr>
        <p:spPr>
          <a:xfrm>
            <a:off x="2213264" y="4757333"/>
            <a:ext cx="64466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251955-5FF7-7143-BB34-517D8807BA4E}"/>
              </a:ext>
            </a:extLst>
          </p:cNvPr>
          <p:cNvCxnSpPr>
            <a:cxnSpLocks/>
          </p:cNvCxnSpPr>
          <p:nvPr/>
        </p:nvCxnSpPr>
        <p:spPr>
          <a:xfrm flipH="1">
            <a:off x="8659943" y="3159316"/>
            <a:ext cx="1" cy="159801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ACA69-2B4E-9C4F-9225-52412D9863E9}"/>
              </a:ext>
            </a:extLst>
          </p:cNvPr>
          <p:cNvSpPr txBox="1"/>
          <p:nvPr/>
        </p:nvSpPr>
        <p:spPr>
          <a:xfrm>
            <a:off x="2994981" y="4109459"/>
            <a:ext cx="545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clock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519809-E12B-5143-83F5-9FB9029EB3B6}"/>
              </a:ext>
            </a:extLst>
          </p:cNvPr>
          <p:cNvSpPr/>
          <p:nvPr/>
        </p:nvSpPr>
        <p:spPr>
          <a:xfrm>
            <a:off x="3812910" y="2623361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359626-28C8-6B48-A51F-42A5797447F6}"/>
              </a:ext>
            </a:extLst>
          </p:cNvPr>
          <p:cNvSpPr/>
          <p:nvPr/>
        </p:nvSpPr>
        <p:spPr>
          <a:xfrm>
            <a:off x="3812910" y="3013328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33E137-0754-6441-A4FF-AB4C591644CD}"/>
              </a:ext>
            </a:extLst>
          </p:cNvPr>
          <p:cNvSpPr/>
          <p:nvPr/>
        </p:nvSpPr>
        <p:spPr>
          <a:xfrm>
            <a:off x="3812910" y="3383851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2B5B2A-BE5A-9D40-B2AA-297DCB73107E}"/>
              </a:ext>
            </a:extLst>
          </p:cNvPr>
          <p:cNvSpPr/>
          <p:nvPr/>
        </p:nvSpPr>
        <p:spPr>
          <a:xfrm>
            <a:off x="3812910" y="4213857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31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EAACA4-417A-1647-96AA-7ADC1EDD1F43}"/>
              </a:ext>
            </a:extLst>
          </p:cNvPr>
          <p:cNvSpPr txBox="1"/>
          <p:nvPr/>
        </p:nvSpPr>
        <p:spPr>
          <a:xfrm>
            <a:off x="4054152" y="3337558"/>
            <a:ext cx="81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prstClr val="white"/>
                </a:solidFill>
                <a:latin typeface="Calibri"/>
                <a:cs typeface="+mn-cs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22C0C-A29F-7342-9B67-052AD4986A40}"/>
              </a:ext>
            </a:extLst>
          </p:cNvPr>
          <p:cNvSpPr txBox="1"/>
          <p:nvPr/>
        </p:nvSpPr>
        <p:spPr>
          <a:xfrm>
            <a:off x="5563553" y="167123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A1D9C-482E-4945-A293-E9E4F1BEF774}"/>
              </a:ext>
            </a:extLst>
          </p:cNvPr>
          <p:cNvSpPr txBox="1"/>
          <p:nvPr/>
        </p:nvSpPr>
        <p:spPr>
          <a:xfrm>
            <a:off x="133762" y="1771392"/>
            <a:ext cx="3576227" cy="553998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urier" pitchFamily="2" charset="0"/>
                <a:cs typeface="+mn-cs"/>
              </a:rPr>
              <a:t>000000000100001100001000000000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A499C09-020B-844C-898E-72A0C78FD075}"/>
              </a:ext>
            </a:extLst>
          </p:cNvPr>
          <p:cNvSpPr/>
          <p:nvPr/>
        </p:nvSpPr>
        <p:spPr>
          <a:xfrm rot="5400000">
            <a:off x="493721" y="1354032"/>
            <a:ext cx="119698" cy="659660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E592270-1866-7C46-8EA2-553D61D41639}"/>
              </a:ext>
            </a:extLst>
          </p:cNvPr>
          <p:cNvCxnSpPr>
            <a:cxnSpLocks/>
          </p:cNvCxnSpPr>
          <p:nvPr/>
        </p:nvCxnSpPr>
        <p:spPr>
          <a:xfrm flipH="1">
            <a:off x="553569" y="1538692"/>
            <a:ext cx="0" cy="8096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eft Brace 69">
            <a:extLst>
              <a:ext uri="{FF2B5EF4-FFF2-40B4-BE49-F238E27FC236}">
                <a16:creationId xmlns:a16="http://schemas.microsoft.com/office/drawing/2014/main" id="{93C1D86E-ED87-334D-B891-D797846BB1D2}"/>
              </a:ext>
            </a:extLst>
          </p:cNvPr>
          <p:cNvSpPr/>
          <p:nvPr/>
        </p:nvSpPr>
        <p:spPr>
          <a:xfrm rot="16200000">
            <a:off x="1117489" y="1869830"/>
            <a:ext cx="112850" cy="571502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4FD224-C1F2-BB47-B218-8FB6237D89CB}"/>
              </a:ext>
            </a:extLst>
          </p:cNvPr>
          <p:cNvCxnSpPr>
            <a:cxnSpLocks/>
          </p:cNvCxnSpPr>
          <p:nvPr/>
        </p:nvCxnSpPr>
        <p:spPr>
          <a:xfrm>
            <a:off x="888162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10B2CA9-86F5-AF45-BACA-82DFE6BD9DE9}"/>
              </a:ext>
            </a:extLst>
          </p:cNvPr>
          <p:cNvCxnSpPr>
            <a:cxnSpLocks/>
          </p:cNvCxnSpPr>
          <p:nvPr/>
        </p:nvCxnSpPr>
        <p:spPr>
          <a:xfrm>
            <a:off x="1459663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0FA937-A87F-E84F-B7BD-E67C45174EED}"/>
              </a:ext>
            </a:extLst>
          </p:cNvPr>
          <p:cNvCxnSpPr>
            <a:cxnSpLocks/>
          </p:cNvCxnSpPr>
          <p:nvPr/>
        </p:nvCxnSpPr>
        <p:spPr>
          <a:xfrm>
            <a:off x="2021638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FA637E-6AB8-B043-81BF-58841918A0AA}"/>
              </a:ext>
            </a:extLst>
          </p:cNvPr>
          <p:cNvCxnSpPr>
            <a:cxnSpLocks/>
          </p:cNvCxnSpPr>
          <p:nvPr/>
        </p:nvCxnSpPr>
        <p:spPr>
          <a:xfrm>
            <a:off x="2596189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83A38D07-6595-8140-8AC2-A56490E73F8E}"/>
              </a:ext>
            </a:extLst>
          </p:cNvPr>
          <p:cNvSpPr/>
          <p:nvPr/>
        </p:nvSpPr>
        <p:spPr>
          <a:xfrm rot="16200000">
            <a:off x="1682548" y="1874930"/>
            <a:ext cx="109728" cy="555498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FF3E18B1-9704-CF4F-AA9D-6D836B4EEC92}"/>
              </a:ext>
            </a:extLst>
          </p:cNvPr>
          <p:cNvSpPr/>
          <p:nvPr/>
        </p:nvSpPr>
        <p:spPr>
          <a:xfrm rot="16200000">
            <a:off x="2244487" y="1864840"/>
            <a:ext cx="112850" cy="571502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15AAF4-CFBA-284A-A132-EEC4B17A42F1}"/>
              </a:ext>
            </a:extLst>
          </p:cNvPr>
          <p:cNvCxnSpPr>
            <a:cxnSpLocks/>
          </p:cNvCxnSpPr>
          <p:nvPr/>
        </p:nvCxnSpPr>
        <p:spPr>
          <a:xfrm>
            <a:off x="1175032" y="2207243"/>
            <a:ext cx="0" cy="4457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D3CCCF-DE8E-3640-8647-397F7E22745A}"/>
              </a:ext>
            </a:extLst>
          </p:cNvPr>
          <p:cNvCxnSpPr>
            <a:cxnSpLocks/>
          </p:cNvCxnSpPr>
          <p:nvPr/>
        </p:nvCxnSpPr>
        <p:spPr>
          <a:xfrm>
            <a:off x="1737412" y="2207244"/>
            <a:ext cx="0" cy="7138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76551F-0093-4943-8C7C-7917F8A25DD1}"/>
              </a:ext>
            </a:extLst>
          </p:cNvPr>
          <p:cNvCxnSpPr>
            <a:cxnSpLocks/>
          </p:cNvCxnSpPr>
          <p:nvPr/>
        </p:nvCxnSpPr>
        <p:spPr>
          <a:xfrm>
            <a:off x="2300912" y="2207243"/>
            <a:ext cx="0" cy="10379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itle 94">
            <a:extLst>
              <a:ext uri="{FF2B5EF4-FFF2-40B4-BE49-F238E27FC236}">
                <a16:creationId xmlns:a16="http://schemas.microsoft.com/office/drawing/2014/main" id="{89D58F77-F408-FC4D-87BE-E06FCAD9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43" y="642383"/>
            <a:ext cx="8229600" cy="857250"/>
          </a:xfrm>
        </p:spPr>
        <p:txBody>
          <a:bodyPr/>
          <a:lstStyle/>
          <a:p>
            <a:r>
              <a:rPr lang="en-US" dirty="0"/>
              <a:t>Instruction</a:t>
            </a:r>
          </a:p>
        </p:txBody>
      </p:sp>
      <p:sp>
        <p:nvSpPr>
          <p:cNvPr id="96" name="Rounded Rectangular Callout 95">
            <a:extLst>
              <a:ext uri="{FF2B5EF4-FFF2-40B4-BE49-F238E27FC236}">
                <a16:creationId xmlns:a16="http://schemas.microsoft.com/office/drawing/2014/main" id="{6AD931F8-8B46-A642-B6C4-8DF53FDDA0A8}"/>
              </a:ext>
            </a:extLst>
          </p:cNvPr>
          <p:cNvSpPr/>
          <p:nvPr/>
        </p:nvSpPr>
        <p:spPr>
          <a:xfrm>
            <a:off x="223739" y="3062681"/>
            <a:ext cx="1513673" cy="366320"/>
          </a:xfrm>
          <a:prstGeom prst="wedgeRoundRectCallout">
            <a:avLst>
              <a:gd name="adj1" fmla="val -31620"/>
              <a:gd name="adj2" fmla="val -295540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ALU Op Code</a:t>
            </a:r>
          </a:p>
        </p:txBody>
      </p:sp>
      <p:sp>
        <p:nvSpPr>
          <p:cNvPr id="97" name="Rounded Rectangular Callout 96">
            <a:extLst>
              <a:ext uri="{FF2B5EF4-FFF2-40B4-BE49-F238E27FC236}">
                <a16:creationId xmlns:a16="http://schemas.microsoft.com/office/drawing/2014/main" id="{892F85D6-026C-F741-9277-A26D82F578B4}"/>
              </a:ext>
            </a:extLst>
          </p:cNvPr>
          <p:cNvSpPr/>
          <p:nvPr/>
        </p:nvSpPr>
        <p:spPr>
          <a:xfrm>
            <a:off x="1189330" y="1001743"/>
            <a:ext cx="1513673" cy="366320"/>
          </a:xfrm>
          <a:prstGeom prst="wedgeRoundRectCallout">
            <a:avLst>
              <a:gd name="adj1" fmla="val -51037"/>
              <a:gd name="adj2" fmla="val 159123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C1B3FE52-E186-3B41-AECF-970235A4985D}"/>
              </a:ext>
            </a:extLst>
          </p:cNvPr>
          <p:cNvSpPr/>
          <p:nvPr/>
        </p:nvSpPr>
        <p:spPr>
          <a:xfrm>
            <a:off x="1189330" y="1001743"/>
            <a:ext cx="1513673" cy="366320"/>
          </a:xfrm>
          <a:prstGeom prst="wedgeRoundRectCallout">
            <a:avLst>
              <a:gd name="adj1" fmla="val -15080"/>
              <a:gd name="adj2" fmla="val 165065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99" name="Rounded Rectangular Callout 98">
            <a:extLst>
              <a:ext uri="{FF2B5EF4-FFF2-40B4-BE49-F238E27FC236}">
                <a16:creationId xmlns:a16="http://schemas.microsoft.com/office/drawing/2014/main" id="{99E25424-F0C5-C142-A59A-A4C0A497FD9D}"/>
              </a:ext>
            </a:extLst>
          </p:cNvPr>
          <p:cNvSpPr/>
          <p:nvPr/>
        </p:nvSpPr>
        <p:spPr>
          <a:xfrm>
            <a:off x="1189330" y="1001743"/>
            <a:ext cx="1513673" cy="366320"/>
          </a:xfrm>
          <a:prstGeom prst="wedgeRoundRectCallout">
            <a:avLst>
              <a:gd name="adj1" fmla="val 17282"/>
              <a:gd name="adj2" fmla="val 168037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1   </a:t>
            </a: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2</a:t>
            </a:r>
            <a:r>
              <a:rPr lang="en-US" sz="1800" dirty="0">
                <a:solidFill>
                  <a:prstClr val="white"/>
                </a:solidFill>
              </a:rPr>
              <a:t>   a</a:t>
            </a:r>
            <a:r>
              <a:rPr lang="en-US" sz="1800" baseline="-250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00" name="Rounded Rectangular Callout 99">
            <a:extLst>
              <a:ext uri="{FF2B5EF4-FFF2-40B4-BE49-F238E27FC236}">
                <a16:creationId xmlns:a16="http://schemas.microsoft.com/office/drawing/2014/main" id="{4EB68B4F-39C8-7C4B-AC53-40F0551FB575}"/>
              </a:ext>
            </a:extLst>
          </p:cNvPr>
          <p:cNvSpPr/>
          <p:nvPr/>
        </p:nvSpPr>
        <p:spPr>
          <a:xfrm>
            <a:off x="4447699" y="1664096"/>
            <a:ext cx="1513673" cy="366320"/>
          </a:xfrm>
          <a:prstGeom prst="wedgeRoundRectCallout">
            <a:avLst>
              <a:gd name="adj1" fmla="val -94907"/>
              <a:gd name="adj2" fmla="val 19455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unused</a:t>
            </a:r>
            <a:endParaRPr lang="en-US" sz="18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9DC8FB4-25B5-0D4C-B402-1B86568B7736}"/>
              </a:ext>
            </a:extLst>
          </p:cNvPr>
          <p:cNvSpPr/>
          <p:nvPr/>
        </p:nvSpPr>
        <p:spPr>
          <a:xfrm>
            <a:off x="179342" y="3875602"/>
            <a:ext cx="1845437" cy="44497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add r1 ← r2, r3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0F8096-1A6E-AD45-83A2-6B0F740A514E}"/>
              </a:ext>
            </a:extLst>
          </p:cNvPr>
          <p:cNvCxnSpPr>
            <a:cxnSpLocks/>
          </p:cNvCxnSpPr>
          <p:nvPr/>
        </p:nvCxnSpPr>
        <p:spPr>
          <a:xfrm>
            <a:off x="1169151" y="2649823"/>
            <a:ext cx="2267021" cy="1733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7218ADD4-B3C4-58F2-D0EC-7421EF656372}"/>
              </a:ext>
            </a:extLst>
          </p:cNvPr>
          <p:cNvSpPr>
            <a:spLocks noChangeAspect="1"/>
          </p:cNvSpPr>
          <p:nvPr/>
        </p:nvSpPr>
        <p:spPr>
          <a:xfrm rot="5400000">
            <a:off x="5049663" y="2602241"/>
            <a:ext cx="354613" cy="145597"/>
          </a:xfrm>
          <a:prstGeom prst="trapezoid">
            <a:avLst>
              <a:gd name="adj" fmla="val 512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588993-444F-2310-9579-DFAF0E580DD2}"/>
              </a:ext>
            </a:extLst>
          </p:cNvPr>
          <p:cNvCxnSpPr>
            <a:cxnSpLocks/>
          </p:cNvCxnSpPr>
          <p:nvPr/>
        </p:nvCxnSpPr>
        <p:spPr>
          <a:xfrm>
            <a:off x="3445112" y="2476676"/>
            <a:ext cx="17951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021248-7CD7-8DAD-2AD2-C4C2F74DACEA}"/>
              </a:ext>
            </a:extLst>
          </p:cNvPr>
          <p:cNvCxnSpPr>
            <a:cxnSpLocks/>
          </p:cNvCxnSpPr>
          <p:nvPr/>
        </p:nvCxnSpPr>
        <p:spPr>
          <a:xfrm>
            <a:off x="3436172" y="2468301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43CFCD-7C94-6A70-A501-CAA3CED83734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5226969" y="2476676"/>
            <a:ext cx="3813" cy="583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E0EB44-8A1C-4F07-D5F5-3FA9707CB08E}"/>
              </a:ext>
            </a:extLst>
          </p:cNvPr>
          <p:cNvCxnSpPr>
            <a:cxnSpLocks/>
          </p:cNvCxnSpPr>
          <p:nvPr/>
        </p:nvCxnSpPr>
        <p:spPr>
          <a:xfrm flipV="1">
            <a:off x="4949880" y="2742362"/>
            <a:ext cx="697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4EDB9C-4470-3C39-B13D-45B23BF7CC70}"/>
              </a:ext>
            </a:extLst>
          </p:cNvPr>
          <p:cNvCxnSpPr>
            <a:cxnSpLocks/>
          </p:cNvCxnSpPr>
          <p:nvPr/>
        </p:nvCxnSpPr>
        <p:spPr>
          <a:xfrm>
            <a:off x="5019675" y="2546454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0BC06A-1CC5-46D1-E8AB-61BA949D5CEE}"/>
              </a:ext>
            </a:extLst>
          </p:cNvPr>
          <p:cNvCxnSpPr>
            <a:cxnSpLocks/>
          </p:cNvCxnSpPr>
          <p:nvPr/>
        </p:nvCxnSpPr>
        <p:spPr>
          <a:xfrm>
            <a:off x="5027997" y="2556258"/>
            <a:ext cx="12617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01FB05-5A85-585B-09DF-FC0E0795D139}"/>
              </a:ext>
            </a:extLst>
          </p:cNvPr>
          <p:cNvCxnSpPr>
            <a:cxnSpLocks/>
          </p:cNvCxnSpPr>
          <p:nvPr/>
        </p:nvCxnSpPr>
        <p:spPr>
          <a:xfrm>
            <a:off x="4933710" y="3136782"/>
            <a:ext cx="12537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1BA02D-44A0-8AE0-60DB-CA89E424FDE6}"/>
              </a:ext>
            </a:extLst>
          </p:cNvPr>
          <p:cNvCxnSpPr>
            <a:cxnSpLocks/>
          </p:cNvCxnSpPr>
          <p:nvPr/>
        </p:nvCxnSpPr>
        <p:spPr>
          <a:xfrm>
            <a:off x="4949880" y="3518527"/>
            <a:ext cx="14401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1DFEF2-2007-9B12-4E0D-CB1C88EE97C9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949880" y="4340783"/>
            <a:ext cx="180479" cy="87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723CCB-32D3-36B4-4B44-7A4550A4A40B}"/>
              </a:ext>
            </a:extLst>
          </p:cNvPr>
          <p:cNvCxnSpPr>
            <a:cxnSpLocks/>
          </p:cNvCxnSpPr>
          <p:nvPr/>
        </p:nvCxnSpPr>
        <p:spPr>
          <a:xfrm>
            <a:off x="5057746" y="2634230"/>
            <a:ext cx="0" cy="5147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0B4A10-B17F-9E73-B3BC-7C2D6FF9171C}"/>
              </a:ext>
            </a:extLst>
          </p:cNvPr>
          <p:cNvCxnSpPr>
            <a:cxnSpLocks/>
          </p:cNvCxnSpPr>
          <p:nvPr/>
        </p:nvCxnSpPr>
        <p:spPr>
          <a:xfrm flipH="1">
            <a:off x="5086321" y="2692052"/>
            <a:ext cx="0" cy="81695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EA6856-B087-5DAB-FC73-9D564AFD9616}"/>
              </a:ext>
            </a:extLst>
          </p:cNvPr>
          <p:cNvCxnSpPr>
            <a:cxnSpLocks/>
          </p:cNvCxnSpPr>
          <p:nvPr/>
        </p:nvCxnSpPr>
        <p:spPr>
          <a:xfrm>
            <a:off x="5123215" y="2767230"/>
            <a:ext cx="0" cy="157629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B30B8B1-A4EB-2CF1-04B9-86DEBA168027}"/>
              </a:ext>
            </a:extLst>
          </p:cNvPr>
          <p:cNvCxnSpPr>
            <a:cxnSpLocks/>
          </p:cNvCxnSpPr>
          <p:nvPr/>
        </p:nvCxnSpPr>
        <p:spPr>
          <a:xfrm>
            <a:off x="5057746" y="2634230"/>
            <a:ext cx="9525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8194B18-65AF-77C3-F036-9158D19D89F2}"/>
              </a:ext>
            </a:extLst>
          </p:cNvPr>
          <p:cNvCxnSpPr>
            <a:cxnSpLocks/>
          </p:cNvCxnSpPr>
          <p:nvPr/>
        </p:nvCxnSpPr>
        <p:spPr>
          <a:xfrm flipV="1">
            <a:off x="5086671" y="2696265"/>
            <a:ext cx="634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1B02B98-89DD-BD57-658B-A3F8B5F3119A}"/>
              </a:ext>
            </a:extLst>
          </p:cNvPr>
          <p:cNvCxnSpPr>
            <a:cxnSpLocks/>
          </p:cNvCxnSpPr>
          <p:nvPr/>
        </p:nvCxnSpPr>
        <p:spPr>
          <a:xfrm flipH="1">
            <a:off x="5116030" y="2763180"/>
            <a:ext cx="3173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B50F1F47-C34E-972D-89FD-7EF03CC53F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B7072BBB-5648-78E9-C507-57C9A136B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9D03C91-6379-C443-81DD-F2139E3BC67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31A9B9F-30B9-F3CF-2D29-9158B7CF3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Influences on Language Design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38198DB-E57C-100C-735A-7A857BFEF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Computer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Languages are developed around the prevalent computer architecture, known as the </a:t>
            </a:r>
            <a:r>
              <a:rPr lang="en-US" altLang="en-US" i="1"/>
              <a:t>von Neumann</a:t>
            </a:r>
            <a:r>
              <a:rPr lang="en-US" altLang="en-US"/>
              <a:t>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Program Design Methodologies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New software development methodologies (e.g., object-oriented software development) led to new programming paradigms and by extension, new programming languages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CF6F2074-6164-75F3-D68B-DF9C6B8E59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EEBA73EB-369F-A584-668D-25F437763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80363B9-E652-5A41-8F23-27C8EF58CEB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A7A5EBC-E81E-7A55-0506-29A209F2F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Architecture Influence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9930BAA-500B-EF56-0123-4EAF10164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Well-known computer architecture: Von Neumann </a:t>
            </a:r>
          </a:p>
          <a:p>
            <a:pPr eaLnBrk="1" hangingPunct="1"/>
            <a:r>
              <a:rPr lang="en-US" altLang="en-US" sz="2400"/>
              <a:t>Imperative languages, most dominant, because of von Neumann computers</a:t>
            </a:r>
          </a:p>
          <a:p>
            <a:pPr lvl="1" eaLnBrk="1" hangingPunct="1"/>
            <a:r>
              <a:rPr lang="en-US" altLang="en-US" sz="2000"/>
              <a:t>Data and programs stored in memory</a:t>
            </a:r>
          </a:p>
          <a:p>
            <a:pPr lvl="1" eaLnBrk="1" hangingPunct="1"/>
            <a:r>
              <a:rPr lang="en-US" altLang="en-US" sz="2000"/>
              <a:t>Memory is separate from CPU</a:t>
            </a:r>
          </a:p>
          <a:p>
            <a:pPr lvl="1" eaLnBrk="1" hangingPunct="1"/>
            <a:r>
              <a:rPr lang="en-US" altLang="en-US" sz="2000"/>
              <a:t>Instructions and data are piped from memory to CPU</a:t>
            </a:r>
          </a:p>
          <a:p>
            <a:pPr lvl="1" eaLnBrk="1" hangingPunct="1"/>
            <a:r>
              <a:rPr lang="en-US" altLang="en-US" sz="2000"/>
              <a:t>Basis for imperative languages</a:t>
            </a:r>
          </a:p>
          <a:p>
            <a:pPr lvl="2" eaLnBrk="1" hangingPunct="1"/>
            <a:r>
              <a:rPr lang="en-US" altLang="en-US" sz="1900"/>
              <a:t>Variables model memory cells</a:t>
            </a:r>
          </a:p>
          <a:p>
            <a:pPr lvl="2" eaLnBrk="1" hangingPunct="1"/>
            <a:r>
              <a:rPr lang="en-US" altLang="en-US" sz="1900"/>
              <a:t>Assignment statements model piping</a:t>
            </a:r>
          </a:p>
          <a:p>
            <a:pPr lvl="2" eaLnBrk="1" hangingPunct="1"/>
            <a:r>
              <a:rPr lang="en-US" altLang="en-US" sz="1900"/>
              <a:t>Iteration is efficient</a:t>
            </a:r>
          </a:p>
          <a:p>
            <a:pPr lvl="2" eaLnBrk="1" hangingPunct="1"/>
            <a:endParaRPr lang="en-US" altLang="en-US" sz="19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8EDCD392-2738-612C-77A1-5A34E0FE78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98F7EA14-53ED-ED6D-E2C0-E4376800C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827FCEE-F514-BE42-995A-BA17F8460DD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7E33179-31FD-0F1E-A8B7-5158D9113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von Neumann Architecture</a:t>
            </a:r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DD117B56-266F-36D2-4E34-3DFE701C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866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4ED923AE-492B-B099-4D08-8991C5C541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C1C3DDF4-C3B0-4E0E-03F9-A48D202AC7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1F9E45-634E-E74F-A34C-17F9634CFA8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6AA5C0E-CC47-0D60-C7DD-A66115202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von Neumann Architecture</a:t>
            </a:r>
            <a:endParaRPr lang="es-MX" altLang="en-US"/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C268A42E-8842-9EF6-2965-6F3D3B575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Fetch-execute-cycle (on a von Neumann architecture computer)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initialize the program counter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repeat</a:t>
            </a:r>
            <a:r>
              <a:rPr lang="en-US" altLang="en-US" sz="2000">
                <a:latin typeface="Courier New" panose="02070309020205020404" pitchFamily="49" charset="0"/>
              </a:rPr>
              <a:t> forever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fetch the instruction pointed by the counter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increment the counter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decode the instruction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execute the instruction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end repeat</a:t>
            </a:r>
            <a:endParaRPr lang="es-MX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12B7B0D6-5F8C-7C80-0305-BEAD8D6102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C4F71666-52F5-E673-A323-B433CD6773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DA60B0B-8425-7F47-BE83-AB081FAFE2A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43115CA-6A7B-49DC-1A3D-5FBBB84D8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Programming Methodologies Influences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99A835AE-70A5-9C85-B926-C2FE43341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1950s and early 1960s: Simple applications; worry about machine efficiency</a:t>
            </a:r>
          </a:p>
          <a:p>
            <a:pPr eaLnBrk="1" hangingPunct="1"/>
            <a:r>
              <a:rPr lang="en-US" altLang="en-US" sz="2400"/>
              <a:t>Late 1960s: People efficiency became important; readability, better control structures</a:t>
            </a:r>
          </a:p>
          <a:p>
            <a:pPr lvl="1" eaLnBrk="1" hangingPunct="1"/>
            <a:r>
              <a:rPr lang="en-US" altLang="en-US" sz="2000"/>
              <a:t>structured programming</a:t>
            </a:r>
          </a:p>
          <a:p>
            <a:pPr lvl="1" eaLnBrk="1" hangingPunct="1"/>
            <a:r>
              <a:rPr lang="en-US" altLang="en-US" sz="2000"/>
              <a:t>top-down design and step-wise refinement</a:t>
            </a:r>
          </a:p>
          <a:p>
            <a:pPr eaLnBrk="1" hangingPunct="1"/>
            <a:r>
              <a:rPr lang="en-US" altLang="en-US" sz="2400"/>
              <a:t>Late 1970s: Process-oriented to data-oriented</a:t>
            </a:r>
          </a:p>
          <a:p>
            <a:pPr lvl="1" eaLnBrk="1" hangingPunct="1"/>
            <a:r>
              <a:rPr lang="en-US" altLang="en-US" sz="2000"/>
              <a:t>data abstraction</a:t>
            </a:r>
          </a:p>
          <a:p>
            <a:pPr eaLnBrk="1" hangingPunct="1"/>
            <a:r>
              <a:rPr lang="en-US" altLang="en-US" sz="2400"/>
              <a:t>Middle 1980s: Object-oriented programming</a:t>
            </a:r>
          </a:p>
          <a:p>
            <a:pPr lvl="1" eaLnBrk="1" hangingPunct="1"/>
            <a:r>
              <a:rPr lang="en-US" altLang="en-US" sz="2000"/>
              <a:t>Data abstraction + inheritance + polymorphism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79CD507F-A90F-7FF7-74EA-98F36D3DD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B428DB23-F961-643D-214E-CE5C48782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2528E8E-5EBF-D14E-8B12-2DEBCC0F7FB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17E35DF5-3A36-C93D-75C5-595308A72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Categories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F8D85425-3D65-00CA-7D7D-7628378F2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Imperative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Central features are variables, assignment statements, and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Include languages that support object-oriented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Include scripting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Include the visual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Examples: C, Java, Perl, JavaScript, Visual BASIC .NET, C++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Functional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Main means of making computations is by applying functions to given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Examples: LISP, Scheme, ML, F#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Rule-based (rules are specified in no particular 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Example: Prolog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Markup/programming hybrid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Markup languages extended to support some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Examples: JSTL, XSLT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C4099F63-94A5-B6CE-EE1B-40871814A3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6D024749-54DE-87DB-2C25-C155E5333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3E17141-2240-FE48-A865-D16C406F32C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21B1E3B-3221-66DA-5148-771BE1A06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Methods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949AE6AF-E6B1-6A34-1547-B56820D56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400"/>
              <a:t>Compilation</a:t>
            </a:r>
          </a:p>
          <a:p>
            <a:pPr lvl="1" eaLnBrk="1" hangingPunct="1"/>
            <a:r>
              <a:rPr lang="en-US" altLang="en-US" sz="2000"/>
              <a:t>Programs are translated into machine language; includes JIT systems</a:t>
            </a:r>
          </a:p>
          <a:p>
            <a:pPr lvl="1" eaLnBrk="1" hangingPunct="1"/>
            <a:r>
              <a:rPr lang="en-US" altLang="en-US" sz="2000"/>
              <a:t>Use: Large commercial applications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400"/>
              <a:t>Pure Interpretation</a:t>
            </a:r>
          </a:p>
          <a:p>
            <a:pPr lvl="1" eaLnBrk="1" hangingPunct="1"/>
            <a:r>
              <a:rPr lang="en-US" altLang="en-US" sz="2000"/>
              <a:t>Programs are interpreted by another program known as an interpreter</a:t>
            </a:r>
          </a:p>
          <a:p>
            <a:pPr lvl="1" eaLnBrk="1" hangingPunct="1"/>
            <a:r>
              <a:rPr lang="en-US" altLang="en-US" sz="2000"/>
              <a:t>Use: Small programs or when efficiency is not an issue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400"/>
              <a:t>Hybrid Implementation Systems</a:t>
            </a:r>
          </a:p>
          <a:p>
            <a:pPr lvl="1" eaLnBrk="1" hangingPunct="1"/>
            <a:r>
              <a:rPr lang="en-US" altLang="en-US" sz="2000"/>
              <a:t>A compromise between compilers and pure interpreters</a:t>
            </a:r>
          </a:p>
          <a:p>
            <a:pPr lvl="1" eaLnBrk="1" hangingPunct="1"/>
            <a:r>
              <a:rPr lang="en-US" altLang="en-US" sz="2000"/>
              <a:t>Use: Small and medium systems when efficiency is not the first concern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7DFFC7A2-673E-7E5F-4553-CE13787F4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B6AE15D4-5412-F390-615E-E2E515646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CA0AA2-1D05-6D4B-BB31-C00427C4820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FF6DE06-755E-0E39-133C-04DB0FCAF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Criteria: Readability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C886C10E-9F63-EECF-6F7B-79CF34726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9144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400" dirty="0"/>
              <a:t>Should keywords be reserved words?</a:t>
            </a:r>
          </a:p>
          <a:p>
            <a:pPr marL="781050" lvl="1" indent="-381000" eaLnBrk="1" hangingPunct="1">
              <a:lnSpc>
                <a:spcPct val="80000"/>
              </a:lnSpc>
            </a:pPr>
            <a:r>
              <a:rPr lang="en-US" altLang="en-US" sz="1400" dirty="0"/>
              <a:t>In other words, is it reasonable to allow “for” “while”, etc. to be variable names?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400" dirty="0"/>
              <a:t>Should blocks use braces, or words: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1800" dirty="0"/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5A11E-D521-CFAB-2B7E-9983D5A2944B}"/>
              </a:ext>
            </a:extLst>
          </p:cNvPr>
          <p:cNvSpPr txBox="1"/>
          <p:nvPr/>
        </p:nvSpPr>
        <p:spPr>
          <a:xfrm>
            <a:off x="609600" y="2475089"/>
            <a:ext cx="65532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array.length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++j) {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sum = sum + array[j];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06B0-64DE-C096-1D71-D6A95DB9B681}"/>
              </a:ext>
            </a:extLst>
          </p:cNvPr>
          <p:cNvSpPr txBox="1"/>
          <p:nvPr/>
        </p:nvSpPr>
        <p:spPr>
          <a:xfrm>
            <a:off x="2057400" y="3761579"/>
            <a:ext cx="6739467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array.length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++j) 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sum = sum + array[j];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33A7D-6F77-1E27-F919-AD50A987AA9D}"/>
              </a:ext>
            </a:extLst>
          </p:cNvPr>
          <p:cNvSpPr txBox="1"/>
          <p:nvPr/>
        </p:nvSpPr>
        <p:spPr>
          <a:xfrm>
            <a:off x="609600" y="5016140"/>
            <a:ext cx="762000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array.length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++j) 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begin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sum = sum + array[j];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595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/>
      <p:bldP spid="2" grpId="0" animBg="1"/>
      <p:bldP spid="3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0132AC7E-1AEC-CCC4-1587-E370BE7948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AEDBC1BF-9E12-106E-7996-106444E2B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B66D39D-67E0-5A47-9E26-41A75A6E1F4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3C219A1-D1FD-D247-19A3-CA848172B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Layered View of Computer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62A85CFB-FA8E-F726-843F-3243C1E42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729163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5">
            <a:extLst>
              <a:ext uri="{FF2B5EF4-FFF2-40B4-BE49-F238E27FC236}">
                <a16:creationId xmlns:a16="http://schemas.microsoft.com/office/drawing/2014/main" id="{D352617D-6BAB-8E05-3AC7-6CFE6261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336675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4039" name="Text Box 6">
            <a:extLst>
              <a:ext uri="{FF2B5EF4-FFF2-40B4-BE49-F238E27FC236}">
                <a16:creationId xmlns:a16="http://schemas.microsoft.com/office/drawing/2014/main" id="{41F08F0F-A1B8-9CCC-1257-2EA2BF290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412875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4040" name="Text Box 7">
            <a:extLst>
              <a:ext uri="{FF2B5EF4-FFF2-40B4-BE49-F238E27FC236}">
                <a16:creationId xmlns:a16="http://schemas.microsoft.com/office/drawing/2014/main" id="{7B287753-F5EF-619F-5D57-6765AA14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784A16EC-038E-D35C-09CB-5D014DD2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260475"/>
            <a:ext cx="32162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The operating system and language implementation are layered over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machine interface of a computer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1C58E5C5-93DE-39CA-C2DC-8B9E1CF51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60BA8B23-B733-F21C-9A80-83359924D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E2454E-0BBC-5142-A852-E52FEC1BE4D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CA55716-7D7D-D5F3-2907-DD0A79240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Compilation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3FD7229-CBF2-5ED0-4402-99F0586D6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Translate high-level program (source language) into machine code (machine language)</a:t>
            </a:r>
          </a:p>
          <a:p>
            <a:pPr eaLnBrk="1" hangingPunct="1"/>
            <a:r>
              <a:rPr lang="en-US" altLang="en-US" sz="2400"/>
              <a:t>Slow translation, fast execution</a:t>
            </a:r>
          </a:p>
          <a:p>
            <a:pPr eaLnBrk="1" hangingPunct="1"/>
            <a:r>
              <a:rPr lang="en-US" altLang="en-US" sz="2400"/>
              <a:t>Compilation process has several phases: </a:t>
            </a:r>
          </a:p>
          <a:p>
            <a:pPr lvl="1" eaLnBrk="1" hangingPunct="1"/>
            <a:r>
              <a:rPr lang="en-US" altLang="en-US" sz="2000"/>
              <a:t>lexical analysis: converts characters in the source program into lexical units</a:t>
            </a:r>
          </a:p>
          <a:p>
            <a:pPr lvl="1" eaLnBrk="1" hangingPunct="1"/>
            <a:r>
              <a:rPr lang="en-US" altLang="en-US" sz="2000"/>
              <a:t>syntax analysis: transforms lexical units into </a:t>
            </a:r>
            <a:r>
              <a:rPr lang="en-US" altLang="en-US" sz="2000" i="1"/>
              <a:t>parse trees </a:t>
            </a:r>
            <a:r>
              <a:rPr lang="en-US" altLang="en-US" sz="2000"/>
              <a:t>which represent the syntactic structure of program</a:t>
            </a:r>
          </a:p>
          <a:p>
            <a:pPr lvl="1" eaLnBrk="1" hangingPunct="1"/>
            <a:r>
              <a:rPr lang="en-US" altLang="en-US" sz="2000"/>
              <a:t>Semantics analysis: generate intermediate code</a:t>
            </a:r>
          </a:p>
          <a:p>
            <a:pPr lvl="1" eaLnBrk="1" hangingPunct="1"/>
            <a:r>
              <a:rPr lang="en-US" altLang="en-US" sz="2000"/>
              <a:t>code generation: machine code is generated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0BAAB21C-12A4-7984-EE3A-8B93C9CC2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FBF17D7B-16F4-BFB2-C28D-92DEF1AEA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8A8D7B6-8A5A-1C4A-B4C8-05A9322640B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9376705E-8455-8154-15C6-543427691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477000" cy="1206500"/>
          </a:xfrm>
        </p:spPr>
        <p:txBody>
          <a:bodyPr/>
          <a:lstStyle/>
          <a:p>
            <a:pPr eaLnBrk="1" hangingPunct="1"/>
            <a:r>
              <a:rPr lang="en-US" altLang="en-US"/>
              <a:t>The Compilation Process</a:t>
            </a: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C11B33DB-CA40-6598-AF50-450C91C2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4027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74F286D0-DB92-73F4-1BE0-73EB83AF6F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43CC896E-5E8F-62BB-B216-50C3EDD93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50FEDDD-701B-954D-837D-A93B76C1642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673CDD9D-2B9E-FBE0-7094-7CF27A0E1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Additional Compilation Terminologies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77BFAB74-0607-C5B6-33AD-3DA0FBADB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Load module</a:t>
            </a:r>
            <a:r>
              <a:rPr lang="en-US" altLang="en-US"/>
              <a:t> (executable image): the user and system code together</a:t>
            </a:r>
          </a:p>
          <a:p>
            <a:pPr eaLnBrk="1" hangingPunct="1"/>
            <a:r>
              <a:rPr lang="en-US" altLang="en-US" b="1"/>
              <a:t>Linking and loading</a:t>
            </a:r>
            <a:r>
              <a:rPr lang="en-US" altLang="en-US"/>
              <a:t>: the process of collecting system program units and linking them to a user program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349C222A-FC84-6D68-44AA-B1C5F9FC4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FFCA1932-D3D4-6ACB-E476-BDA502BB1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04CD48-FF31-F447-8A06-55B8372A898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5F219E3-A5E5-2F78-31CF-22CD9B80F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Von Neumann Bottleneck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F44181A9-6183-AD35-6D87-B60B6272F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Connection speed between a computer’s memory and its processor determines the speed of a computer</a:t>
            </a:r>
          </a:p>
          <a:p>
            <a:pPr eaLnBrk="1" hangingPunct="1"/>
            <a:r>
              <a:rPr lang="en-US" altLang="en-US"/>
              <a:t>Program instructions often can be executed much faster than the speed of the connection; the connection speed thus results in a </a:t>
            </a:r>
            <a:r>
              <a:rPr lang="en-US" altLang="en-US" i="1"/>
              <a:t>bottleneck</a:t>
            </a:r>
          </a:p>
          <a:p>
            <a:pPr eaLnBrk="1" hangingPunct="1"/>
            <a:r>
              <a:rPr lang="en-US" altLang="en-US"/>
              <a:t>Known as the </a:t>
            </a:r>
            <a:r>
              <a:rPr lang="en-US" altLang="en-US" i="1"/>
              <a:t>von Neumann bottleneck</a:t>
            </a:r>
            <a:r>
              <a:rPr lang="en-US" altLang="en-US"/>
              <a:t>; it is the primary limiting factor in the speed of computers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41B1668A-F173-7250-42F1-B6F86E5B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324656D5-3711-E5B4-0818-C9152E04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F94B0A6-14EA-B247-9568-CAC40D9BCB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9048BB3-FD65-C292-DA23-4D729589B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8D35EF54-2AE4-0EC4-3939-F0B7C26B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No translation</a:t>
            </a:r>
          </a:p>
          <a:p>
            <a:pPr eaLnBrk="1" hangingPunct="1"/>
            <a:r>
              <a:rPr lang="en-US" altLang="en-US" sz="2400"/>
              <a:t>Easier implementation of programs (run-time errors can easily and immediately be displayed)</a:t>
            </a:r>
          </a:p>
          <a:p>
            <a:pPr eaLnBrk="1" hangingPunct="1"/>
            <a:r>
              <a:rPr lang="en-US" altLang="en-US" sz="2400"/>
              <a:t>Slower execution (10 to 100 times slower than compiled programs)</a:t>
            </a:r>
          </a:p>
          <a:p>
            <a:pPr eaLnBrk="1" hangingPunct="1"/>
            <a:r>
              <a:rPr lang="en-US" altLang="en-US" sz="2400"/>
              <a:t>Often requires more space</a:t>
            </a:r>
          </a:p>
          <a:p>
            <a:pPr eaLnBrk="1" hangingPunct="1"/>
            <a:r>
              <a:rPr lang="en-US" altLang="en-US" sz="2400"/>
              <a:t>Now rare for traditional high-level languages</a:t>
            </a:r>
          </a:p>
          <a:p>
            <a:pPr eaLnBrk="1" hangingPunct="1"/>
            <a:r>
              <a:rPr lang="en-US" altLang="en-US" sz="2400"/>
              <a:t>Significant comeback with some Web scripting languages (e.g., JavaScript, PHP)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>
            <a:extLst>
              <a:ext uri="{FF2B5EF4-FFF2-40B4-BE49-F238E27FC236}">
                <a16:creationId xmlns:a16="http://schemas.microsoft.com/office/drawing/2014/main" id="{31F038A7-079F-F586-79E4-F336FD5A3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DC8EB766-E1CD-C8A9-3C48-AC23CDE3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1AB910-0235-5544-AC47-31D2185942E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36EE636-2904-84B0-5DF9-BF3DA03F5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 Process</a:t>
            </a:r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id="{4C66D113-910B-BC8C-227E-D730F1D5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3732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CE56F5A1-7682-0911-BF85-D883F67B2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F74827AD-F87E-8257-EF97-430DB9B23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46F3F66-E13B-6D44-8A7F-180EE73BC1F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0BE30D80-F62C-886A-7F60-187936EE2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Implementation Systems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5662F662-3CB0-321E-ECF6-2A5263E6A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compromise between compilers and pure interpreters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high-level language program is translated to an intermediate language that allows easy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Faster than pure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Perl programs are partially compiled to detect errors before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Initial implementations of Java were hybrid; the intermediate form, </a:t>
            </a:r>
            <a:r>
              <a:rPr lang="en-US" altLang="en-US" sz="2000" i="1"/>
              <a:t>byte code</a:t>
            </a:r>
            <a:r>
              <a:rPr lang="en-US" altLang="en-US" sz="2000"/>
              <a:t>, provides portability to any machine that has a byte code interpreter and a run-time system (together, these are called </a:t>
            </a:r>
            <a:r>
              <a:rPr lang="en-US" altLang="en-US" sz="2000" i="1"/>
              <a:t>Java Virtual Machine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AC28106F-3C23-FEE2-8746-13B2DCC32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56F12B56-C4BC-C331-2EF2-E5552B8E4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02FBDC5-88CB-F843-B3BB-CC2D1C062E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13DBEAB-C6D8-600B-A92E-1139D118E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524000"/>
          </a:xfrm>
        </p:spPr>
        <p:txBody>
          <a:bodyPr/>
          <a:lstStyle/>
          <a:p>
            <a:pPr eaLnBrk="1" hangingPunct="1"/>
            <a:r>
              <a:rPr lang="en-US" altLang="en-US"/>
              <a:t>Hybrid Implementation Process</a:t>
            </a:r>
          </a:p>
        </p:txBody>
      </p:sp>
      <p:pic>
        <p:nvPicPr>
          <p:cNvPr id="60421" name="Picture 4">
            <a:extLst>
              <a:ext uri="{FF2B5EF4-FFF2-40B4-BE49-F238E27FC236}">
                <a16:creationId xmlns:a16="http://schemas.microsoft.com/office/drawing/2014/main" id="{6B2E8857-F033-F030-3E09-47EDA148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1819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AC1D2D1F-57AF-48EC-06D3-BE1A27F64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2A2EEE47-C77F-02CF-7F9B-37F94937A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1C3CCB9-97B5-C945-BB92-C78720829AB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8536B2CF-C611-F975-B3B6-86614BAB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Just-in-Time Implementation Systems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4E132A34-B6FB-AB12-0CDB-DB3E015B4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Initially translate programs to an intermediate language</a:t>
            </a:r>
          </a:p>
          <a:p>
            <a:pPr eaLnBrk="1" hangingPunct="1"/>
            <a:r>
              <a:rPr lang="en-US" altLang="en-US" sz="2400"/>
              <a:t>Then compile the intermediate language of the subprograms into machine code when they are called </a:t>
            </a:r>
          </a:p>
          <a:p>
            <a:pPr eaLnBrk="1" hangingPunct="1"/>
            <a:r>
              <a:rPr lang="en-US" altLang="en-US" sz="2400"/>
              <a:t>Machine code version is kept for subsequent calls</a:t>
            </a:r>
          </a:p>
          <a:p>
            <a:pPr eaLnBrk="1" hangingPunct="1"/>
            <a:r>
              <a:rPr lang="en-US" altLang="en-US" sz="2400"/>
              <a:t>JIT systems are widely used for Java programs</a:t>
            </a:r>
          </a:p>
          <a:p>
            <a:pPr eaLnBrk="1" hangingPunct="1"/>
            <a:r>
              <a:rPr lang="en-US" altLang="en-US" sz="2400"/>
              <a:t>.NET languages are implemented with a JIT system</a:t>
            </a:r>
          </a:p>
          <a:p>
            <a:pPr eaLnBrk="1" hangingPunct="1"/>
            <a:r>
              <a:rPr lang="en-US" altLang="en-US" sz="2400"/>
              <a:t>In essence, JIT systems are delayed compilers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05E4E70F-7090-820E-D9F5-6045FD47A1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2306A667-CF24-1EE5-AA70-6E7286CCB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A67583D-3616-0842-8E9A-D9431717901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4661F64-203F-7471-0203-B04A7FAF8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Criteria: Writability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A9268CC-C2D1-9D77-FC65-DA9256F7C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Expressivity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A set of relatively convenient ways of specifying operations</a:t>
            </a:r>
          </a:p>
          <a:p>
            <a:pPr lvl="2" eaLnBrk="1" hangingPunct="1"/>
            <a:r>
              <a:rPr lang="en-US" altLang="en-US" sz="1500" dirty="0"/>
              <a:t>“Simple things should be simple.  Complex things should be possible”</a:t>
            </a:r>
          </a:p>
          <a:p>
            <a:pPr lvl="1" eaLnBrk="1" hangingPunct="1"/>
            <a:r>
              <a:rPr lang="en-US" altLang="en-US" sz="1800" dirty="0"/>
              <a:t>Strength and number of operators and predefined functions</a:t>
            </a:r>
          </a:p>
          <a:p>
            <a:pPr lvl="1" eaLnBrk="1" hangingPunct="1"/>
            <a:r>
              <a:rPr lang="en-US" altLang="en-US" sz="1800" dirty="0"/>
              <a:t>“Right tools for the job”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Simplicity and orthogonality</a:t>
            </a:r>
          </a:p>
          <a:p>
            <a:pPr lvl="1" eaLnBrk="1" hangingPunct="1"/>
            <a:r>
              <a:rPr lang="en-US" altLang="en-US" sz="1800" dirty="0"/>
              <a:t>Few constructs, a small number of primitives, a small set of rules for combining them</a:t>
            </a:r>
          </a:p>
          <a:p>
            <a:pPr lvl="1" eaLnBrk="1" hangingPunct="1"/>
            <a:r>
              <a:rPr lang="en-US" altLang="en-US" sz="1800" dirty="0"/>
              <a:t>Why is this important?  Why not have many options and just ignore the ones you don’t want/need?</a:t>
            </a:r>
          </a:p>
          <a:p>
            <a:pPr eaLnBrk="1" hangingPunct="1"/>
            <a:r>
              <a:rPr lang="en-US" altLang="en-US" sz="2000" dirty="0"/>
              <a:t>Support for abstraction</a:t>
            </a:r>
          </a:p>
          <a:p>
            <a:pPr lvl="1" eaLnBrk="1" hangingPunct="1"/>
            <a:r>
              <a:rPr lang="en-US" altLang="en-US" sz="1800" dirty="0"/>
              <a:t>The ability to define and use complex structures  or operations in ways that allow details to be ignored</a:t>
            </a:r>
          </a:p>
          <a:p>
            <a:pPr lvl="1" eaLnBrk="1" hangingPunct="1"/>
            <a:r>
              <a:rPr lang="en-US" altLang="en-US" sz="1800" dirty="0"/>
              <a:t>Avoid unnecessary repetition (DRY)</a:t>
            </a:r>
          </a:p>
          <a:p>
            <a:pPr lvl="1" eaLnBrk="1" hangingPunct="1">
              <a:buFontTx/>
              <a:buNone/>
            </a:pPr>
            <a:endParaRPr lang="en-US" altLang="en-US" sz="1800" dirty="0"/>
          </a:p>
          <a:p>
            <a:pPr lvl="1" eaLnBrk="1" hangingPunct="1">
              <a:buFontTx/>
              <a:buNone/>
            </a:pPr>
            <a:endParaRPr lang="en-US" altLang="en-US" sz="1800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A0CEC0-EEDF-3183-6543-ABB2A1B3DC77}"/>
              </a:ext>
            </a:extLst>
          </p:cNvPr>
          <p:cNvSpPr/>
          <p:nvPr/>
        </p:nvSpPr>
        <p:spPr bwMode="auto">
          <a:xfrm>
            <a:off x="3162300" y="2381956"/>
            <a:ext cx="3429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Who said it?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" pitchFamily="18" charset="0"/>
              </a:rPr>
              <a:t>What is he known for?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uiExpand="1" build="p" bldLvl="2"/>
      <p:bldP spid="2" grpId="0" animBg="1"/>
      <p:bldP spid="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30E94595-2FE0-D924-234C-B3E4197017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9C4059B3-C35C-4329-1AE0-756420A71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1A59E92-5469-004A-A7D8-3CF8B5291EC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48BC6607-3DAD-EE36-CB5E-5EE5D43E4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Preprocessors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E156775C-0A2C-3805-78B6-C01C4803D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Preprocessor macros (instructions) are commonly used to specify that code from another file is to be included</a:t>
            </a:r>
          </a:p>
          <a:p>
            <a:pPr eaLnBrk="1" hangingPunct="1"/>
            <a:r>
              <a:rPr lang="en-US" altLang="en-US"/>
              <a:t>A preprocessor processes a program immediately before the program is compiled to expand embedded  preprocessor macros</a:t>
            </a:r>
          </a:p>
          <a:p>
            <a:pPr eaLnBrk="1" hangingPunct="1"/>
            <a:r>
              <a:rPr lang="en-US" altLang="en-US"/>
              <a:t>A well-known example: C preprocessor</a:t>
            </a:r>
          </a:p>
          <a:p>
            <a:pPr lvl="1" eaLnBrk="1" hangingPunct="1"/>
            <a:r>
              <a:rPr lang="en-US" altLang="en-US"/>
              <a:t>expands </a:t>
            </a:r>
            <a:r>
              <a:rPr lang="en-US" altLang="en-US">
                <a:latin typeface="Courier New" panose="02070309020205020404" pitchFamily="49" charset="0"/>
              </a:rPr>
              <a:t>#include, #define</a:t>
            </a:r>
            <a:r>
              <a:rPr lang="en-US" altLang="en-US"/>
              <a:t>, and similar macros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F9CCCDE4-DE2C-2BE3-C39C-87B0D5467D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47A02FA0-A4E5-F5D2-5ECD-279363FC3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045E9AB-72D8-704C-A3C8-121010AF2E5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20AE3662-A41C-12B0-2C93-FA2F67C67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Environments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D35BF2FD-D028-B24D-5934-DF7EDD613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/>
              <a:t>A collection of tools used in software development</a:t>
            </a:r>
          </a:p>
          <a:p>
            <a:pPr eaLnBrk="1" hangingPunct="1"/>
            <a:r>
              <a:rPr lang="en-US" altLang="en-US" sz="2400"/>
              <a:t>UNIX</a:t>
            </a:r>
          </a:p>
          <a:p>
            <a:pPr lvl="1" eaLnBrk="1" hangingPunct="1"/>
            <a:r>
              <a:rPr lang="en-US" altLang="en-US" sz="2000"/>
              <a:t>An older operating system and tool collection</a:t>
            </a:r>
          </a:p>
          <a:p>
            <a:pPr lvl="1" eaLnBrk="1" hangingPunct="1"/>
            <a:r>
              <a:rPr lang="en-US" altLang="en-US" sz="2000"/>
              <a:t>Nowadays often used through a GUI (e.g., CDE, KDE, or GNOME) that runs on top of UNIX</a:t>
            </a:r>
          </a:p>
          <a:p>
            <a:pPr eaLnBrk="1" hangingPunct="1"/>
            <a:r>
              <a:rPr lang="en-US" altLang="en-US" sz="2400"/>
              <a:t>Microsoft Visual Studio.NET</a:t>
            </a:r>
          </a:p>
          <a:p>
            <a:pPr lvl="1" eaLnBrk="1" hangingPunct="1"/>
            <a:r>
              <a:rPr lang="en-US" altLang="en-US" sz="2000"/>
              <a:t>A large, complex visual environment</a:t>
            </a:r>
          </a:p>
          <a:p>
            <a:pPr eaLnBrk="1" hangingPunct="1"/>
            <a:r>
              <a:rPr lang="en-US" altLang="en-US" sz="2000"/>
              <a:t>Used to build Web applications and non-Web applications in any .NET language</a:t>
            </a:r>
          </a:p>
          <a:p>
            <a:pPr eaLnBrk="1" hangingPunct="1"/>
            <a:r>
              <a:rPr lang="en-US" altLang="en-US" sz="2400"/>
              <a:t>NetBeans</a:t>
            </a:r>
          </a:p>
          <a:p>
            <a:pPr lvl="1" eaLnBrk="1" hangingPunct="1"/>
            <a:r>
              <a:rPr lang="en-US" altLang="en-US" sz="2000"/>
              <a:t>Related to Visual Studio .NET, except for applications in Java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5B291E5A-03C6-9594-D5BB-F4291FF5ED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97FC2E02-6169-8994-EA94-80AB18F0D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9BEC4D0-3FC3-6447-9B71-FE309B2B1E3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026E71C7-DD14-BD35-9EB6-E43C6BDBA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5FB13891-68AB-6460-EE89-33098630A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study of programming languages is valuable for a number of reasons: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Increase our capacity to use different constructs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Enable us to choose languages more intelligently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Makes learning new languages easier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Most important criteria for evaluating programming languages include: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Readability, writability, reliability, cost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Major influences on language design have been machine architecture and software development methodologies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major methods of implementing programming languages are: compilation, pure interpretation, and hybrid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8198C5DA-5492-D272-68EF-8081BCD559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B4EED9BD-DECB-521C-C983-EA40FA2E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0E45D83-A2F8-A84C-85FF-666B67C2132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328B104-AAD0-4910-3F8E-847C993F1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Criteria: Reliability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DDB7578-96F2-32C6-832F-DE257BF14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067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Reliability:</a:t>
            </a:r>
          </a:p>
          <a:p>
            <a:pPr lvl="1" eaLnBrk="1" hangingPunct="1"/>
            <a:r>
              <a:rPr lang="en-US" altLang="en-US" sz="2000" dirty="0"/>
              <a:t>Language should help you avoid errors</a:t>
            </a:r>
          </a:p>
          <a:p>
            <a:pPr lvl="1" eaLnBrk="1" hangingPunct="1"/>
            <a:r>
              <a:rPr lang="en-US" altLang="en-US" sz="2000" dirty="0"/>
              <a:t>If you make an error, it should be immediately obvious</a:t>
            </a:r>
          </a:p>
          <a:p>
            <a:pPr eaLnBrk="1" hangingPunct="1"/>
            <a:r>
              <a:rPr lang="en-US" altLang="en-US" sz="2400" dirty="0"/>
              <a:t>Type checking</a:t>
            </a:r>
          </a:p>
          <a:p>
            <a:pPr lvl="1" eaLnBrk="1" hangingPunct="1"/>
            <a:r>
              <a:rPr lang="en-US" altLang="en-US" sz="1800" dirty="0"/>
              <a:t>Testing for type errors</a:t>
            </a:r>
          </a:p>
          <a:p>
            <a:pPr eaLnBrk="1" hangingPunct="1"/>
            <a:r>
              <a:rPr lang="en-US" altLang="en-US" sz="2400" dirty="0"/>
              <a:t>Exception handling</a:t>
            </a:r>
          </a:p>
          <a:p>
            <a:pPr lvl="1" eaLnBrk="1" hangingPunct="1"/>
            <a:r>
              <a:rPr lang="en-US" altLang="en-US" sz="1800" dirty="0"/>
              <a:t>Intercept run-time errors and take corrective measures</a:t>
            </a:r>
          </a:p>
          <a:p>
            <a:pPr eaLnBrk="1" hangingPunct="1"/>
            <a:r>
              <a:rPr lang="en-US" altLang="en-US" sz="2400" dirty="0"/>
              <a:t>Aliasing</a:t>
            </a:r>
          </a:p>
          <a:p>
            <a:pPr lvl="1" eaLnBrk="1" hangingPunct="1"/>
            <a:r>
              <a:rPr lang="en-US" altLang="en-US" sz="1800" dirty="0"/>
              <a:t>Presence of two or more distinct referencing methods for the same memory location</a:t>
            </a:r>
          </a:p>
          <a:p>
            <a:pPr eaLnBrk="1" hangingPunct="1"/>
            <a:r>
              <a:rPr lang="en-US" altLang="en-US" sz="2400" dirty="0"/>
              <a:t>Readability and writability</a:t>
            </a:r>
          </a:p>
          <a:p>
            <a:pPr lvl="1" eaLnBrk="1" hangingPunct="1"/>
            <a:r>
              <a:rPr lang="en-US" altLang="en-US" sz="1800" dirty="0"/>
              <a:t>A language that does not support “natural” ways of expressing an algorithm will require the use  of “unnatural” approaches, and hence reduced reliability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18406AD8-950C-4AAC-F672-13586487BF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C7AC0772-D241-8A1D-F0B2-67521A754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DDCCFAD-B822-9E47-9BD9-0DF312423B1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D4B887C3-232A-9193-AA19-61A47F0A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Criteria: Cost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6C72BF1-7FA1-D1BD-4694-ACFD2BB98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What are some example “costs”?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Training programmers to use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Writing programs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(depends on the domain --- “right tool for job”)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Executing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Reliability: poor reliability leads to high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Maintaining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Readability is a big factor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3016A2E7-46C1-6EE8-5FB5-B9040B63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C89EF253-5BD0-6336-60A0-AE32A5F83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550F64-FCB5-834D-BC24-9938D983F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504C8D9-99F5-7828-4C3F-6B3A8F51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Criteria: Others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A469C1B-6BE5-E255-9B80-4A2B4D2F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Portability</a:t>
            </a:r>
          </a:p>
          <a:p>
            <a:pPr lvl="1" eaLnBrk="1" hangingPunct="1"/>
            <a:r>
              <a:rPr lang="en-US" altLang="en-US" dirty="0"/>
              <a:t>The ease with which programs can be moved from one implementation to another</a:t>
            </a:r>
          </a:p>
          <a:p>
            <a:pPr eaLnBrk="1" hangingPunct="1"/>
            <a:r>
              <a:rPr lang="en-US" altLang="en-US" dirty="0"/>
              <a:t>Generality</a:t>
            </a:r>
          </a:p>
          <a:p>
            <a:pPr lvl="1" eaLnBrk="1" hangingPunct="1"/>
            <a:r>
              <a:rPr lang="en-US" altLang="en-US" dirty="0"/>
              <a:t>The applicability to a wide range of applications</a:t>
            </a:r>
          </a:p>
          <a:p>
            <a:pPr eaLnBrk="1" hangingPunct="1"/>
            <a:r>
              <a:rPr lang="en-US" altLang="en-US" dirty="0"/>
              <a:t>Well-</a:t>
            </a:r>
            <a:r>
              <a:rPr lang="en-US" altLang="en-US" dirty="0" err="1"/>
              <a:t>definedness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completeness and precision of the language’s official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3016A2E7-46C1-6EE8-5FB5-B9040B63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C89EF253-5BD0-6336-60A0-AE32A5F83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550F64-FCB5-834D-BC24-9938D983F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504C8D9-99F5-7828-4C3F-6B3A8F51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Tradeoffs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A469C1B-6BE5-E255-9B80-4A2B4D2F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How does improving one area affect others?</a:t>
            </a:r>
          </a:p>
          <a:p>
            <a:pPr eaLnBrk="1" hangingPunct="1"/>
            <a:r>
              <a:rPr lang="en-US" altLang="en-US" dirty="0"/>
              <a:t>Readability vs. Writability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7A42D-7EEC-2F4C-68B8-A223F8D92E6E}"/>
              </a:ext>
            </a:extLst>
          </p:cNvPr>
          <p:cNvSpPr txBox="1"/>
          <p:nvPr/>
        </p:nvSpPr>
        <p:spPr>
          <a:xfrm>
            <a:off x="1134536" y="2754489"/>
            <a:ext cx="2469444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 v5.10;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(&lt;STDIN&gt;) {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chomp;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say if (/z/)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1C4BE-B954-6D51-03DD-EFB504403BF2}"/>
              </a:ext>
            </a:extLst>
          </p:cNvPr>
          <p:cNvSpPr txBox="1"/>
          <p:nvPr/>
        </p:nvSpPr>
        <p:spPr>
          <a:xfrm>
            <a:off x="4754036" y="2743200"/>
            <a:ext cx="3132664" cy="206210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 v5.10;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($_ = &lt;STDIN&gt;)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chomp $_;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 ($_ =~ /MATCH/)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say $_;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8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ack_gvs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F7E34DE-3D47-6844-B19D-28255483F585}" vid="{23B31B60-A4DA-E34C-B868-DC306D407C39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20487</TotalTime>
  <Words>3243</Words>
  <Application>Microsoft Macintosh PowerPoint</Application>
  <PresentationFormat>On-screen Show (4:3)</PresentationFormat>
  <Paragraphs>551</Paragraphs>
  <Slides>52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Arial</vt:lpstr>
      <vt:lpstr>Calibri</vt:lpstr>
      <vt:lpstr>Calibri Light</vt:lpstr>
      <vt:lpstr>Courier</vt:lpstr>
      <vt:lpstr>Courier New</vt:lpstr>
      <vt:lpstr>Lucida Sans Unicode</vt:lpstr>
      <vt:lpstr>Menlo</vt:lpstr>
      <vt:lpstr>Times</vt:lpstr>
      <vt:lpstr>Times New Roman</vt:lpstr>
      <vt:lpstr>sebesta</vt:lpstr>
      <vt:lpstr>2_Custom Design</vt:lpstr>
      <vt:lpstr>1_Custom Design</vt:lpstr>
      <vt:lpstr>Custom Design</vt:lpstr>
      <vt:lpstr>black_gvsu</vt:lpstr>
      <vt:lpstr>Chapter 1</vt:lpstr>
      <vt:lpstr>Language Evaluation Criteria</vt:lpstr>
      <vt:lpstr>Evaluation Criteria: Readability</vt:lpstr>
      <vt:lpstr>Evaluation Criteria: Readability</vt:lpstr>
      <vt:lpstr>Evaluation Criteria: Writability</vt:lpstr>
      <vt:lpstr>Evaluation Criteria: Reliability</vt:lpstr>
      <vt:lpstr>Evaluation Criteria: Cost</vt:lpstr>
      <vt:lpstr>Evaluation Criteria: Others</vt:lpstr>
      <vt:lpstr>Tradeoffs</vt:lpstr>
      <vt:lpstr>Tradeoffs</vt:lpstr>
      <vt:lpstr>Language Design Trade-Offs</vt:lpstr>
      <vt:lpstr>Origins of Modern Programming Languages</vt:lpstr>
      <vt:lpstr>Assembly the obvious next step</vt:lpstr>
      <vt:lpstr>Next steps: Fortran, C, etc. </vt:lpstr>
      <vt:lpstr>Compilation vs. Interpretation</vt:lpstr>
      <vt:lpstr>Pure Interpretation</vt:lpstr>
      <vt:lpstr>Compilation vs. Interpretation</vt:lpstr>
      <vt:lpstr>Pure Interpretation Process</vt:lpstr>
      <vt:lpstr>Pure Interpretation</vt:lpstr>
      <vt:lpstr>Hybrid</vt:lpstr>
      <vt:lpstr>Hybrid Implementation Systems</vt:lpstr>
      <vt:lpstr>Hybrid Implementation Process</vt:lpstr>
      <vt:lpstr>Compilation</vt:lpstr>
      <vt:lpstr>The Compilation Process</vt:lpstr>
      <vt:lpstr>Another view of Compilation</vt:lpstr>
      <vt:lpstr>An Overview of Compilation</vt:lpstr>
      <vt:lpstr>An Overview of Compilation</vt:lpstr>
      <vt:lpstr>An Overview of Compilation</vt:lpstr>
      <vt:lpstr>Static vs. Dynamic typing</vt:lpstr>
      <vt:lpstr>PowerPoint Presentation</vt:lpstr>
      <vt:lpstr>PowerPoint Presentation</vt:lpstr>
      <vt:lpstr>Instruction</vt:lpstr>
      <vt:lpstr>Influences on Language Design</vt:lpstr>
      <vt:lpstr>Computer Architecture Influence</vt:lpstr>
      <vt:lpstr>The von Neumann Architecture</vt:lpstr>
      <vt:lpstr>The von Neumann Architecture</vt:lpstr>
      <vt:lpstr>Programming Methodologies Influences</vt:lpstr>
      <vt:lpstr>Language Categories</vt:lpstr>
      <vt:lpstr>Implementation Methods</vt:lpstr>
      <vt:lpstr>Layered View of Computer</vt:lpstr>
      <vt:lpstr>Compilation</vt:lpstr>
      <vt:lpstr>The Compilation Process</vt:lpstr>
      <vt:lpstr>Additional Compilation Terminologies</vt:lpstr>
      <vt:lpstr>Von Neumann Bottleneck</vt:lpstr>
      <vt:lpstr>Pure Interpretation</vt:lpstr>
      <vt:lpstr>Pure Interpretation Process</vt:lpstr>
      <vt:lpstr>Hybrid Implementation Systems</vt:lpstr>
      <vt:lpstr>Hybrid Implementation Process</vt:lpstr>
      <vt:lpstr>Just-in-Time Implementation Systems</vt:lpstr>
      <vt:lpstr>Preprocessors</vt:lpstr>
      <vt:lpstr>Programming Environments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149</cp:revision>
  <dcterms:created xsi:type="dcterms:W3CDTF">2003-08-01T12:29:19Z</dcterms:created>
  <dcterms:modified xsi:type="dcterms:W3CDTF">2023-01-17T14:55:34Z</dcterms:modified>
</cp:coreProperties>
</file>