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300" r:id="rId16"/>
    <p:sldId id="29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  <a:sym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  <a:sym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  <a:sym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  <a:sym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  <a:sym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  <a:sym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  <a:sym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  <a:sym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Times New Roman" panose="02020603050405020304" pitchFamily="18" charset="0"/>
        <a:ea typeface="+mn-ea"/>
        <a:cs typeface="+mn-cs"/>
        <a:sym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>
      <p:cViewPr varScale="1">
        <p:scale>
          <a:sx n="117" d="100"/>
          <a:sy n="117" d="100"/>
        </p:scale>
        <p:origin x="7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C93B-DEC5-6F89-056A-9DF77743F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476F8-07CD-E96C-82D6-C7A1B0F1A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3899422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2D23-402A-0A0B-8CA3-E44029D8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08832-4F41-87AD-70C9-94A4E3200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001283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E7597-BE40-86F9-2E5E-000D65C33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369050" y="0"/>
            <a:ext cx="208915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76320-8C88-5DC0-0C28-0AB8AB744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1600" y="0"/>
            <a:ext cx="6115050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1288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3C09-8D75-7005-508F-78619FCA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92363-B172-4423-EDC3-0B8718C45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78636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73DC-D8BE-AE31-23A7-F7EC0623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6E160-0EDC-19BE-3297-AE9AF4FDF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53184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58F1-DEC8-22D4-529D-5B0534CF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4CC1-49A2-CA09-16CE-CB331A4DB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F7AA-0ABC-1098-10D7-01012EC9E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913237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A9F0-92E8-A4DB-1D2F-DCDB9233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4366A-1C51-B4A4-A110-3CC0E8F14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29B81-9830-33D3-7FCB-B9F8F1B65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6D92B-0C2D-E0B9-AEB1-81DA512C3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18A06B-AFB7-EF4F-C9B1-01E9D8ED2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51832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9424-2C2F-273A-1AC2-952DC202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336033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2745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4DC6-66F1-1F79-3FBA-D8919A11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3A40-CE0A-EBA0-284E-777CE5DE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463CC-B1BA-34F4-52CB-D3B131773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82460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60FE-8CC7-6781-FF46-2D3955EC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56585-C154-D457-B3DE-DCB4A7CCC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F41F4-BF0B-C93C-3605-A2427D7CA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16322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9185E32B-3DB7-EF37-28A3-6FBD6AA5295D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101600" y="0"/>
            <a:ext cx="7772400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9144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 Black" panose="020B0604020202020204" pitchFamily="34" charset="0"/>
              </a:rPr>
              <a:t>Click to edit Master title style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A30900C1-21FB-6D94-8D20-69F5AB37DF3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685800" y="1219200"/>
            <a:ext cx="7772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9144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Times New Roman" panose="02020603050405020304" pitchFamily="18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Times New Roman" panose="02020603050405020304" pitchFamily="18" charset="0"/>
              </a:rPr>
              <a:t>Second level</a:t>
            </a:r>
          </a:p>
          <a:p>
            <a:pPr lvl="2"/>
            <a:r>
              <a:rPr lang="en-US" altLang="en-US">
                <a:sym typeface="Times New Roman" panose="02020603050405020304" pitchFamily="18" charset="0"/>
              </a:rPr>
              <a:t>Third level</a:t>
            </a:r>
          </a:p>
          <a:p>
            <a:pPr lvl="3"/>
            <a:r>
              <a:rPr lang="en-US" altLang="en-US">
                <a:sym typeface="Times New Roman" panose="02020603050405020304" pitchFamily="18" charset="0"/>
              </a:rPr>
              <a:t>Fourth level</a:t>
            </a:r>
          </a:p>
          <a:p>
            <a:pPr lvl="4"/>
            <a:r>
              <a:rPr lang="en-US" altLang="en-US">
                <a:sym typeface="Times New Roman" panose="02020603050405020304" pitchFamily="18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marL="39688" algn="l" rtl="0" fontAlgn="base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  <a:sym typeface="Arial Black" panose="020B0604020202020204" pitchFamily="34" charset="0"/>
        </a:defRPr>
      </a:lvl1pPr>
      <a:lvl2pPr marL="39688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lack" panose="020B0604020202020204" pitchFamily="34" charset="0"/>
          <a:sym typeface="Arial Black" panose="020B0604020202020204" pitchFamily="34" charset="0"/>
        </a:defRPr>
      </a:lvl2pPr>
      <a:lvl3pPr marL="39688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lack" panose="020B0604020202020204" pitchFamily="34" charset="0"/>
          <a:sym typeface="Arial Black" panose="020B0604020202020204" pitchFamily="34" charset="0"/>
        </a:defRPr>
      </a:lvl3pPr>
      <a:lvl4pPr marL="39688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lack" panose="020B0604020202020204" pitchFamily="34" charset="0"/>
          <a:sym typeface="Arial Black" panose="020B0604020202020204" pitchFamily="34" charset="0"/>
        </a:defRPr>
      </a:lvl4pPr>
      <a:lvl5pPr marL="39688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lack" panose="020B0604020202020204" pitchFamily="34" charset="0"/>
          <a:sym typeface="Arial Black" panose="020B0604020202020204" pitchFamily="34" charset="0"/>
        </a:defRPr>
      </a:lvl5pPr>
      <a:lvl6pPr marL="496888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lack" panose="020B0604020202020204" pitchFamily="34" charset="0"/>
          <a:sym typeface="Arial Black" panose="020B0604020202020204" pitchFamily="34" charset="0"/>
        </a:defRPr>
      </a:lvl6pPr>
      <a:lvl7pPr marL="954088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lack" panose="020B0604020202020204" pitchFamily="34" charset="0"/>
          <a:sym typeface="Arial Black" panose="020B0604020202020204" pitchFamily="34" charset="0"/>
        </a:defRPr>
      </a:lvl7pPr>
      <a:lvl8pPr marL="1411288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lack" panose="020B0604020202020204" pitchFamily="34" charset="0"/>
          <a:sym typeface="Arial Black" panose="020B0604020202020204" pitchFamily="34" charset="0"/>
        </a:defRPr>
      </a:lvl8pPr>
      <a:lvl9pPr marL="1868488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 Black" panose="020B0604020202020204" pitchFamily="34" charset="0"/>
          <a:sym typeface="Arial Black" panose="020B0604020202020204" pitchFamily="34" charset="0"/>
        </a:defRPr>
      </a:lvl9pPr>
    </p:titleStyle>
    <p:bodyStyle>
      <a:lvl1pPr marL="382588" indent="-342900" algn="l" rtl="0" fontAlgn="base">
        <a:spcBef>
          <a:spcPts val="600"/>
        </a:spcBef>
        <a:spcAft>
          <a:spcPct val="0"/>
        </a:spcAft>
        <a:buSzPct val="100000"/>
        <a:buFont typeface="Times New Roman" panose="02020603050405020304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731838" indent="-285750" algn="l" rtl="0" fontAlgn="base">
        <a:spcBef>
          <a:spcPts val="500"/>
        </a:spcBef>
        <a:spcAft>
          <a:spcPct val="0"/>
        </a:spcAft>
        <a:buSzPct val="100000"/>
        <a:buFont typeface="Times New Roman" panose="02020603050405020304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2pPr>
      <a:lvl3pPr marL="1131888" indent="-228600" algn="l" rtl="0" fontAlgn="base">
        <a:spcBef>
          <a:spcPts val="500"/>
        </a:spcBef>
        <a:spcAft>
          <a:spcPct val="0"/>
        </a:spcAft>
        <a:buSzPct val="100000"/>
        <a:buFont typeface="Times New Roman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3pPr>
      <a:lvl4pPr marL="1589088" indent="-228600" algn="l" rtl="0" fontAlgn="base">
        <a:spcBef>
          <a:spcPts val="400"/>
        </a:spcBef>
        <a:spcAft>
          <a:spcPct val="0"/>
        </a:spcAft>
        <a:buSzPct val="100000"/>
        <a:buFont typeface="Times New Roman" panose="02020603050405020304" pitchFamily="18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4pPr>
      <a:lvl5pPr marL="2046288" indent="-228600" algn="l" rtl="0" fontAlgn="base">
        <a:spcBef>
          <a:spcPts val="400"/>
        </a:spcBef>
        <a:spcAft>
          <a:spcPct val="0"/>
        </a:spcAft>
        <a:buSzPct val="100000"/>
        <a:buFont typeface="Times New Roman" panose="02020603050405020304" pitchFamily="18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0226A714-E3D0-8EE7-16EE-01582269F2ED}"/>
              </a:ext>
            </a:extLst>
          </p:cNvPr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0EE7A28D-BC06-A730-B129-D7C5C4D1D17B}"/>
              </a:ext>
            </a:extLst>
          </p:cNvPr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2ACF941-F1FD-FC90-79A5-59F5DC3FB541}"/>
              </a:ext>
            </a:extLst>
          </p:cNvPr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3C8E75C-078B-4A81-7609-C67AFB3C4DFE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4268DF1-D3DC-ED6A-DD34-F639B654D485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017598A-762A-537A-360E-C20FFC12561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Rectangle 7">
            <a:extLst>
              <a:ext uri="{FF2B5EF4-FFF2-40B4-BE49-F238E27FC236}">
                <a16:creationId xmlns:a16="http://schemas.microsoft.com/office/drawing/2014/main" id="{9123DDB3-37C0-D43A-7FF7-434A12741B04}"/>
              </a:ext>
            </a:extLst>
          </p:cNvPr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Copyright © 2009 Elsevier</a:t>
            </a:r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3E62654E-12C0-2FD0-88B4-9B44504B8888}"/>
              </a:ext>
            </a:extLst>
          </p:cNvPr>
          <p:cNvSpPr>
            <a:spLocks/>
          </p:cNvSpPr>
          <p:nvPr/>
        </p:nvSpPr>
        <p:spPr bwMode="auto">
          <a:xfrm>
            <a:off x="101600" y="241300"/>
            <a:ext cx="7785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>
            <a:lvl1pPr marL="39688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>
                <a:latin typeface="Arial Black" panose="020B0604020202020204" pitchFamily="34" charset="0"/>
                <a:sym typeface="Arial Black" panose="020B0604020202020204" pitchFamily="34" charset="0"/>
              </a:rPr>
              <a:t>Chapter 1 :: Introduction</a:t>
            </a:r>
          </a:p>
        </p:txBody>
      </p:sp>
      <p:sp>
        <p:nvSpPr>
          <p:cNvPr id="2057" name="Line 9">
            <a:extLst>
              <a:ext uri="{FF2B5EF4-FFF2-40B4-BE49-F238E27FC236}">
                <a16:creationId xmlns:a16="http://schemas.microsoft.com/office/drawing/2014/main" id="{2F346FAA-919B-D042-BC66-0E3CE7454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3581400"/>
            <a:ext cx="7620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04214922-4C30-7E2B-4866-0B60147C4AA1}"/>
              </a:ext>
            </a:extLst>
          </p:cNvPr>
          <p:cNvSpPr>
            <a:spLocks/>
          </p:cNvSpPr>
          <p:nvPr/>
        </p:nvSpPr>
        <p:spPr bwMode="auto">
          <a:xfrm>
            <a:off x="685800" y="3167063"/>
            <a:ext cx="46307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i="1">
                <a:cs typeface="Times New Roman" panose="02020603050405020304" pitchFamily="18" charset="0"/>
              </a:rPr>
              <a:t>Programming Language Pragmatics</a:t>
            </a:r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67854BD5-51DF-120B-7AE6-443D6B003A0C}"/>
              </a:ext>
            </a:extLst>
          </p:cNvPr>
          <p:cNvSpPr>
            <a:spLocks/>
          </p:cNvSpPr>
          <p:nvPr/>
        </p:nvSpPr>
        <p:spPr bwMode="auto">
          <a:xfrm>
            <a:off x="6591300" y="3595688"/>
            <a:ext cx="1684338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>
            <a:spAutoFit/>
          </a:bodyPr>
          <a:lstStyle>
            <a:lvl1pPr marL="39688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cs typeface="Times New Roman" panose="02020603050405020304" pitchFamily="18" charset="0"/>
              </a:rPr>
              <a:t>Michael L. Scott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6638472F-5032-91EE-3059-DAB5D709F5F2}"/>
              </a:ext>
            </a:extLst>
          </p:cNvPr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488ABF8C-F198-0EFC-366D-4D16A41EBDB5}"/>
              </a:ext>
            </a:extLst>
          </p:cNvPr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32E7FA4-3401-A6A6-9EF7-B7E76DE583D8}"/>
              </a:ext>
            </a:extLst>
          </p:cNvPr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3B3BF70A-26B6-3FC0-0541-5DCF05FE5E41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314904E3-8438-FC57-CD25-B30A2AE1C74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40966" name="Picture 6">
            <a:extLst>
              <a:ext uri="{FF2B5EF4-FFF2-40B4-BE49-F238E27FC236}">
                <a16:creationId xmlns:a16="http://schemas.microsoft.com/office/drawing/2014/main" id="{A8F0837D-A569-7CD1-76B2-BF5C19D080D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7" name="Rectangle 7">
            <a:extLst>
              <a:ext uri="{FF2B5EF4-FFF2-40B4-BE49-F238E27FC236}">
                <a16:creationId xmlns:a16="http://schemas.microsoft.com/office/drawing/2014/main" id="{E1B5F6F7-D4A3-04D7-CCA2-97371AA06543}"/>
              </a:ext>
            </a:extLst>
          </p:cNvPr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Copyright © 2009 Elsevier</a:t>
            </a:r>
          </a:p>
        </p:txBody>
      </p:sp>
      <p:sp>
        <p:nvSpPr>
          <p:cNvPr id="40968" name="Rectangle 8">
            <a:extLst>
              <a:ext uri="{FF2B5EF4-FFF2-40B4-BE49-F238E27FC236}">
                <a16:creationId xmlns:a16="http://schemas.microsoft.com/office/drawing/2014/main" id="{3617E289-D3E0-B0A6-1B0F-61EEBCA1E8E4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altLang="en-US"/>
              <a:t>An Overview of Compilation</a:t>
            </a:r>
          </a:p>
        </p:txBody>
      </p:sp>
      <p:sp>
        <p:nvSpPr>
          <p:cNvPr id="40969" name="Rectangle 9">
            <a:extLst>
              <a:ext uri="{FF2B5EF4-FFF2-40B4-BE49-F238E27FC236}">
                <a16:creationId xmlns:a16="http://schemas.microsoft.com/office/drawing/2014/main" id="{7EBBBF29-6293-E9B8-718A-FB07294A50B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1219200"/>
            <a:ext cx="7924800" cy="2438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altLang="en-US" sz="3200"/>
              <a:t>Lexical and Syntax Analysis</a:t>
            </a:r>
          </a:p>
          <a:p>
            <a:pPr marL="782638" lvl="1"/>
            <a:r>
              <a:rPr lang="en-US" altLang="en-US" sz="2800"/>
              <a:t>GCD Program Tokens</a:t>
            </a:r>
          </a:p>
          <a:p>
            <a:pPr marL="1182688" lvl="2"/>
            <a:r>
              <a:rPr lang="en-US" altLang="en-US" sz="2400"/>
              <a:t>Scanning (</a:t>
            </a:r>
            <a:r>
              <a:rPr lang="en-US" altLang="en-US" sz="2400" i="1"/>
              <a:t>lexical analysis</a:t>
            </a:r>
            <a:r>
              <a:rPr lang="en-US" altLang="en-US" sz="2400"/>
              <a:t>) and parsing recognize the structure of the program, groups characters into </a:t>
            </a:r>
            <a:r>
              <a:rPr lang="en-US" altLang="en-US" sz="2400" i="1"/>
              <a:t>tokens</a:t>
            </a:r>
            <a:r>
              <a:rPr lang="en-US" altLang="en-US" sz="2400"/>
              <a:t>, the smallest meaningful units of the program</a:t>
            </a:r>
          </a:p>
        </p:txBody>
      </p:sp>
      <p:sp>
        <p:nvSpPr>
          <p:cNvPr id="40970" name="Rectangle 10">
            <a:extLst>
              <a:ext uri="{FF2B5EF4-FFF2-40B4-BE49-F238E27FC236}">
                <a16:creationId xmlns:a16="http://schemas.microsoft.com/office/drawing/2014/main" id="{A7D99490-16AF-EA94-DB35-686BF800E3EE}"/>
              </a:ext>
            </a:extLst>
          </p:cNvPr>
          <p:cNvSpPr>
            <a:spLocks/>
          </p:cNvSpPr>
          <p:nvPr/>
        </p:nvSpPr>
        <p:spPr bwMode="auto">
          <a:xfrm>
            <a:off x="711200" y="3543300"/>
            <a:ext cx="8331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lvl="4"/>
            <a:r>
              <a:rPr lang="en-US" altLang="en-US" sz="1600" dirty="0">
                <a:latin typeface="Courier New" panose="02070309020205020404" pitchFamily="49" charset="0"/>
                <a:sym typeface="Courier" pitchFamily="2" charset="0"/>
              </a:rPr>
              <a:t>int      main   (   )        {</a:t>
            </a:r>
          </a:p>
          <a:p>
            <a:pPr marL="0" lvl="4"/>
            <a:r>
              <a:rPr lang="en-US" altLang="en-US" sz="1600" dirty="0">
                <a:latin typeface="Courier New" panose="02070309020205020404" pitchFamily="49" charset="0"/>
                <a:sym typeface="Courier" pitchFamily="2" charset="0"/>
              </a:rPr>
              <a:t>int      </a:t>
            </a:r>
            <a:r>
              <a:rPr lang="en-US" altLang="en-US" sz="1600" dirty="0" err="1">
                <a:latin typeface="Courier New" panose="02070309020205020404" pitchFamily="49" charset="0"/>
                <a:sym typeface="Courier" pitchFamily="2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sym typeface="Courier" pitchFamily="2" charset="0"/>
              </a:rPr>
              <a:t>      =   </a:t>
            </a:r>
            <a:r>
              <a:rPr lang="en-US" altLang="en-US" sz="1600" dirty="0" err="1">
                <a:latin typeface="Courier New" panose="02070309020205020404" pitchFamily="49" charset="0"/>
                <a:sym typeface="Courier" pitchFamily="2" charset="0"/>
              </a:rPr>
              <a:t>getint</a:t>
            </a:r>
            <a:r>
              <a:rPr lang="en-US" altLang="en-US" sz="1600" dirty="0">
                <a:latin typeface="Courier New" panose="02070309020205020404" pitchFamily="49" charset="0"/>
                <a:sym typeface="Courier" pitchFamily="2" charset="0"/>
              </a:rPr>
              <a:t>   (   )   ,   j   =   </a:t>
            </a:r>
            <a:r>
              <a:rPr lang="en-US" altLang="en-US" sz="1600" dirty="0" err="1">
                <a:latin typeface="Courier New" panose="02070309020205020404" pitchFamily="49" charset="0"/>
                <a:sym typeface="Courier" pitchFamily="2" charset="0"/>
              </a:rPr>
              <a:t>getint</a:t>
            </a:r>
            <a:r>
              <a:rPr lang="en-US" altLang="en-US" sz="1600" dirty="0">
                <a:latin typeface="Courier New" panose="02070309020205020404" pitchFamily="49" charset="0"/>
                <a:sym typeface="Courier" pitchFamily="2" charset="0"/>
              </a:rPr>
              <a:t>   (   )   ;</a:t>
            </a:r>
          </a:p>
          <a:p>
            <a:pPr marL="0" lvl="4"/>
            <a:r>
              <a:rPr lang="en-US" altLang="en-US" sz="1600" dirty="0">
                <a:latin typeface="Courier New" panose="02070309020205020404" pitchFamily="49" charset="0"/>
                <a:sym typeface="Courier" pitchFamily="2" charset="0"/>
              </a:rPr>
              <a:t>while    (      </a:t>
            </a:r>
            <a:r>
              <a:rPr lang="en-US" altLang="en-US" sz="1600" dirty="0" err="1">
                <a:latin typeface="Courier New" panose="02070309020205020404" pitchFamily="49" charset="0"/>
                <a:sym typeface="Courier" pitchFamily="2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sym typeface="Courier" pitchFamily="2" charset="0"/>
              </a:rPr>
              <a:t>   !=       j   )   { </a:t>
            </a:r>
          </a:p>
          <a:p>
            <a:pPr marL="0" lvl="4"/>
            <a:r>
              <a:rPr lang="en-US" altLang="en-US" sz="1600" dirty="0">
                <a:latin typeface="Courier New" panose="02070309020205020404" pitchFamily="49" charset="0"/>
                <a:sym typeface="Courier" pitchFamily="2" charset="0"/>
              </a:rPr>
              <a:t>if       (      </a:t>
            </a:r>
            <a:r>
              <a:rPr lang="en-US" altLang="en-US" sz="1600" dirty="0" err="1">
                <a:latin typeface="Courier New" panose="02070309020205020404" pitchFamily="49" charset="0"/>
                <a:sym typeface="Courier" pitchFamily="2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sym typeface="Courier" pitchFamily="2" charset="0"/>
              </a:rPr>
              <a:t>   &gt;        j   )   </a:t>
            </a:r>
            <a:r>
              <a:rPr lang="en-US" altLang="en-US" sz="1600" dirty="0" err="1">
                <a:latin typeface="Courier New" panose="02070309020205020404" pitchFamily="49" charset="0"/>
                <a:sym typeface="Courier" pitchFamily="2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sym typeface="Courier" pitchFamily="2" charset="0"/>
              </a:rPr>
              <a:t>   =   </a:t>
            </a:r>
            <a:r>
              <a:rPr lang="en-US" altLang="en-US" sz="1600" dirty="0" err="1">
                <a:latin typeface="Courier New" panose="02070309020205020404" pitchFamily="49" charset="0"/>
                <a:sym typeface="Courier" pitchFamily="2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sym typeface="Courier" pitchFamily="2" charset="0"/>
              </a:rPr>
              <a:t>   -        j   ; </a:t>
            </a:r>
          </a:p>
          <a:p>
            <a:pPr marL="0" lvl="4"/>
            <a:r>
              <a:rPr lang="en-US" altLang="en-US" sz="1600" dirty="0">
                <a:latin typeface="Courier New" panose="02070309020205020404" pitchFamily="49" charset="0"/>
                <a:sym typeface="Courier" pitchFamily="2" charset="0"/>
              </a:rPr>
              <a:t>else     j      =   j        -   </a:t>
            </a:r>
            <a:r>
              <a:rPr lang="en-US" altLang="en-US" sz="1600" dirty="0" err="1">
                <a:latin typeface="Courier New" panose="02070309020205020404" pitchFamily="49" charset="0"/>
                <a:sym typeface="Courier" pitchFamily="2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sym typeface="Courier" pitchFamily="2" charset="0"/>
              </a:rPr>
              <a:t>   ; </a:t>
            </a:r>
          </a:p>
          <a:p>
            <a:pPr marL="0" lvl="4"/>
            <a:r>
              <a:rPr lang="en-US" altLang="en-US" sz="1600" dirty="0">
                <a:latin typeface="Courier New" panose="02070309020205020404" pitchFamily="49" charset="0"/>
                <a:sym typeface="Courier" pitchFamily="2" charset="0"/>
              </a:rPr>
              <a:t>} </a:t>
            </a:r>
          </a:p>
          <a:p>
            <a:pPr marL="0" lvl="4"/>
            <a:r>
              <a:rPr lang="en-US" altLang="en-US" sz="1600" dirty="0" err="1">
                <a:latin typeface="Courier New" panose="02070309020205020404" pitchFamily="49" charset="0"/>
                <a:sym typeface="Courier" pitchFamily="2" charset="0"/>
              </a:rPr>
              <a:t>putint</a:t>
            </a:r>
            <a:r>
              <a:rPr lang="en-US" altLang="en-US" sz="1600" dirty="0">
                <a:latin typeface="Courier New" panose="02070309020205020404" pitchFamily="49" charset="0"/>
                <a:sym typeface="Courier" pitchFamily="2" charset="0"/>
              </a:rPr>
              <a:t>   (      </a:t>
            </a:r>
            <a:r>
              <a:rPr lang="en-US" altLang="en-US" sz="1600" dirty="0" err="1">
                <a:latin typeface="Courier New" panose="02070309020205020404" pitchFamily="49" charset="0"/>
                <a:sym typeface="Courier" pitchFamily="2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  <a:sym typeface="Courier" pitchFamily="2" charset="0"/>
              </a:rPr>
              <a:t>   )        ; </a:t>
            </a:r>
          </a:p>
          <a:p>
            <a:r>
              <a:rPr lang="en-US" altLang="en-US" sz="1600" dirty="0">
                <a:latin typeface="Courier New" panose="02070309020205020404" pitchFamily="49" charset="0"/>
                <a:sym typeface="Courier" pitchFamily="2" charset="0"/>
              </a:rPr>
              <a:t>}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CECD8-524E-E4A3-6AA9-7EA5C0EBA217}"/>
              </a:ext>
            </a:extLst>
          </p:cNvPr>
          <p:cNvSpPr txBox="1"/>
          <p:nvPr/>
        </p:nvSpPr>
        <p:spPr>
          <a:xfrm>
            <a:off x="2745160" y="6017567"/>
            <a:ext cx="3501280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* Note names vs keywords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59567B71-EB88-2726-1E7C-9F44DB93ADA3}"/>
              </a:ext>
            </a:extLst>
          </p:cNvPr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2D31B54E-A81D-159C-99CE-BF24623AE9D6}"/>
              </a:ext>
            </a:extLst>
          </p:cNvPr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8BF95B6-B2B6-1C48-BA0B-28C0DB791E0C}"/>
              </a:ext>
            </a:extLst>
          </p:cNvPr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D98086E1-0834-3B07-F81C-4A59BF17FA5A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39E522AC-2C2F-CB89-7C55-599908CB1F2E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41990" name="Picture 6">
            <a:extLst>
              <a:ext uri="{FF2B5EF4-FFF2-40B4-BE49-F238E27FC236}">
                <a16:creationId xmlns:a16="http://schemas.microsoft.com/office/drawing/2014/main" id="{1BACA229-0CAA-22F3-A3C3-CC6D21747BE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1" name="Rectangle 7">
            <a:extLst>
              <a:ext uri="{FF2B5EF4-FFF2-40B4-BE49-F238E27FC236}">
                <a16:creationId xmlns:a16="http://schemas.microsoft.com/office/drawing/2014/main" id="{06AAAAA9-10BB-F3EF-6544-2E0E1E0B4C05}"/>
              </a:ext>
            </a:extLst>
          </p:cNvPr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Copyright © 2009 Elsevier</a:t>
            </a:r>
          </a:p>
        </p:txBody>
      </p:sp>
      <p:sp>
        <p:nvSpPr>
          <p:cNvPr id="41992" name="Rectangle 8">
            <a:extLst>
              <a:ext uri="{FF2B5EF4-FFF2-40B4-BE49-F238E27FC236}">
                <a16:creationId xmlns:a16="http://schemas.microsoft.com/office/drawing/2014/main" id="{10F67F51-F1DE-5457-1E99-4FA492C5C2FA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06400" y="76200"/>
            <a:ext cx="8509000" cy="1447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altLang="en-US"/>
              <a:t>An Overview of Compilation</a:t>
            </a:r>
          </a:p>
        </p:txBody>
      </p:sp>
      <p:sp>
        <p:nvSpPr>
          <p:cNvPr id="41993" name="Rectangle 9">
            <a:extLst>
              <a:ext uri="{FF2B5EF4-FFF2-40B4-BE49-F238E27FC236}">
                <a16:creationId xmlns:a16="http://schemas.microsoft.com/office/drawing/2014/main" id="{7981414C-069D-A8AD-25A0-DBAD52119D5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1524000"/>
            <a:ext cx="7772400" cy="5334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>
              <a:lnSpc>
                <a:spcPct val="110000"/>
              </a:lnSpc>
            </a:pPr>
            <a:r>
              <a:rPr lang="en-US" altLang="en-US" sz="3200"/>
              <a:t>Lexical and Syntax Analysis</a:t>
            </a:r>
          </a:p>
          <a:p>
            <a:pPr marL="782638" lvl="1">
              <a:lnSpc>
                <a:spcPct val="110000"/>
              </a:lnSpc>
            </a:pPr>
            <a:r>
              <a:rPr lang="en-US" altLang="en-US" sz="2800"/>
              <a:t>Context-Free Grammar and Parsing</a:t>
            </a:r>
          </a:p>
          <a:p>
            <a:pPr marL="1182688" lvl="2">
              <a:lnSpc>
                <a:spcPct val="110000"/>
              </a:lnSpc>
            </a:pPr>
            <a:r>
              <a:rPr lang="en-US" altLang="en-US" sz="2400"/>
              <a:t>Parsing organizes tokens into a </a:t>
            </a:r>
            <a:r>
              <a:rPr lang="en-US" altLang="en-US" sz="2400" i="1"/>
              <a:t>parse tree</a:t>
            </a:r>
            <a:r>
              <a:rPr lang="en-US" altLang="en-US" sz="2400"/>
              <a:t> that represents higher-level constructs in terms of their constituents</a:t>
            </a:r>
          </a:p>
          <a:p>
            <a:pPr marL="1182688" lvl="2">
              <a:lnSpc>
                <a:spcPct val="110000"/>
              </a:lnSpc>
            </a:pPr>
            <a:r>
              <a:rPr lang="en-US" altLang="en-US" sz="2400"/>
              <a:t>Potentially recursive rules known as </a:t>
            </a:r>
            <a:r>
              <a:rPr lang="en-US" altLang="en-US" sz="2400" i="1"/>
              <a:t>context-free grammar</a:t>
            </a:r>
            <a:r>
              <a:rPr lang="en-US" altLang="en-US" sz="2400"/>
              <a:t> define the ways in which these constituents combine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C9569987-E773-89E0-6091-40C668445CD0}"/>
              </a:ext>
            </a:extLst>
          </p:cNvPr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6168A863-2907-F7AB-899B-B11740EEA606}"/>
              </a:ext>
            </a:extLst>
          </p:cNvPr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92D3009-BFFB-2945-87D4-0C489418FB94}"/>
              </a:ext>
            </a:extLst>
          </p:cNvPr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82C3244B-7AA6-0DFF-7809-C328A378281D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0CD7D389-7B75-CF12-B459-2EF7CE4473E2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43014" name="Picture 6">
            <a:extLst>
              <a:ext uri="{FF2B5EF4-FFF2-40B4-BE49-F238E27FC236}">
                <a16:creationId xmlns:a16="http://schemas.microsoft.com/office/drawing/2014/main" id="{E8BB3055-F6A8-FAA8-AD02-E52D03C1FF4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Rectangle 7">
            <a:extLst>
              <a:ext uri="{FF2B5EF4-FFF2-40B4-BE49-F238E27FC236}">
                <a16:creationId xmlns:a16="http://schemas.microsoft.com/office/drawing/2014/main" id="{B45249CE-1F41-F39F-071A-AFDAD430102B}"/>
              </a:ext>
            </a:extLst>
          </p:cNvPr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Copyright © 2009 Elsevier</a:t>
            </a:r>
          </a:p>
        </p:txBody>
      </p:sp>
      <p:sp>
        <p:nvSpPr>
          <p:cNvPr id="43016" name="Rectangle 8">
            <a:extLst>
              <a:ext uri="{FF2B5EF4-FFF2-40B4-BE49-F238E27FC236}">
                <a16:creationId xmlns:a16="http://schemas.microsoft.com/office/drawing/2014/main" id="{B8269A8F-277B-208A-7E44-663F3EB80B7F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altLang="en-US"/>
              <a:t>An Overview of Compilation</a:t>
            </a:r>
          </a:p>
        </p:txBody>
      </p:sp>
      <p:sp>
        <p:nvSpPr>
          <p:cNvPr id="43017" name="Rectangle 9">
            <a:extLst>
              <a:ext uri="{FF2B5EF4-FFF2-40B4-BE49-F238E27FC236}">
                <a16:creationId xmlns:a16="http://schemas.microsoft.com/office/drawing/2014/main" id="{25FC610E-CCC3-D141-2A5A-F789677538C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1219200"/>
            <a:ext cx="7772400" cy="1295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altLang="en-US" sz="3200"/>
              <a:t>Context-Free Grammar and Parsing</a:t>
            </a:r>
          </a:p>
          <a:p>
            <a:pPr marL="782638" lvl="1"/>
            <a:r>
              <a:rPr lang="en-US" altLang="en-US" sz="2800"/>
              <a:t>Example (</a:t>
            </a:r>
            <a:r>
              <a:rPr lang="en-US" altLang="en-US" sz="2800">
                <a:latin typeface="Courier New" panose="02070309020205020404" pitchFamily="49" charset="0"/>
                <a:sym typeface="Courier" pitchFamily="2" charset="0"/>
              </a:rPr>
              <a:t>while</a:t>
            </a:r>
            <a:r>
              <a:rPr lang="en-US" altLang="en-US" sz="2800"/>
              <a:t> loop in C)</a:t>
            </a:r>
          </a:p>
        </p:txBody>
      </p:sp>
      <p:sp>
        <p:nvSpPr>
          <p:cNvPr id="43018" name="Rectangle 10">
            <a:extLst>
              <a:ext uri="{FF2B5EF4-FFF2-40B4-BE49-F238E27FC236}">
                <a16:creationId xmlns:a16="http://schemas.microsoft.com/office/drawing/2014/main" id="{603177BC-0FE2-981B-35DF-1F73DFCAB645}"/>
              </a:ext>
            </a:extLst>
          </p:cNvPr>
          <p:cNvSpPr>
            <a:spLocks/>
          </p:cNvSpPr>
          <p:nvPr/>
        </p:nvSpPr>
        <p:spPr bwMode="auto">
          <a:xfrm>
            <a:off x="1511300" y="2362200"/>
            <a:ext cx="56261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i="1">
                <a:cs typeface="Times New Roman" panose="02020603050405020304" pitchFamily="18" charset="0"/>
              </a:rPr>
              <a:t>iteration-statement → while ( expression ) statement </a:t>
            </a:r>
          </a:p>
          <a:p>
            <a:endParaRPr lang="en-US" altLang="en-US" sz="1600">
              <a:cs typeface="Times New Roman" panose="02020603050405020304" pitchFamily="18" charset="0"/>
            </a:endParaRPr>
          </a:p>
          <a:p>
            <a:r>
              <a:rPr lang="en-US" altLang="en-US" sz="1600">
                <a:cs typeface="Times New Roman" panose="02020603050405020304" pitchFamily="18" charset="0"/>
              </a:rPr>
              <a:t>statement, in turn, is often a list enclosed in braces: </a:t>
            </a:r>
          </a:p>
          <a:p>
            <a:r>
              <a:rPr lang="en-US" altLang="en-US" sz="1600" i="1">
                <a:cs typeface="Times New Roman" panose="02020603050405020304" pitchFamily="18" charset="0"/>
              </a:rPr>
              <a:t>statement → compound-statement </a:t>
            </a:r>
          </a:p>
          <a:p>
            <a:r>
              <a:rPr lang="en-US" altLang="en-US" sz="1600" i="1">
                <a:cs typeface="Times New Roman" panose="02020603050405020304" pitchFamily="18" charset="0"/>
              </a:rPr>
              <a:t>compound-statement → { block-item-list opt } </a:t>
            </a:r>
          </a:p>
          <a:p>
            <a:r>
              <a:rPr lang="en-US" altLang="en-US" sz="1600">
                <a:cs typeface="Times New Roman" panose="02020603050405020304" pitchFamily="18" charset="0"/>
              </a:rPr>
              <a:t>where </a:t>
            </a:r>
          </a:p>
          <a:p>
            <a:r>
              <a:rPr lang="en-US" altLang="en-US" sz="1600" i="1">
                <a:cs typeface="Times New Roman" panose="02020603050405020304" pitchFamily="18" charset="0"/>
              </a:rPr>
              <a:t>block-item-list opt → block-item-list </a:t>
            </a:r>
          </a:p>
          <a:p>
            <a:r>
              <a:rPr lang="en-US" altLang="en-US" sz="1600">
                <a:cs typeface="Times New Roman" panose="02020603050405020304" pitchFamily="18" charset="0"/>
              </a:rPr>
              <a:t>or </a:t>
            </a:r>
          </a:p>
          <a:p>
            <a:r>
              <a:rPr lang="en-US" altLang="en-US" sz="1600" i="1"/>
              <a:t>block-item-list opt → ϵ </a:t>
            </a:r>
          </a:p>
          <a:p>
            <a:r>
              <a:rPr lang="en-US" altLang="en-US" sz="1600">
                <a:cs typeface="Times New Roman" panose="02020603050405020304" pitchFamily="18" charset="0"/>
              </a:rPr>
              <a:t>and </a:t>
            </a:r>
          </a:p>
          <a:p>
            <a:r>
              <a:rPr lang="en-US" altLang="en-US" sz="1600" i="1">
                <a:cs typeface="Times New Roman" panose="02020603050405020304" pitchFamily="18" charset="0"/>
              </a:rPr>
              <a:t>block-item-list → block-item </a:t>
            </a:r>
          </a:p>
          <a:p>
            <a:r>
              <a:rPr lang="en-US" altLang="en-US" sz="1600" i="1">
                <a:cs typeface="Times New Roman" panose="02020603050405020304" pitchFamily="18" charset="0"/>
              </a:rPr>
              <a:t>block-item-list → block-item-list block-item </a:t>
            </a:r>
          </a:p>
          <a:p>
            <a:r>
              <a:rPr lang="en-US" altLang="en-US" sz="1600" i="1">
                <a:cs typeface="Times New Roman" panose="02020603050405020304" pitchFamily="18" charset="0"/>
              </a:rPr>
              <a:t>block-item → declaration </a:t>
            </a:r>
          </a:p>
          <a:p>
            <a:r>
              <a:rPr lang="en-US" altLang="en-US" sz="1600" i="1">
                <a:cs typeface="Times New Roman" panose="02020603050405020304" pitchFamily="18" charset="0"/>
              </a:rPr>
              <a:t>block-item → statement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1">
            <a:extLst>
              <a:ext uri="{FF2B5EF4-FFF2-40B4-BE49-F238E27FC236}">
                <a16:creationId xmlns:a16="http://schemas.microsoft.com/office/drawing/2014/main" id="{E455A2C4-B1D3-4499-1126-116802CD6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840788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4034" name="Rectangle 2">
            <a:extLst>
              <a:ext uri="{FF2B5EF4-FFF2-40B4-BE49-F238E27FC236}">
                <a16:creationId xmlns:a16="http://schemas.microsoft.com/office/drawing/2014/main" id="{27381663-751A-EBC1-DE12-D7D17C23E54A}"/>
              </a:ext>
            </a:extLst>
          </p:cNvPr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1B2F40F-E5CE-6800-6A8C-8202E7AEB79B}"/>
              </a:ext>
            </a:extLst>
          </p:cNvPr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C3033DDB-4CE7-6C92-A385-9700026100A3}"/>
              </a:ext>
            </a:extLst>
          </p:cNvPr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07090C61-C929-B3AB-B2EE-20246A73DBB0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4C33ED78-6B8F-77EB-87DC-28AE09818492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44039" name="Picture 7">
            <a:extLst>
              <a:ext uri="{FF2B5EF4-FFF2-40B4-BE49-F238E27FC236}">
                <a16:creationId xmlns:a16="http://schemas.microsoft.com/office/drawing/2014/main" id="{265D5DB1-1BF3-D271-5979-394A3E4E5C5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0" name="Rectangle 8">
            <a:extLst>
              <a:ext uri="{FF2B5EF4-FFF2-40B4-BE49-F238E27FC236}">
                <a16:creationId xmlns:a16="http://schemas.microsoft.com/office/drawing/2014/main" id="{B69B0896-0188-6836-5417-773935EBA649}"/>
              </a:ext>
            </a:extLst>
          </p:cNvPr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Copyright © 2009 Elsevier</a:t>
            </a:r>
          </a:p>
        </p:txBody>
      </p:sp>
      <p:sp>
        <p:nvSpPr>
          <p:cNvPr id="44041" name="Rectangle 9">
            <a:extLst>
              <a:ext uri="{FF2B5EF4-FFF2-40B4-BE49-F238E27FC236}">
                <a16:creationId xmlns:a16="http://schemas.microsoft.com/office/drawing/2014/main" id="{F4B7C684-BDF7-5450-89E0-5B9D24C01002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altLang="en-US"/>
              <a:t>An Overview of Compilation</a:t>
            </a:r>
          </a:p>
        </p:txBody>
      </p:sp>
      <p:sp>
        <p:nvSpPr>
          <p:cNvPr id="44042" name="Rectangle 10">
            <a:extLst>
              <a:ext uri="{FF2B5EF4-FFF2-40B4-BE49-F238E27FC236}">
                <a16:creationId xmlns:a16="http://schemas.microsoft.com/office/drawing/2014/main" id="{27E6BEE5-86D6-8738-B617-9BCB05971BC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1054100"/>
            <a:ext cx="7772400" cy="1371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altLang="en-US" sz="3200"/>
              <a:t>Context-Free Grammar and Parsing</a:t>
            </a:r>
          </a:p>
          <a:p>
            <a:pPr marL="782638" lvl="1"/>
            <a:r>
              <a:rPr lang="en-US" altLang="en-US" sz="2800"/>
              <a:t>GCD Program Parse Tree</a:t>
            </a:r>
          </a:p>
        </p:txBody>
      </p:sp>
      <p:grpSp>
        <p:nvGrpSpPr>
          <p:cNvPr id="44043" name="Group 11">
            <a:extLst>
              <a:ext uri="{FF2B5EF4-FFF2-40B4-BE49-F238E27FC236}">
                <a16:creationId xmlns:a16="http://schemas.microsoft.com/office/drawing/2014/main" id="{A3CB4DBD-4E8A-83C8-3E04-50DC54720707}"/>
              </a:ext>
            </a:extLst>
          </p:cNvPr>
          <p:cNvGrpSpPr>
            <a:grpSpLocks/>
          </p:cNvGrpSpPr>
          <p:nvPr/>
        </p:nvGrpSpPr>
        <p:grpSpPr bwMode="auto">
          <a:xfrm>
            <a:off x="5041900" y="6121400"/>
            <a:ext cx="787400" cy="292100"/>
            <a:chOff x="0" y="0"/>
            <a:chExt cx="496" cy="184"/>
          </a:xfrm>
        </p:grpSpPr>
        <p:sp>
          <p:nvSpPr>
            <p:cNvPr id="44044" name="Rectangle 12">
              <a:extLst>
                <a:ext uri="{FF2B5EF4-FFF2-40B4-BE49-F238E27FC236}">
                  <a16:creationId xmlns:a16="http://schemas.microsoft.com/office/drawing/2014/main" id="{ACE4EEF5-1D94-9AAF-AF3B-F3AF02FCA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" y="16"/>
              <a:ext cx="46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>
              <a:lvl1pPr marL="39688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300">
                  <a:cs typeface="Times New Roman" panose="02020603050405020304" pitchFamily="18" charset="0"/>
                </a:rPr>
                <a:t>next slide</a:t>
              </a:r>
            </a:p>
          </p:txBody>
        </p:sp>
        <p:pic>
          <p:nvPicPr>
            <p:cNvPr id="44045" name="Picture 13">
              <a:extLst>
                <a:ext uri="{FF2B5EF4-FFF2-40B4-BE49-F238E27FC236}">
                  <a16:creationId xmlns:a16="http://schemas.microsoft.com/office/drawing/2014/main" id="{4A6FC4F7-83DF-83CB-362D-DE0C4016C46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44046" name="Group 14">
            <a:extLst>
              <a:ext uri="{FF2B5EF4-FFF2-40B4-BE49-F238E27FC236}">
                <a16:creationId xmlns:a16="http://schemas.microsoft.com/office/drawing/2014/main" id="{C6B9E73C-0559-4587-CFE8-88DC4B4904C0}"/>
              </a:ext>
            </a:extLst>
          </p:cNvPr>
          <p:cNvGrpSpPr>
            <a:grpSpLocks/>
          </p:cNvGrpSpPr>
          <p:nvPr/>
        </p:nvGrpSpPr>
        <p:grpSpPr bwMode="auto">
          <a:xfrm>
            <a:off x="7785100" y="5575300"/>
            <a:ext cx="317500" cy="355600"/>
            <a:chOff x="0" y="0"/>
            <a:chExt cx="200" cy="224"/>
          </a:xfrm>
        </p:grpSpPr>
        <p:sp>
          <p:nvSpPr>
            <p:cNvPr id="44047" name="Rectangle 15">
              <a:extLst>
                <a:ext uri="{FF2B5EF4-FFF2-40B4-BE49-F238E27FC236}">
                  <a16:creationId xmlns:a16="http://schemas.microsoft.com/office/drawing/2014/main" id="{2A70CD2A-6D9A-CC02-8518-8DD5289B6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" y="16"/>
              <a:ext cx="16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>
              <a:lvl1pPr marL="39688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cs typeface="Times New Roman" panose="02020603050405020304" pitchFamily="18" charset="0"/>
                </a:rPr>
                <a:t>A</a:t>
              </a:r>
            </a:p>
          </p:txBody>
        </p:sp>
        <p:pic>
          <p:nvPicPr>
            <p:cNvPr id="44048" name="Picture 16">
              <a:extLst>
                <a:ext uri="{FF2B5EF4-FFF2-40B4-BE49-F238E27FC236}">
                  <a16:creationId xmlns:a16="http://schemas.microsoft.com/office/drawing/2014/main" id="{485BDAC6-31E6-F592-09B4-E3407136880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44049" name="Group 17">
            <a:extLst>
              <a:ext uri="{FF2B5EF4-FFF2-40B4-BE49-F238E27FC236}">
                <a16:creationId xmlns:a16="http://schemas.microsoft.com/office/drawing/2014/main" id="{EE6732E1-B7EC-FA4C-2A02-04BC41D52A79}"/>
              </a:ext>
            </a:extLst>
          </p:cNvPr>
          <p:cNvGrpSpPr>
            <a:grpSpLocks/>
          </p:cNvGrpSpPr>
          <p:nvPr/>
        </p:nvGrpSpPr>
        <p:grpSpPr bwMode="auto">
          <a:xfrm>
            <a:off x="8763000" y="5092700"/>
            <a:ext cx="304800" cy="355600"/>
            <a:chOff x="0" y="0"/>
            <a:chExt cx="192" cy="224"/>
          </a:xfrm>
        </p:grpSpPr>
        <p:sp>
          <p:nvSpPr>
            <p:cNvPr id="44050" name="Rectangle 18">
              <a:extLst>
                <a:ext uri="{FF2B5EF4-FFF2-40B4-BE49-F238E27FC236}">
                  <a16:creationId xmlns:a16="http://schemas.microsoft.com/office/drawing/2014/main" id="{3551B419-4605-7FC9-9B9C-34503DC3A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" y="16"/>
              <a:ext cx="161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>
              <a:lvl1pPr marL="39688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cs typeface="Times New Roman" panose="02020603050405020304" pitchFamily="18" charset="0"/>
                </a:rPr>
                <a:t>B</a:t>
              </a:r>
            </a:p>
          </p:txBody>
        </p:sp>
        <p:pic>
          <p:nvPicPr>
            <p:cNvPr id="44051" name="Picture 19">
              <a:extLst>
                <a:ext uri="{FF2B5EF4-FFF2-40B4-BE49-F238E27FC236}">
                  <a16:creationId xmlns:a16="http://schemas.microsoft.com/office/drawing/2014/main" id="{3968777D-456B-770F-1927-94BF545614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>
            <a:extLst>
              <a:ext uri="{FF2B5EF4-FFF2-40B4-BE49-F238E27FC236}">
                <a16:creationId xmlns:a16="http://schemas.microsoft.com/office/drawing/2014/main" id="{0F155660-D5E9-8044-05B5-CD76B2313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71638"/>
            <a:ext cx="8851900" cy="458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5058" name="Rectangle 2">
            <a:extLst>
              <a:ext uri="{FF2B5EF4-FFF2-40B4-BE49-F238E27FC236}">
                <a16:creationId xmlns:a16="http://schemas.microsoft.com/office/drawing/2014/main" id="{CD38649F-7A24-A588-4394-990CFCA23432}"/>
              </a:ext>
            </a:extLst>
          </p:cNvPr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80B7D35-0792-318E-DC65-4AEA4AAFC94C}"/>
              </a:ext>
            </a:extLst>
          </p:cNvPr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4B9509DE-849D-67EE-2E62-998539A2247D}"/>
              </a:ext>
            </a:extLst>
          </p:cNvPr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A4DA60E8-4341-6E56-F498-7103FCAC0DD7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BF766BF4-274B-4769-19BA-AE8D8B84CFFA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45063" name="Picture 7">
            <a:extLst>
              <a:ext uri="{FF2B5EF4-FFF2-40B4-BE49-F238E27FC236}">
                <a16:creationId xmlns:a16="http://schemas.microsoft.com/office/drawing/2014/main" id="{7EE3CF13-FD7B-6E8E-C18E-CFC8B123BCF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4" name="Rectangle 8">
            <a:extLst>
              <a:ext uri="{FF2B5EF4-FFF2-40B4-BE49-F238E27FC236}">
                <a16:creationId xmlns:a16="http://schemas.microsoft.com/office/drawing/2014/main" id="{62736AE0-5C41-E9E6-17A9-517B1A19D649}"/>
              </a:ext>
            </a:extLst>
          </p:cNvPr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Copyright © 2009 Elsevier</a:t>
            </a:r>
          </a:p>
        </p:txBody>
      </p:sp>
      <p:sp>
        <p:nvSpPr>
          <p:cNvPr id="45065" name="Rectangle 9">
            <a:extLst>
              <a:ext uri="{FF2B5EF4-FFF2-40B4-BE49-F238E27FC236}">
                <a16:creationId xmlns:a16="http://schemas.microsoft.com/office/drawing/2014/main" id="{6191D9A1-16E0-886D-BE5B-0BE91C4875AF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altLang="en-US"/>
              <a:t>An Overview of Compilation</a:t>
            </a:r>
          </a:p>
        </p:txBody>
      </p:sp>
      <p:sp>
        <p:nvSpPr>
          <p:cNvPr id="45066" name="Rectangle 10">
            <a:extLst>
              <a:ext uri="{FF2B5EF4-FFF2-40B4-BE49-F238E27FC236}">
                <a16:creationId xmlns:a16="http://schemas.microsoft.com/office/drawing/2014/main" id="{932A617A-0F86-F102-49FB-9C409AA5787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066800"/>
            <a:ext cx="8394700" cy="584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altLang="en-US" sz="3200"/>
              <a:t>Context-Free Grammar and Parsing (continued)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98" name="Picture 18">
            <a:extLst>
              <a:ext uri="{FF2B5EF4-FFF2-40B4-BE49-F238E27FC236}">
                <a16:creationId xmlns:a16="http://schemas.microsoft.com/office/drawing/2014/main" id="{A510EE7B-AEFB-7AEF-39F3-BE19E449A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783388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2" name="Rectangle 2">
            <a:extLst>
              <a:ext uri="{FF2B5EF4-FFF2-40B4-BE49-F238E27FC236}">
                <a16:creationId xmlns:a16="http://schemas.microsoft.com/office/drawing/2014/main" id="{711669A3-621F-5397-F513-0A950CB7F9CA}"/>
              </a:ext>
            </a:extLst>
          </p:cNvPr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8C03B1CF-DB93-5956-4FD0-901710EC6064}"/>
              </a:ext>
            </a:extLst>
          </p:cNvPr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8386E53F-5CE4-B54D-CDE0-C4F8D2519FD2}"/>
              </a:ext>
            </a:extLst>
          </p:cNvPr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CA95D536-0DC6-3FB4-ADDE-310735CFDD47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DBB962E6-B7D3-CFE9-9046-7507AB6B68B3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46087" name="Picture 7">
            <a:extLst>
              <a:ext uri="{FF2B5EF4-FFF2-40B4-BE49-F238E27FC236}">
                <a16:creationId xmlns:a16="http://schemas.microsoft.com/office/drawing/2014/main" id="{C4BCF4CB-9337-F0ED-F123-5D3CBC3A089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8" name="Rectangle 8">
            <a:extLst>
              <a:ext uri="{FF2B5EF4-FFF2-40B4-BE49-F238E27FC236}">
                <a16:creationId xmlns:a16="http://schemas.microsoft.com/office/drawing/2014/main" id="{BD81708E-A33A-6797-7581-4E092B169DB7}"/>
              </a:ext>
            </a:extLst>
          </p:cNvPr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Copyright © 2009 Elsevier</a:t>
            </a:r>
          </a:p>
        </p:txBody>
      </p:sp>
      <p:sp>
        <p:nvSpPr>
          <p:cNvPr id="46089" name="Rectangle 9">
            <a:extLst>
              <a:ext uri="{FF2B5EF4-FFF2-40B4-BE49-F238E27FC236}">
                <a16:creationId xmlns:a16="http://schemas.microsoft.com/office/drawing/2014/main" id="{72A1B9A4-7B4E-3414-805C-7C3EE1976CEE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altLang="en-US"/>
              <a:t>An Overview of Compilation</a:t>
            </a:r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FE728697-4204-075A-2293-0C0DD09B742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066800"/>
            <a:ext cx="8394700" cy="584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altLang="en-US" sz="3200"/>
              <a:t>Context-Free Grammar and Parsing (continued)</a:t>
            </a:r>
          </a:p>
        </p:txBody>
      </p:sp>
      <p:grpSp>
        <p:nvGrpSpPr>
          <p:cNvPr id="46091" name="Group 11">
            <a:extLst>
              <a:ext uri="{FF2B5EF4-FFF2-40B4-BE49-F238E27FC236}">
                <a16:creationId xmlns:a16="http://schemas.microsoft.com/office/drawing/2014/main" id="{07C574EB-5E61-5850-45E6-0B1D72F275CD}"/>
              </a:ext>
            </a:extLst>
          </p:cNvPr>
          <p:cNvGrpSpPr>
            <a:grpSpLocks/>
          </p:cNvGrpSpPr>
          <p:nvPr/>
        </p:nvGrpSpPr>
        <p:grpSpPr bwMode="auto">
          <a:xfrm>
            <a:off x="2141538" y="1676400"/>
            <a:ext cx="317500" cy="355600"/>
            <a:chOff x="0" y="0"/>
            <a:chExt cx="200" cy="224"/>
          </a:xfrm>
        </p:grpSpPr>
        <p:sp>
          <p:nvSpPr>
            <p:cNvPr id="46092" name="Rectangle 12">
              <a:extLst>
                <a:ext uri="{FF2B5EF4-FFF2-40B4-BE49-F238E27FC236}">
                  <a16:creationId xmlns:a16="http://schemas.microsoft.com/office/drawing/2014/main" id="{3527DE9D-A9D2-CB02-CAD6-B46CE0D05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" y="16"/>
              <a:ext cx="155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>
              <a:lvl1pPr marL="39688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cs typeface="Times New Roman" panose="02020603050405020304" pitchFamily="18" charset="0"/>
                </a:rPr>
                <a:t>A</a:t>
              </a:r>
            </a:p>
          </p:txBody>
        </p:sp>
        <p:pic>
          <p:nvPicPr>
            <p:cNvPr id="46093" name="Picture 13">
              <a:extLst>
                <a:ext uri="{FF2B5EF4-FFF2-40B4-BE49-F238E27FC236}">
                  <a16:creationId xmlns:a16="http://schemas.microsoft.com/office/drawing/2014/main" id="{2D83BEFC-AC65-63E9-DB74-578EDA3DAF1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46094" name="Group 14">
            <a:extLst>
              <a:ext uri="{FF2B5EF4-FFF2-40B4-BE49-F238E27FC236}">
                <a16:creationId xmlns:a16="http://schemas.microsoft.com/office/drawing/2014/main" id="{7E0225B8-3594-39F2-83A3-F4CA7D94CEDD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1633538"/>
            <a:ext cx="304800" cy="355600"/>
            <a:chOff x="0" y="0"/>
            <a:chExt cx="192" cy="224"/>
          </a:xfrm>
        </p:grpSpPr>
        <p:sp>
          <p:nvSpPr>
            <p:cNvPr id="46095" name="Rectangle 15">
              <a:extLst>
                <a:ext uri="{FF2B5EF4-FFF2-40B4-BE49-F238E27FC236}">
                  <a16:creationId xmlns:a16="http://schemas.microsoft.com/office/drawing/2014/main" id="{DC3941A2-895C-9297-94C2-7B43770CE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" y="16"/>
              <a:ext cx="147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>
              <a:lvl1pPr marL="39688"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cs typeface="Times New Roman" panose="02020603050405020304" pitchFamily="18" charset="0"/>
                </a:rPr>
                <a:t>B</a:t>
              </a:r>
            </a:p>
          </p:txBody>
        </p:sp>
        <p:pic>
          <p:nvPicPr>
            <p:cNvPr id="46096" name="Picture 16">
              <a:extLst>
                <a:ext uri="{FF2B5EF4-FFF2-40B4-BE49-F238E27FC236}">
                  <a16:creationId xmlns:a16="http://schemas.microsoft.com/office/drawing/2014/main" id="{EBE1C1AD-E61B-EA65-C040-C21D358A472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804FDEDC-6EFD-C34F-9456-20C5899E0109}"/>
              </a:ext>
            </a:extLst>
          </p:cNvPr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E51B0F42-F287-94EF-4649-EA0F2D5838B7}"/>
              </a:ext>
            </a:extLst>
          </p:cNvPr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0B25BBF-E34F-4AA8-12E9-4D7BD520DF72}"/>
              </a:ext>
            </a:extLst>
          </p:cNvPr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53574473-AB2F-00C2-E0D8-BCE6B34EB87F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D2916C32-330F-51FD-4065-02379B3C00C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47110" name="Picture 6">
            <a:extLst>
              <a:ext uri="{FF2B5EF4-FFF2-40B4-BE49-F238E27FC236}">
                <a16:creationId xmlns:a16="http://schemas.microsoft.com/office/drawing/2014/main" id="{689145D0-7E19-E31D-0F39-507AEBE19B4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Rectangle 7">
            <a:extLst>
              <a:ext uri="{FF2B5EF4-FFF2-40B4-BE49-F238E27FC236}">
                <a16:creationId xmlns:a16="http://schemas.microsoft.com/office/drawing/2014/main" id="{CF458B35-EA24-96D1-327A-2CE13DD49642}"/>
              </a:ext>
            </a:extLst>
          </p:cNvPr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Copyright © 2009 Elsevier</a:t>
            </a:r>
          </a:p>
        </p:txBody>
      </p:sp>
      <p:sp>
        <p:nvSpPr>
          <p:cNvPr id="47112" name="Rectangle 8">
            <a:extLst>
              <a:ext uri="{FF2B5EF4-FFF2-40B4-BE49-F238E27FC236}">
                <a16:creationId xmlns:a16="http://schemas.microsoft.com/office/drawing/2014/main" id="{8DD00453-F7A3-735E-6524-2E796762FB26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altLang="en-US"/>
              <a:t>An Overview of Compilation</a:t>
            </a:r>
          </a:p>
        </p:txBody>
      </p:sp>
      <p:sp>
        <p:nvSpPr>
          <p:cNvPr id="47113" name="Rectangle 9">
            <a:extLst>
              <a:ext uri="{FF2B5EF4-FFF2-40B4-BE49-F238E27FC236}">
                <a16:creationId xmlns:a16="http://schemas.microsoft.com/office/drawing/2014/main" id="{F785B8B6-0983-9E25-15D3-8C091BB4CDB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1219200"/>
            <a:ext cx="7772400" cy="1295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altLang="en-US" sz="3200"/>
              <a:t>Syntax Tree</a:t>
            </a:r>
          </a:p>
          <a:p>
            <a:pPr marL="782638" lvl="1"/>
            <a:r>
              <a:rPr lang="en-US" altLang="en-US" sz="2800"/>
              <a:t>GCD Program Parse Tree</a:t>
            </a:r>
          </a:p>
        </p:txBody>
      </p:sp>
      <p:pic>
        <p:nvPicPr>
          <p:cNvPr id="47116" name="Picture 12">
            <a:extLst>
              <a:ext uri="{FF2B5EF4-FFF2-40B4-BE49-F238E27FC236}">
                <a16:creationId xmlns:a16="http://schemas.microsoft.com/office/drawing/2014/main" id="{03B1731E-8519-26A8-4FE3-A7BD290B6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38400"/>
            <a:ext cx="5486400" cy="378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">
            <a:extLst>
              <a:ext uri="{FF2B5EF4-FFF2-40B4-BE49-F238E27FC236}">
                <a16:creationId xmlns:a16="http://schemas.microsoft.com/office/drawing/2014/main" id="{7B476816-8098-A9EB-16B8-9C8C32D64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892300"/>
            <a:ext cx="75438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2770" name="Rectangle 2">
            <a:extLst>
              <a:ext uri="{FF2B5EF4-FFF2-40B4-BE49-F238E27FC236}">
                <a16:creationId xmlns:a16="http://schemas.microsoft.com/office/drawing/2014/main" id="{70A48433-8165-6489-55F8-5C3266689E13}"/>
              </a:ext>
            </a:extLst>
          </p:cNvPr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3DDD22C-E9AC-B260-B0F5-7F33FBDEB3B9}"/>
              </a:ext>
            </a:extLst>
          </p:cNvPr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15FDA616-BD59-985C-42D2-AE588CA48FBD}"/>
              </a:ext>
            </a:extLst>
          </p:cNvPr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21A87087-F482-BEE0-6473-4DF1D938E399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6798FD5D-B829-8976-A5C2-DC75C7FCEF03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32775" name="Picture 7">
            <a:extLst>
              <a:ext uri="{FF2B5EF4-FFF2-40B4-BE49-F238E27FC236}">
                <a16:creationId xmlns:a16="http://schemas.microsoft.com/office/drawing/2014/main" id="{0C0AD3AC-7500-69DA-5D67-024F7D9E30A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Rectangle 8">
            <a:extLst>
              <a:ext uri="{FF2B5EF4-FFF2-40B4-BE49-F238E27FC236}">
                <a16:creationId xmlns:a16="http://schemas.microsoft.com/office/drawing/2014/main" id="{1BE4A739-39D5-7C82-7B13-C27CF506ED10}"/>
              </a:ext>
            </a:extLst>
          </p:cNvPr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Copyright © 2009 Elsevier</a:t>
            </a:r>
          </a:p>
        </p:txBody>
      </p:sp>
      <p:sp>
        <p:nvSpPr>
          <p:cNvPr id="32777" name="Rectangle 9">
            <a:extLst>
              <a:ext uri="{FF2B5EF4-FFF2-40B4-BE49-F238E27FC236}">
                <a16:creationId xmlns:a16="http://schemas.microsoft.com/office/drawing/2014/main" id="{61F379A2-A008-C70A-610B-F01E0655DA36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altLang="en-US"/>
              <a:t>An Overview of Compilation</a:t>
            </a:r>
          </a:p>
        </p:txBody>
      </p:sp>
      <p:sp>
        <p:nvSpPr>
          <p:cNvPr id="32778" name="Rectangle 10">
            <a:extLst>
              <a:ext uri="{FF2B5EF4-FFF2-40B4-BE49-F238E27FC236}">
                <a16:creationId xmlns:a16="http://schemas.microsoft.com/office/drawing/2014/main" id="{5A50ECE2-A413-615C-7D5D-58A7DDE055A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1219200"/>
            <a:ext cx="7772400" cy="8382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altLang="en-US" sz="3200"/>
              <a:t>Phases of Compilation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53C03FF8-0D43-A0E4-21F6-543B9C26C693}"/>
              </a:ext>
            </a:extLst>
          </p:cNvPr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C4971BBF-53C4-21F9-101C-B2A9679E5F7D}"/>
              </a:ext>
            </a:extLst>
          </p:cNvPr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C03D1D7-4469-574D-7E04-0F75161DA649}"/>
              </a:ext>
            </a:extLst>
          </p:cNvPr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EFE10CA3-CA7D-DA31-7876-C31ECDCC92B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1D97E730-EFB0-AD15-BE46-CFD8D4116D0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33798" name="Picture 6">
            <a:extLst>
              <a:ext uri="{FF2B5EF4-FFF2-40B4-BE49-F238E27FC236}">
                <a16:creationId xmlns:a16="http://schemas.microsoft.com/office/drawing/2014/main" id="{0F7E9ED1-4EBE-FE09-0718-346238FD432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Rectangle 7">
            <a:extLst>
              <a:ext uri="{FF2B5EF4-FFF2-40B4-BE49-F238E27FC236}">
                <a16:creationId xmlns:a16="http://schemas.microsoft.com/office/drawing/2014/main" id="{41CF503E-B5A6-D348-9018-D6782999E90E}"/>
              </a:ext>
            </a:extLst>
          </p:cNvPr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Copyright © 2009 Elsevier</a:t>
            </a:r>
          </a:p>
        </p:txBody>
      </p:sp>
      <p:sp>
        <p:nvSpPr>
          <p:cNvPr id="33800" name="Rectangle 8">
            <a:extLst>
              <a:ext uri="{FF2B5EF4-FFF2-40B4-BE49-F238E27FC236}">
                <a16:creationId xmlns:a16="http://schemas.microsoft.com/office/drawing/2014/main" id="{61EEBE38-0579-E023-D4A9-2B3A0DD8A023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altLang="en-US"/>
              <a:t>An Overview of Compilation</a:t>
            </a:r>
          </a:p>
        </p:txBody>
      </p:sp>
      <p:sp>
        <p:nvSpPr>
          <p:cNvPr id="33801" name="Rectangle 9">
            <a:extLst>
              <a:ext uri="{FF2B5EF4-FFF2-40B4-BE49-F238E27FC236}">
                <a16:creationId xmlns:a16="http://schemas.microsoft.com/office/drawing/2014/main" id="{F356B7B0-3CC6-021F-1FEE-A24BA713741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219200"/>
            <a:ext cx="8229600" cy="4800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>
              <a:buClr>
                <a:srgbClr val="000000"/>
              </a:buClr>
            </a:pPr>
            <a:r>
              <a:rPr lang="en-US" altLang="en-US" sz="3200" b="1" i="1" dirty="0"/>
              <a:t>Scanning</a:t>
            </a:r>
            <a:r>
              <a:rPr lang="en-US" altLang="en-US" sz="3200" dirty="0"/>
              <a:t>:</a:t>
            </a:r>
          </a:p>
          <a:p>
            <a:pPr marL="782638" lvl="1"/>
            <a:r>
              <a:rPr lang="en-US" altLang="en-US" sz="2800" dirty="0"/>
              <a:t>divides the program into "tokens", which are the smallest meaningful units; this saves time, since character-by-character processing is slow</a:t>
            </a:r>
          </a:p>
          <a:p>
            <a:pPr marL="782638" lvl="1"/>
            <a:r>
              <a:rPr lang="en-US" altLang="en-US" sz="2800" dirty="0"/>
              <a:t>we can tune the scanner better if its job is simple; it also saves complexity (lots of it) for later stages </a:t>
            </a:r>
          </a:p>
          <a:p>
            <a:pPr marL="782638" lvl="1"/>
            <a:r>
              <a:rPr lang="en-US" altLang="en-US" sz="2800" dirty="0"/>
              <a:t>you can design a parser to take characters instead of tokens as input, but it isn't pretty</a:t>
            </a:r>
          </a:p>
          <a:p>
            <a:pPr marL="782638" lvl="1"/>
            <a:r>
              <a:rPr lang="en-US" altLang="en-US" sz="2800" dirty="0"/>
              <a:t>scanning is recognition of a </a:t>
            </a:r>
            <a:r>
              <a:rPr lang="en-US" altLang="en-US" sz="2800" i="1" dirty="0"/>
              <a:t>regular language</a:t>
            </a:r>
            <a:r>
              <a:rPr lang="en-US" altLang="en-US" sz="2800" dirty="0"/>
              <a:t>, e.g., via DFA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CC61F8CB-4B57-B7F0-4033-0F1004A39EF1}"/>
              </a:ext>
            </a:extLst>
          </p:cNvPr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1411AF62-38C0-FA07-B40C-4061AF3CFBCB}"/>
              </a:ext>
            </a:extLst>
          </p:cNvPr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7FF9E3E-6115-ECFF-20C7-B6708FD05FEA}"/>
              </a:ext>
            </a:extLst>
          </p:cNvPr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661AB9D1-9E82-87B6-9C6F-CC2E25725DF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99B1425E-1799-C20F-7B2F-9EE51088B344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34822" name="Picture 6">
            <a:extLst>
              <a:ext uri="{FF2B5EF4-FFF2-40B4-BE49-F238E27FC236}">
                <a16:creationId xmlns:a16="http://schemas.microsoft.com/office/drawing/2014/main" id="{AE7DDF76-F9FF-6702-0BAC-E7FD6E48204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Rectangle 7">
            <a:extLst>
              <a:ext uri="{FF2B5EF4-FFF2-40B4-BE49-F238E27FC236}">
                <a16:creationId xmlns:a16="http://schemas.microsoft.com/office/drawing/2014/main" id="{74C24B5F-A898-78C0-CD57-DFDA508B961C}"/>
              </a:ext>
            </a:extLst>
          </p:cNvPr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Copyright © 2009 Elsevier</a:t>
            </a:r>
          </a:p>
        </p:txBody>
      </p:sp>
      <p:sp>
        <p:nvSpPr>
          <p:cNvPr id="34824" name="Rectangle 8">
            <a:extLst>
              <a:ext uri="{FF2B5EF4-FFF2-40B4-BE49-F238E27FC236}">
                <a16:creationId xmlns:a16="http://schemas.microsoft.com/office/drawing/2014/main" id="{FA452BE1-228C-51CA-9400-64052A702C73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06400" y="76200"/>
            <a:ext cx="8509000" cy="1447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altLang="en-US"/>
              <a:t>An Overview of Compilation</a:t>
            </a:r>
          </a:p>
        </p:txBody>
      </p:sp>
      <p:sp>
        <p:nvSpPr>
          <p:cNvPr id="34825" name="Rectangle 9">
            <a:extLst>
              <a:ext uri="{FF2B5EF4-FFF2-40B4-BE49-F238E27FC236}">
                <a16:creationId xmlns:a16="http://schemas.microsoft.com/office/drawing/2014/main" id="{24130B64-E8A5-5C78-7E3A-B9013CBBFC0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1524000"/>
            <a:ext cx="7772400" cy="5334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>
              <a:buClr>
                <a:srgbClr val="000000"/>
              </a:buClr>
            </a:pPr>
            <a:r>
              <a:rPr lang="en-US" altLang="en-US" sz="3200" b="1" i="1" dirty="0"/>
              <a:t>Parsing</a:t>
            </a:r>
            <a:r>
              <a:rPr lang="en-US" altLang="en-US" sz="3200" b="1" dirty="0"/>
              <a:t> </a:t>
            </a:r>
            <a:r>
              <a:rPr lang="en-US" altLang="en-US" sz="3200" dirty="0"/>
              <a:t>is recognition of a </a:t>
            </a:r>
            <a:r>
              <a:rPr lang="en-US" altLang="en-US" sz="3200" i="1" dirty="0"/>
              <a:t>context-free language</a:t>
            </a:r>
            <a:r>
              <a:rPr lang="en-US" altLang="en-US" sz="3200" dirty="0"/>
              <a:t>, e.g., via PDA</a:t>
            </a:r>
          </a:p>
          <a:p>
            <a:pPr marL="782638" lvl="1"/>
            <a:r>
              <a:rPr lang="en-US" altLang="en-US" sz="2800" dirty="0"/>
              <a:t>Parsing discovers the "context free" structure of the program </a:t>
            </a:r>
          </a:p>
          <a:p>
            <a:pPr marL="782638" lvl="1"/>
            <a:r>
              <a:rPr lang="en-US" altLang="en-US" sz="2800" dirty="0"/>
              <a:t>Informally, it finds the structure you can describe with syntax diagrams (the "circles and arrows" in a Pascal manual)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47EDE539-9658-0B9B-3BCA-AA2462D7B50C}"/>
              </a:ext>
            </a:extLst>
          </p:cNvPr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B6B67668-D0D7-91E6-46EA-77B2B9A94A97}"/>
              </a:ext>
            </a:extLst>
          </p:cNvPr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FA268AF-3931-7204-8230-E7E2E6E8035B}"/>
              </a:ext>
            </a:extLst>
          </p:cNvPr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D24392DA-F31E-A02E-5900-9190CA7A50A7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9656E268-68BC-ED43-FC56-0024B2D7ECC1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35846" name="Picture 6">
            <a:extLst>
              <a:ext uri="{FF2B5EF4-FFF2-40B4-BE49-F238E27FC236}">
                <a16:creationId xmlns:a16="http://schemas.microsoft.com/office/drawing/2014/main" id="{D3AD8C3A-D008-61A6-4818-9298661B0B1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Rectangle 7">
            <a:extLst>
              <a:ext uri="{FF2B5EF4-FFF2-40B4-BE49-F238E27FC236}">
                <a16:creationId xmlns:a16="http://schemas.microsoft.com/office/drawing/2014/main" id="{3A81530C-AEB2-E18A-208C-36C599869D7A}"/>
              </a:ext>
            </a:extLst>
          </p:cNvPr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Copyright © 2009 Elsevier</a:t>
            </a:r>
          </a:p>
        </p:txBody>
      </p:sp>
      <p:sp>
        <p:nvSpPr>
          <p:cNvPr id="35848" name="Rectangle 8">
            <a:extLst>
              <a:ext uri="{FF2B5EF4-FFF2-40B4-BE49-F238E27FC236}">
                <a16:creationId xmlns:a16="http://schemas.microsoft.com/office/drawing/2014/main" id="{05A0D727-CB60-3EA1-D337-60BC69D6DC6C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06400" y="76200"/>
            <a:ext cx="8509000" cy="1447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altLang="en-US"/>
              <a:t>An Overview of Compilation</a:t>
            </a:r>
          </a:p>
        </p:txBody>
      </p:sp>
      <p:sp>
        <p:nvSpPr>
          <p:cNvPr id="35849" name="Rectangle 9">
            <a:extLst>
              <a:ext uri="{FF2B5EF4-FFF2-40B4-BE49-F238E27FC236}">
                <a16:creationId xmlns:a16="http://schemas.microsoft.com/office/drawing/2014/main" id="{03134607-E062-0791-8DA7-75001AFEFE9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524000"/>
            <a:ext cx="8178800" cy="5334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>
              <a:buClr>
                <a:srgbClr val="000000"/>
              </a:buClr>
            </a:pPr>
            <a:r>
              <a:rPr lang="en-US" altLang="en-US" sz="3200" b="1" i="1" dirty="0"/>
              <a:t>Semantic analysis</a:t>
            </a:r>
            <a:r>
              <a:rPr lang="en-US" altLang="en-US" sz="3200" dirty="0"/>
              <a:t> is the discovery of </a:t>
            </a:r>
            <a:r>
              <a:rPr lang="en-US" altLang="en-US" sz="3200" i="1" dirty="0"/>
              <a:t>meaning</a:t>
            </a:r>
            <a:r>
              <a:rPr lang="en-US" altLang="en-US" sz="3200" dirty="0"/>
              <a:t> in the program</a:t>
            </a:r>
          </a:p>
          <a:p>
            <a:pPr marL="782638" lvl="1"/>
            <a:r>
              <a:rPr lang="en-US" altLang="en-US" sz="2800" dirty="0"/>
              <a:t>The compiler actually does what is called STATIC semantic analysis. That's the meaning that can be figured out at compile time</a:t>
            </a:r>
          </a:p>
          <a:p>
            <a:pPr marL="782638" lvl="1"/>
            <a:r>
              <a:rPr lang="en-US" altLang="en-US" sz="2800" dirty="0"/>
              <a:t>Some things (e.g., array subscript out of bounds) can't be figured out until run time.  Things like that are part of the program's DYNAMIC semantics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7C05C015-D868-4959-6922-1904018C16ED}"/>
              </a:ext>
            </a:extLst>
          </p:cNvPr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8258C8AC-2657-600F-7771-A0D3EFCA840C}"/>
              </a:ext>
            </a:extLst>
          </p:cNvPr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B55CA0E-4AA3-081F-654E-0B25B0BC27F9}"/>
              </a:ext>
            </a:extLst>
          </p:cNvPr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E589790B-7F6B-0282-E484-C9142B943602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47AA47AD-6678-243A-4367-927E9AC198CA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36870" name="Picture 6">
            <a:extLst>
              <a:ext uri="{FF2B5EF4-FFF2-40B4-BE49-F238E27FC236}">
                <a16:creationId xmlns:a16="http://schemas.microsoft.com/office/drawing/2014/main" id="{266BC01D-99DF-AA76-7BF2-85E4A5C84A6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Rectangle 7">
            <a:extLst>
              <a:ext uri="{FF2B5EF4-FFF2-40B4-BE49-F238E27FC236}">
                <a16:creationId xmlns:a16="http://schemas.microsoft.com/office/drawing/2014/main" id="{DE5EEF62-E1ED-F1B6-A491-2962C6739AEE}"/>
              </a:ext>
            </a:extLst>
          </p:cNvPr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Copyright © 2009 Elsevier</a:t>
            </a:r>
          </a:p>
        </p:txBody>
      </p:sp>
      <p:sp>
        <p:nvSpPr>
          <p:cNvPr id="36872" name="Rectangle 8">
            <a:extLst>
              <a:ext uri="{FF2B5EF4-FFF2-40B4-BE49-F238E27FC236}">
                <a16:creationId xmlns:a16="http://schemas.microsoft.com/office/drawing/2014/main" id="{4DC37496-6145-A8D3-7153-96AA8C58785D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altLang="en-US"/>
              <a:t>An Overview of Compilation</a:t>
            </a:r>
          </a:p>
        </p:txBody>
      </p:sp>
      <p:sp>
        <p:nvSpPr>
          <p:cNvPr id="36873" name="Rectangle 9">
            <a:extLst>
              <a:ext uri="{FF2B5EF4-FFF2-40B4-BE49-F238E27FC236}">
                <a16:creationId xmlns:a16="http://schemas.microsoft.com/office/drawing/2014/main" id="{C3E5DB3C-65CD-8FBF-7B23-BAADFCF8113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457200" y="1371600"/>
            <a:ext cx="8229600" cy="5486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>
              <a:buClr>
                <a:srgbClr val="000000"/>
              </a:buClr>
            </a:pPr>
            <a:r>
              <a:rPr lang="en-US" altLang="en-US" sz="3200" b="1" i="1"/>
              <a:t>Intermediate form</a:t>
            </a:r>
            <a:r>
              <a:rPr lang="en-US" altLang="en-US" sz="3200"/>
              <a:t> (IF) done after semantic analysis (</a:t>
            </a:r>
            <a:r>
              <a:rPr lang="en-US" altLang="en-US" sz="3200" i="1"/>
              <a:t>if </a:t>
            </a:r>
            <a:r>
              <a:rPr lang="en-US" altLang="en-US" sz="3200"/>
              <a:t>the program passes all checks)</a:t>
            </a:r>
          </a:p>
          <a:p>
            <a:pPr marL="782638" lvl="1"/>
            <a:r>
              <a:rPr lang="en-US" altLang="en-US" sz="2800"/>
              <a:t>IFs are often chosen for machine independence, ease of optimization, or compactness (these are somewhat contradictory)</a:t>
            </a:r>
          </a:p>
          <a:p>
            <a:pPr marL="782638" lvl="1"/>
            <a:r>
              <a:rPr lang="en-US" altLang="en-US" sz="2800"/>
              <a:t>They often resemble machine code for some imaginary idealized machine; e.g. a stack machine, or a machine with arbitrarily many registers  </a:t>
            </a:r>
          </a:p>
          <a:p>
            <a:pPr marL="782638" lvl="1"/>
            <a:r>
              <a:rPr lang="en-US" altLang="en-US" sz="2800"/>
              <a:t>Many compilers actually move the code through more than one IF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  <a:sym typeface="Courier New" panose="02070309020205020404" pitchFamily="49" charset="0"/>
              </a:rPr>
              <a:t> </a:t>
            </a:r>
            <a:endParaRPr lang="en-US" altLang="en-US" sz="2800">
              <a:latin typeface="Courier New" panose="02070309020205020404" pitchFamily="49" charset="0"/>
              <a:sym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576064BE-A72A-8453-C281-AE0A0082C1FA}"/>
              </a:ext>
            </a:extLst>
          </p:cNvPr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8FF8845B-413E-58D6-9A8E-DCAE98C38540}"/>
              </a:ext>
            </a:extLst>
          </p:cNvPr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9F352E5-C1B4-4E53-13CF-51C1E7CB3533}"/>
              </a:ext>
            </a:extLst>
          </p:cNvPr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D86ED06F-A093-34BF-52D7-74A458E94722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6F2A6DA4-7D00-9702-5CA3-7C37561EE992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37894" name="Picture 6">
            <a:extLst>
              <a:ext uri="{FF2B5EF4-FFF2-40B4-BE49-F238E27FC236}">
                <a16:creationId xmlns:a16="http://schemas.microsoft.com/office/drawing/2014/main" id="{7D219FCC-3089-725C-9C89-48E917A5A1C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Rectangle 7">
            <a:extLst>
              <a:ext uri="{FF2B5EF4-FFF2-40B4-BE49-F238E27FC236}">
                <a16:creationId xmlns:a16="http://schemas.microsoft.com/office/drawing/2014/main" id="{EC284675-125D-D7B8-5432-17B702641336}"/>
              </a:ext>
            </a:extLst>
          </p:cNvPr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Copyright © 2009 Elsevier</a:t>
            </a:r>
          </a:p>
        </p:txBody>
      </p:sp>
      <p:sp>
        <p:nvSpPr>
          <p:cNvPr id="37896" name="Rectangle 8">
            <a:extLst>
              <a:ext uri="{FF2B5EF4-FFF2-40B4-BE49-F238E27FC236}">
                <a16:creationId xmlns:a16="http://schemas.microsoft.com/office/drawing/2014/main" id="{3B2E2CED-1C02-C9B3-40B1-CCA8D8CA78F9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altLang="en-US"/>
              <a:t>An Overview of Compilation</a:t>
            </a:r>
          </a:p>
        </p:txBody>
      </p:sp>
      <p:sp>
        <p:nvSpPr>
          <p:cNvPr id="37897" name="Rectangle 9">
            <a:extLst>
              <a:ext uri="{FF2B5EF4-FFF2-40B4-BE49-F238E27FC236}">
                <a16:creationId xmlns:a16="http://schemas.microsoft.com/office/drawing/2014/main" id="{F19BF451-18D4-000D-5BFC-62A8D305D2D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1371600"/>
            <a:ext cx="7772400" cy="5486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>
              <a:buClr>
                <a:srgbClr val="000000"/>
              </a:buClr>
            </a:pPr>
            <a:r>
              <a:rPr lang="en-US" altLang="en-US" sz="3200" b="1" i="1"/>
              <a:t>Optimization</a:t>
            </a:r>
            <a:r>
              <a:rPr lang="en-US" altLang="en-US" sz="3200"/>
              <a:t> takes an intermediate-code program and produces another one that does the same thing faster, or in less space </a:t>
            </a:r>
          </a:p>
          <a:p>
            <a:pPr marL="782638" lvl="1"/>
            <a:r>
              <a:rPr lang="en-US" altLang="en-US" sz="2800"/>
              <a:t>The term is a misnomer; we just</a:t>
            </a:r>
            <a:r>
              <a:rPr lang="en-US" altLang="en-US" sz="2800" i="1"/>
              <a:t> improve</a:t>
            </a:r>
            <a:r>
              <a:rPr lang="en-US" altLang="en-US" sz="2800"/>
              <a:t> code  </a:t>
            </a:r>
          </a:p>
          <a:p>
            <a:pPr marL="782638" lvl="1"/>
            <a:r>
              <a:rPr lang="en-US" altLang="en-US" sz="2800"/>
              <a:t>The optimization phase is optional</a:t>
            </a:r>
          </a:p>
          <a:p>
            <a:pPr>
              <a:buClr>
                <a:srgbClr val="000000"/>
              </a:buClr>
            </a:pPr>
            <a:r>
              <a:rPr lang="en-US" altLang="en-US" sz="3200" b="1" i="1"/>
              <a:t>Code generation phase</a:t>
            </a:r>
            <a:r>
              <a:rPr lang="en-US" altLang="en-US" sz="3200"/>
              <a:t> produces assembly language or (sometime) relocatable machine language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48B91106-4A1F-0187-8D6B-9B4FAF4B4299}"/>
              </a:ext>
            </a:extLst>
          </p:cNvPr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9B241EC2-CE33-3F3A-8001-B1F63A088E60}"/>
              </a:ext>
            </a:extLst>
          </p:cNvPr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F61FD16-9527-0890-88F6-CDC0E89730AA}"/>
              </a:ext>
            </a:extLst>
          </p:cNvPr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9CA8C3CD-EDB6-F39C-15EF-D083B2B40C29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718E2B80-1A7B-31EE-5728-FDE4FF4B7843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38918" name="Picture 6">
            <a:extLst>
              <a:ext uri="{FF2B5EF4-FFF2-40B4-BE49-F238E27FC236}">
                <a16:creationId xmlns:a16="http://schemas.microsoft.com/office/drawing/2014/main" id="{4CA79E6D-E08A-5420-F38C-B22372997E4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Rectangle 7">
            <a:extLst>
              <a:ext uri="{FF2B5EF4-FFF2-40B4-BE49-F238E27FC236}">
                <a16:creationId xmlns:a16="http://schemas.microsoft.com/office/drawing/2014/main" id="{60D38297-7643-DEA6-3EDA-A6DF7F477009}"/>
              </a:ext>
            </a:extLst>
          </p:cNvPr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Copyright © 2009 Elsevier</a:t>
            </a:r>
          </a:p>
        </p:txBody>
      </p:sp>
      <p:sp>
        <p:nvSpPr>
          <p:cNvPr id="38920" name="Rectangle 8">
            <a:extLst>
              <a:ext uri="{FF2B5EF4-FFF2-40B4-BE49-F238E27FC236}">
                <a16:creationId xmlns:a16="http://schemas.microsoft.com/office/drawing/2014/main" id="{AE2A390B-A1BE-6243-CC7A-C7DD756BBB8F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altLang="en-US"/>
              <a:t>An Overview of Compilation</a:t>
            </a:r>
          </a:p>
        </p:txBody>
      </p:sp>
      <p:sp>
        <p:nvSpPr>
          <p:cNvPr id="38921" name="Rectangle 9">
            <a:extLst>
              <a:ext uri="{FF2B5EF4-FFF2-40B4-BE49-F238E27FC236}">
                <a16:creationId xmlns:a16="http://schemas.microsoft.com/office/drawing/2014/main" id="{7135C4FF-F2F3-EB9E-BCB3-25EDDCF68EF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304800" y="1371600"/>
            <a:ext cx="8763000" cy="5486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altLang="en-US" sz="3200"/>
              <a:t>Certain </a:t>
            </a:r>
            <a:r>
              <a:rPr lang="en-US" altLang="en-US" sz="3200" b="1" i="1"/>
              <a:t>machine-specific optimizations</a:t>
            </a:r>
            <a:r>
              <a:rPr lang="en-US" altLang="en-US" sz="3200"/>
              <a:t> (use of special instructions or addressing modes, etc.) may be performed during or after </a:t>
            </a:r>
            <a:r>
              <a:rPr lang="en-US" altLang="en-US" sz="3200" b="1" i="1"/>
              <a:t>target code generation</a:t>
            </a:r>
            <a:r>
              <a:rPr lang="en-US" altLang="en-US" sz="3200"/>
              <a:t> </a:t>
            </a:r>
          </a:p>
          <a:p>
            <a:pPr>
              <a:buClr>
                <a:srgbClr val="000000"/>
              </a:buClr>
            </a:pPr>
            <a:r>
              <a:rPr lang="en-US" altLang="en-US" sz="3200" b="1" i="1"/>
              <a:t>Symbol table</a:t>
            </a:r>
            <a:r>
              <a:rPr lang="en-US" altLang="en-US" sz="3200"/>
              <a:t>: all phases rely on a symbol table that keeps track of all the identifiers in the program and what the compiler knows about them</a:t>
            </a:r>
          </a:p>
          <a:p>
            <a:pPr marL="782638" lvl="1"/>
            <a:r>
              <a:rPr lang="en-US" altLang="en-US" sz="2800"/>
              <a:t>This symbol table may be retained (in some form) for use by a debugger, even after compilation has completed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E9C64B07-8BDA-D906-F4D1-FDD3F9ECDF15}"/>
              </a:ext>
            </a:extLst>
          </p:cNvPr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16BE5E17-348B-5762-3285-683C7F06BDA2}"/>
              </a:ext>
            </a:extLst>
          </p:cNvPr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0BAE70B-9979-4400-25A8-B880B4FC7943}"/>
              </a:ext>
            </a:extLst>
          </p:cNvPr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8379CC88-27B0-4105-B9F8-C051B70FE772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8F418197-D3A0-200D-18ED-B736BFAE212F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39942" name="Picture 6">
            <a:extLst>
              <a:ext uri="{FF2B5EF4-FFF2-40B4-BE49-F238E27FC236}">
                <a16:creationId xmlns:a16="http://schemas.microsoft.com/office/drawing/2014/main" id="{FA21A0E6-C2F4-98DC-AFA6-FC7D9184B49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Rectangle 7">
            <a:extLst>
              <a:ext uri="{FF2B5EF4-FFF2-40B4-BE49-F238E27FC236}">
                <a16:creationId xmlns:a16="http://schemas.microsoft.com/office/drawing/2014/main" id="{3053A98F-3925-F0F7-4DF7-CDF9F6A9D3C8}"/>
              </a:ext>
            </a:extLst>
          </p:cNvPr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9688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Copyright © 2009 Elsevier</a:t>
            </a:r>
          </a:p>
        </p:txBody>
      </p:sp>
      <p:sp>
        <p:nvSpPr>
          <p:cNvPr id="39944" name="Rectangle 8">
            <a:extLst>
              <a:ext uri="{FF2B5EF4-FFF2-40B4-BE49-F238E27FC236}">
                <a16:creationId xmlns:a16="http://schemas.microsoft.com/office/drawing/2014/main" id="{6F73142C-665E-9306-568B-6C9BA00F0EE8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altLang="en-US"/>
              <a:t>An Overview of Compilation</a:t>
            </a:r>
          </a:p>
        </p:txBody>
      </p:sp>
      <p:sp>
        <p:nvSpPr>
          <p:cNvPr id="39945" name="Rectangle 9">
            <a:extLst>
              <a:ext uri="{FF2B5EF4-FFF2-40B4-BE49-F238E27FC236}">
                <a16:creationId xmlns:a16="http://schemas.microsoft.com/office/drawing/2014/main" id="{B6237366-9B62-3541-4A45-0F9061D1497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685800" y="1219200"/>
            <a:ext cx="7772400" cy="12954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altLang="en-US" sz="3200"/>
              <a:t>Lexical and Syntax Analysis</a:t>
            </a:r>
          </a:p>
          <a:p>
            <a:pPr marL="782638" lvl="1"/>
            <a:r>
              <a:rPr lang="en-US" altLang="en-US" sz="2800"/>
              <a:t>GCD Program (in C)</a:t>
            </a:r>
          </a:p>
        </p:txBody>
      </p:sp>
      <p:sp>
        <p:nvSpPr>
          <p:cNvPr id="39946" name="Rectangle 10">
            <a:extLst>
              <a:ext uri="{FF2B5EF4-FFF2-40B4-BE49-F238E27FC236}">
                <a16:creationId xmlns:a16="http://schemas.microsoft.com/office/drawing/2014/main" id="{05F5C2B5-1040-CABD-E1C5-0AF82313721F}"/>
              </a:ext>
            </a:extLst>
          </p:cNvPr>
          <p:cNvSpPr>
            <a:spLocks/>
          </p:cNvSpPr>
          <p:nvPr/>
        </p:nvSpPr>
        <p:spPr bwMode="auto">
          <a:xfrm>
            <a:off x="1143000" y="2451100"/>
            <a:ext cx="6807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800">
                <a:latin typeface="Courier New" panose="02070309020205020404" pitchFamily="49" charset="0"/>
                <a:sym typeface="Courier" pitchFamily="2" charset="0"/>
              </a:rPr>
              <a:t>int main() { </a:t>
            </a:r>
          </a:p>
          <a:p>
            <a:r>
              <a:rPr lang="en-US" altLang="en-US" sz="2800">
                <a:latin typeface="Courier New" panose="02070309020205020404" pitchFamily="49" charset="0"/>
                <a:sym typeface="Courier" pitchFamily="2" charset="0"/>
              </a:rPr>
              <a:t>int i = getint(), j = getint(); </a:t>
            </a:r>
          </a:p>
          <a:p>
            <a:r>
              <a:rPr lang="en-US" altLang="en-US" sz="2800">
                <a:latin typeface="Courier New" panose="02070309020205020404" pitchFamily="49" charset="0"/>
                <a:sym typeface="Courier" pitchFamily="2" charset="0"/>
              </a:rPr>
              <a:t>while (i != j) { </a:t>
            </a:r>
          </a:p>
          <a:p>
            <a:pPr marL="0" lvl="1"/>
            <a:r>
              <a:rPr lang="en-US" altLang="en-US" sz="2800">
                <a:latin typeface="Courier New" panose="02070309020205020404" pitchFamily="49" charset="0"/>
                <a:sym typeface="Courier" pitchFamily="2" charset="0"/>
              </a:rPr>
              <a:t>if (i &gt; j) i = i - j; </a:t>
            </a:r>
          </a:p>
          <a:p>
            <a:pPr marL="0" lvl="1"/>
            <a:r>
              <a:rPr lang="en-US" altLang="en-US" sz="2800">
                <a:latin typeface="Courier New" panose="02070309020205020404" pitchFamily="49" charset="0"/>
                <a:sym typeface="Courier" pitchFamily="2" charset="0"/>
              </a:rPr>
              <a:t>else j = j - i; </a:t>
            </a:r>
          </a:p>
          <a:p>
            <a:r>
              <a:rPr lang="en-US" altLang="en-US" sz="2800">
                <a:latin typeface="Courier New" panose="02070309020205020404" pitchFamily="49" charset="0"/>
                <a:sym typeface="Courier" pitchFamily="2" charset="0"/>
              </a:rPr>
              <a:t>} </a:t>
            </a:r>
          </a:p>
          <a:p>
            <a:r>
              <a:rPr lang="en-US" altLang="en-US" sz="2800">
                <a:latin typeface="Courier New" panose="02070309020205020404" pitchFamily="49" charset="0"/>
                <a:sym typeface="Courier" pitchFamily="2" charset="0"/>
              </a:rPr>
              <a:t>putint(i); </a:t>
            </a:r>
          </a:p>
          <a:p>
            <a:r>
              <a:rPr lang="en-US" altLang="en-US" sz="2800">
                <a:latin typeface="Courier New" panose="02070309020205020404" pitchFamily="49" charset="0"/>
                <a:sym typeface="Courier" pitchFamily="2" charset="0"/>
              </a:rPr>
              <a:t>}</a:t>
            </a:r>
            <a:r>
              <a:rPr lang="en-US" altLang="en-US" sz="2800">
                <a:latin typeface="Courier" pitchFamily="2" charset="0"/>
                <a:sym typeface="Courier" pitchFamily="2" charset="0"/>
              </a:rPr>
              <a:t>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cot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8A"/>
      </a:accent6>
      <a:hlink>
        <a:srgbClr val="009999"/>
      </a:hlink>
      <a:folHlink>
        <a:srgbClr val="99CC00"/>
      </a:folHlink>
    </a:clrScheme>
    <a:fontScheme name="Scott">
      <a:majorFont>
        <a:latin typeface="Arial Black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CC99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sym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CC99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anose="02020603050405020304" pitchFamily="18" charset="0"/>
            <a:sym typeface="Times New Roman" panose="02020603050405020304" pitchFamily="18" charset="0"/>
          </a:defRPr>
        </a:defPPr>
      </a:lstStyle>
    </a:lnDef>
  </a:objectDefaults>
  <a:extraClrSchemeLst>
    <a:extraClrScheme>
      <a:clrScheme name="Scot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Pages>0</Pages>
  <Words>806</Words>
  <Characters>0</Characters>
  <Application>Microsoft Macintosh PowerPoint</Application>
  <PresentationFormat>On-screen Show (4:3)</PresentationFormat>
  <Lines>0</Lines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Times New Roman</vt:lpstr>
      <vt:lpstr>Arial Black</vt:lpstr>
      <vt:lpstr>Arial</vt:lpstr>
      <vt:lpstr>Courier New</vt:lpstr>
      <vt:lpstr>Courier</vt:lpstr>
      <vt:lpstr>Scott</vt:lpstr>
      <vt:lpstr>PowerPoint Presentation</vt:lpstr>
      <vt:lpstr>An Overview of Compilation</vt:lpstr>
      <vt:lpstr>An Overview of Compilation</vt:lpstr>
      <vt:lpstr>An Overview of Compilation</vt:lpstr>
      <vt:lpstr>An Overview of Compilation</vt:lpstr>
      <vt:lpstr>An Overview of Compilation</vt:lpstr>
      <vt:lpstr>An Overview of Compilation</vt:lpstr>
      <vt:lpstr>An Overview of Compilation</vt:lpstr>
      <vt:lpstr>An Overview of Compilation</vt:lpstr>
      <vt:lpstr>An Overview of Compilation</vt:lpstr>
      <vt:lpstr>An Overview of Compilation</vt:lpstr>
      <vt:lpstr>An Overview of Compilation</vt:lpstr>
      <vt:lpstr>An Overview of Compilation</vt:lpstr>
      <vt:lpstr>An Overview of Compilation</vt:lpstr>
      <vt:lpstr>An Overview of Compilation</vt:lpstr>
      <vt:lpstr>An Overview of Compilation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Slides</dc:title>
  <dc:subject/>
  <dc:creator>Adrian Ionescu</dc:creator>
  <cp:keywords/>
  <dc:description/>
  <cp:lastModifiedBy>Zachary Kurmas</cp:lastModifiedBy>
  <cp:revision>4</cp:revision>
  <dcterms:modified xsi:type="dcterms:W3CDTF">2023-01-16T14:49:01Z</dcterms:modified>
</cp:coreProperties>
</file>