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62"/>
  </p:notesMasterIdLst>
  <p:sldIdLst>
    <p:sldId id="256" r:id="rId2"/>
    <p:sldId id="258" r:id="rId3"/>
    <p:sldId id="321" r:id="rId4"/>
    <p:sldId id="259" r:id="rId5"/>
    <p:sldId id="260" r:id="rId6"/>
    <p:sldId id="261" r:id="rId7"/>
    <p:sldId id="348" r:id="rId8"/>
    <p:sldId id="262" r:id="rId9"/>
    <p:sldId id="322" r:id="rId10"/>
    <p:sldId id="345" r:id="rId11"/>
    <p:sldId id="263" r:id="rId12"/>
    <p:sldId id="264" r:id="rId13"/>
    <p:sldId id="266" r:id="rId14"/>
    <p:sldId id="334" r:id="rId15"/>
    <p:sldId id="328" r:id="rId16"/>
    <p:sldId id="269" r:id="rId17"/>
    <p:sldId id="329" r:id="rId18"/>
    <p:sldId id="270" r:id="rId19"/>
    <p:sldId id="271" r:id="rId20"/>
    <p:sldId id="272" r:id="rId21"/>
    <p:sldId id="273" r:id="rId22"/>
    <p:sldId id="347" r:id="rId23"/>
    <p:sldId id="276" r:id="rId24"/>
    <p:sldId id="323" r:id="rId25"/>
    <p:sldId id="335" r:id="rId26"/>
    <p:sldId id="279" r:id="rId27"/>
    <p:sldId id="280" r:id="rId28"/>
    <p:sldId id="282" r:id="rId29"/>
    <p:sldId id="286" r:id="rId30"/>
    <p:sldId id="287" r:id="rId31"/>
    <p:sldId id="324" r:id="rId32"/>
    <p:sldId id="290" r:id="rId33"/>
    <p:sldId id="291" r:id="rId34"/>
    <p:sldId id="292" r:id="rId35"/>
    <p:sldId id="349" r:id="rId36"/>
    <p:sldId id="336" r:id="rId37"/>
    <p:sldId id="337" r:id="rId38"/>
    <p:sldId id="346" r:id="rId39"/>
    <p:sldId id="295" r:id="rId40"/>
    <p:sldId id="350" r:id="rId41"/>
    <p:sldId id="296" r:id="rId42"/>
    <p:sldId id="333" r:id="rId43"/>
    <p:sldId id="351" r:id="rId44"/>
    <p:sldId id="352" r:id="rId45"/>
    <p:sldId id="330" r:id="rId46"/>
    <p:sldId id="340" r:id="rId47"/>
    <p:sldId id="341" r:id="rId48"/>
    <p:sldId id="353" r:id="rId49"/>
    <p:sldId id="331" r:id="rId50"/>
    <p:sldId id="338" r:id="rId51"/>
    <p:sldId id="339" r:id="rId52"/>
    <p:sldId id="314" r:id="rId53"/>
    <p:sldId id="342" r:id="rId54"/>
    <p:sldId id="343" r:id="rId55"/>
    <p:sldId id="344" r:id="rId56"/>
    <p:sldId id="316" r:id="rId57"/>
    <p:sldId id="318" r:id="rId58"/>
    <p:sldId id="319" r:id="rId59"/>
    <p:sldId id="320" r:id="rId60"/>
    <p:sldId id="326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2" autoAdjust="0"/>
    <p:restoredTop sz="94670" autoAdjust="0"/>
  </p:normalViewPr>
  <p:slideViewPr>
    <p:cSldViewPr>
      <p:cViewPr varScale="1">
        <p:scale>
          <a:sx n="113" d="100"/>
          <a:sy n="113" d="100"/>
        </p:scale>
        <p:origin x="6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B57F2C6-48F2-4930-C72D-1B0B293C71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B69448-D206-D10E-2E94-F67845CE2B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B0FA8D5-4F0E-CC74-DFB7-D6CDD4AD9F3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DCECB50-D6F6-8FAE-3729-4CEC8AFBDF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B92AC01-483B-F6C5-FC33-B1D5831418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EE30D5A-4C40-9194-E277-BFCBE0D6B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429302-A4BB-F346-882B-16DCB3220E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89329A7-21BB-D34D-6173-D7CBA70411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15D12C9-5360-1E42-A4ED-232EE7172F0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8D39D30-2110-4740-5E6F-51FED728FE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1AE5A1B-5D4C-3C9D-5874-4DB06B3AA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FC20404-1E68-8641-C879-125D742B0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379930FC-2CD3-6540-8C47-F93CDAC60B1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230F7B6-3D26-B9C5-047C-DD67019694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8FA423B-664D-0D21-147D-084043A6A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F53789E-622B-2115-F10A-0FF7B6874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781C209B-5459-EE4C-A001-A2EE453963E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AAC7EB4-A903-E157-CA2D-F636BBE4F1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9630107-E867-473C-CAF1-4A6C263B7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2B87543-D12C-3975-DCAC-9A89C17BA0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846AC6FC-2225-4E4E-9686-FFC36F0953E7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AA65F8A-BA6F-D75F-4E7D-97BB17C853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99AF5A9-DD21-748F-A18D-8EFFB3FA6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1598740-1BB9-D6EF-EF42-DA9F7DDAD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B0017BB9-5A96-514C-A85C-8C5CEE5755C8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B38EC4A-89B7-1C2C-F743-AB917FB43E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C00BD3B-8DC5-D635-C090-E1283526E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80B5FC9-E76F-4604-D520-40E09AE58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4318DDB-B080-DA4F-A4CA-7EBD552CA1C8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A52A476-3D42-E91B-44E6-FF65A904C2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8228F19-0BF0-7369-49BE-04B9BF7CD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2E60E34-BE1A-B950-7DDD-61DEAC656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3876696-8BA3-F944-8F02-3CB7C5560551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5666D29-2481-58DC-8B5D-01D8D73A2E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5FAB091-F8A5-DAAC-0B08-AF5CB797A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3C7BD15-82D8-F108-D2C0-B8B132263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60D0C54-0737-4F4F-96A7-BFAB057BE17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E2735AA-CAC9-1E37-4C2F-B824C84E33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14A78FF-5EFF-F755-22C9-5B522C859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7D38A4A-4A48-0A58-B787-1D467DEF03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6A871EC-3B6D-1246-B0C3-BDC5299D8703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4A69165-E1F7-CCE6-1C93-475BC1676F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F4B9FE0-4EC6-92FE-DEAB-82262CA7E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F7853B9-E33D-6687-0E5E-8A5C0D036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9DFE8BB0-D37A-6A4B-9FB8-31CC43FC086C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0CA9446-3012-1605-C58D-515797FC60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C56EC07-CB1D-5E40-7C6C-8C1FCE9C4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316C6C3-D807-4ACD-BF47-B5CD2EC8D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5F1F3DC2-F8E2-F54A-A6C0-5B13A1A8E6A4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485CEF7-3C67-6834-1E86-0E071DB3DC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91BD3C2-DA65-1762-B1E2-A8ABC17B2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557EEAF8-86CA-D2F4-AD9D-FA2855A97F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533CE28-A451-E547-B888-8CD2E6282B2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18FC91E-CF04-DC60-3779-9FDB07348E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D66EE49-9853-CA0A-65FE-14B13F1A8F3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1A62D33-0C93-5796-9AF0-B734483B2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09E72740-8992-EA49-8DD7-666036CC202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111465D-B0ED-6150-221E-F83D25EB13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9D93548-7791-2355-A68D-28712F7E3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CAD5CE2-3BB5-4436-2649-238FDC306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B19835B9-A992-BD4D-8EBD-6130858C3D5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13D5903-F5C4-9F6F-E34B-F687C32BC8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2995470-DAAA-D628-BD71-C1A8AF26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0DA8DC2-0F56-2C1F-52CE-1AB6844E21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6C69E979-B563-1F4E-9F6B-A32BA4CFB2B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21FAF4F-F49E-110B-BA63-4AF3D397FF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588909A-1EF7-0A53-3014-56CC465A8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2F89A41-D9ED-A276-C321-8F6927424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E35A4B88-A3A1-B84E-859B-30AA1A98F9EF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21F3820-5D57-6BD9-FF5F-6925C9197C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CDD20E9-2C48-0F0F-8A1D-DD772C3C5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9E826E6-4FD8-3073-6ED9-7AEA64153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3FA535C7-CF62-1040-BDA2-4243F6A156AF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2908A91-C6E3-0734-2561-A53340BF0F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0292A60-20FE-83F6-D455-C5015CAE7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372815A-8654-5960-DC8E-91401B0B3D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D8DA4405-4D6B-4A46-ABC6-ADBC40550D4F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FDA57A0-5AC1-35BB-4088-1F01A27098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F334395-997A-B121-1E93-210233BE0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4E714AB-07ED-F857-36AE-AA63F991B3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6C98F7AA-07EA-4743-81CD-08C8B497D246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B12F3C6-FE0C-0712-D01C-8BFB48CCD7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7492206-F719-F4E1-38D8-8C36A7F62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872BD1B-29F2-D6C2-03D3-06E348CAAB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A5AB2544-64AF-B04F-BB4D-E44AE8084AA2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7AE47A0-FF08-F304-1F20-F44A5466F6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1583321-B357-519F-669E-93FBA9946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F5A43FD-3735-8C06-74EA-2450B7490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893C6F6-51A0-BA49-985B-82C50055EC48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382928D-06BA-6A70-3A5C-0D5C74615D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0D631D8-1A21-25FD-7C51-90810F173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667D524-EDF6-50E9-7D8D-1B39AED841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EF163B55-D4C4-924C-A473-ED41DD72ACCD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D56AEAB-3BF6-3DDD-CD90-0D580BE097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FD4DC24-2C19-672D-24CE-F92DA32F6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E47271D-B587-9D03-F010-FBDFF07B8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B503283-9510-6A4D-A0F0-ED1CACE9260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7FC440D-F380-4221-276F-7C65419083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EB1077D-CF37-6F95-A2DA-E40A70813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51B77EB-FF2B-91AA-DACD-35BB2B4E7E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1EAF97F-4C79-0845-B8ED-C4B62D540987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F0FF3FD-8E1B-3857-2755-752B028897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A325EAFC-F169-5CB0-713B-099B5CF17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5EA7EF4F-75D1-0B7F-73C4-124453D61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0F770DF3-580F-CD42-A78A-2F78488FFC7C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2AC4DDF-B510-650B-8806-2506CCA2CC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051DB08-AF38-63C0-02E1-14402A1A3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932002F-5C1E-B2A4-051D-20C23F0FAC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6491ABAB-A3E2-4D4A-AA81-04CF31F2F696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CBA2958-2AAF-5208-4013-96BAD20EAA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3A022E0-9C58-A539-7B69-1DCCC9B4F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B75EAB1-F70E-F3A8-E8AD-9FBCF8CA6B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47342D3-5D48-814C-80C2-D8A2A5B76E7F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0E73491-7810-47BB-89B6-1ED11E6D64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A73EE669-85E0-9F36-907A-8EDE2C954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C3E40AFF-6901-C42F-6027-F4AFD68DD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14AFDC9A-C81D-5D4C-B80E-E9619859D549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26A4A756-8FE1-D7DF-9AA6-033CB28E29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0497641A-C1AC-EE9D-3095-DC1466435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55E2190D-D93F-7193-B734-8D96DDD3F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E07C4EC-70F7-8E48-8422-7FB52A064FE1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E09823B-2554-3A98-B680-5F351DDC95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178D6E70-892A-9EFE-ADE8-FFCD40C85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BD47B85F-BD9F-D301-2D41-7975AEA077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A492BC2-E28C-124A-9044-01EDAF362825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B0A80F21-0DEB-5790-26FA-3F3D6AC999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C7C724F7-B625-6EBE-399F-F44B3E928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85AE86B-7A7E-FC50-B73C-616CD2E2B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75517A1-4D61-6445-A351-BED809325396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1C5F281-24D8-B90B-BE68-4FCEC18F2E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1F10ADE-3991-5484-0B78-A451D3FBC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69337ED3-A754-F607-2B1F-7483E40F9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3B49B9E6-C0E6-5540-B8FD-497D42795FB1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DE632963-E15D-6093-5575-762AC10000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8503DBD8-C721-5FD4-C943-780ECE8A1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493D0015-D92A-00D1-F581-F4C535DA70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DAB703E9-967C-104D-A402-0394725EB232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8E5AB216-DF48-4789-40C4-AD087FCDBF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4792ED0F-91D3-8C8E-7A39-34E3E1DFD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B94D07A-29E6-2374-40A9-11B7944D66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E6B2E270-328A-744D-AD50-E5D8D25D42D4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BFED2E9-800C-17CD-AC6C-446293CFD6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CA7842E-E363-70F1-D4AB-C960D8133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540A33F5-D3EE-DF6F-0737-28922A924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85F7D22-A490-0045-B397-4D28477D0A56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230CA81B-DFF0-19D3-7352-5975EACC2F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DCB9FB0-B2A4-987B-9200-2DCC149D2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3C9EC0CF-9FA5-8F1E-AF7D-AC2718E7AE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41CDBB6-626B-984A-9EE5-16B8DE822294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5E4947A-9C86-D43D-3A02-1AA0B9CECA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702101C-C5D1-18BF-865D-089BDEC0D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7E8DAD9-74A9-4C13-3B50-B7FEFCC26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0D371F4-4296-9A47-B90C-69BAD0A37A7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A91BD3B-4D75-0730-B4ED-7FA410E42C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C366DFE-0EF2-C444-9F28-70928B4C3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7E8DAD9-74A9-4C13-3B50-B7FEFCC26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0D371F4-4296-9A47-B90C-69BAD0A37A74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A91BD3B-4D75-0730-B4ED-7FA410E42C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C366DFE-0EF2-C444-9F28-70928B4C3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6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6B1CFC6-653C-24AD-B782-233E1034B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DB689DBD-8BCB-D44C-81D7-F03F7EAD495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2699F7-40B2-15F7-F6EF-C4862DBCBE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BF88E57-64C0-7CD7-AE5B-2BB6DB969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8F4F626-92D1-4B38-1C6D-74C6F34450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B7C08EB-2A59-F949-9158-DCCDCD37EE32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02D9496-5289-ECF6-1979-7B55A65B98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99EACF4-9F9F-0002-F3F7-D1284276D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E738B21A-F483-83CD-8DCC-AC36A05AD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6564313"/>
            <a:ext cx="155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latin typeface="Courier" pitchFamily="49" charset="0"/>
              </a:rPr>
              <a:t>ISBN </a:t>
            </a:r>
            <a:r>
              <a:rPr lang="en-US" altLang="en-US" sz="1200"/>
              <a:t>0-321-49362-1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63BF815B-0FF8-A830-25F5-9292250EDF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0"/>
            <a:ext cx="5105400" cy="656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025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A13F90-D28E-78A6-6321-4D3B7DD96F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9CD0BA-53A1-5DF4-4DE7-83F828B917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18F8BA8-F9EB-2B4D-B5A5-87508D30AA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73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AAB9ED-AD59-2653-D570-F807200C0D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0C63D2-3076-DCBA-B44E-21D620B5DA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6409862-0EBF-7642-BE51-B3C5A00EC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58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FD4928-9887-6635-820A-FBB3C9BA26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D99DEA-64E9-20F2-3B5B-0D42DE7DAA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0D6FE72-968D-BB4B-9B3C-19EB9C12E6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13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EF9260-784F-3551-E18C-AC9F2B81FA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0CE489-2A64-6E7C-2E38-F14219EC04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AD60A85-56D4-D844-A650-3713C08AF0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55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378A6-CBBB-116C-D192-CADF7A0559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001974-147A-A5DE-EDCA-1D0DA459D4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68AF414-A6E9-7F47-84DA-286BFF2F23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3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C9008B-381A-ECD5-A71F-C459610E39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DB03B97-C676-B763-1FC5-35FF8986D9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4075B32-7483-B440-8C6A-81E47528C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62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FE5355-2260-6097-7668-5E04E7AC6E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4158D0-D265-1AB1-77E2-9DD941DC0E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FD0D400-E475-B346-B5FD-E4861E7FD0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07A6A00-1040-2C92-B9F8-77E6BB5720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F8CF7B6-CCA7-525F-D129-4B4A7EE489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C75DF1E-08F3-CB48-B170-2999DAE52B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02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09AE1A-F863-E77C-7CDE-F968926CB3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F9ED-4174-45CC-447A-18830A22A5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0783C58-752B-B64E-8B4C-D8E0BC8441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8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87FD6C-E15F-EFFC-3609-6A2D5FACA4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D526A1-C6EE-7A59-7D49-77D156AD4F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915B039-D261-9848-AB90-17842E5321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77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441AF42-AD83-ED8D-E221-58C47A175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8DEA21-6E82-D082-6696-2437B5813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C7143E09-A7F6-B003-CC8C-4CFA2667DF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A025D98E-E0EB-397F-89C0-7A4F7B5E50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6E9DF294-72E8-694F-B0C7-D06FDD6A6F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CA8875BC-CD19-A561-1CA5-F380E6908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101FC8F5-DE8A-A55C-6494-01AA62153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E882CFB6-CE00-8739-1755-4265D0BF80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9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3DAD3CB7-5543-4450-40AE-705C04E1D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Subprograms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3CAD617-BCCF-A0F8-098F-0A2B3909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Numbers of Parameters </a:t>
            </a:r>
            <a:r>
              <a:rPr lang="en-US" altLang="en-US" sz="2400"/>
              <a:t>(continued)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364E089-995A-C33F-CC73-77D6016F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In Python, the actual is a list of values and the corresponding formal parameter is a name with an asterisk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/>
          </a:p>
        </p:txBody>
      </p:sp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2536A2D1-C55C-2D1D-C68D-59FDCD2D3A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519F780C-3651-9A0A-C6F5-D9A3EC469E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2A31A7C-5CC0-284B-9AED-E0D72857BCF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FE7324C0-CA91-B120-A0AF-18456C7689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4FA7910D-D8DD-2377-E528-5054E9F8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7F0054D-4B70-5540-8948-ABA0DF0E5F2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FBCBADA-926A-92C8-532A-50E532509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Procedures and Functions 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2EA70359-648C-F4EE-04AE-213649306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There are two categories of subprograms</a:t>
            </a:r>
          </a:p>
          <a:p>
            <a:pPr lvl="1" eaLnBrk="1" hangingPunct="1"/>
            <a:r>
              <a:rPr lang="en-US" altLang="en-US" i="1"/>
              <a:t>Procedures</a:t>
            </a:r>
            <a:r>
              <a:rPr lang="en-US" altLang="en-US"/>
              <a:t> are collection of statements that define parameterized computations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 i="1"/>
              <a:t>Functions</a:t>
            </a:r>
            <a:r>
              <a:rPr lang="en-US" altLang="en-US"/>
              <a:t> structurally resemble procedures but are semantically modeled on mathematical functions</a:t>
            </a:r>
          </a:p>
          <a:p>
            <a:pPr lvl="1" eaLnBrk="1" hangingPunct="1"/>
            <a:endParaRPr lang="en-US" altLang="en-US"/>
          </a:p>
          <a:p>
            <a:pPr lvl="2" eaLnBrk="1" hangingPunct="1"/>
            <a:r>
              <a:rPr lang="en-US" altLang="en-US"/>
              <a:t>They are expected to produce no side effects</a:t>
            </a:r>
          </a:p>
          <a:p>
            <a:pPr lvl="2" eaLnBrk="1" hangingPunct="1"/>
            <a:r>
              <a:rPr lang="en-US" altLang="en-US"/>
              <a:t>In practice, program functions have side effects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25FFCF38-7A66-6F91-646C-5A06F3644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A306D275-0374-3E4E-34BD-B657200BF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5B7049E-E95B-5743-AD24-8AA5DC10D3B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94E785FC-C588-145D-395D-820AB5987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Issues for Subprograms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CBDCB6AC-BFC4-73B7-4E55-64B532DC0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pPr eaLnBrk="1" hangingPunct="1"/>
            <a:r>
              <a:rPr lang="en-US" altLang="en-US" sz="1800"/>
              <a:t>Are local variables static or dynamic? </a:t>
            </a:r>
          </a:p>
          <a:p>
            <a:pPr eaLnBrk="1" hangingPunct="1"/>
            <a:r>
              <a:rPr lang="en-US" altLang="en-US" sz="1800"/>
              <a:t>Can subprogram definitions appear in other subprogram definitions? </a:t>
            </a:r>
          </a:p>
          <a:p>
            <a:pPr eaLnBrk="1" hangingPunct="1"/>
            <a:r>
              <a:rPr lang="en-US" altLang="en-US" sz="1800"/>
              <a:t>What parameter passing methods are provided?</a:t>
            </a:r>
          </a:p>
          <a:p>
            <a:pPr eaLnBrk="1" hangingPunct="1"/>
            <a:r>
              <a:rPr lang="en-US" altLang="en-US" sz="1800"/>
              <a:t>Are parameter types checked?</a:t>
            </a:r>
          </a:p>
          <a:p>
            <a:pPr eaLnBrk="1" hangingPunct="1"/>
            <a:r>
              <a:rPr lang="en-US" altLang="en-US" sz="1800"/>
              <a:t>If subprograms can be passed as parameters and subprograms can be nested, what is the referencing environment of a passed subprogram?</a:t>
            </a:r>
          </a:p>
          <a:p>
            <a:pPr eaLnBrk="1" hangingPunct="1"/>
            <a:r>
              <a:rPr lang="en-US" altLang="en-US" sz="1800"/>
              <a:t>Are functional side effects allowed?</a:t>
            </a:r>
          </a:p>
          <a:p>
            <a:pPr eaLnBrk="1" hangingPunct="1"/>
            <a:r>
              <a:rPr lang="en-US" altLang="en-US" sz="1800"/>
              <a:t>What types of values can be returned from functions?</a:t>
            </a:r>
          </a:p>
          <a:p>
            <a:pPr eaLnBrk="1" hangingPunct="1"/>
            <a:r>
              <a:rPr lang="en-US" altLang="en-US" sz="1800"/>
              <a:t>How many values can be returned from functions?</a:t>
            </a:r>
          </a:p>
          <a:p>
            <a:pPr eaLnBrk="1" hangingPunct="1"/>
            <a:r>
              <a:rPr lang="en-US" altLang="en-US" sz="1800"/>
              <a:t>Can subprograms be overloaded?</a:t>
            </a:r>
          </a:p>
          <a:p>
            <a:pPr eaLnBrk="1" hangingPunct="1"/>
            <a:r>
              <a:rPr lang="en-US" altLang="en-US" sz="1800"/>
              <a:t>Can subprogram be generic?</a:t>
            </a:r>
          </a:p>
          <a:p>
            <a:pPr eaLnBrk="1" hangingPunct="1"/>
            <a:r>
              <a:rPr lang="en-US" altLang="en-US" sz="1800"/>
              <a:t>If the language allows nested subprograms, are closures supported?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9DC412BC-64F8-CECD-D89F-17C0A1269C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B0CDD99C-60E2-4A0F-3D17-E803705ECB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6DB24E0-87C3-134C-873E-1A1091A1994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0C38BDD4-63D3-B78C-E0B8-A5C90AF4A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Referencing Environments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F2125676-3FA9-FE76-4464-7079E51E9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Local variables can be stack-dynamic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</a:t>
            </a:r>
            <a:r>
              <a:rPr lang="en-US" altLang="en-US" sz="2000"/>
              <a:t>- Advantages</a:t>
            </a:r>
          </a:p>
          <a:p>
            <a:pPr lvl="2" eaLnBrk="1" hangingPunct="1"/>
            <a:r>
              <a:rPr lang="en-US" altLang="en-US" sz="1900"/>
              <a:t>Support for recursion</a:t>
            </a:r>
          </a:p>
          <a:p>
            <a:pPr lvl="2" eaLnBrk="1" hangingPunct="1"/>
            <a:r>
              <a:rPr lang="en-US" altLang="en-US" sz="1900"/>
              <a:t>Storage for locals is shared among some subprograms</a:t>
            </a:r>
          </a:p>
          <a:p>
            <a:pPr lvl="1" eaLnBrk="1" hangingPunct="1"/>
            <a:r>
              <a:rPr lang="en-US" altLang="en-US" sz="2000"/>
              <a:t>Disadvantages</a:t>
            </a:r>
          </a:p>
          <a:p>
            <a:pPr lvl="2" eaLnBrk="1" hangingPunct="1"/>
            <a:r>
              <a:rPr lang="en-US" altLang="en-US" sz="1900"/>
              <a:t>Allocation/de-allocation, initialization time</a:t>
            </a:r>
          </a:p>
          <a:p>
            <a:pPr lvl="2" eaLnBrk="1" hangingPunct="1"/>
            <a:r>
              <a:rPr lang="en-US" altLang="en-US" sz="1900"/>
              <a:t>Indirect addressing</a:t>
            </a:r>
          </a:p>
          <a:p>
            <a:pPr lvl="2" eaLnBrk="1" hangingPunct="1"/>
            <a:r>
              <a:rPr lang="en-US" altLang="en-US" sz="1900"/>
              <a:t>Subprograms cannot be history sensitive</a:t>
            </a:r>
          </a:p>
          <a:p>
            <a:pPr eaLnBrk="1" hangingPunct="1"/>
            <a:r>
              <a:rPr lang="en-US" altLang="en-US" sz="2400"/>
              <a:t>Local variables can be static</a:t>
            </a:r>
          </a:p>
          <a:p>
            <a:pPr lvl="1" eaLnBrk="1" hangingPunct="1"/>
            <a:r>
              <a:rPr lang="en-US" altLang="en-US" sz="2000"/>
              <a:t>Advantages and disadvantages are the opposite of those for stack-dynamic local variables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D2AEEB3-9FBA-E6F2-6C05-094CD9A7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Local Referencing Environments: Examples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907B748-CEF9-7A48-7085-DE06ACD0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In most contemporary languages, locals are stack dynamic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In C-based languages, locals are by default stack dynamic, but can be declared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/>
              <a:t> </a:t>
            </a:r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The methods of C++, Java, Python, and C# only have stack dynamic locals</a:t>
            </a:r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74AF7F68-791A-601B-AA5B-B31EF9688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2EDB8B6C-9636-9358-BBE4-78F7FDEC60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9DF2C7E-ABD9-3B45-A2AB-7D17573D757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DC2ADFEB-C70C-7B44-29A1-7C05B78BAD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2576E00B-BC80-F5EE-C775-4AC4CB1BB2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20A1C5C-E64F-6944-8009-C17D7FA7C94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6528D288-A847-744A-B14E-CE72B8B39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Semantic Models of Parameter Passing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B6B29811-21A9-3B6F-FE42-726B0A500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mode</a:t>
            </a:r>
          </a:p>
          <a:p>
            <a:pPr eaLnBrk="1" hangingPunct="1"/>
            <a:r>
              <a:rPr lang="en-US" altLang="en-US"/>
              <a:t>Out mode</a:t>
            </a:r>
          </a:p>
          <a:p>
            <a:pPr eaLnBrk="1" hangingPunct="1"/>
            <a:r>
              <a:rPr lang="en-US" altLang="en-US"/>
              <a:t>Inout mode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>
            <a:extLst>
              <a:ext uri="{FF2B5EF4-FFF2-40B4-BE49-F238E27FC236}">
                <a16:creationId xmlns:a16="http://schemas.microsoft.com/office/drawing/2014/main" id="{1691731C-3C9A-F883-0D83-ADFD3BAF56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87DB9EA9-EED7-9201-8777-96156679A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4BBB9CD-337E-1A45-A01A-124AF150726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51B2B913-D156-6D33-6692-8D11F8F2F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Models of Parameter Passing</a:t>
            </a:r>
          </a:p>
        </p:txBody>
      </p:sp>
      <p:pic>
        <p:nvPicPr>
          <p:cNvPr id="30725" name="Picture 3">
            <a:extLst>
              <a:ext uri="{FF2B5EF4-FFF2-40B4-BE49-F238E27FC236}">
                <a16:creationId xmlns:a16="http://schemas.microsoft.com/office/drawing/2014/main" id="{E3F7A740-AA61-201E-E404-ACEBE1962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35330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190B3048-7F2A-3E6C-8ACF-AD7987D23E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BC1929BF-D046-8FC5-6C4D-575A556A2C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E128FA6-BD15-3B43-93CA-40D82051CDF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69DC2BED-CB8F-12FB-192F-85A11D116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Models of Transfer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8ABFA1BD-4AEE-BA33-7802-716529245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Physically move a value</a:t>
            </a:r>
          </a:p>
          <a:p>
            <a:pPr eaLnBrk="1" hangingPunct="1"/>
            <a:r>
              <a:rPr lang="en-US" altLang="en-US"/>
              <a:t>Move an access path to a value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D9DAEE37-AAF7-851D-6969-80AE439B3E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9D9B24AD-B37F-04A4-7332-5975EF1D9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C227F9F-7846-DE40-A65B-54B78A2DEAA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22C2217A-FE98-CC79-3180-431F7207F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Pass-by-Value (In Mode)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90748FD2-43DF-418D-ED1C-0E310B65E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The value of the actual parameter is used to initialize the corresponding formal parameter</a:t>
            </a:r>
          </a:p>
          <a:p>
            <a:pPr lvl="1" eaLnBrk="1" hangingPunct="1"/>
            <a:r>
              <a:rPr lang="en-US" altLang="en-US" sz="2000"/>
              <a:t>Normally implemented by copying</a:t>
            </a:r>
          </a:p>
          <a:p>
            <a:pPr lvl="1" eaLnBrk="1" hangingPunct="1"/>
            <a:r>
              <a:rPr lang="en-US" altLang="en-US" sz="2000"/>
              <a:t>Can be implemented by transmitting an access path but not recommended (enforcing write protection is not easy)</a:t>
            </a:r>
          </a:p>
          <a:p>
            <a:pPr lvl="1" eaLnBrk="1" hangingPunct="1"/>
            <a:r>
              <a:rPr lang="en-US" altLang="en-US" sz="2000" i="1"/>
              <a:t>Disadvantages</a:t>
            </a:r>
            <a:r>
              <a:rPr lang="en-US" altLang="en-US" sz="2000"/>
              <a:t> (if by physical move): additional storage is required (stored twice) and the actual move can be costly (for large parameters)</a:t>
            </a:r>
          </a:p>
          <a:p>
            <a:pPr lvl="1" eaLnBrk="1" hangingPunct="1"/>
            <a:r>
              <a:rPr lang="en-US" altLang="en-US" sz="2000" i="1"/>
              <a:t>Disadvantages</a:t>
            </a:r>
            <a:r>
              <a:rPr lang="en-US" altLang="en-US" sz="2000"/>
              <a:t> (if by access path method): must write-protect in the called subprogram and accesses cost more (indirect addressing)</a:t>
            </a:r>
          </a:p>
          <a:p>
            <a:pPr lvl="1"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F3E8A99A-54E8-8C0D-67EC-E334B91A06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187E8776-460F-A275-E2E7-84B51566F0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462B0E2-BE80-084B-A5D5-4645F98869E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DE12AEEF-344E-FDA6-C045-7A00793B0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Pass-by-Result (Out Mode)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4CD24C44-66EB-9D15-AFE2-58EF18FBD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When a parameter is passed by result, no value is transmitted to the subprogram; the corresponding formal parameter acts as a local variable; its value is transmitted to caller’s actual parameter when control is returned to the caller, by physical move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Require extra storage location and copy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Potential problems: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sub(p1, p1); </a:t>
            </a:r>
            <a:r>
              <a:rPr lang="en-US" altLang="en-US" dirty="0"/>
              <a:t>whichever formal parameter is copied back will represent the current value of 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sub(list[sub], sub); </a:t>
            </a:r>
            <a:r>
              <a:rPr lang="en-US" altLang="en-US" dirty="0">
                <a:cs typeface="Courier New" panose="02070309020205020404" pitchFamily="49" charset="0"/>
              </a:rPr>
              <a:t>Compute address of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list[sub] </a:t>
            </a:r>
            <a:r>
              <a:rPr lang="en-US" altLang="en-US" dirty="0">
                <a:cs typeface="Courier New" panose="02070309020205020404" pitchFamily="49" charset="0"/>
              </a:rPr>
              <a:t>at the beginning of the subprogram or end?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64F8C63D-47B5-06DD-958E-A8E2B48B0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F8177A63-10AF-8118-444B-E648D87FB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2FC9A37-1E13-6847-BD58-67344501A8C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1EDA639-41C3-8DF8-DA04-3C3D7CFCD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9 Topics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DDA3A50-7258-83BF-B9DD-46B925CC2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Fundamentals of Subprograms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Design Issues for Subprograms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Local Referencing Environments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Parameter-Passing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Parameters That Are Subprograms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Calling Subprograms Indirectly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Design Issues for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Overloaded Subprograms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Generic Subprograms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User-Defined Overloaded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Closures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Coroutines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58D142D0-8B87-F131-D225-D1C793FC31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0AB40FAF-71DD-C0C6-CE81-14D6CDBCDD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891FFB5-D7B6-6744-85E2-3829A00A630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72A2DC2-6EF9-B0C1-349B-F752CEE3B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Pass-by-Value-Result (inout Mode)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1EC032DE-2418-7A07-A23B-F9E2D0FDF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 combination of pass-by-value and pass-by-result</a:t>
            </a:r>
          </a:p>
          <a:p>
            <a:pPr eaLnBrk="1" hangingPunct="1"/>
            <a:r>
              <a:rPr lang="en-US" altLang="en-US" sz="3200"/>
              <a:t>Sometimes called pass-by-copy</a:t>
            </a:r>
          </a:p>
          <a:p>
            <a:pPr eaLnBrk="1" hangingPunct="1"/>
            <a:r>
              <a:rPr lang="en-US" altLang="en-US" sz="3200"/>
              <a:t>Formal parameters have local storage</a:t>
            </a:r>
          </a:p>
          <a:p>
            <a:pPr eaLnBrk="1" hangingPunct="1"/>
            <a:r>
              <a:rPr lang="en-US" altLang="en-US" sz="3200"/>
              <a:t>Disadvantages:</a:t>
            </a:r>
          </a:p>
          <a:p>
            <a:pPr lvl="1" eaLnBrk="1" hangingPunct="1"/>
            <a:r>
              <a:rPr lang="en-US" altLang="en-US" sz="2800"/>
              <a:t>Those of pass-by-result</a:t>
            </a:r>
          </a:p>
          <a:p>
            <a:pPr lvl="1" eaLnBrk="1" hangingPunct="1"/>
            <a:r>
              <a:rPr lang="en-US" altLang="en-US" sz="2800"/>
              <a:t>Those of pass-by-value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791DFFE1-F1B9-D76F-E97E-341B3C5239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CD77BCE7-B793-A14B-85F2-E1D25C6DAB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217A0D0-F5F0-0A4A-B308-A7D0E0A3EFA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C3830228-5824-D4D5-DEB1-7BACE84EF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Pass-by-Reference (Inout Mode)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74567E18-93E2-8F43-DD14-03D90B63C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 an access path</a:t>
            </a:r>
          </a:p>
          <a:p>
            <a:pPr eaLnBrk="1" hangingPunct="1"/>
            <a:r>
              <a:rPr lang="en-US" altLang="en-US"/>
              <a:t>Also called pass-by-sharing</a:t>
            </a:r>
          </a:p>
          <a:p>
            <a:pPr eaLnBrk="1" hangingPunct="1"/>
            <a:r>
              <a:rPr lang="en-US" altLang="en-US"/>
              <a:t>Advantage: Passing process is efficient (no copying and no duplicated storage)</a:t>
            </a:r>
          </a:p>
          <a:p>
            <a:pPr eaLnBrk="1" hangingPunct="1"/>
            <a:r>
              <a:rPr lang="en-US" altLang="en-US"/>
              <a:t>Disadvantages</a:t>
            </a:r>
          </a:p>
          <a:p>
            <a:pPr lvl="1" eaLnBrk="1" hangingPunct="1"/>
            <a:r>
              <a:rPr lang="en-US" altLang="en-US"/>
              <a:t>Slower accesses (compared to pass-by-value) to formal parameters</a:t>
            </a:r>
          </a:p>
          <a:p>
            <a:pPr lvl="1" eaLnBrk="1" hangingPunct="1"/>
            <a:r>
              <a:rPr lang="en-US" altLang="en-US"/>
              <a:t>Potentials for unwanted side effects (collisions)</a:t>
            </a:r>
          </a:p>
          <a:p>
            <a:pPr lvl="1" eaLnBrk="1" hangingPunct="1"/>
            <a:r>
              <a:rPr lang="en-US" altLang="en-US"/>
              <a:t>Unwanted aliases (access broadened)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fun(total, total);  fun(list[i], list[j];  fun(list[i], i);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C2B8D-9DBC-CA54-A5D1-F20C883CD5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8B9F2-F9A5-9AEB-A5DD-B765FED7F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1-</a:t>
            </a:r>
            <a:fld id="{0D60B1CB-676B-0844-A407-5D81CB0BD9B0}" type="slidenum">
              <a:rPr lang="en-US" altLang="en-US" sz="1000">
                <a:latin typeface="Arial" panose="020B0604020202020204" pitchFamily="34" charset="0"/>
              </a:rPr>
              <a:pPr/>
              <a:t>22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050AF-2B4A-5FC4-F6B6-A1B16EFC4CCE}"/>
              </a:ext>
            </a:extLst>
          </p:cNvPr>
          <p:cNvSpPr txBox="1"/>
          <p:nvPr/>
        </p:nvSpPr>
        <p:spPr>
          <a:xfrm>
            <a:off x="685800" y="381000"/>
            <a:ext cx="7924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Pass-by-Reference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(continued)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99AEB-B015-3117-6754-6570A6F2F128}"/>
              </a:ext>
            </a:extLst>
          </p:cNvPr>
          <p:cNvSpPr txBox="1"/>
          <p:nvPr/>
        </p:nvSpPr>
        <p:spPr>
          <a:xfrm>
            <a:off x="685800" y="1600200"/>
            <a:ext cx="792480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Another issue:</a:t>
            </a:r>
          </a:p>
          <a:p>
            <a:pPr>
              <a:defRPr/>
            </a:pPr>
            <a:endParaRPr lang="en-US" dirty="0">
              <a:solidFill>
                <a:schemeClr val="accent2"/>
              </a:solidFill>
              <a:latin typeface="+mn-lt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Can the passed reference be changed in the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 called subprogram?</a:t>
            </a:r>
          </a:p>
          <a:p>
            <a:pPr>
              <a:defRPr/>
            </a:pPr>
            <a:endParaRPr lang="en-US" dirty="0">
              <a:solidFill>
                <a:schemeClr val="accent2"/>
              </a:solidFill>
              <a:latin typeface="+mn-lt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- In C, it is possible </a:t>
            </a:r>
          </a:p>
          <a:p>
            <a:pPr>
              <a:defRPr/>
            </a:pPr>
            <a:endParaRPr lang="en-US" dirty="0">
              <a:solidFill>
                <a:schemeClr val="accent2"/>
              </a:solidFill>
              <a:latin typeface="+mn-lt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- But in some other languages, such as Pascal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   and C++, formal parameters that are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   addresses are implicitly dereferenced, which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   prevents such changes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C1936174-5DCC-74D5-E7F3-5E9B8ED85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FBB8939D-BC5A-D809-F91D-F7E411696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4C81EFA-623A-BA41-A97F-404E44C2CFC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62E955C4-80D2-D209-9645-DCEA39DA1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Pass-by-Name (Inout Mode)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6F3C07DE-9E37-6310-1E2D-EC5686CA1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By textual substitution</a:t>
            </a:r>
          </a:p>
          <a:p>
            <a:pPr eaLnBrk="1" hangingPunct="1"/>
            <a:r>
              <a:rPr lang="en-US" altLang="en-US"/>
              <a:t>Formals are bound to an access method at the time of the call, but actual binding to a value or address takes place at the time of a reference or assignment</a:t>
            </a:r>
          </a:p>
          <a:p>
            <a:pPr eaLnBrk="1" hangingPunct="1"/>
            <a:r>
              <a:rPr lang="en-US" altLang="en-US"/>
              <a:t>Allows flexibility in late binding</a:t>
            </a:r>
          </a:p>
          <a:p>
            <a:pPr eaLnBrk="1" hangingPunct="1"/>
            <a:r>
              <a:rPr lang="en-US" altLang="en-US"/>
              <a:t>Implementation requires that the referencing environment of the caller is passed with the parameter, so the actual parameter address can be calculated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57FE2F41-CC63-C002-7704-D9744EE12F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913A9A43-6143-FC7D-60D5-9778CD5449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721B20D-30C9-564F-8AF5-104338AA0BD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FF673E78-1B43-3702-848A-DBA7704F8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2800"/>
              <a:t>Implementing Parameter-Passing Methods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67E05418-5B55-E713-B0F1-7E41E0ECA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most languages parameter communication takes place thru the run-time stack</a:t>
            </a:r>
          </a:p>
          <a:p>
            <a:pPr eaLnBrk="1" hangingPunct="1"/>
            <a:r>
              <a:rPr lang="en-US" altLang="en-US"/>
              <a:t>Pass-by-reference are the simplest to implement; only an address is placed in the stack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DC8AF3ED-6953-FDDD-D080-7E5AF6F3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Implementing Parameter-Passing Methods</a:t>
            </a:r>
          </a:p>
        </p:txBody>
      </p:sp>
      <p:pic>
        <p:nvPicPr>
          <p:cNvPr id="48131" name="Content Placeholder 5" descr="fig_09_02.jpg">
            <a:extLst>
              <a:ext uri="{FF2B5EF4-FFF2-40B4-BE49-F238E27FC236}">
                <a16:creationId xmlns:a16="http://schemas.microsoft.com/office/drawing/2014/main" id="{94408721-D18C-03A9-E1D2-BCC3AA078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524000"/>
            <a:ext cx="5867400" cy="3562350"/>
          </a:xfrm>
        </p:spPr>
      </p:pic>
      <p:sp>
        <p:nvSpPr>
          <p:cNvPr id="48132" name="Footer Placeholder 3">
            <a:extLst>
              <a:ext uri="{FF2B5EF4-FFF2-40B4-BE49-F238E27FC236}">
                <a16:creationId xmlns:a16="http://schemas.microsoft.com/office/drawing/2014/main" id="{001A27E7-8B93-1315-323F-2B9DEDC126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8133" name="Slide Number Placeholder 4">
            <a:extLst>
              <a:ext uri="{FF2B5EF4-FFF2-40B4-BE49-F238E27FC236}">
                <a16:creationId xmlns:a16="http://schemas.microsoft.com/office/drawing/2014/main" id="{AF6BF6B8-4CB3-3ED1-A4AF-B8B327FF6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7D0E649-514F-D245-8814-7AA46467ED5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91EA4-8499-CEB3-493F-2AA91D7E1FF6}"/>
              </a:ext>
            </a:extLst>
          </p:cNvPr>
          <p:cNvSpPr txBox="1"/>
          <p:nvPr/>
        </p:nvSpPr>
        <p:spPr>
          <a:xfrm>
            <a:off x="457200" y="5257800"/>
            <a:ext cx="79914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333399"/>
                </a:solidFill>
                <a:latin typeface="+mn-lt"/>
                <a:cs typeface="+mn-cs"/>
              </a:rPr>
              <a:t>Function header:  </a:t>
            </a:r>
            <a:r>
              <a:rPr lang="en-US" sz="16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sub(</a:t>
            </a:r>
            <a:r>
              <a:rPr lang="en-US" sz="1600" b="1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b="1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1600" b="1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c, </a:t>
            </a:r>
            <a:r>
              <a:rPr lang="en-US" sz="1600" b="1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d)</a:t>
            </a:r>
          </a:p>
          <a:p>
            <a:pPr>
              <a:defRPr/>
            </a:pP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Function call in main: 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sub(w, x, y, z)</a:t>
            </a:r>
          </a:p>
          <a:p>
            <a:pPr>
              <a:defRPr/>
            </a:pP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(pass 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 by value, 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 by result, 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 by value-result, 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 by reference)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FFE75F55-9AFE-3E2D-A832-D379B4407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E5EA2431-D0B9-FF96-8208-FC5FD28C12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CEC9DF4-BD3D-E547-9BC1-AF2533B64FC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13422B66-06C5-C813-FFCF-B36AB2F7E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Parameter Passing Methods of Major Languages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4870CCA4-34FB-C956-3193-33F80821B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C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Pass-by-value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Pass-by-reference is achieved by using pointers as parameters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Pointers can be declared </a:t>
            </a:r>
            <a:r>
              <a:rPr lang="en-US" altLang="en-US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US" altLang="en-US" sz="1800" dirty="0"/>
              <a:t> to get the “best of both worlds”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C++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A special pointer type called reference type for pass-by-reference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sz="1500" dirty="0"/>
              <a:t>Both improves writability and prevents “pointer arithmetic”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Java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All non-object parameters are passed are passed by value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/>
              <a:t>     So, no method can change any of these parameters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Object parameters are passed by reference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983ADD77-58D4-DCD5-4C99-129C87633F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F6202816-835C-9968-2629-FC82E264C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18D2464-4CD0-B64F-BF8D-9881152BE05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11C67331-C18D-90D1-2063-C80B4421E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Parameter Passing Methods of Major Languages (continued)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465291C4-8A6C-36DA-87EF-D7FB108E7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sz="2000"/>
              <a:t>Fortran 95+</a:t>
            </a:r>
            <a:br>
              <a:rPr lang="en-US" altLang="en-US" sz="2000"/>
            </a:br>
            <a:r>
              <a:rPr lang="en-US" altLang="en-US" sz="2000"/>
              <a:t>- Parameters can be declared to be in, out, or inout mode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000"/>
              <a:t>C#</a:t>
            </a:r>
            <a:br>
              <a:rPr lang="en-US" altLang="en-US" sz="2400"/>
            </a:br>
            <a:r>
              <a:rPr lang="en-US" altLang="en-US" sz="2400"/>
              <a:t>- </a:t>
            </a:r>
            <a:r>
              <a:rPr lang="en-US" altLang="en-US" sz="2000"/>
              <a:t>Default method: pass-by-value</a:t>
            </a:r>
          </a:p>
          <a:p>
            <a:pPr lvl="1" eaLnBrk="1" hangingPunct="1"/>
            <a:r>
              <a:rPr lang="en-US" altLang="en-US" sz="2000"/>
              <a:t>Pass-by-reference is specified by preceding both a formal parameter and its actual parameter with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</a:p>
          <a:p>
            <a:pPr eaLnBrk="1" hangingPunct="1"/>
            <a:r>
              <a:rPr lang="en-US" altLang="en-US" sz="2000"/>
              <a:t>PHP: very similar to C#, except that either the actual or the formal parameter can specify ref</a:t>
            </a:r>
          </a:p>
          <a:p>
            <a:pPr eaLnBrk="1" hangingPunct="1"/>
            <a:r>
              <a:rPr lang="en-US" altLang="en-US" sz="2000"/>
              <a:t>Swift: default passing method is by value, but pass-by-reference can be specified by preceding the formal with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</a:p>
          <a:p>
            <a:pPr eaLnBrk="1" hangingPunct="1"/>
            <a:r>
              <a:rPr lang="en-US" altLang="en-US" sz="2000"/>
              <a:t>Perl: all actual parameters are implicitly placed in a predefined array named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@_</a:t>
            </a:r>
          </a:p>
          <a:p>
            <a:pPr eaLnBrk="1" hangingPunct="1"/>
            <a:r>
              <a:rPr lang="en-US" altLang="en-US" sz="2000">
                <a:cs typeface="Courier New" panose="02070309020205020404" pitchFamily="49" charset="0"/>
              </a:rPr>
              <a:t>Python and Ruby use pass-by-assignment (all data values are objects); the actual is assigned to the formal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407889D3-4D05-B3F6-834D-709E2CA529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C0CA4ABC-708E-5079-8724-B1BBAA32C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B49BAF6-4B47-CA49-9746-1EB8E377F1F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07E5E3D7-E9FB-70A3-A421-38F13086A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Checking Parameters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400C1CA9-EFBF-AFEB-F51C-1344E05B6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Considered very important for reliability</a:t>
            </a:r>
          </a:p>
          <a:p>
            <a:pPr eaLnBrk="1" hangingPunct="1"/>
            <a:r>
              <a:rPr lang="en-US" altLang="en-US" sz="2400"/>
              <a:t>FORTRAN 77 and original C: none</a:t>
            </a:r>
          </a:p>
          <a:p>
            <a:pPr eaLnBrk="1" hangingPunct="1"/>
            <a:r>
              <a:rPr lang="en-US" altLang="en-US" sz="2400"/>
              <a:t>Pascal and Java: it is always required</a:t>
            </a:r>
          </a:p>
          <a:p>
            <a:pPr eaLnBrk="1" hangingPunct="1"/>
            <a:r>
              <a:rPr lang="en-US" altLang="en-US" sz="2400"/>
              <a:t>ANSI C and C++: choice is made by the user</a:t>
            </a:r>
          </a:p>
          <a:p>
            <a:pPr lvl="1" eaLnBrk="1" hangingPunct="1"/>
            <a:r>
              <a:rPr lang="en-US" altLang="en-US" sz="2000"/>
              <a:t>Prototypes</a:t>
            </a:r>
          </a:p>
          <a:p>
            <a:pPr eaLnBrk="1" hangingPunct="1"/>
            <a:r>
              <a:rPr lang="en-US" altLang="en-US" sz="2400"/>
              <a:t>Relatively new languages Perl, JavaScript, and PHP do not require type checking</a:t>
            </a:r>
          </a:p>
          <a:p>
            <a:pPr eaLnBrk="1" hangingPunct="1"/>
            <a:r>
              <a:rPr lang="en-US" altLang="en-US" sz="2400"/>
              <a:t>In Python and Ruby, variables do not have types (objects do), so parameter type checking is not possible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4C0D353F-F3F3-1A0E-8CEE-62BF6B725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D74C219C-9729-5A03-C984-194610554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B973F1C-3D83-B444-A5B8-060150CD1D9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8472FB3B-58B4-C031-A02D-FF0F75CE5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Multidimensional Arrays as Parameters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8D5A0E16-9357-6ADE-C053-B097952B1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45720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a multidimensional array is passed to a subprogram and the subprogram is separately compiled, the compiler needs to know the declared size of that array to build the storage mapping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55704B2A-CF3F-16C7-DEC8-1FA19122A1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333DE765-71FF-038B-E1EA-42EAF134E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3C27753-8C52-964C-B8D0-DEA14689435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046C0CA1-334C-BD05-65A2-886D7FDB2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38200BD6-4E0D-70AB-471F-6FC1E5FDC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fundamental abstraction facilities</a:t>
            </a:r>
          </a:p>
          <a:p>
            <a:pPr lvl="1" eaLnBrk="1" hangingPunct="1"/>
            <a:r>
              <a:rPr lang="en-US" altLang="en-US"/>
              <a:t>Process abstraction </a:t>
            </a:r>
          </a:p>
          <a:p>
            <a:pPr lvl="2" eaLnBrk="1" hangingPunct="1"/>
            <a:r>
              <a:rPr lang="en-US" altLang="en-US"/>
              <a:t>Emphasized from early days</a:t>
            </a:r>
          </a:p>
          <a:p>
            <a:pPr lvl="2" eaLnBrk="1" hangingPunct="1"/>
            <a:r>
              <a:rPr lang="en-US" altLang="en-US"/>
              <a:t>Discussed in this chapter</a:t>
            </a:r>
          </a:p>
          <a:p>
            <a:pPr lvl="1" eaLnBrk="1" hangingPunct="1"/>
            <a:r>
              <a:rPr lang="en-US" altLang="en-US"/>
              <a:t>Data abstraction</a:t>
            </a:r>
          </a:p>
          <a:p>
            <a:pPr lvl="2" eaLnBrk="1" hangingPunct="1"/>
            <a:r>
              <a:rPr lang="en-US" altLang="en-US"/>
              <a:t>Emphasized in the1980s</a:t>
            </a:r>
          </a:p>
          <a:p>
            <a:pPr lvl="2" eaLnBrk="1" hangingPunct="1"/>
            <a:r>
              <a:rPr lang="en-US" altLang="en-US"/>
              <a:t>Discussed at length in Chapter 11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2639B221-C098-6FA4-E840-577034A34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B7EA908C-E744-947C-DE96-34B02EFC0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8C87EE1-2055-8542-8CF7-ADA2D3EB01C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90C3260E-57CB-FE01-4C31-1369F0A95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Multidimensional Arrays as Parameters: C and C++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2DED354A-A11D-5A6B-B4F1-ED34CFE4B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Programmer is required to include the declared sizes of all but the first subscript in the actual parameter</a:t>
            </a:r>
          </a:p>
          <a:p>
            <a:pPr eaLnBrk="1" hangingPunct="1"/>
            <a:r>
              <a:rPr lang="en-US" altLang="en-US"/>
              <a:t>Disallows writing flexible subprograms</a:t>
            </a:r>
          </a:p>
          <a:p>
            <a:pPr eaLnBrk="1" hangingPunct="1"/>
            <a:r>
              <a:rPr lang="en-US" altLang="en-US"/>
              <a:t>Solution: pass a pointer to the array and the sizes of the dimensions as other parameters; the user must include the storage mapping function in terms of the size parameters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8F43EDC2-426E-7CCC-9120-C0C859E69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AF1549A8-7EDC-18DD-503B-86324B5937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5728469-B671-C64D-A0A3-C2DE7F23A38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B42B917D-7331-DABC-0CE4-E0CB6F3B5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Multidimensional Arrays as Parameters: Java and C#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8E5FBB1F-7E19-2C59-FD8C-7FAC10CE2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Similar to Ada</a:t>
            </a:r>
          </a:p>
          <a:p>
            <a:pPr eaLnBrk="1" hangingPunct="1"/>
            <a:r>
              <a:rPr lang="en-US" altLang="en-US"/>
              <a:t>Arrays are objects; they are all single-dimensioned, but the elements can be arrays</a:t>
            </a:r>
          </a:p>
          <a:p>
            <a:pPr eaLnBrk="1" hangingPunct="1"/>
            <a:r>
              <a:rPr lang="en-US" altLang="en-US"/>
              <a:t>Each array inherits a named constant (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/>
              <a:t> in Java,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/>
              <a:t> in C#) that is set to the length of the array when the array object is created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F118D09E-3FBD-F5DF-169B-5DE6166C5B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68CFD167-89F3-DC0F-3B6C-7512A347B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2448FE2-27D7-E84C-9005-88EB78556E8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AB6553F5-12DF-5CE3-7893-8BF617FF9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Design Considerations for Parameter Passing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0F0BA1E4-235C-9B25-EA19-B65282F0E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important considerations</a:t>
            </a:r>
          </a:p>
          <a:p>
            <a:pPr lvl="1" eaLnBrk="1" hangingPunct="1"/>
            <a:r>
              <a:rPr lang="en-US" altLang="en-US"/>
              <a:t>Efficiency</a:t>
            </a:r>
          </a:p>
          <a:p>
            <a:pPr lvl="1" eaLnBrk="1" hangingPunct="1"/>
            <a:r>
              <a:rPr lang="en-US" altLang="en-US"/>
              <a:t>One-way or two-way data transfer</a:t>
            </a:r>
          </a:p>
          <a:p>
            <a:pPr eaLnBrk="1" hangingPunct="1"/>
            <a:r>
              <a:rPr lang="en-US" altLang="en-US"/>
              <a:t>But the above considerations are in conflict</a:t>
            </a:r>
          </a:p>
          <a:p>
            <a:pPr lvl="1" eaLnBrk="1" hangingPunct="1"/>
            <a:r>
              <a:rPr lang="en-US" altLang="en-US"/>
              <a:t>Good programming suggest limited access to variables, which means one-way whenever possible</a:t>
            </a:r>
          </a:p>
          <a:p>
            <a:pPr lvl="1" eaLnBrk="1" hangingPunct="1"/>
            <a:r>
              <a:rPr lang="en-US" altLang="en-US"/>
              <a:t>But pass-by-reference is more efficient to pass structures of significant size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>
            <a:extLst>
              <a:ext uri="{FF2B5EF4-FFF2-40B4-BE49-F238E27FC236}">
                <a16:creationId xmlns:a16="http://schemas.microsoft.com/office/drawing/2014/main" id="{6D1995CC-C098-B8AC-0CBF-52168D0756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B5C4E1A2-10D0-8383-5ACC-FB040A690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DC3EB1B-35B0-8141-BC3A-FCF20F68525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D5743DA4-834A-0FE6-C78C-F159A8BA0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Parameters that are Subprogram Names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9EC5FD3C-0FAC-6575-E08A-1FAE1FE8E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4876800"/>
          </a:xfrm>
        </p:spPr>
        <p:txBody>
          <a:bodyPr/>
          <a:lstStyle/>
          <a:p>
            <a:pPr marL="457200" indent="-457200" eaLnBrk="1" hangingPunct="1"/>
            <a:r>
              <a:rPr lang="en-US" altLang="en-US"/>
              <a:t>It is sometimes convenient to pass subprogram names as parameters</a:t>
            </a:r>
          </a:p>
          <a:p>
            <a:pPr marL="457200" indent="-457200" eaLnBrk="1" hangingPunct="1"/>
            <a:r>
              <a:rPr lang="en-US" altLang="en-US"/>
              <a:t>Issues: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en-US"/>
              <a:t>Are parameter types checked?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en-US"/>
              <a:t>What is the correct referencing environment for a subprogram that was sent as a parameter?</a:t>
            </a:r>
          </a:p>
          <a:p>
            <a:pPr marL="1695450" lvl="3" indent="-381000" eaLnBrk="1" hangingPunct="1">
              <a:buFontTx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>
            <a:extLst>
              <a:ext uri="{FF2B5EF4-FFF2-40B4-BE49-F238E27FC236}">
                <a16:creationId xmlns:a16="http://schemas.microsoft.com/office/drawing/2014/main" id="{585B2C0E-6333-7898-C9DB-E561D3B887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5539" name="Slide Number Placeholder 4">
            <a:extLst>
              <a:ext uri="{FF2B5EF4-FFF2-40B4-BE49-F238E27FC236}">
                <a16:creationId xmlns:a16="http://schemas.microsoft.com/office/drawing/2014/main" id="{8F0A6F49-D35B-6277-3900-49CD87CD31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3EC51F1-6C06-D345-930D-D4488ACE0D1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40A60CA4-EC36-B967-F470-09993C973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Parameters that are Subprogram Names: Referencing Environment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474A6204-DB7F-EBC4-D0CA-B37F73C7D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/>
              <a:t>Shallow binding</a:t>
            </a:r>
            <a:r>
              <a:rPr lang="en-US" altLang="en-US"/>
              <a:t>: The environment of the call statement that enacts the passed subprogram</a:t>
            </a:r>
            <a:br>
              <a:rPr lang="en-US" altLang="en-US"/>
            </a:br>
            <a:r>
              <a:rPr lang="en-US" altLang="en-US"/>
              <a:t>- Most natural for dynamic-scoped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  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Deep binding</a:t>
            </a:r>
            <a:r>
              <a:rPr lang="en-US" altLang="en-US"/>
              <a:t>: The environment of the definition of the passed subprogram</a:t>
            </a:r>
            <a:br>
              <a:rPr lang="en-US" altLang="en-US"/>
            </a:br>
            <a:r>
              <a:rPr lang="en-US" altLang="en-US"/>
              <a:t>- Most natural for static-scoped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Ad hoc binding</a:t>
            </a:r>
            <a:r>
              <a:rPr lang="en-US" altLang="en-US"/>
              <a:t>: The environment of the call statement that passed the subprogram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0B41A-79CF-BD3F-A357-F8DA9CFC5C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798AC-FCB2-5810-FCAD-180F2D601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E0D6FE72-968D-BB4B-9B3C-19EB9C12E620}" type="slidenum">
              <a:rPr lang="en-US" altLang="en-US" smtClean="0"/>
              <a:pPr/>
              <a:t>35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CDC4-19FD-CB42-BEE7-B9AD2B79AA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10540" y="160020"/>
            <a:ext cx="8610600" cy="654558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211E1E"/>
                </a:solidFill>
                <a:effectLst/>
                <a:latin typeface="CourierPSStd"/>
              </a:rPr>
              <a:t>function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sub1() {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11E1E"/>
                </a:solidFill>
                <a:latin typeface="CourierPSStd"/>
              </a:rPr>
              <a:t>  </a:t>
            </a:r>
            <a:r>
              <a:rPr lang="en-US" sz="2000" b="1" dirty="0">
                <a:solidFill>
                  <a:srgbClr val="211E1E"/>
                </a:solidFill>
                <a:effectLst/>
                <a:latin typeface="CourierPSStd"/>
              </a:rPr>
              <a:t>var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x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211E1E"/>
                </a:solidFill>
                <a:effectLst/>
                <a:latin typeface="CourierPSStd"/>
              </a:rPr>
              <a:t>  function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sub2() {</a:t>
            </a:r>
            <a:b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</a:b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    alert(x)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latin typeface="CourierPSStd"/>
              </a:rPr>
              <a:t> 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211E1E"/>
                </a:solidFill>
                <a:latin typeface="CourierPSStd"/>
              </a:rPr>
              <a:t>  </a:t>
            </a:r>
            <a:r>
              <a:rPr lang="en-US" sz="2000" b="1" dirty="0">
                <a:solidFill>
                  <a:srgbClr val="211E1E"/>
                </a:solidFill>
                <a:effectLst/>
                <a:latin typeface="CourierPSStd"/>
              </a:rPr>
              <a:t>function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sub3() {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11E1E"/>
                </a:solidFill>
                <a:latin typeface="CourierPSStd"/>
              </a:rPr>
              <a:t>    </a:t>
            </a:r>
            <a:r>
              <a:rPr lang="en-US" sz="2000" b="1" dirty="0">
                <a:solidFill>
                  <a:srgbClr val="211E1E"/>
                </a:solidFill>
                <a:effectLst/>
                <a:latin typeface="CourierPSStd"/>
              </a:rPr>
              <a:t>var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x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    x = 3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latin typeface="CourierPSStd"/>
              </a:rPr>
              <a:t>   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sub4(sub2)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latin typeface="CourierPSStd"/>
              </a:rPr>
              <a:t> 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}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11E1E"/>
                </a:solidFill>
                <a:latin typeface="CourierPSStd"/>
              </a:rPr>
              <a:t>  </a:t>
            </a:r>
            <a:r>
              <a:rPr lang="en-US" sz="2000" b="1" dirty="0">
                <a:solidFill>
                  <a:srgbClr val="211E1E"/>
                </a:solidFill>
                <a:effectLst/>
                <a:latin typeface="CourierPSStd"/>
              </a:rPr>
              <a:t>function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sub4(</a:t>
            </a:r>
            <a:r>
              <a:rPr lang="en-US" sz="2000" dirty="0" err="1">
                <a:solidFill>
                  <a:srgbClr val="211E1E"/>
                </a:solidFill>
                <a:effectLst/>
                <a:latin typeface="CourierPSStd"/>
              </a:rPr>
              <a:t>subx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) {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211E1E"/>
                </a:solidFill>
                <a:latin typeface="CourierPSStd"/>
              </a:rPr>
              <a:t>    </a:t>
            </a:r>
            <a:r>
              <a:rPr lang="en-US" sz="2000" b="1" dirty="0">
                <a:solidFill>
                  <a:srgbClr val="211E1E"/>
                </a:solidFill>
                <a:effectLst/>
                <a:latin typeface="CourierPSStd"/>
              </a:rPr>
              <a:t>var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x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    x = 4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latin typeface="CourierPSStd"/>
              </a:rPr>
              <a:t>    </a:t>
            </a:r>
            <a:r>
              <a:rPr lang="en-US" sz="2000" dirty="0" err="1">
                <a:solidFill>
                  <a:srgbClr val="211E1E"/>
                </a:solidFill>
                <a:effectLst/>
                <a:latin typeface="CourierPSStd"/>
              </a:rPr>
              <a:t>subx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()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latin typeface="CourierPSStd"/>
              </a:rPr>
              <a:t> 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latin typeface="CourierPSStd"/>
              </a:rPr>
              <a:t>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 x = 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latin typeface="CourierPSStd"/>
              </a:rPr>
              <a:t>  </a:t>
            </a: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sub3()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11E1E"/>
                </a:solidFill>
                <a:effectLst/>
                <a:latin typeface="CourierPSStd"/>
              </a:rPr>
              <a:t>}; 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408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852CD9C7-378C-CDBD-FBB8-FE3DD0C9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Subprograms Indirectly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1AF13D94-00DA-42B6-A6ED-175098A45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Usually when there are several possible subprograms to be called and the correct one on a particular run of the program is not know until execution (e.g., event handling and GUIs)</a:t>
            </a:r>
          </a:p>
          <a:p>
            <a:r>
              <a:rPr lang="en-US" altLang="en-US"/>
              <a:t>In C and C++, such calls are made through function pointers</a:t>
            </a:r>
          </a:p>
          <a:p>
            <a:endParaRPr lang="en-US" altLang="en-US"/>
          </a:p>
        </p:txBody>
      </p:sp>
      <p:sp>
        <p:nvSpPr>
          <p:cNvPr id="67588" name="Footer Placeholder 3">
            <a:extLst>
              <a:ext uri="{FF2B5EF4-FFF2-40B4-BE49-F238E27FC236}">
                <a16:creationId xmlns:a16="http://schemas.microsoft.com/office/drawing/2014/main" id="{FC24DE1E-0925-2545-C633-B336C85D4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7589" name="Slide Number Placeholder 4">
            <a:extLst>
              <a:ext uri="{FF2B5EF4-FFF2-40B4-BE49-F238E27FC236}">
                <a16:creationId xmlns:a16="http://schemas.microsoft.com/office/drawing/2014/main" id="{864C1210-02DD-F363-97EF-B189ECECF7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85993DA-FB50-8F49-AE63-F42B702D5CA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4DF53F54-5D83-C6E0-3E25-4165673D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Calling Subprograms Indirectly </a:t>
            </a:r>
            <a:r>
              <a:rPr lang="en-US" altLang="en-US" sz="2000"/>
              <a:t>(continued)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5976A7DE-D0A1-DA44-62CA-9BD993E00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5029200"/>
          </a:xfrm>
        </p:spPr>
        <p:txBody>
          <a:bodyPr/>
          <a:lstStyle/>
          <a:p>
            <a:r>
              <a:rPr lang="en-US" altLang="en-US"/>
              <a:t>In C#, method pointers are implemented as objects called </a:t>
            </a:r>
            <a:r>
              <a:rPr lang="en-US" altLang="en-US" i="1"/>
              <a:t>delegates</a:t>
            </a:r>
          </a:p>
          <a:p>
            <a:pPr lvl="1"/>
            <a:r>
              <a:rPr lang="en-US" altLang="en-US"/>
              <a:t>A delegate declaration:</a:t>
            </a:r>
          </a:p>
          <a:p>
            <a:pPr lvl="1">
              <a:buFontTx/>
              <a:buNone/>
            </a:pPr>
            <a:r>
              <a:rPr lang="en-US" altLang="en-US"/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delegate int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Change(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pPr lvl="1">
              <a:buFontTx/>
              <a:buNone/>
            </a:pPr>
            <a:r>
              <a:rPr lang="en-US" altLang="en-US"/>
              <a:t>   - This delegate type, named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US" altLang="en-US"/>
              <a:t>, can be instantiated with any method that takes an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parameter and returns an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value</a:t>
            </a:r>
          </a:p>
          <a:p>
            <a:pPr lvl="1">
              <a:buFontTx/>
              <a:buNone/>
            </a:pPr>
            <a:r>
              <a:rPr lang="en-US" altLang="en-US"/>
              <a:t>   A method: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fun1(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x) { … }</a:t>
            </a:r>
          </a:p>
          <a:p>
            <a:pPr lvl="1">
              <a:buFontTx/>
              <a:buNone/>
            </a:pPr>
            <a:r>
              <a:rPr lang="en-US" altLang="en-US"/>
              <a:t>   Instantiate: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Change chgfun1 =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Change(fun1);</a:t>
            </a:r>
          </a:p>
          <a:p>
            <a:pPr lvl="1">
              <a:buFontTx/>
              <a:buNone/>
            </a:pPr>
            <a:r>
              <a:rPr lang="en-US" altLang="en-US"/>
              <a:t>   Can be called with: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chgfun1(12);</a:t>
            </a:r>
          </a:p>
          <a:p>
            <a:pPr lvl="1">
              <a:buFontTx/>
              <a:buNone/>
            </a:pPr>
            <a:r>
              <a:rPr lang="en-US" altLang="en-US"/>
              <a:t>  - A delegate can store more than one address, which is called a </a:t>
            </a:r>
            <a:r>
              <a:rPr lang="en-US" altLang="en-US" i="1"/>
              <a:t>multicast delegate</a:t>
            </a:r>
          </a:p>
        </p:txBody>
      </p:sp>
      <p:sp>
        <p:nvSpPr>
          <p:cNvPr id="68612" name="Footer Placeholder 3">
            <a:extLst>
              <a:ext uri="{FF2B5EF4-FFF2-40B4-BE49-F238E27FC236}">
                <a16:creationId xmlns:a16="http://schemas.microsoft.com/office/drawing/2014/main" id="{CACAEC07-FA05-FC04-F997-8DC43FD481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8613" name="Slide Number Placeholder 4">
            <a:extLst>
              <a:ext uri="{FF2B5EF4-FFF2-40B4-BE49-F238E27FC236}">
                <a16:creationId xmlns:a16="http://schemas.microsoft.com/office/drawing/2014/main" id="{87ED57B5-8776-0E2E-8B2D-10E4948BA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2FDD532-46CD-1E42-89B6-4C9AD0983D6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1B483ECE-E478-ABA7-919C-81B2A122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Issues for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64255-B7E0-E5DA-F63B-8227FD45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502920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altLang="en-US" sz="2400" dirty="0"/>
              <a:t>Are side effects allowed?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Parameters should always be in-mode to reduce side effect (like Ada)</a:t>
            </a:r>
          </a:p>
          <a:p>
            <a:pPr marL="533400" indent="-533400" eaLnBrk="1" hangingPunct="1">
              <a:defRPr/>
            </a:pPr>
            <a:r>
              <a:rPr lang="en-US" altLang="en-US" sz="2400" dirty="0"/>
              <a:t>What types of return values are allowed?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Most imperative languages restrict the return types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C allows any type except arrays and functions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C++ is like C but also allows user-defined types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Java and C# methods can return any type (but because methods are not types, they cannot be returned)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Python and Ruby treat methods as first-class objects, so they can be returned, as well as any other class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69636" name="Footer Placeholder 3">
            <a:extLst>
              <a:ext uri="{FF2B5EF4-FFF2-40B4-BE49-F238E27FC236}">
                <a16:creationId xmlns:a16="http://schemas.microsoft.com/office/drawing/2014/main" id="{FC001BFA-AF3C-0B94-6344-323244864F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9637" name="Slide Number Placeholder 4">
            <a:extLst>
              <a:ext uri="{FF2B5EF4-FFF2-40B4-BE49-F238E27FC236}">
                <a16:creationId xmlns:a16="http://schemas.microsoft.com/office/drawing/2014/main" id="{DA61D14E-AAC9-2E4F-4939-178D157D3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D44CA33-7FCB-8644-BFF6-A64E16B705E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F5B747AC-0C51-12F5-41AD-C58EB2E728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1B6279E0-6E2A-FB78-46A9-8456D54A23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A1A247E-CB6E-BF41-B199-10542C0530B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22B18126-5765-FE0D-7804-32EA65299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Overloaded Subprograms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79A708A2-75C6-0375-EA86-D423AC1B0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An </a:t>
            </a:r>
            <a:r>
              <a:rPr lang="en-US" altLang="en-US" sz="2400" i="1"/>
              <a:t>overloaded subprogram</a:t>
            </a:r>
            <a:r>
              <a:rPr lang="en-US" altLang="en-US" sz="2400"/>
              <a:t> is one that has the same name as another subprogram in the same referencing environment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Every version of an overloaded subprogram has a unique protocol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C++, Java, C#, and Ada include predefined overloaded subprograms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In Ada, the return type of an overloaded function can be used to disambiguate calls (thus two overloaded functions can have the same parameters)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Ada, Java, C++, and C# allow users to write multiple versions of subprograms with the same name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7630D84F-BBFB-A6C4-2652-F69368A215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B9598109-DF65-D0A6-2B59-6D4693644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FDAA0B4-403C-A14D-B37F-BA6E3E4D2F2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5D3FF801-C85B-F990-2194-445798A8A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Fundamentals of Subprograms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0D6C8341-A606-E37E-0825-BFC6FA16E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subprogram has a single entry point</a:t>
            </a:r>
          </a:p>
          <a:p>
            <a:pPr eaLnBrk="1" hangingPunct="1"/>
            <a:r>
              <a:rPr lang="en-US" altLang="en-US"/>
              <a:t>The calling program is suspended during execution of the called subprogram</a:t>
            </a:r>
          </a:p>
          <a:p>
            <a:pPr eaLnBrk="1" hangingPunct="1"/>
            <a:r>
              <a:rPr lang="en-US" altLang="en-US"/>
              <a:t>Control always returns to the caller when the called subprogram’s execution terminates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947B-3724-A4D7-C4B7-BA4E3FB5D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can get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550F-B747-4C7A-5A00-DECCE050A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process(int a, float b)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process(float a, int b)</a:t>
            </a:r>
          </a:p>
          <a:p>
            <a:endParaRPr lang="en-US" dirty="0"/>
          </a:p>
          <a:p>
            <a:r>
              <a:rPr lang="en-US" dirty="0"/>
              <a:t>Which version should be called?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process(10, 20)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process(10.0, 20.0)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FCEFC-AC97-90B1-153A-9D95AD6B57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0B1F2-CABD-9748-6F0F-75215D342C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E0D6FE72-968D-BB4B-9B3C-19EB9C12E620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392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04A62951-24F9-169A-E10B-E359BE63B0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2707" name="Slide Number Placeholder 4">
            <a:extLst>
              <a:ext uri="{FF2B5EF4-FFF2-40B4-BE49-F238E27FC236}">
                <a16:creationId xmlns:a16="http://schemas.microsoft.com/office/drawing/2014/main" id="{F3416FEC-C77D-5F79-4F4F-CD28A939FC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2FD72A9-47D4-4346-BA87-6049849023F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7D8B228E-AF7E-2B0B-1E6C-3661D0371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Subprograms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B090C2AD-C726-D15C-CC27-8242655DD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 i="1">
                <a:solidFill>
                  <a:srgbClr val="002060"/>
                </a:solidFill>
              </a:rPr>
              <a:t>generic</a:t>
            </a:r>
            <a:r>
              <a:rPr lang="en-US" altLang="en-US" sz="2400">
                <a:solidFill>
                  <a:srgbClr val="002060"/>
                </a:solidFill>
              </a:rPr>
              <a:t> or </a:t>
            </a:r>
            <a:r>
              <a:rPr lang="en-US" altLang="en-US" sz="2400" i="1">
                <a:solidFill>
                  <a:srgbClr val="002060"/>
                </a:solidFill>
              </a:rPr>
              <a:t>polymorphic subprogram</a:t>
            </a:r>
            <a:r>
              <a:rPr lang="en-US" altLang="en-US" sz="2400">
                <a:solidFill>
                  <a:srgbClr val="002060"/>
                </a:solidFill>
              </a:rPr>
              <a:t> </a:t>
            </a:r>
            <a:r>
              <a:rPr lang="en-US" altLang="en-US" sz="2400"/>
              <a:t>takes parameters of different types on different activations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Overloaded subprograms provide </a:t>
            </a:r>
            <a:r>
              <a:rPr lang="en-US" altLang="en-US" sz="2400" i="1">
                <a:solidFill>
                  <a:schemeClr val="tx2"/>
                </a:solidFill>
              </a:rPr>
              <a:t>ad hoc polymorphism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>
                <a:solidFill>
                  <a:schemeClr val="tx2"/>
                </a:solidFill>
              </a:rPr>
              <a:t>Subtype polymorphism </a:t>
            </a:r>
            <a:r>
              <a:rPr lang="en-US" altLang="en-US" sz="2400">
                <a:solidFill>
                  <a:srgbClr val="333399"/>
                </a:solidFill>
              </a:rPr>
              <a:t>means that a variable of type T can access any object of type T or any type derived from T (OOP languages)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subprogram that takes a generic parameter that is used in a type expression that describes the type of the parameters of the subprogram provides </a:t>
            </a:r>
            <a:r>
              <a:rPr lang="en-US" altLang="en-US" sz="2400" i="1">
                <a:solidFill>
                  <a:schemeClr val="tx2"/>
                </a:solidFill>
              </a:rPr>
              <a:t>parametric polymorphism</a:t>
            </a:r>
            <a:br>
              <a:rPr lang="en-US" altLang="en-US" sz="2400" i="1">
                <a:solidFill>
                  <a:schemeClr val="tx2"/>
                </a:solidFill>
              </a:rPr>
            </a:br>
            <a:r>
              <a:rPr lang="en-US" altLang="en-US" sz="2400" i="1">
                <a:solidFill>
                  <a:schemeClr val="tx2"/>
                </a:solidFill>
              </a:rPr>
              <a:t> </a:t>
            </a:r>
            <a:r>
              <a:rPr lang="en-US" altLang="en-US" sz="2400"/>
              <a:t>- A cheap compile-time substitute for dynamic binding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A0068DD3-0D24-202E-9B4F-3C0F9BA4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45022561-3300-8812-7476-840E5B92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en-US" dirty="0"/>
              <a:t>C++</a:t>
            </a:r>
          </a:p>
          <a:p>
            <a:pPr lvl="1" eaLnBrk="1" hangingPunct="1"/>
            <a:r>
              <a:rPr lang="en-US" altLang="en-US" dirty="0"/>
              <a:t>Versions of a generic subprogram are created implicitly when the subprogram is named in a call or when its address is taken with the &amp; operator</a:t>
            </a:r>
          </a:p>
          <a:p>
            <a:pPr lvl="1" eaLnBrk="1" hangingPunct="1"/>
            <a:r>
              <a:rPr lang="en-US" altLang="en-US" dirty="0"/>
              <a:t>Generic subprograms are preceded by a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en-US" dirty="0"/>
              <a:t> clause that lists the generic variables, which can be type names or class names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template</a:t>
            </a:r>
            <a:r>
              <a:rPr lang="en-US" altLang="en-US" sz="2000" dirty="0">
                <a:latin typeface="Courier New" panose="02070309020205020404" pitchFamily="49" charset="0"/>
              </a:rPr>
              <a:t> &lt;</a:t>
            </a:r>
            <a:r>
              <a:rPr lang="en-US" altLang="en-US" sz="2000" b="1" dirty="0">
                <a:latin typeface="Courier New" panose="02070309020205020404" pitchFamily="49" charset="0"/>
              </a:rPr>
              <a:t>class</a:t>
            </a:r>
            <a:r>
              <a:rPr lang="en-US" altLang="en-US" sz="2000" dirty="0">
                <a:latin typeface="Courier New" panose="02070309020205020404" pitchFamily="49" charset="0"/>
              </a:rPr>
              <a:t> 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Type max(Type first, Type second)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</a:t>
            </a:r>
            <a:r>
              <a:rPr lang="en-US" altLang="en-US" sz="2000" b="1" dirty="0">
                <a:latin typeface="Courier New" panose="02070309020205020404" pitchFamily="49" charset="0"/>
              </a:rPr>
              <a:t>return</a:t>
            </a:r>
            <a:r>
              <a:rPr lang="en-US" altLang="en-US" sz="2000" dirty="0">
                <a:latin typeface="Courier New" panose="02070309020205020404" pitchFamily="49" charset="0"/>
              </a:rPr>
              <a:t> first &gt; second ? first : second;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}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74756" name="Footer Placeholder 3">
            <a:extLst>
              <a:ext uri="{FF2B5EF4-FFF2-40B4-BE49-F238E27FC236}">
                <a16:creationId xmlns:a16="http://schemas.microsoft.com/office/drawing/2014/main" id="{67320962-9820-3170-BDB4-0893614A3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4757" name="Slide Number Placeholder 4">
            <a:extLst>
              <a:ext uri="{FF2B5EF4-FFF2-40B4-BE49-F238E27FC236}">
                <a16:creationId xmlns:a16="http://schemas.microsoft.com/office/drawing/2014/main" id="{58940519-6884-A3F6-47C5-0FDEB757B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115E614-47D1-1D4B-8507-AF1EFDCD25C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53E4-2D47-452A-6FDA-4320F9C9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Generic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B02E-FE97-1367-B74B-270000097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7750"/>
            <a:ext cx="8763000" cy="56388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>
                <a:latin typeface="+mj-lt"/>
                <a:cs typeface="Courier New" panose="02070309020205020404" pitchFamily="49" charset="0"/>
              </a:rPr>
              <a:t>This works: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void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printAll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(T[] list) 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I 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+mj-lt"/>
                <a:cs typeface="Courier New" panose="02070309020205020404" pitchFamily="49" charset="0"/>
              </a:rPr>
              <a:t>This does not (why)?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T max(T[] list) 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T max = list[0]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 I 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if (list[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(max) &gt; 0)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max = list[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max;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8B5BF-3C96-C9C6-C030-D7CE95F199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7ED70-E6A8-C745-CC11-4E27D3C238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E0D6FE72-968D-BB4B-9B3C-19EB9C12E620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62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CE002-B2C0-E558-CD84-0BD7D2518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485F0-839D-282B-9448-E3ED1C59E6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E0D6FE72-968D-BB4B-9B3C-19EB9C12E620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C44053-E563-0404-10C9-4E93277111D9}"/>
              </a:ext>
            </a:extLst>
          </p:cNvPr>
          <p:cNvSpPr txBox="1">
            <a:spLocks/>
          </p:cNvSpPr>
          <p:nvPr/>
        </p:nvSpPr>
        <p:spPr>
          <a:xfrm>
            <a:off x="152400" y="1047750"/>
            <a:ext cx="8915400" cy="56388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Compareable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b);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</a:pPr>
            <a:endParaRPr lang="en-US" altLang="en-US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altLang="en-US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altLang="en-US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&lt;T extends Comparable&lt;T&gt;&gt; T max(T[] list) {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T max = list[0]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1; I &lt; 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list.length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   if (list[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].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(max) &gt; 0) 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max = list[</a:t>
            </a: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return max;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86503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>
            <a:extLst>
              <a:ext uri="{FF2B5EF4-FFF2-40B4-BE49-F238E27FC236}">
                <a16:creationId xmlns:a16="http://schemas.microsoft.com/office/drawing/2014/main" id="{8D4E4DEA-53BF-58A7-FBA6-AC8E51236E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5779" name="Slide Number Placeholder 4">
            <a:extLst>
              <a:ext uri="{FF2B5EF4-FFF2-40B4-BE49-F238E27FC236}">
                <a16:creationId xmlns:a16="http://schemas.microsoft.com/office/drawing/2014/main" id="{7FF203BD-ECCA-0182-D0A1-A697C44E0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F4D78D0-C007-8B41-906A-255C664C025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88467320-604B-C70D-96D6-BBD2E488A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1AF1B11F-F843-2B54-9B3C-A8855B1AD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5.0</a:t>
            </a:r>
            <a:br>
              <a:rPr lang="en-US" altLang="en-US"/>
            </a:br>
            <a:r>
              <a:rPr lang="en-US" altLang="en-US" sz="2400"/>
              <a:t>- Differences between generics in Java 5.0 and those of C++:</a:t>
            </a:r>
            <a:br>
              <a:rPr lang="en-US" altLang="en-US" sz="2400"/>
            </a:br>
            <a:r>
              <a:rPr lang="en-US" altLang="en-US" sz="2400"/>
              <a:t>1. Generic parameters in Java 5.0 must be classes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2. Java 5.0 generic methods are instantiated just once as truly generic methods</a:t>
            </a:r>
            <a:br>
              <a:rPr lang="en-US" altLang="en-US" sz="2400"/>
            </a:br>
            <a:r>
              <a:rPr lang="en-US" altLang="en-US" sz="2400"/>
              <a:t>3. Restrictions can be specified on the range of classes that can be passed to the generic method as generic parameters</a:t>
            </a:r>
            <a:br>
              <a:rPr lang="en-US" altLang="en-US" sz="2400"/>
            </a:br>
            <a:r>
              <a:rPr lang="en-US" altLang="en-US" sz="2400"/>
              <a:t>4. Wildcard types of generic parameters</a:t>
            </a:r>
          </a:p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58D2E325-5DFD-CCE0-7302-85F734F5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FCCB279-CE85-4B42-4ABB-1BF1697F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Java 5.0 </a:t>
            </a:r>
            <a:r>
              <a:rPr lang="en-US" altLang="en-US" sz="2400" dirty="0"/>
              <a:t>(continued)</a:t>
            </a:r>
          </a:p>
          <a:p>
            <a:pPr lvl="1">
              <a:buFontTx/>
              <a:buNone/>
            </a:pPr>
            <a:r>
              <a:rPr lang="en-US" altLang="en-US" dirty="0"/>
              <a:t>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(T[] list) { … }</a:t>
            </a:r>
          </a:p>
          <a:p>
            <a:pPr lvl="1">
              <a:buFontTx/>
              <a:buNone/>
            </a:pPr>
            <a:r>
              <a:rPr lang="en-US" altLang="en-US" dirty="0"/>
              <a:t>    - The parameter is an array of generic elements 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dirty="0"/>
              <a:t> is the name of the type)</a:t>
            </a:r>
          </a:p>
          <a:p>
            <a:pPr lvl="1">
              <a:buFontTx/>
              <a:buNone/>
            </a:pPr>
            <a:r>
              <a:rPr lang="en-US" altLang="en-US" dirty="0"/>
              <a:t>    - A call: </a:t>
            </a:r>
          </a:p>
          <a:p>
            <a:pPr lvl="1">
              <a:buFontTx/>
              <a:buNone/>
            </a:pPr>
            <a:r>
              <a:rPr lang="en-US" altLang="en-US" dirty="0"/>
              <a:t>  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en-US" dirty="0"/>
              <a:t>Generic parameters can have bounds: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Comparable&gt; T </a:t>
            </a:r>
          </a:p>
          <a:p>
            <a:pPr lvl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doIt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(T[] list) { … }</a:t>
            </a:r>
          </a:p>
          <a:p>
            <a:pPr lvl="1">
              <a:buFontTx/>
              <a:buNone/>
            </a:pPr>
            <a:r>
              <a:rPr lang="en-US" altLang="en-US" dirty="0"/>
              <a:t>The generic type must be of a class that implements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en-US" dirty="0"/>
              <a:t> interface</a:t>
            </a:r>
          </a:p>
        </p:txBody>
      </p:sp>
      <p:sp>
        <p:nvSpPr>
          <p:cNvPr id="77828" name="Footer Placeholder 3">
            <a:extLst>
              <a:ext uri="{FF2B5EF4-FFF2-40B4-BE49-F238E27FC236}">
                <a16:creationId xmlns:a16="http://schemas.microsoft.com/office/drawing/2014/main" id="{01503ED0-FF7B-FB44-8677-38DDC12089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7829" name="Slide Number Placeholder 4">
            <a:extLst>
              <a:ext uri="{FF2B5EF4-FFF2-40B4-BE49-F238E27FC236}">
                <a16:creationId xmlns:a16="http://schemas.microsoft.com/office/drawing/2014/main" id="{F50E5757-326E-D10F-1E81-318965948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993658A-0DDB-C24B-B6B2-D4F2BA0AE9A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A181E45C-B3B9-33BF-3618-21784370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962D357F-1F5C-00CA-5415-B8CFD17A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 5.0 </a:t>
            </a:r>
            <a:r>
              <a:rPr lang="en-US" altLang="en-US" sz="2400"/>
              <a:t>(continued)</a:t>
            </a:r>
          </a:p>
          <a:p>
            <a:pPr lvl="1"/>
            <a:r>
              <a:rPr lang="en-US" altLang="en-US"/>
              <a:t>Wildcard types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Collection&lt;?&gt;</a:t>
            </a:r>
            <a:r>
              <a:rPr lang="en-US" altLang="en-US"/>
              <a:t> is a wildcard type for collection classes</a:t>
            </a:r>
          </a:p>
          <a:p>
            <a:pPr lvl="1">
              <a:buFontTx/>
              <a:buNone/>
            </a:pPr>
            <a:r>
              <a:rPr lang="en-US" altLang="en-US"/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printCollection(Collection&lt;?&gt; c) {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(Object e: c) {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System.out.println(e);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>
              <a:buFontTx/>
              <a:buNone/>
            </a:pPr>
            <a:r>
              <a:rPr lang="en-US" altLang="en-US"/>
              <a:t>    - Works for any collection class</a:t>
            </a:r>
          </a:p>
        </p:txBody>
      </p:sp>
      <p:sp>
        <p:nvSpPr>
          <p:cNvPr id="78852" name="Footer Placeholder 3">
            <a:extLst>
              <a:ext uri="{FF2B5EF4-FFF2-40B4-BE49-F238E27FC236}">
                <a16:creationId xmlns:a16="http://schemas.microsoft.com/office/drawing/2014/main" id="{44B96E8C-189F-41E6-58B9-37836FCA73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8853" name="Slide Number Placeholder 4">
            <a:extLst>
              <a:ext uri="{FF2B5EF4-FFF2-40B4-BE49-F238E27FC236}">
                <a16:creationId xmlns:a16="http://schemas.microsoft.com/office/drawing/2014/main" id="{CFDB28B7-A33E-25A5-D8A4-7D631BF34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6D2D3C0-5B1D-4E40-9B1D-050A27B636B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187E-12D7-51EC-EA43-C2B7955A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and Dynamic Typing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E82B6-AF41-61B0-7123-4CC2D9A9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special needed for dynamically typed languages.  Why?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93494-0910-95C0-D685-F8ABB8D02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6E943-D236-7563-A358-9BE91596FA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en-US"/>
              <a:t>1-</a:t>
            </a:r>
            <a:fld id="{E0D6FE72-968D-BB4B-9B3C-19EB9C12E620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700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>
            <a:extLst>
              <a:ext uri="{FF2B5EF4-FFF2-40B4-BE49-F238E27FC236}">
                <a16:creationId xmlns:a16="http://schemas.microsoft.com/office/drawing/2014/main" id="{BAA3B369-DC3D-5606-B870-66689B95B9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9875" name="Slide Number Placeholder 4">
            <a:extLst>
              <a:ext uri="{FF2B5EF4-FFF2-40B4-BE49-F238E27FC236}">
                <a16:creationId xmlns:a16="http://schemas.microsoft.com/office/drawing/2014/main" id="{E509C00E-306A-DA36-EF5D-CBF188CF47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0F3057A-FE7E-E44A-BDBD-2CEE35AF24A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57DA8C6B-96EE-063C-3F6E-B94D5930E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62FA237D-B9E9-D503-5157-7D51FDCF2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C# 2005</a:t>
            </a:r>
            <a:br>
              <a:rPr lang="en-US" altLang="en-US"/>
            </a:br>
            <a:r>
              <a:rPr lang="en-US" altLang="en-US"/>
              <a:t>- </a:t>
            </a:r>
            <a:r>
              <a:rPr lang="en-US" altLang="en-US" sz="2400"/>
              <a:t>Supports generic methods that are similar to those of Java 5.0</a:t>
            </a:r>
            <a:br>
              <a:rPr lang="en-US" altLang="en-US" sz="2400"/>
            </a:br>
            <a:r>
              <a:rPr lang="en-US" altLang="en-US" sz="2400"/>
              <a:t>- One difference: actual type parameters in a call can be omitted if the compiler can infer the unspecified type</a:t>
            </a:r>
          </a:p>
          <a:p>
            <a:pPr lvl="1" eaLnBrk="1" hangingPunct="1"/>
            <a:r>
              <a:rPr lang="en-US" altLang="en-US"/>
              <a:t>Another – C# 2005 does not support wildcards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0CDC8EA0-296C-1FC3-2E31-6AFE1E1F4F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D0520A11-7049-1BB4-7E33-0A9813AA5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F430376-5477-0841-8F4D-A074B9DF81A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99D33DC6-B1A3-C2ED-74A7-C8AF018B4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Definitions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0F39D5F9-72E9-04DE-4C10-98B8D33CA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i="1"/>
              <a:t>subprogram definition</a:t>
            </a:r>
            <a:r>
              <a:rPr lang="en-US" altLang="en-US" sz="2000"/>
              <a:t> describes the interface to and the actions of the subprogram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In Python, function definitions are executable; in all other languages, they are non-executable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In Ruby, function definitions can appear either in or outside of class definitions. If outside, they are methods of 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600"/>
              <a:t>. They can be called without an object, like a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In Lua, all functions are anonymous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i="1"/>
              <a:t>subprogram call</a:t>
            </a:r>
            <a:r>
              <a:rPr lang="en-US" altLang="en-US" sz="2000"/>
              <a:t> is an explicit request that the subprogram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i="1"/>
              <a:t>subprogram header</a:t>
            </a:r>
            <a:r>
              <a:rPr lang="en-US" altLang="en-US" sz="2000"/>
              <a:t> is the first part of the definition, including the name, the kind of subprogram, and the formal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 i="1"/>
              <a:t>parameter profile</a:t>
            </a:r>
            <a:r>
              <a:rPr lang="en-US" altLang="en-US" sz="2000"/>
              <a:t> (aka </a:t>
            </a:r>
            <a:r>
              <a:rPr lang="en-US" altLang="en-US" sz="2000" i="1"/>
              <a:t>signature</a:t>
            </a:r>
            <a:r>
              <a:rPr lang="en-US" altLang="en-US" sz="2000"/>
              <a:t>) of a subprogram is the number, order, and types of its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 i="1"/>
              <a:t>protocol</a:t>
            </a:r>
            <a:r>
              <a:rPr lang="en-US" altLang="en-US" sz="2000"/>
              <a:t> is a subprogram’s parameter profile and, if it is a function, its return type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4B6A3241-36B0-6982-3270-99C69171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E1CCDFD6-31C7-9CBF-F2C9-6F17C633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r>
              <a:rPr lang="en-US" altLang="en-US"/>
              <a:t>F# </a:t>
            </a:r>
          </a:p>
          <a:p>
            <a:pPr lvl="1"/>
            <a:r>
              <a:rPr lang="en-US" altLang="en-US"/>
              <a:t>Infers a generic type if it cannot determine the type of a parameter or the return type of a function – </a:t>
            </a:r>
            <a:r>
              <a:rPr lang="en-US" altLang="en-US" i="1"/>
              <a:t>automatic generalization</a:t>
            </a:r>
          </a:p>
          <a:p>
            <a:pPr lvl="1"/>
            <a:r>
              <a:rPr lang="en-US" altLang="en-US"/>
              <a:t>Such types are denoted with an apostrophe and a single letter, e.g.,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′a</a:t>
            </a:r>
          </a:p>
          <a:p>
            <a:pPr lvl="1"/>
            <a:r>
              <a:rPr lang="en-US" altLang="en-US"/>
              <a:t>Functions can be defined to have generic parameters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printPair (x: ′a) (y: ′a) =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printfn ″%A %A″ x y</a:t>
            </a:r>
          </a:p>
          <a:p>
            <a:pPr lvl="1">
              <a:buFontTx/>
              <a:buNone/>
            </a:pPr>
            <a:r>
              <a:rPr lang="en-US" altLang="en-US"/>
              <a:t>     -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en-US"/>
              <a:t> is a format code for any type</a:t>
            </a:r>
          </a:p>
          <a:p>
            <a:pPr lvl="1">
              <a:buFontTx/>
              <a:buNone/>
            </a:pPr>
            <a:r>
              <a:rPr lang="en-US" altLang="en-US"/>
              <a:t>     - These parameters are not type constrained</a:t>
            </a:r>
          </a:p>
          <a:p>
            <a:pPr lvl="1"/>
            <a:endParaRPr lang="en-US" altLang="en-US" i="1"/>
          </a:p>
          <a:p>
            <a:pPr lvl="1"/>
            <a:endParaRPr lang="en-US" altLang="en-US" i="1"/>
          </a:p>
          <a:p>
            <a:pPr lvl="1"/>
            <a:endParaRPr lang="en-US" altLang="en-US" i="1"/>
          </a:p>
        </p:txBody>
      </p:sp>
      <p:sp>
        <p:nvSpPr>
          <p:cNvPr id="81924" name="Footer Placeholder 3">
            <a:extLst>
              <a:ext uri="{FF2B5EF4-FFF2-40B4-BE49-F238E27FC236}">
                <a16:creationId xmlns:a16="http://schemas.microsoft.com/office/drawing/2014/main" id="{9956D1D4-8658-A3B6-5B73-55169351D4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1925" name="Slide Number Placeholder 4">
            <a:extLst>
              <a:ext uri="{FF2B5EF4-FFF2-40B4-BE49-F238E27FC236}">
                <a16:creationId xmlns:a16="http://schemas.microsoft.com/office/drawing/2014/main" id="{BC908526-4052-7306-8E25-20ADFC35C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54D7ECA-90F2-EA4C-A520-328F657D81D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76FE8645-1818-88C8-3902-A2204F74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206C851D-DCCB-933C-84BB-25F051A8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F# (continued)</a:t>
            </a:r>
          </a:p>
          <a:p>
            <a:pPr lvl="1"/>
            <a:r>
              <a:rPr lang="en-US" altLang="en-US"/>
              <a:t>If the parameters of a function are used with arithmetic operators, they are type constrained, even if the parameters are specified to be generic</a:t>
            </a:r>
          </a:p>
          <a:p>
            <a:pPr lvl="1"/>
            <a:r>
              <a:rPr lang="en-US" altLang="en-US"/>
              <a:t>Because of type inferencing and the lack of type coercions, F# generic functions are far less useful than those of C++, Java 5.0+, and C# 2005+</a:t>
            </a:r>
          </a:p>
        </p:txBody>
      </p:sp>
      <p:sp>
        <p:nvSpPr>
          <p:cNvPr id="82948" name="Footer Placeholder 3">
            <a:extLst>
              <a:ext uri="{FF2B5EF4-FFF2-40B4-BE49-F238E27FC236}">
                <a16:creationId xmlns:a16="http://schemas.microsoft.com/office/drawing/2014/main" id="{0FA66661-7399-A09A-8F2A-E7B13978D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2949" name="Slide Number Placeholder 4">
            <a:extLst>
              <a:ext uri="{FF2B5EF4-FFF2-40B4-BE49-F238E27FC236}">
                <a16:creationId xmlns:a16="http://schemas.microsoft.com/office/drawing/2014/main" id="{3741B636-2487-7ABE-A813-CDA20CD4F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928E72F-8C8F-034D-9D6D-5C9F5B52C7F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>
            <a:extLst>
              <a:ext uri="{FF2B5EF4-FFF2-40B4-BE49-F238E27FC236}">
                <a16:creationId xmlns:a16="http://schemas.microsoft.com/office/drawing/2014/main" id="{20B0EEDE-DACB-6095-B5AE-04456865B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3971" name="Slide Number Placeholder 4">
            <a:extLst>
              <a:ext uri="{FF2B5EF4-FFF2-40B4-BE49-F238E27FC236}">
                <a16:creationId xmlns:a16="http://schemas.microsoft.com/office/drawing/2014/main" id="{44725DCB-32A8-4D07-321D-C1F87CADB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09E8B17-D647-FC4A-8CC2-15F8B30EC30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C977C4AB-E09F-EB40-B5B8-26D680B5A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User-Defined Overloaded Operators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B1812D32-3B89-9E96-F180-3840770E7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Operators can be overloaded in Ada, C++, Python, and Ruby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 Python example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__add__ (self, second) 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Complex(self.real + second.real,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  self.imag + second.imag)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Use: To compute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 + y, x.__add__(y)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3AA67F4F-D66E-F127-6289-4B7C0857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Closures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3F7E9021-9A26-713B-9167-F0F9F207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181600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i="1"/>
              <a:t>closure</a:t>
            </a:r>
            <a:r>
              <a:rPr lang="en-US" altLang="en-US"/>
              <a:t> is a subprogram and the referencing environment where it was defined</a:t>
            </a:r>
          </a:p>
          <a:p>
            <a:pPr lvl="1"/>
            <a:r>
              <a:rPr lang="en-US" altLang="en-US" sz="2000"/>
              <a:t>The referencing environment is needed if the subprogram can be called from any arbitrary place in the program</a:t>
            </a:r>
          </a:p>
          <a:p>
            <a:pPr lvl="1"/>
            <a:r>
              <a:rPr lang="en-US" altLang="en-US" sz="2000"/>
              <a:t>A static-scoped language that does not permit nested subprograms doesn’t need closures</a:t>
            </a:r>
          </a:p>
          <a:p>
            <a:pPr lvl="1"/>
            <a:r>
              <a:rPr lang="en-US" altLang="en-US" sz="2000"/>
              <a:t>Closures are only needed if a subprogram can access variables in nesting scopes and it can be called from anywhere</a:t>
            </a:r>
          </a:p>
          <a:p>
            <a:pPr lvl="1"/>
            <a:r>
              <a:rPr lang="en-US" altLang="en-US" sz="2000"/>
              <a:t>To support closures, an implementation may need to provide unlimited extent to some variables (because a subprogram may access a nonlocal variable that is normally no longer alive)</a:t>
            </a:r>
          </a:p>
        </p:txBody>
      </p:sp>
      <p:sp>
        <p:nvSpPr>
          <p:cNvPr id="86020" name="Footer Placeholder 3">
            <a:extLst>
              <a:ext uri="{FF2B5EF4-FFF2-40B4-BE49-F238E27FC236}">
                <a16:creationId xmlns:a16="http://schemas.microsoft.com/office/drawing/2014/main" id="{E7D12E24-BB2F-4A62-F88D-BC2EF39500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6021" name="Slide Number Placeholder 4">
            <a:extLst>
              <a:ext uri="{FF2B5EF4-FFF2-40B4-BE49-F238E27FC236}">
                <a16:creationId xmlns:a16="http://schemas.microsoft.com/office/drawing/2014/main" id="{50CAD144-4FAD-0EB7-CDBE-8FB9476D6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B528577-77C7-7D4B-A719-7D4C5E4EAE7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9B36602E-69D0-2EE0-715C-AB9FB745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Closures </a:t>
            </a:r>
            <a:r>
              <a:rPr lang="en-US" altLang="en-US" sz="2800"/>
              <a:t>(continued)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B00AADEB-CA97-685D-EE6F-6431EC65B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r>
              <a:rPr lang="en-US" altLang="en-US"/>
              <a:t>A JavaScript closure:</a:t>
            </a:r>
          </a:p>
          <a:p>
            <a:pPr>
              <a:buFontTx/>
              <a:buNone/>
            </a:pPr>
            <a:r>
              <a:rPr lang="en-US" altLang="en-US"/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makeAdder(x) 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function(y) {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+ y;}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add10 = makeAdder(10);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add5 = makeAdder(5);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document.write(″add 10 to 20: ″ + add10(20) +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″&lt;br /&gt;″);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document.write(″add 5 to 20: ″ + add5(20) + 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″&lt;br /&gt;″);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>
                <a:cs typeface="Courier New" panose="02070309020205020404" pitchFamily="49" charset="0"/>
              </a:rPr>
              <a:t>- The closure is the anonymous function returned by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makeAdder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altLang="en-US"/>
              <a:t> 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87044" name="Footer Placeholder 3">
            <a:extLst>
              <a:ext uri="{FF2B5EF4-FFF2-40B4-BE49-F238E27FC236}">
                <a16:creationId xmlns:a16="http://schemas.microsoft.com/office/drawing/2014/main" id="{DDE933AD-AA26-D26F-3BFD-C80BAC3A6A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7045" name="Slide Number Placeholder 4">
            <a:extLst>
              <a:ext uri="{FF2B5EF4-FFF2-40B4-BE49-F238E27FC236}">
                <a16:creationId xmlns:a16="http://schemas.microsoft.com/office/drawing/2014/main" id="{BA407A12-8434-EE63-5EEF-AC6D3C7E7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0C6030F-5807-914E-82B7-ACC35C5A270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FDD0B019-1940-C462-72DF-25CF4572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Closures (continued)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C72AD4AB-6C0B-473B-A20F-D2935348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r>
              <a:rPr lang="en-US" altLang="en-US"/>
              <a:t>C#</a:t>
            </a:r>
          </a:p>
          <a:p>
            <a:pPr lvl="1">
              <a:buFontTx/>
              <a:buChar char="-"/>
            </a:pPr>
            <a:r>
              <a:rPr lang="en-US" altLang="en-US" sz="2000"/>
              <a:t>We can write the same closure in C# using a nested anonymous delegate</a:t>
            </a:r>
          </a:p>
          <a:p>
            <a:pPr lvl="1">
              <a:buFontTx/>
              <a:buChar char="-"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Func&lt;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/>
              <a:t> </a:t>
            </a:r>
            <a:r>
              <a:rPr lang="en-US" altLang="en-US" sz="2000">
                <a:cs typeface="Courier New" panose="02070309020205020404" pitchFamily="49" charset="0"/>
              </a:rPr>
              <a:t>(the return type) </a:t>
            </a:r>
            <a:r>
              <a:rPr lang="en-US" altLang="en-US" sz="2000"/>
              <a:t>specifies a delegate that takes an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/>
              <a:t> as a parameter and returns and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sz="1800"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/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Func&lt;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makeAdder(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delegate(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+ y;};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Func&lt;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Add10 = makeAdder(10);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Func&lt;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Add5 = makeAdder(5);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Console.WriteLine(″Add 10 to 20: {0}″, Add10(20));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Console.WriteLine(″Add 5 to 20: {0}″, Add5(20));</a:t>
            </a:r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88068" name="Footer Placeholder 3">
            <a:extLst>
              <a:ext uri="{FF2B5EF4-FFF2-40B4-BE49-F238E27FC236}">
                <a16:creationId xmlns:a16="http://schemas.microsoft.com/office/drawing/2014/main" id="{3CC37B81-7C44-44E8-858B-594C692F44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8069" name="Slide Number Placeholder 4">
            <a:extLst>
              <a:ext uri="{FF2B5EF4-FFF2-40B4-BE49-F238E27FC236}">
                <a16:creationId xmlns:a16="http://schemas.microsoft.com/office/drawing/2014/main" id="{0526A3BE-146B-233A-2EC9-CE7852A8E1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0490EDA-0A5D-E34B-8667-C72DC784DFD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A252F983-9A90-605B-76C4-4764BE5C6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9091" name="Slide Number Placeholder 4">
            <a:extLst>
              <a:ext uri="{FF2B5EF4-FFF2-40B4-BE49-F238E27FC236}">
                <a16:creationId xmlns:a16="http://schemas.microsoft.com/office/drawing/2014/main" id="{49A69CB8-E6DD-6478-66F9-CE27491FAF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CAF7EC3-7395-074F-8B24-636517252C1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2B480029-5E63-0F5E-66D0-7653A63FD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Coroutines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8BD45523-1F33-38F4-D644-33CF760BD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</a:t>
            </a:r>
            <a:r>
              <a:rPr lang="en-US" altLang="en-US" sz="2400" i="1"/>
              <a:t>coroutine</a:t>
            </a:r>
            <a:r>
              <a:rPr lang="en-US" altLang="en-US" sz="2400"/>
              <a:t> is a subprogram that has multiple entries and controls them itself – supported directly in Lua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Also called </a:t>
            </a:r>
            <a:r>
              <a:rPr lang="en-US" altLang="en-US" sz="2400" i="1"/>
              <a:t>symmetric control: </a:t>
            </a:r>
            <a:r>
              <a:rPr lang="en-US" altLang="en-US" sz="2400"/>
              <a:t>caller and called coroutines are on a more equal basis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coroutine call is named a </a:t>
            </a:r>
            <a:r>
              <a:rPr lang="en-US" altLang="en-US" sz="2400" i="1"/>
              <a:t>resume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first resume of a coroutine is to its beginning, but subsequent calls enter at the point just after the last executed statement in the coroutine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Coroutines repeatedly resume each other, possibly forever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Coroutines provide </a:t>
            </a:r>
            <a:r>
              <a:rPr lang="en-US" altLang="en-US" sz="2400" i="1"/>
              <a:t>quasi-concurrent execution</a:t>
            </a:r>
            <a:r>
              <a:rPr lang="en-US" altLang="en-US" sz="2400"/>
              <a:t> of program units (the coroutines); their execution is interleaved, but not overlapped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2">
            <a:extLst>
              <a:ext uri="{FF2B5EF4-FFF2-40B4-BE49-F238E27FC236}">
                <a16:creationId xmlns:a16="http://schemas.microsoft.com/office/drawing/2014/main" id="{1376E992-82B7-9C44-14CC-F9A003B2D2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1139" name="Slide Number Placeholder 3">
            <a:extLst>
              <a:ext uri="{FF2B5EF4-FFF2-40B4-BE49-F238E27FC236}">
                <a16:creationId xmlns:a16="http://schemas.microsoft.com/office/drawing/2014/main" id="{A8C9B540-2DFC-5FF3-D356-4D5F10332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BCE278E-D017-EF49-889A-33C812B493D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1140" name="Rectangle 5">
            <a:extLst>
              <a:ext uri="{FF2B5EF4-FFF2-40B4-BE49-F238E27FC236}">
                <a16:creationId xmlns:a16="http://schemas.microsoft.com/office/drawing/2014/main" id="{FAB9A54A-C2F2-8641-3EBE-1DB90DDBC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Coroutines Illustrated: Possible Execution Controls</a:t>
            </a:r>
          </a:p>
        </p:txBody>
      </p:sp>
      <p:pic>
        <p:nvPicPr>
          <p:cNvPr id="91141" name="Picture 4">
            <a:extLst>
              <a:ext uri="{FF2B5EF4-FFF2-40B4-BE49-F238E27FC236}">
                <a16:creationId xmlns:a16="http://schemas.microsoft.com/office/drawing/2014/main" id="{E0FD1D11-5534-3523-3E44-0A696110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54380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2">
            <a:extLst>
              <a:ext uri="{FF2B5EF4-FFF2-40B4-BE49-F238E27FC236}">
                <a16:creationId xmlns:a16="http://schemas.microsoft.com/office/drawing/2014/main" id="{E225DF9F-2040-2236-E08C-52F0484994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3187" name="Slide Number Placeholder 3">
            <a:extLst>
              <a:ext uri="{FF2B5EF4-FFF2-40B4-BE49-F238E27FC236}">
                <a16:creationId xmlns:a16="http://schemas.microsoft.com/office/drawing/2014/main" id="{CBD2469B-0A10-A90E-7D42-A1845D4F8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224F7A1-AD5A-A249-A4B0-C6882248CD8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8" name="Rectangle 5">
            <a:extLst>
              <a:ext uri="{FF2B5EF4-FFF2-40B4-BE49-F238E27FC236}">
                <a16:creationId xmlns:a16="http://schemas.microsoft.com/office/drawing/2014/main" id="{F5964045-966A-2E2E-3A40-300211C29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Coroutines Illustrated: Possible Execution Controls</a:t>
            </a:r>
          </a:p>
        </p:txBody>
      </p:sp>
      <p:pic>
        <p:nvPicPr>
          <p:cNvPr id="93189" name="Picture 4">
            <a:extLst>
              <a:ext uri="{FF2B5EF4-FFF2-40B4-BE49-F238E27FC236}">
                <a16:creationId xmlns:a16="http://schemas.microsoft.com/office/drawing/2014/main" id="{316EB6C4-9026-A27F-8A5E-791AAC5D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43585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2">
            <a:extLst>
              <a:ext uri="{FF2B5EF4-FFF2-40B4-BE49-F238E27FC236}">
                <a16:creationId xmlns:a16="http://schemas.microsoft.com/office/drawing/2014/main" id="{AA693CD3-C2B8-B28B-0214-71C59F5766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5235" name="Slide Number Placeholder 3">
            <a:extLst>
              <a:ext uri="{FF2B5EF4-FFF2-40B4-BE49-F238E27FC236}">
                <a16:creationId xmlns:a16="http://schemas.microsoft.com/office/drawing/2014/main" id="{9D153768-EC2C-2D36-B488-DE2C0A5AE7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62A16A1-2382-C548-9163-170992C4F98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92F97A04-7177-430F-C020-EBF5CE660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Coroutines Illustrated: Possible Execution Controls with Loops</a:t>
            </a:r>
          </a:p>
        </p:txBody>
      </p:sp>
      <p:pic>
        <p:nvPicPr>
          <p:cNvPr id="95237" name="Picture 4">
            <a:extLst>
              <a:ext uri="{FF2B5EF4-FFF2-40B4-BE49-F238E27FC236}">
                <a16:creationId xmlns:a16="http://schemas.microsoft.com/office/drawing/2014/main" id="{DBD43DC8-6BB6-91C1-D875-BAF670DF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410450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13006EB7-98BA-E1BE-7CCD-DDED77E9D8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E685A233-3668-053F-DB13-BBC5B8276D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5B82790-924B-0149-8BED-2075C208FDB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E6902BB-041F-B209-F78D-47AD4470D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Definitions (continued)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525D7794-676E-FAD4-DF73-1D00C4F11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Function declarations in C and C++ are often called </a:t>
            </a:r>
            <a:r>
              <a:rPr lang="en-US" altLang="en-US" sz="2400" i="1"/>
              <a:t>prototypes</a:t>
            </a:r>
          </a:p>
          <a:p>
            <a:pPr eaLnBrk="1" hangingPunct="1"/>
            <a:r>
              <a:rPr lang="en-US" altLang="en-US" sz="2400"/>
              <a:t>A </a:t>
            </a:r>
            <a:r>
              <a:rPr lang="en-US" altLang="en-US" sz="2400" i="1"/>
              <a:t>subprogram declaration</a:t>
            </a:r>
            <a:r>
              <a:rPr lang="en-US" altLang="en-US" sz="2400"/>
              <a:t> provides the protocol, but not the body, of the subprogram</a:t>
            </a:r>
          </a:p>
          <a:p>
            <a:pPr eaLnBrk="1" hangingPunct="1"/>
            <a:r>
              <a:rPr lang="en-US" altLang="en-US" sz="2400"/>
              <a:t>A </a:t>
            </a:r>
            <a:r>
              <a:rPr lang="en-US" altLang="en-US" sz="2400" i="1"/>
              <a:t>formal parameter</a:t>
            </a:r>
            <a:r>
              <a:rPr lang="en-US" altLang="en-US" sz="2400"/>
              <a:t> is a dummy variable listed in the subprogram header and used in the subprogram</a:t>
            </a:r>
          </a:p>
          <a:p>
            <a:pPr eaLnBrk="1" hangingPunct="1"/>
            <a:r>
              <a:rPr lang="en-US" altLang="en-US" sz="2400"/>
              <a:t>An </a:t>
            </a:r>
            <a:r>
              <a:rPr lang="en-US" altLang="en-US" sz="2400" i="1"/>
              <a:t>actual parameter</a:t>
            </a:r>
            <a:r>
              <a:rPr lang="en-US" altLang="en-US" sz="2400"/>
              <a:t> represents a value or address used in the subprogram call statement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>
            <a:extLst>
              <a:ext uri="{FF2B5EF4-FFF2-40B4-BE49-F238E27FC236}">
                <a16:creationId xmlns:a16="http://schemas.microsoft.com/office/drawing/2014/main" id="{3F1C4C3E-730C-67A7-8F75-8BB825B6B4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7283" name="Slide Number Placeholder 4">
            <a:extLst>
              <a:ext uri="{FF2B5EF4-FFF2-40B4-BE49-F238E27FC236}">
                <a16:creationId xmlns:a16="http://schemas.microsoft.com/office/drawing/2014/main" id="{36A4AFE2-2096-0852-0574-BD77D2D07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78BCED9-EC81-B547-A62D-2FD12E51232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A40EAEA7-784F-91C6-C82C-4C6F406F4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0E45558D-E423-707B-E79F-3699DF2AB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subprogram definition describes the actions represented by the subprogram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Subprograms can be either functions or procedures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Local variables in subprograms can be stack-dynamic or static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Three models of parameter passing: in mode, out mode, and inout mode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Some languages allow operator overloading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Subprograms can be generic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closure is a subprogram and its ref.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coroutine is a special subprogram with multiple entries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13006EB7-98BA-E1BE-7CCD-DDED77E9D8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E685A233-3668-053F-DB13-BBC5B8276D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5B82790-924B-0149-8BED-2075C208FDB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E6902BB-041F-B209-F78D-47AD4470D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 Definitions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525D7794-676E-FAD4-DF73-1D00C4F11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i="1" dirty="0"/>
              <a:t>formal parameter</a:t>
            </a:r>
            <a:r>
              <a:rPr lang="en-US" altLang="en-US" sz="2400" dirty="0"/>
              <a:t> is a dummy variable listed in the subprogram header and used in the subprogram</a:t>
            </a:r>
          </a:p>
          <a:p>
            <a:pPr eaLnBrk="1" hangingPunct="1"/>
            <a:r>
              <a:rPr lang="en-US" altLang="en-US" sz="2400" dirty="0"/>
              <a:t>An </a:t>
            </a:r>
            <a:r>
              <a:rPr lang="en-US" altLang="en-US" sz="2400" i="1" dirty="0"/>
              <a:t>actual parameter</a:t>
            </a:r>
            <a:r>
              <a:rPr lang="en-US" altLang="en-US" sz="2400" dirty="0"/>
              <a:t> represents a value or address used in the subprogram call statement</a:t>
            </a:r>
          </a:p>
        </p:txBody>
      </p:sp>
    </p:spTree>
    <p:extLst>
      <p:ext uri="{BB962C8B-B14F-4D97-AF65-F5344CB8AC3E}">
        <p14:creationId xmlns:p14="http://schemas.microsoft.com/office/powerpoint/2010/main" val="376828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FED8CC3F-44A2-C6D3-EAFC-90CB9BA27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897D8433-BAA3-4278-E3D3-91FC5ED091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29193C9-0A59-F045-8F7F-86FC008B430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D3B77A1C-B109-75BF-9474-3AC067808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Actual/Formal Parameter Correspondence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E259A44-E9B3-F2D6-5D40-479372DCE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Positional</a:t>
            </a:r>
          </a:p>
          <a:p>
            <a:pPr lvl="1" eaLnBrk="1" hangingPunct="1"/>
            <a:r>
              <a:rPr lang="en-US" altLang="en-US" sz="2000" dirty="0"/>
              <a:t>The binding of actual parameters to formal parameters is by position: the first actual parameter is bound to the first formal parameter and so forth</a:t>
            </a:r>
          </a:p>
          <a:p>
            <a:pPr lvl="1" eaLnBrk="1" hangingPunct="1"/>
            <a:r>
              <a:rPr lang="en-US" altLang="en-US" sz="2000" dirty="0"/>
              <a:t>Safe and effective</a:t>
            </a:r>
          </a:p>
          <a:p>
            <a:pPr eaLnBrk="1" hangingPunct="1"/>
            <a:r>
              <a:rPr lang="en-US" altLang="en-US" sz="2400" dirty="0"/>
              <a:t>Keyword</a:t>
            </a:r>
          </a:p>
          <a:p>
            <a:pPr lvl="1" eaLnBrk="1" hangingPunct="1"/>
            <a:r>
              <a:rPr lang="en-US" altLang="en-US" sz="2000" dirty="0"/>
              <a:t>The name of the formal parameter to which an actual parameter is to be bound is specified with the actual parameter</a:t>
            </a:r>
          </a:p>
          <a:p>
            <a:pPr lvl="1" eaLnBrk="1" hangingPunct="1"/>
            <a:r>
              <a:rPr lang="en-US" altLang="en-US" sz="2000" i="1" dirty="0"/>
              <a:t>Advantage</a:t>
            </a:r>
            <a:r>
              <a:rPr lang="en-US" altLang="en-US" sz="2000" dirty="0"/>
              <a:t>: Parameters can appear in any order, thereby avoiding parameter correspondence errors</a:t>
            </a:r>
          </a:p>
          <a:p>
            <a:pPr lvl="1" eaLnBrk="1" hangingPunct="1"/>
            <a:r>
              <a:rPr lang="en-US" altLang="en-US" sz="2000" i="1" dirty="0"/>
              <a:t>Disadvantage</a:t>
            </a:r>
            <a:r>
              <a:rPr lang="en-US" altLang="en-US" sz="2000" dirty="0"/>
              <a:t>: User must know the formal parameter’s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D753740D-0F4F-4BAE-67CF-571F68BAC3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A4E91DB7-3B7C-4E61-9959-C9931D8F7C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345B225-49DD-9A43-9B3B-AE15C412472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5B60AF4-E25A-3CD4-A68D-07D5F5C4B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Parameter Default Values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32E65B69-E423-AA40-1179-04ED63FB0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In certain languages (e.g., C++, Python, Ruby, PHP), formal parameters can have default values (if no actual parameter is passed)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In C++, default parameters must appear last because parameters are positionally associated (no keyword parameters)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Variable numbers of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C# methods can accept a variable number of parameters as long as they are of the same type—the corresponding formal parameter is an array preceded by </a:t>
            </a:r>
            <a:r>
              <a:rPr lang="en-US" altLang="en-US" sz="2000" b="1" dirty="0">
                <a:latin typeface="Courier New" panose="02070309020205020404" pitchFamily="49" charset="0"/>
              </a:rPr>
              <a:t>params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 Ruby, the actual parameters are sent as elements of a hash literal and the corresponding formal parameter is preceded by an asterisk.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/>
              <a:t>Javascript</a:t>
            </a:r>
            <a:r>
              <a:rPr lang="en-US" altLang="en-US" sz="2000" dirty="0"/>
              <a:t> has the </a:t>
            </a:r>
            <a:r>
              <a:rPr lang="en-US" alt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arguments</a:t>
            </a:r>
            <a:r>
              <a:rPr lang="en-US" altLang="en-US" sz="2000" dirty="0"/>
              <a:t> keyword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32226</TotalTime>
  <Words>4430</Words>
  <Application>Microsoft Macintosh PowerPoint</Application>
  <PresentationFormat>On-screen Show (4:3)</PresentationFormat>
  <Paragraphs>577</Paragraphs>
  <Slides>60</Slides>
  <Notes>40</Notes>
  <HiddenSlides>27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Times</vt:lpstr>
      <vt:lpstr>Lucida Sans Unicode</vt:lpstr>
      <vt:lpstr>Arial</vt:lpstr>
      <vt:lpstr>Courier</vt:lpstr>
      <vt:lpstr>Courier New</vt:lpstr>
      <vt:lpstr>1_sebesta</vt:lpstr>
      <vt:lpstr>Chapter 9</vt:lpstr>
      <vt:lpstr>Chapter 9 Topics</vt:lpstr>
      <vt:lpstr>Introduction</vt:lpstr>
      <vt:lpstr>Fundamentals of Subprograms</vt:lpstr>
      <vt:lpstr>Basic Definitions</vt:lpstr>
      <vt:lpstr>Basic Definitions (continued)</vt:lpstr>
      <vt:lpstr>Basic Definitions</vt:lpstr>
      <vt:lpstr>Actual/Formal Parameter Correspondence</vt:lpstr>
      <vt:lpstr>Formal Parameter Default Values</vt:lpstr>
      <vt:lpstr>Variable Numbers of Parameters (continued)</vt:lpstr>
      <vt:lpstr>Procedures and Functions </vt:lpstr>
      <vt:lpstr>Design Issues for Subprograms</vt:lpstr>
      <vt:lpstr>Local Referencing Environments</vt:lpstr>
      <vt:lpstr>Local Referencing Environments: Examples</vt:lpstr>
      <vt:lpstr>Semantic Models of Parameter Passing</vt:lpstr>
      <vt:lpstr>Models of Parameter Passing</vt:lpstr>
      <vt:lpstr>Conceptual Models of Transfer</vt:lpstr>
      <vt:lpstr>Pass-by-Value (In Mode)</vt:lpstr>
      <vt:lpstr>Pass-by-Result (Out Mode)</vt:lpstr>
      <vt:lpstr>Pass-by-Value-Result (inout Mode)</vt:lpstr>
      <vt:lpstr>Pass-by-Reference (Inout Mode)</vt:lpstr>
      <vt:lpstr>PowerPoint Presentation</vt:lpstr>
      <vt:lpstr>Pass-by-Name (Inout Mode)</vt:lpstr>
      <vt:lpstr>Implementing Parameter-Passing Methods</vt:lpstr>
      <vt:lpstr>Implementing Parameter-Passing Methods</vt:lpstr>
      <vt:lpstr>Parameter Passing Methods of Major Languages</vt:lpstr>
      <vt:lpstr>Parameter Passing Methods of Major Languages (continued)</vt:lpstr>
      <vt:lpstr>Type Checking Parameters</vt:lpstr>
      <vt:lpstr>Multidimensional Arrays as Parameters</vt:lpstr>
      <vt:lpstr>Multidimensional Arrays as Parameters: C and C++</vt:lpstr>
      <vt:lpstr>Multidimensional Arrays as Parameters: Java and C#</vt:lpstr>
      <vt:lpstr>Design Considerations for Parameter Passing </vt:lpstr>
      <vt:lpstr>Parameters that are Subprogram Names</vt:lpstr>
      <vt:lpstr>Parameters that are Subprogram Names: Referencing Environment</vt:lpstr>
      <vt:lpstr>PowerPoint Presentation</vt:lpstr>
      <vt:lpstr>Calling Subprograms Indirectly</vt:lpstr>
      <vt:lpstr>Calling Subprograms Indirectly (continued)</vt:lpstr>
      <vt:lpstr>Design Issues for Functions</vt:lpstr>
      <vt:lpstr>Overloaded Subprograms</vt:lpstr>
      <vt:lpstr>Overloading can get complex</vt:lpstr>
      <vt:lpstr>Generic Subprograms</vt:lpstr>
      <vt:lpstr>Generic Subprograms (continued)</vt:lpstr>
      <vt:lpstr>Java Generic function</vt:lpstr>
      <vt:lpstr>PowerPoint Presentation</vt:lpstr>
      <vt:lpstr>Generic Subprograms (continued)</vt:lpstr>
      <vt:lpstr>Generic Subprograms (continued)</vt:lpstr>
      <vt:lpstr>Generic Subprograms (continued)</vt:lpstr>
      <vt:lpstr>Generic and Dynamic Typing </vt:lpstr>
      <vt:lpstr>Generic Subprograms (continued)</vt:lpstr>
      <vt:lpstr>Generic Subprograms (continued)</vt:lpstr>
      <vt:lpstr>Generic Subprograms (continued)</vt:lpstr>
      <vt:lpstr>User-Defined Overloaded Operators</vt:lpstr>
      <vt:lpstr>Closures</vt:lpstr>
      <vt:lpstr>Closures (continued)</vt:lpstr>
      <vt:lpstr>Closures (continued)</vt:lpstr>
      <vt:lpstr>Coroutines</vt:lpstr>
      <vt:lpstr>Coroutines Illustrated: Possible Execution Controls</vt:lpstr>
      <vt:lpstr>Coroutines Illustrated: Possible Execution Controls</vt:lpstr>
      <vt:lpstr>Coroutines Illustrated: Possible Execution Controls with Loops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Zachary Kurmas</cp:lastModifiedBy>
  <cp:revision>83</cp:revision>
  <dcterms:created xsi:type="dcterms:W3CDTF">2003-08-01T12:29:19Z</dcterms:created>
  <dcterms:modified xsi:type="dcterms:W3CDTF">2023-04-05T12:43:52Z</dcterms:modified>
</cp:coreProperties>
</file>