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2" r:id="rId1"/>
  </p:sldMasterIdLst>
  <p:notesMasterIdLst>
    <p:notesMasterId r:id="rId57"/>
  </p:notesMasterIdLst>
  <p:sldIdLst>
    <p:sldId id="256" r:id="rId2"/>
    <p:sldId id="258" r:id="rId3"/>
    <p:sldId id="321" r:id="rId4"/>
    <p:sldId id="259" r:id="rId5"/>
    <p:sldId id="260" r:id="rId6"/>
    <p:sldId id="261" r:id="rId7"/>
    <p:sldId id="348" r:id="rId8"/>
    <p:sldId id="262" r:id="rId9"/>
    <p:sldId id="322" r:id="rId10"/>
    <p:sldId id="345" r:id="rId11"/>
    <p:sldId id="263" r:id="rId12"/>
    <p:sldId id="264" r:id="rId13"/>
    <p:sldId id="266" r:id="rId14"/>
    <p:sldId id="334" r:id="rId15"/>
    <p:sldId id="328" r:id="rId16"/>
    <p:sldId id="269" r:id="rId17"/>
    <p:sldId id="329" r:id="rId18"/>
    <p:sldId id="270" r:id="rId19"/>
    <p:sldId id="271" r:id="rId20"/>
    <p:sldId id="272" r:id="rId21"/>
    <p:sldId id="273" r:id="rId22"/>
    <p:sldId id="347" r:id="rId23"/>
    <p:sldId id="276" r:id="rId24"/>
    <p:sldId id="323" r:id="rId25"/>
    <p:sldId id="335" r:id="rId26"/>
    <p:sldId id="279" r:id="rId27"/>
    <p:sldId id="280" r:id="rId28"/>
    <p:sldId id="282" r:id="rId29"/>
    <p:sldId id="286" r:id="rId30"/>
    <p:sldId id="287" r:id="rId31"/>
    <p:sldId id="324" r:id="rId32"/>
    <p:sldId id="290" r:id="rId33"/>
    <p:sldId id="291" r:id="rId34"/>
    <p:sldId id="292" r:id="rId35"/>
    <p:sldId id="336" r:id="rId36"/>
    <p:sldId id="337" r:id="rId37"/>
    <p:sldId id="346" r:id="rId38"/>
    <p:sldId id="295" r:id="rId39"/>
    <p:sldId id="296" r:id="rId40"/>
    <p:sldId id="333" r:id="rId41"/>
    <p:sldId id="330" r:id="rId42"/>
    <p:sldId id="340" r:id="rId43"/>
    <p:sldId id="341" r:id="rId44"/>
    <p:sldId id="331" r:id="rId45"/>
    <p:sldId id="338" r:id="rId46"/>
    <p:sldId id="339" r:id="rId47"/>
    <p:sldId id="314" r:id="rId48"/>
    <p:sldId id="342" r:id="rId49"/>
    <p:sldId id="343" r:id="rId50"/>
    <p:sldId id="344" r:id="rId51"/>
    <p:sldId id="316" r:id="rId52"/>
    <p:sldId id="318" r:id="rId53"/>
    <p:sldId id="319" r:id="rId54"/>
    <p:sldId id="320" r:id="rId55"/>
    <p:sldId id="326" r:id="rId5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Lucida Sans Unicode" panose="020B0602030504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Lucida Sans Unicode" panose="020B0602030504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Lucida Sans Unicode" panose="020B0602030504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Lucida Sans Unicode" panose="020B0602030504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Lucida Sans Unicode" panose="020B0602030504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Lucida Sans Unicode" panose="020B0602030504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Lucida Sans Unicode" panose="020B0602030504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Lucida Sans Unicode" panose="020B0602030504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00" autoAdjust="0"/>
  </p:normalViewPr>
  <p:slideViewPr>
    <p:cSldViewPr>
      <p:cViewPr varScale="1">
        <p:scale>
          <a:sx n="112" d="100"/>
          <a:sy n="112" d="100"/>
        </p:scale>
        <p:origin x="186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50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B57F2C6-48F2-4930-C72D-1B0B293C716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AB69448-D206-D10E-2E94-F67845CE2B9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B0FA8D5-4F0E-CC74-DFB7-D6CDD4AD9F3C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EDCECB50-D6F6-8FAE-3729-4CEC8AFBDF8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1B92AC01-483B-F6C5-FC33-B1D58314186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4EE30D5A-4C40-9194-E277-BFCBE0D6B3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1429302-A4BB-F346-882B-16DCB3220E9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889329A7-21BB-D34D-6173-D7CBA70411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215D12C9-5360-1E42-A4ED-232EE7172F0A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48D39D30-2110-4740-5E6F-51FED728FE8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81AE5A1B-5D4C-3C9D-5874-4DB06B3AAB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8FC20404-1E68-8641-C879-125D742B0B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379930FC-2CD3-6540-8C47-F93CDAC60B11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B230F7B6-3D26-B9C5-047C-DD670196945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78FA423B-664D-0D21-147D-084043A6A3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3F53789E-622B-2115-F10A-0FF7B6874A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781C209B-5459-EE4C-A001-A2EE453963E1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EAAC7EB4-A903-E157-CA2D-F636BBE4F1B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09630107-E867-473C-CAF1-4A6C263B72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42B87543-D12C-3975-DCAC-9A89C17BA0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846AC6FC-2225-4E4E-9686-FFC36F0953E7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AA65F8A-BA6F-D75F-4E7D-97BB17C8539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899AF5A9-DD21-748F-A18D-8EFFB3FA6E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01598740-1BB9-D6EF-EF42-DA9F7DDADC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B0017BB9-5A96-514C-A85C-8C5CEE5755C8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8B38EC4A-89B7-1C2C-F743-AB917FB43EE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6C00BD3B-8DC5-D635-C090-E1283526EF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280B5FC9-E76F-4604-D520-40E09AE5844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C4318DDB-B080-DA4F-A4CA-7EBD552CA1C8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8A52A476-3D42-E91B-44E6-FF65A904C25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48228F19-0BF0-7369-49BE-04B9BF7CD6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F2E60E34-BE1A-B950-7DDD-61DEAC6561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F3876696-8BA3-F944-8F02-3CB7C5560551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75666D29-2481-58DC-8B5D-01D8D73A2E2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B5FAB091-F8A5-DAAC-0B08-AF5CB797A9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93C7BD15-82D8-F108-D2C0-B8B1322631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260D0C54-0737-4F4F-96A7-BFAB057BE175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7E2735AA-CAC9-1E37-4C2F-B824C84E335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114A78FF-5EFF-F755-22C9-5B522C8594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67D38A4A-4A48-0A58-B787-1D467DEF03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46A871EC-3B6D-1246-B0C3-BDC5299D8703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34A69165-E1F7-CCE6-1C93-475BC1676FE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CF4B9FE0-4EC6-92FE-DEAB-82262CA7EA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6F7853B9-E33D-6687-0E5E-8A5C0D036F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9DFE8BB0-D37A-6A4B-9FB8-31CC43FC086C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D0CA9446-3012-1605-C58D-515797FC606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6C56EC07-CB1D-5E40-7C6C-8C1FCE9C4D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0316C6C3-D807-4ACD-BF47-B5CD2EC8D5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5F1F3DC2-F8E2-F54A-A6C0-5B13A1A8E6A4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3485CEF7-3C67-6834-1E86-0E071DB3DCF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991BD3C2-DA65-1762-B1E2-A8ABC17B22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557EEAF8-86CA-D2F4-AD9D-FA2855A97F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C533CE28-A451-E547-B888-8CD2E6282B24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618FC91E-CF04-DC60-3779-9FDB07348EB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BD66EE49-9853-CA0A-65FE-14B13F1A8F3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0004" tIns="45002" rIns="90004" bIns="45002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C1A62D33-0C93-5796-9AF0-B734483B2F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09E72740-8992-EA49-8DD7-666036CC202F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9111465D-B0ED-6150-221E-F83D25EB134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59D93548-7791-2355-A68D-28712F7E36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8CAD5CE2-3BB5-4436-2649-238FDC3068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B19835B9-A992-BD4D-8EBD-6130858C3D52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713D5903-F5C4-9F6F-E34B-F687C32BC88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12995470-DAAA-D628-BD71-C1A8AF2680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D0DA8DC2-0F56-2C1F-52CE-1AB6844E21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6C69E979-B563-1F4E-9F6B-A32BA4CFB2B9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E21FAF4F-F49E-110B-BA63-4AF3D397FF4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8588909A-1EF7-0A53-3014-56CC465A8C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22F89A41-D9ED-A276-C321-8F6927424A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E35A4B88-A3A1-B84E-859B-30AA1A98F9EF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D21F3820-5D57-6BD9-FF5F-6925C9197CE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0CDD20E9-2C48-0F0F-8A1D-DD772C3C5A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C9E826E6-4FD8-3073-6ED9-7AEA641538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3FA535C7-CF62-1040-BDA2-4243F6A156AF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B2908A91-C6E3-0734-2561-A53340BF0FC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80292A60-20FE-83F6-D455-C5015CAE77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7372815A-8654-5960-DC8E-91401B0B3D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D8DA4405-4D6B-4A46-ABC6-ADBC40550D4F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8FDA57A0-5AC1-35BB-4088-1F01A270983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5F334395-997A-B121-1E93-210233BE02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E4E714AB-07ED-F857-36AE-AA63F991B38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6C98F7AA-07EA-4743-81CD-08C8B497D246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EB12F3C6-FE0C-0712-D01C-8BFB48CCD72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97492206-F719-F4E1-38D8-8C36A7F62A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F872BD1B-29F2-D6C2-03D3-06E348CAAB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A5AB2544-64AF-B04F-BB4D-E44AE8084AA2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E7AE47A0-FF08-F304-1F20-F44A5466F6A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31583321-B357-519F-669E-93FBA99462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3F5A43FD-3735-8C06-74EA-2450B74901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F893C6F6-51A0-BA49-985B-82C50055EC48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B382928D-06BA-6A70-3A5C-0D5C74615DF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60D631D8-1A21-25FD-7C51-90810F173D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1667D524-EDF6-50E9-7D8D-1B39AED841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EF163B55-D4C4-924C-A473-ED41DD72ACCD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5D56AEAB-3BF6-3DDD-CD90-0D580BE0972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3FD4DC24-2C19-672D-24CE-F92DA32F6B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6E47271D-B587-9D03-F010-FBDFF07B89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FB503283-9510-6A4D-A0F0-ED1CACE92609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17FC440D-F380-4221-276F-7C654190833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3EB1077D-CF37-6F95-A2DA-E40A708139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151B77EB-FF2B-91AA-DACD-35BB2B4E7E1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21EAF97F-4C79-0845-B8ED-C4B62D540987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8F0FF3FD-8E1B-3857-2755-752B028897E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A325EAFC-F169-5CB0-713B-099B5CF17C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5EA7EF4F-75D1-0B7F-73C4-124453D611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0F770DF3-580F-CD42-A78A-2F78488FFC7C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22AC4DDF-B510-650B-8806-2506CCA2CCF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F051DB08-AF38-63C0-02E1-14402A1A35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3932002F-5C1E-B2A4-051D-20C23F0FAC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6491ABAB-A3E2-4D4A-AA81-04CF31F2F696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1CBA2958-2AAF-5208-4013-96BAD20EAA3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B3A022E0-9C58-A539-7B69-1DCCC9B4FD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CB75EAB1-F70E-F3A8-E8AD-9FBCF8CA6B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447342D3-5D48-814C-80C2-D8A2A5B76E7F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00E73491-7810-47BB-89B6-1ED11E6D647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A73EE669-85E0-9F36-907A-8EDE2C954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C3E40AFF-6901-C42F-6027-F4AFD68DD6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14AFDC9A-C81D-5D4C-B80E-E9619859D549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26A4A756-8FE1-D7DF-9AA6-033CB28E296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0497641A-C1AC-EE9D-3095-DC14664354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55E2190D-D93F-7193-B734-8D96DDD3F8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FE07C4EC-70F7-8E48-8422-7FB52A064FE1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CE09823B-2554-3A98-B680-5F351DDC958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178D6E70-892A-9EFE-ADE8-FFCD40C852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BD47B85F-BD9F-D301-2D41-7975AEA077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4A492BC2-E28C-124A-9044-01EDAF362825}" type="slidenum">
              <a:rPr lang="en-US" altLang="en-US" sz="1200"/>
              <a:pPr/>
              <a:t>51</a:t>
            </a:fld>
            <a:endParaRPr lang="en-US" altLang="en-US" sz="12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B0A80F21-0DEB-5790-26FA-3F3D6AC9991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C7C724F7-B625-6EBE-399F-F44B3E9284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085AE86B-7A7E-FC50-B73C-616CD2E2B3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275517A1-4D61-6445-A351-BED809325396}" type="slidenum">
              <a:rPr lang="en-US" altLang="en-US" sz="1200"/>
              <a:pPr/>
              <a:t>52</a:t>
            </a:fld>
            <a:endParaRPr lang="en-US" altLang="en-US" sz="1200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B1C5F281-24D8-B90B-BE68-4FCEC18F2E5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E1F10ADE-3991-5484-0B78-A451D3FBCA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69337ED3-A754-F607-2B1F-7483E40F9C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3B49B9E6-C0E6-5540-B8FD-497D42795FB1}" type="slidenum">
              <a:rPr lang="en-US" altLang="en-US" sz="1200"/>
              <a:pPr/>
              <a:t>53</a:t>
            </a:fld>
            <a:endParaRPr lang="en-US" altLang="en-US" sz="1200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DE632963-E15D-6093-5575-762AC100001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8503DBD8-C721-5FD4-C943-780ECE8A14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493D0015-D92A-00D1-F581-F4C535DA70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DAB703E9-967C-104D-A402-0394725EB232}" type="slidenum">
              <a:rPr lang="en-US" altLang="en-US" sz="1200"/>
              <a:pPr/>
              <a:t>54</a:t>
            </a:fld>
            <a:endParaRPr lang="en-US" altLang="en-US" sz="1200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8E5AB216-DF48-4789-40C4-AD087FCDBFA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4792ED0F-91D3-8C8E-7A39-34E3E1DFD7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5B94D07A-29E6-2374-40A9-11B7944D66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E6B2E270-328A-744D-AD50-E5D8D25D42D4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4BFED2E9-800C-17CD-AC6C-446293CFD67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8CA7842E-E363-70F1-D4AB-C960D8133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id="{540A33F5-D3EE-DF6F-0737-28922A9246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C85F7D22-A490-0045-B397-4D28477D0A56}" type="slidenum">
              <a:rPr lang="en-US" altLang="en-US" sz="1200"/>
              <a:pPr/>
              <a:t>55</a:t>
            </a:fld>
            <a:endParaRPr lang="en-US" altLang="en-US" sz="1200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id="{230CA81B-DFF0-19D3-7352-5975EACC2FD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id="{2DCB9FB0-B2A4-987B-9200-2DCC149D26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3C9EC0CF-9FA5-8F1E-AF7D-AC2718E7AE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441CDBB6-626B-984A-9EE5-16B8DE822294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25E4947A-9C86-D43D-3A02-1AA0B9CECAF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2702101C-C5D1-18BF-865D-089BDEC0DD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37E8DAD9-74A9-4C13-3B50-B7FEFCC26A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C0D371F4-4296-9A47-B90C-69BAD0A37A74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8A91BD3B-4D75-0730-B4ED-7FA410E42C8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1C366DFE-0EF2-C444-9F28-70928B4C37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37E8DAD9-74A9-4C13-3B50-B7FEFCC26A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C0D371F4-4296-9A47-B90C-69BAD0A37A74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8A91BD3B-4D75-0730-B4ED-7FA410E42C8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1C366DFE-0EF2-C444-9F28-70928B4C37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464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6B1CFC6-653C-24AD-B782-233E1034B6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DB689DBD-8BCB-D44C-81D7-F03F7EAD4958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652699F7-40B2-15F7-F6EF-C4862DBCBEF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DBF88E57-64C0-7CD7-AE5B-2BB6DB969A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88F4F626-92D1-4B38-1C6D-74C6F34450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fld id="{2B7C08EB-2A59-F949-9158-DCCDCD37EE32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702D9496-5289-ECF6-1979-7B55A65B989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199EACF4-9F9F-0002-F3F7-D1284276DA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E738B21A-F483-83CD-8DCC-AC36A05AD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3775" y="6564313"/>
            <a:ext cx="15589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 algn="r">
              <a:defRPr/>
            </a:pPr>
            <a:r>
              <a:rPr lang="en-US" altLang="en-US" sz="1200">
                <a:latin typeface="Courier" pitchFamily="49" charset="0"/>
              </a:rPr>
              <a:t>ISBN </a:t>
            </a:r>
            <a:r>
              <a:rPr lang="en-US" altLang="en-US" sz="1200"/>
              <a:t>0-321-49362-1</a:t>
            </a: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63BF815B-0FF8-A830-25F5-9292250EDF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0"/>
            <a:ext cx="5105400" cy="656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71600"/>
            <a:ext cx="3657600" cy="1143000"/>
          </a:xfrm>
        </p:spPr>
        <p:txBody>
          <a:bodyPr/>
          <a:lstStyle>
            <a:lvl1pPr>
              <a:defRPr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3276600"/>
            <a:ext cx="3657600" cy="17526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40255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A13F90-D28E-78A6-6321-4D3B7DD96F8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B9CD0BA-53A1-5DF4-4DE7-83F828B9177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718F8BA8-F9EB-2B4D-B5A5-87508D30AA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873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81000"/>
            <a:ext cx="20383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9626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0AAB9ED-AD59-2653-D570-F807200C0DB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0C63D2-3076-DCBA-B44E-21D620B5DAA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26409862-0EBF-7642-BE51-B3C5A00EC0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458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FD4928-9887-6635-820A-FBB3C9BA26E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5D99DEA-64E9-20F2-3B5B-0D42DE7DAA6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E0D6FE72-968D-BB4B-9B3C-19EB9C12E6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8137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AEF9260-784F-3551-E18C-AC9F2B81FAD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50CE489-2A64-6E7C-2E38-F14219EC040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0AD60A85-56D4-D844-A650-3713C08AF0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655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600200"/>
            <a:ext cx="40005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6378A6-CBBB-116C-D192-CADF7A05591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001974-147A-A5DE-EDCA-1D0DA459D45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C68AF414-A6E9-7F47-84DA-286BFF2F23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938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2C9008B-381A-ECD5-A71F-C459610E39E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DB03B97-C676-B763-1FC5-35FF8986D94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B4075B32-7483-B440-8C6A-81E47528C5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062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7FE5355-2260-6097-7668-5E04E7AC6E5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74158D0-D265-1AB1-77E2-9DD941DC0EC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CFD0D400-E475-B346-B5FD-E4861E7FD0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07A6A00-1040-2C92-B9F8-77E6BB5720C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F8CF7B6-CCA7-525F-D129-4B4A7EE489F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DC75DF1E-08F3-CB48-B170-2999DAE52B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402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09AE1A-F863-E77C-7CDE-F968926CB37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67F9ED-4174-45CC-447A-18830A22A58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00783C58-752B-B64E-8B4C-D8E0BC8441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783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87FD6C-E15F-EFFC-3609-6A2D5FACA41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D526A1-C6EE-7A59-7D49-77D156AD4F7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1-</a:t>
            </a:r>
            <a:fld id="{8915B039-D261-9848-AB90-17842E5321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77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441AF42-AD83-ED8D-E221-58C47A1754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78DEA21-6E82-D082-6696-2437B5813B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2948" name="Rectangle 4">
            <a:extLst>
              <a:ext uri="{FF2B5EF4-FFF2-40B4-BE49-F238E27FC236}">
                <a16:creationId xmlns:a16="http://schemas.microsoft.com/office/drawing/2014/main" id="{C7143E09-A7F6-B003-CC8C-4CFA2667DFC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82949" name="Rectangle 5">
            <a:extLst>
              <a:ext uri="{FF2B5EF4-FFF2-40B4-BE49-F238E27FC236}">
                <a16:creationId xmlns:a16="http://schemas.microsoft.com/office/drawing/2014/main" id="{A025D98E-E0EB-397F-89C0-7A4F7B5E500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1-</a:t>
            </a:r>
            <a:fld id="{6E9DF294-72E8-694F-B0C7-D06FDD6A6F4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CA8875BC-CD19-A561-1CA5-F380E69084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5240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101FC8F5-DE8A-A55C-6494-01AA62153A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1219200"/>
            <a:ext cx="8153400" cy="0"/>
          </a:xfrm>
          <a:prstGeom prst="line">
            <a:avLst/>
          </a:prstGeom>
          <a:noFill/>
          <a:ln w="571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666699"/>
          </a:solidFill>
          <a:latin typeface="Lucida Sans Unicode" pitchFamily="34" charset="0"/>
          <a:ea typeface="Lucida Sans Unicode" pitchFamily="34" charset="0"/>
          <a:cs typeface="Lucida Sans Unicode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accent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100">
          <a:solidFill>
            <a:srgbClr val="666699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accent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666699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>
            <a:extLst>
              <a:ext uri="{FF2B5EF4-FFF2-40B4-BE49-F238E27FC236}">
                <a16:creationId xmlns:a16="http://schemas.microsoft.com/office/drawing/2014/main" id="{E882CFB6-CE00-8739-1755-4265D0BF802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9</a:t>
            </a:r>
          </a:p>
        </p:txBody>
      </p:sp>
      <p:sp>
        <p:nvSpPr>
          <p:cNvPr id="4099" name="Rectangle 5">
            <a:extLst>
              <a:ext uri="{FF2B5EF4-FFF2-40B4-BE49-F238E27FC236}">
                <a16:creationId xmlns:a16="http://schemas.microsoft.com/office/drawing/2014/main" id="{3DAD3CB7-5543-4450-40AE-705C04E1DDF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Subprograms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23CAD617-BCCF-A0F8-098F-0A2B3909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 Numbers of Parameters </a:t>
            </a:r>
            <a:r>
              <a:rPr lang="en-US" altLang="en-US" sz="2400"/>
              <a:t>(continued)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4364E089-995A-C33F-CC73-77D6016F6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000" dirty="0"/>
              <a:t>In Python, the actual is a list of values and the corresponding formal parameter is a name with an asterisk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dirty="0"/>
          </a:p>
        </p:txBody>
      </p:sp>
      <p:sp>
        <p:nvSpPr>
          <p:cNvPr id="20484" name="Footer Placeholder 3">
            <a:extLst>
              <a:ext uri="{FF2B5EF4-FFF2-40B4-BE49-F238E27FC236}">
                <a16:creationId xmlns:a16="http://schemas.microsoft.com/office/drawing/2014/main" id="{2536A2D1-C55C-2D1D-C68D-59FDCD2D3A7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0485" name="Slide Number Placeholder 4">
            <a:extLst>
              <a:ext uri="{FF2B5EF4-FFF2-40B4-BE49-F238E27FC236}">
                <a16:creationId xmlns:a16="http://schemas.microsoft.com/office/drawing/2014/main" id="{519F780C-3651-9A0A-C6F5-D9A3EC469E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D2A31A7C-5CC0-284B-9AED-E0D72857BCF9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>
            <a:extLst>
              <a:ext uri="{FF2B5EF4-FFF2-40B4-BE49-F238E27FC236}">
                <a16:creationId xmlns:a16="http://schemas.microsoft.com/office/drawing/2014/main" id="{FE7324C0-CA91-B120-A0AF-18456C7689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1507" name="Slide Number Placeholder 4">
            <a:extLst>
              <a:ext uri="{FF2B5EF4-FFF2-40B4-BE49-F238E27FC236}">
                <a16:creationId xmlns:a16="http://schemas.microsoft.com/office/drawing/2014/main" id="{4FA7910D-D8DD-2377-E528-5054E9F838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F7F0054D-4B70-5540-8948-ABA0DF0E5F25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4FBCBADA-926A-92C8-532A-50E5325091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Procedures and Functions 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2EA70359-648C-F4EE-04AE-2136493061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/>
              <a:t>There are two categories of subprograms</a:t>
            </a:r>
          </a:p>
          <a:p>
            <a:pPr lvl="1" eaLnBrk="1" hangingPunct="1"/>
            <a:r>
              <a:rPr lang="en-US" altLang="en-US" i="1"/>
              <a:t>Procedures</a:t>
            </a:r>
            <a:r>
              <a:rPr lang="en-US" altLang="en-US"/>
              <a:t> are collection of statements that define parameterized computations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 i="1"/>
              <a:t>Functions</a:t>
            </a:r>
            <a:r>
              <a:rPr lang="en-US" altLang="en-US"/>
              <a:t> structurally resemble procedures but are semantically modeled on mathematical functions</a:t>
            </a:r>
          </a:p>
          <a:p>
            <a:pPr lvl="1" eaLnBrk="1" hangingPunct="1"/>
            <a:endParaRPr lang="en-US" altLang="en-US"/>
          </a:p>
          <a:p>
            <a:pPr lvl="2" eaLnBrk="1" hangingPunct="1"/>
            <a:r>
              <a:rPr lang="en-US" altLang="en-US"/>
              <a:t>They are expected to produce no side effects</a:t>
            </a:r>
          </a:p>
          <a:p>
            <a:pPr lvl="2" eaLnBrk="1" hangingPunct="1"/>
            <a:r>
              <a:rPr lang="en-US" altLang="en-US"/>
              <a:t>In practice, program functions have side effects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>
            <a:extLst>
              <a:ext uri="{FF2B5EF4-FFF2-40B4-BE49-F238E27FC236}">
                <a16:creationId xmlns:a16="http://schemas.microsoft.com/office/drawing/2014/main" id="{25FFCF38-7A66-6F91-646C-5A06F36445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3555" name="Slide Number Placeholder 4">
            <a:extLst>
              <a:ext uri="{FF2B5EF4-FFF2-40B4-BE49-F238E27FC236}">
                <a16:creationId xmlns:a16="http://schemas.microsoft.com/office/drawing/2014/main" id="{A306D275-0374-3E4E-34BD-B657200BFC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C5B7049E-E95B-5743-AD24-8AA5DC10D3B0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94E785FC-C588-145D-395D-820AB59875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 Issues for Subprograms</a:t>
            </a:r>
          </a:p>
        </p:txBody>
      </p:sp>
      <p:sp>
        <p:nvSpPr>
          <p:cNvPr id="23557" name="Rectangle 3">
            <a:extLst>
              <a:ext uri="{FF2B5EF4-FFF2-40B4-BE49-F238E27FC236}">
                <a16:creationId xmlns:a16="http://schemas.microsoft.com/office/drawing/2014/main" id="{CBDCB6AC-BFC4-73B7-4E55-64B532DC0D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953000"/>
          </a:xfrm>
        </p:spPr>
        <p:txBody>
          <a:bodyPr/>
          <a:lstStyle/>
          <a:p>
            <a:pPr eaLnBrk="1" hangingPunct="1"/>
            <a:r>
              <a:rPr lang="en-US" altLang="en-US" sz="1800"/>
              <a:t>Are local variables static or dynamic? </a:t>
            </a:r>
          </a:p>
          <a:p>
            <a:pPr eaLnBrk="1" hangingPunct="1"/>
            <a:r>
              <a:rPr lang="en-US" altLang="en-US" sz="1800"/>
              <a:t>Can subprogram definitions appear in other subprogram definitions? </a:t>
            </a:r>
          </a:p>
          <a:p>
            <a:pPr eaLnBrk="1" hangingPunct="1"/>
            <a:r>
              <a:rPr lang="en-US" altLang="en-US" sz="1800"/>
              <a:t>What parameter passing methods are provided?</a:t>
            </a:r>
          </a:p>
          <a:p>
            <a:pPr eaLnBrk="1" hangingPunct="1"/>
            <a:r>
              <a:rPr lang="en-US" altLang="en-US" sz="1800"/>
              <a:t>Are parameter types checked?</a:t>
            </a:r>
          </a:p>
          <a:p>
            <a:pPr eaLnBrk="1" hangingPunct="1"/>
            <a:r>
              <a:rPr lang="en-US" altLang="en-US" sz="1800"/>
              <a:t>If subprograms can be passed as parameters and subprograms can be nested, what is the referencing environment of a passed subprogram?</a:t>
            </a:r>
          </a:p>
          <a:p>
            <a:pPr eaLnBrk="1" hangingPunct="1"/>
            <a:r>
              <a:rPr lang="en-US" altLang="en-US" sz="1800"/>
              <a:t>Are functional side effects allowed?</a:t>
            </a:r>
          </a:p>
          <a:p>
            <a:pPr eaLnBrk="1" hangingPunct="1"/>
            <a:r>
              <a:rPr lang="en-US" altLang="en-US" sz="1800"/>
              <a:t>What types of values can be returned from functions?</a:t>
            </a:r>
          </a:p>
          <a:p>
            <a:pPr eaLnBrk="1" hangingPunct="1"/>
            <a:r>
              <a:rPr lang="en-US" altLang="en-US" sz="1800"/>
              <a:t>How many values can be returned from functions?</a:t>
            </a:r>
          </a:p>
          <a:p>
            <a:pPr eaLnBrk="1" hangingPunct="1"/>
            <a:r>
              <a:rPr lang="en-US" altLang="en-US" sz="1800"/>
              <a:t>Can subprograms be overloaded?</a:t>
            </a:r>
          </a:p>
          <a:p>
            <a:pPr eaLnBrk="1" hangingPunct="1"/>
            <a:r>
              <a:rPr lang="en-US" altLang="en-US" sz="1800"/>
              <a:t>Can subprogram be generic?</a:t>
            </a:r>
          </a:p>
          <a:p>
            <a:pPr eaLnBrk="1" hangingPunct="1"/>
            <a:r>
              <a:rPr lang="en-US" altLang="en-US" sz="1800"/>
              <a:t>If the language allows nested subprograms, are closures supported?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>
            <a:extLst>
              <a:ext uri="{FF2B5EF4-FFF2-40B4-BE49-F238E27FC236}">
                <a16:creationId xmlns:a16="http://schemas.microsoft.com/office/drawing/2014/main" id="{9DC412BC-64F8-CECD-D89F-17C0A1269C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5603" name="Slide Number Placeholder 4">
            <a:extLst>
              <a:ext uri="{FF2B5EF4-FFF2-40B4-BE49-F238E27FC236}">
                <a16:creationId xmlns:a16="http://schemas.microsoft.com/office/drawing/2014/main" id="{B0CDD99C-60E2-4A0F-3D17-E803705ECB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6DB24E0-87C3-134C-873E-1A1091A1994C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0C38BDD4-63D3-B78C-E0B8-A5C90AF4A0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Local Referencing Environments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F2125676-3FA9-FE76-4464-7079E51E9D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/>
              <a:t>Local variables can be stack-dynamic 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  </a:t>
            </a:r>
            <a:r>
              <a:rPr lang="en-US" altLang="en-US" sz="2000"/>
              <a:t>- Advantages</a:t>
            </a:r>
          </a:p>
          <a:p>
            <a:pPr lvl="2" eaLnBrk="1" hangingPunct="1"/>
            <a:r>
              <a:rPr lang="en-US" altLang="en-US" sz="1900"/>
              <a:t>Support for recursion</a:t>
            </a:r>
          </a:p>
          <a:p>
            <a:pPr lvl="2" eaLnBrk="1" hangingPunct="1"/>
            <a:r>
              <a:rPr lang="en-US" altLang="en-US" sz="1900"/>
              <a:t>Storage for locals is shared among some subprograms</a:t>
            </a:r>
          </a:p>
          <a:p>
            <a:pPr lvl="1" eaLnBrk="1" hangingPunct="1"/>
            <a:r>
              <a:rPr lang="en-US" altLang="en-US" sz="2000"/>
              <a:t>Disadvantages</a:t>
            </a:r>
          </a:p>
          <a:p>
            <a:pPr lvl="2" eaLnBrk="1" hangingPunct="1"/>
            <a:r>
              <a:rPr lang="en-US" altLang="en-US" sz="1900"/>
              <a:t>Allocation/de-allocation, initialization time</a:t>
            </a:r>
          </a:p>
          <a:p>
            <a:pPr lvl="2" eaLnBrk="1" hangingPunct="1"/>
            <a:r>
              <a:rPr lang="en-US" altLang="en-US" sz="1900"/>
              <a:t>Indirect addressing</a:t>
            </a:r>
          </a:p>
          <a:p>
            <a:pPr lvl="2" eaLnBrk="1" hangingPunct="1"/>
            <a:r>
              <a:rPr lang="en-US" altLang="en-US" sz="1900"/>
              <a:t>Subprograms cannot be history sensitive</a:t>
            </a:r>
          </a:p>
          <a:p>
            <a:pPr eaLnBrk="1" hangingPunct="1"/>
            <a:r>
              <a:rPr lang="en-US" altLang="en-US" sz="2400"/>
              <a:t>Local variables can be static</a:t>
            </a:r>
          </a:p>
          <a:p>
            <a:pPr lvl="1" eaLnBrk="1" hangingPunct="1"/>
            <a:r>
              <a:rPr lang="en-US" altLang="en-US" sz="2000"/>
              <a:t>Advantages and disadvantages are the opposite of those for stack-dynamic local variables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6D2AEEB3-9FBA-E6F2-6C05-094CD9A7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Local Referencing Environments: Examples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0907B748-CEF9-7A48-7085-DE06ACD0E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In most contemporary languages, locals are stack dynamic</a:t>
            </a: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In C-based languages, locals are by default stack dynamic, but can be declared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en-US" dirty="0"/>
              <a:t> </a:t>
            </a:r>
          </a:p>
          <a:p>
            <a:pPr marL="0" indent="0">
              <a:buFontTx/>
              <a:buNone/>
              <a:defRPr/>
            </a:pPr>
            <a:endParaRPr lang="en-US" altLang="en-US" dirty="0"/>
          </a:p>
          <a:p>
            <a:pPr>
              <a:defRPr/>
            </a:pPr>
            <a:r>
              <a:rPr lang="en-US" altLang="en-US" dirty="0"/>
              <a:t>The methods of C++, Java, Python, and C# only have stack dynamic locals</a:t>
            </a:r>
          </a:p>
        </p:txBody>
      </p:sp>
      <p:sp>
        <p:nvSpPr>
          <p:cNvPr id="27652" name="Footer Placeholder 3">
            <a:extLst>
              <a:ext uri="{FF2B5EF4-FFF2-40B4-BE49-F238E27FC236}">
                <a16:creationId xmlns:a16="http://schemas.microsoft.com/office/drawing/2014/main" id="{74AF7F68-791A-601B-AA5B-B31EF9688A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7653" name="Slide Number Placeholder 4">
            <a:extLst>
              <a:ext uri="{FF2B5EF4-FFF2-40B4-BE49-F238E27FC236}">
                <a16:creationId xmlns:a16="http://schemas.microsoft.com/office/drawing/2014/main" id="{2EDB8B6C-9636-9358-BBE4-78F7FDEC60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C9DF2C7E-ABD9-3B45-A2AB-7D17573D757B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>
            <a:extLst>
              <a:ext uri="{FF2B5EF4-FFF2-40B4-BE49-F238E27FC236}">
                <a16:creationId xmlns:a16="http://schemas.microsoft.com/office/drawing/2014/main" id="{DC2ADFEB-C70C-7B44-29A1-7C05B78BAD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28675" name="Slide Number Placeholder 4">
            <a:extLst>
              <a:ext uri="{FF2B5EF4-FFF2-40B4-BE49-F238E27FC236}">
                <a16:creationId xmlns:a16="http://schemas.microsoft.com/office/drawing/2014/main" id="{2576E00B-BC80-F5EE-C775-4AC4CB1BB2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20A1C5C-E64F-6944-8009-C17D7FA7C94B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8676" name="Rectangle 2">
            <a:extLst>
              <a:ext uri="{FF2B5EF4-FFF2-40B4-BE49-F238E27FC236}">
                <a16:creationId xmlns:a16="http://schemas.microsoft.com/office/drawing/2014/main" id="{6528D288-A847-744A-B14E-CE72B8B39F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Semantic Models of Parameter Passing</a:t>
            </a:r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B6B29811-21A9-3B6F-FE42-726B0A5001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mode</a:t>
            </a:r>
          </a:p>
          <a:p>
            <a:pPr eaLnBrk="1" hangingPunct="1"/>
            <a:r>
              <a:rPr lang="en-US" altLang="en-US"/>
              <a:t>Out mode</a:t>
            </a:r>
          </a:p>
          <a:p>
            <a:pPr eaLnBrk="1" hangingPunct="1"/>
            <a:r>
              <a:rPr lang="en-US" altLang="en-US"/>
              <a:t>Inout mode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2">
            <a:extLst>
              <a:ext uri="{FF2B5EF4-FFF2-40B4-BE49-F238E27FC236}">
                <a16:creationId xmlns:a16="http://schemas.microsoft.com/office/drawing/2014/main" id="{1691731C-3C9A-F883-0D83-ADFD3BAF56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87DB9EA9-EED7-9201-8777-96156679A0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4BBB9CD-337E-1A45-A01A-124AF1507264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51B2B913-D156-6D33-6692-8D11F8F2F9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Models of Parameter Passing</a:t>
            </a:r>
          </a:p>
        </p:txBody>
      </p:sp>
      <p:pic>
        <p:nvPicPr>
          <p:cNvPr id="30725" name="Picture 3">
            <a:extLst>
              <a:ext uri="{FF2B5EF4-FFF2-40B4-BE49-F238E27FC236}">
                <a16:creationId xmlns:a16="http://schemas.microsoft.com/office/drawing/2014/main" id="{E3F7A740-AA61-201E-E404-ACEBE1962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7353300" cy="458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>
            <a:extLst>
              <a:ext uri="{FF2B5EF4-FFF2-40B4-BE49-F238E27FC236}">
                <a16:creationId xmlns:a16="http://schemas.microsoft.com/office/drawing/2014/main" id="{190B3048-7F2A-3E6C-8ACF-AD7987D23E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2771" name="Slide Number Placeholder 4">
            <a:extLst>
              <a:ext uri="{FF2B5EF4-FFF2-40B4-BE49-F238E27FC236}">
                <a16:creationId xmlns:a16="http://schemas.microsoft.com/office/drawing/2014/main" id="{BC1929BF-D046-8FC5-6C4D-575A556A2C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E128FA6-BD15-3B43-93CA-40D82051CDF0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69DC2BED-CB8F-12FB-192F-85A11D1168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Conceptual Models of Transfer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8ABFA1BD-4AEE-BA33-7802-7165292450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Physically move a value</a:t>
            </a:r>
          </a:p>
          <a:p>
            <a:pPr eaLnBrk="1" hangingPunct="1"/>
            <a:r>
              <a:rPr lang="en-US" altLang="en-US"/>
              <a:t>Move an access path to a value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>
            <a:extLst>
              <a:ext uri="{FF2B5EF4-FFF2-40B4-BE49-F238E27FC236}">
                <a16:creationId xmlns:a16="http://schemas.microsoft.com/office/drawing/2014/main" id="{D9DAEE37-AAF7-851D-6969-80AE439B3E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4819" name="Slide Number Placeholder 4">
            <a:extLst>
              <a:ext uri="{FF2B5EF4-FFF2-40B4-BE49-F238E27FC236}">
                <a16:creationId xmlns:a16="http://schemas.microsoft.com/office/drawing/2014/main" id="{9D9B24AD-B37F-04A4-7332-5975EF1D95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8C227F9F-7846-DE40-A65B-54B78A2DEAA4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22C2217A-FE98-CC79-3180-431F7207FD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Pass-by-Value (In Mode)</a:t>
            </a:r>
          </a:p>
        </p:txBody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90748FD2-43DF-418D-ED1C-0E310B65EB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 sz="2400"/>
              <a:t>The value of the actual parameter is used to initialize the corresponding formal parameter</a:t>
            </a:r>
          </a:p>
          <a:p>
            <a:pPr lvl="1" eaLnBrk="1" hangingPunct="1"/>
            <a:r>
              <a:rPr lang="en-US" altLang="en-US" sz="2000"/>
              <a:t>Normally implemented by copying</a:t>
            </a:r>
          </a:p>
          <a:p>
            <a:pPr lvl="1" eaLnBrk="1" hangingPunct="1"/>
            <a:r>
              <a:rPr lang="en-US" altLang="en-US" sz="2000"/>
              <a:t>Can be implemented by transmitting an access path but not recommended (enforcing write protection is not easy)</a:t>
            </a:r>
          </a:p>
          <a:p>
            <a:pPr lvl="1" eaLnBrk="1" hangingPunct="1"/>
            <a:r>
              <a:rPr lang="en-US" altLang="en-US" sz="2000" i="1"/>
              <a:t>Disadvantages</a:t>
            </a:r>
            <a:r>
              <a:rPr lang="en-US" altLang="en-US" sz="2000"/>
              <a:t> (if by physical move): additional storage is required (stored twice) and the actual move can be costly (for large parameters)</a:t>
            </a:r>
          </a:p>
          <a:p>
            <a:pPr lvl="1" eaLnBrk="1" hangingPunct="1"/>
            <a:r>
              <a:rPr lang="en-US" altLang="en-US" sz="2000" i="1"/>
              <a:t>Disadvantages</a:t>
            </a:r>
            <a:r>
              <a:rPr lang="en-US" altLang="en-US" sz="2000"/>
              <a:t> (if by access path method): must write-protect in the called subprogram and accesses cost more (indirect addressing)</a:t>
            </a:r>
          </a:p>
          <a:p>
            <a:pPr lvl="1" eaLnBrk="1" hangingPunct="1"/>
            <a:endParaRPr lang="en-US" altLang="en-US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>
            <a:extLst>
              <a:ext uri="{FF2B5EF4-FFF2-40B4-BE49-F238E27FC236}">
                <a16:creationId xmlns:a16="http://schemas.microsoft.com/office/drawing/2014/main" id="{F3E8A99A-54E8-8C0D-67EC-E334B91A06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6867" name="Slide Number Placeholder 4">
            <a:extLst>
              <a:ext uri="{FF2B5EF4-FFF2-40B4-BE49-F238E27FC236}">
                <a16:creationId xmlns:a16="http://schemas.microsoft.com/office/drawing/2014/main" id="{187E8776-460F-A275-E2E7-84B51566F0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A462B0E2-BE80-084B-A5D5-4645F98869EE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DE12AEEF-344E-FDA6-C045-7A00793B01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Pass-by-Result (Out Mode)</a:t>
            </a:r>
          </a:p>
        </p:txBody>
      </p:sp>
      <p:sp>
        <p:nvSpPr>
          <p:cNvPr id="36869" name="Rectangle 3">
            <a:extLst>
              <a:ext uri="{FF2B5EF4-FFF2-40B4-BE49-F238E27FC236}">
                <a16:creationId xmlns:a16="http://schemas.microsoft.com/office/drawing/2014/main" id="{4CD24C44-66EB-9D15-AFE2-58EF18FBD9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153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When a parameter is passed by result, no value is transmitted to the subprogram; the corresponding formal parameter acts as a local variable; its value is transmitted to caller’s actual parameter when control is returned to the caller, by physical move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Require extra storage location and copy operation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Potential problems: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 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sub(p1, p1); </a:t>
            </a:r>
            <a:r>
              <a:rPr lang="en-US" altLang="en-US"/>
              <a:t>whichever formal parameter is copied back will represent the current value of </a:t>
            </a: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sub(list[sub], sub); </a:t>
            </a:r>
            <a:r>
              <a:rPr lang="en-US" altLang="en-US">
                <a:cs typeface="Courier New" panose="02070309020205020404" pitchFamily="49" charset="0"/>
              </a:rPr>
              <a:t>Compute address of list[sub] at the beginning of the subprogram or end?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>
            <a:extLst>
              <a:ext uri="{FF2B5EF4-FFF2-40B4-BE49-F238E27FC236}">
                <a16:creationId xmlns:a16="http://schemas.microsoft.com/office/drawing/2014/main" id="{64F8C63D-47B5-06DD-958E-A8E2B48B08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147" name="Slide Number Placeholder 4">
            <a:extLst>
              <a:ext uri="{FF2B5EF4-FFF2-40B4-BE49-F238E27FC236}">
                <a16:creationId xmlns:a16="http://schemas.microsoft.com/office/drawing/2014/main" id="{F8177A63-10AF-8118-444B-E648D87FB6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82FC9A37-1E13-6847-BD58-67344501A8CE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C1EDA639-41C3-8DF8-DA04-3C3D7CFCD4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Chapter 9 Topics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BDDA3A50-7258-83BF-B9DD-46B925CC2E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200"/>
              <a:t>Introduction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Fundamentals of Subprograms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Design Issues for Subprograms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Local Referencing Environments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Parameter-Passing Methods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Parameters That Are Subprograms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Calling Subprograms Indirectly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Design Issues for Functions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Overloaded Subprograms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Generic Subprograms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User-Defined Overloaded Operators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Closures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/>
              <a:t>Coroutines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>
            <a:extLst>
              <a:ext uri="{FF2B5EF4-FFF2-40B4-BE49-F238E27FC236}">
                <a16:creationId xmlns:a16="http://schemas.microsoft.com/office/drawing/2014/main" id="{58D142D0-8B87-F131-D225-D1C793FC31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38915" name="Slide Number Placeholder 4">
            <a:extLst>
              <a:ext uri="{FF2B5EF4-FFF2-40B4-BE49-F238E27FC236}">
                <a16:creationId xmlns:a16="http://schemas.microsoft.com/office/drawing/2014/main" id="{0AB40FAF-71DD-C0C6-CE81-14D6CDBCDD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A891FFB5-D7B6-6744-85E2-3829A00A630D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D72A2DC2-6EF9-B0C1-349B-F752CEE3B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Pass-by-Value-Result (inout Mode)</a:t>
            </a:r>
          </a:p>
        </p:txBody>
      </p:sp>
      <p:sp>
        <p:nvSpPr>
          <p:cNvPr id="38917" name="Rectangle 3">
            <a:extLst>
              <a:ext uri="{FF2B5EF4-FFF2-40B4-BE49-F238E27FC236}">
                <a16:creationId xmlns:a16="http://schemas.microsoft.com/office/drawing/2014/main" id="{1EC032DE-2418-7A07-A23B-F9E2D0FDF2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A combination of pass-by-value and pass-by-result</a:t>
            </a:r>
          </a:p>
          <a:p>
            <a:pPr eaLnBrk="1" hangingPunct="1"/>
            <a:r>
              <a:rPr lang="en-US" altLang="en-US" sz="3200"/>
              <a:t>Sometimes called pass-by-copy</a:t>
            </a:r>
          </a:p>
          <a:p>
            <a:pPr eaLnBrk="1" hangingPunct="1"/>
            <a:r>
              <a:rPr lang="en-US" altLang="en-US" sz="3200"/>
              <a:t>Formal parameters have local storage</a:t>
            </a:r>
          </a:p>
          <a:p>
            <a:pPr eaLnBrk="1" hangingPunct="1"/>
            <a:r>
              <a:rPr lang="en-US" altLang="en-US" sz="3200"/>
              <a:t>Disadvantages:</a:t>
            </a:r>
          </a:p>
          <a:p>
            <a:pPr lvl="1" eaLnBrk="1" hangingPunct="1"/>
            <a:r>
              <a:rPr lang="en-US" altLang="en-US" sz="2800"/>
              <a:t>Those of pass-by-result</a:t>
            </a:r>
          </a:p>
          <a:p>
            <a:pPr lvl="1" eaLnBrk="1" hangingPunct="1"/>
            <a:r>
              <a:rPr lang="en-US" altLang="en-US" sz="2800"/>
              <a:t>Those of pass-by-value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>
            <a:extLst>
              <a:ext uri="{FF2B5EF4-FFF2-40B4-BE49-F238E27FC236}">
                <a16:creationId xmlns:a16="http://schemas.microsoft.com/office/drawing/2014/main" id="{791DFFE1-F1B9-D76F-E97E-341B3C5239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0963" name="Slide Number Placeholder 4">
            <a:extLst>
              <a:ext uri="{FF2B5EF4-FFF2-40B4-BE49-F238E27FC236}">
                <a16:creationId xmlns:a16="http://schemas.microsoft.com/office/drawing/2014/main" id="{CD77BCE7-B793-A14B-85F2-E1D25C6DAB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C217A0D0-F5F0-0A4A-B308-A7D0E0A3EFAD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C3830228-5824-D4D5-DEB1-7BACE84EF0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Pass-by-Reference (Inout Mode)</a:t>
            </a:r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74567E18-93E2-8F43-DD14-03D90B63CC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Pass an access path</a:t>
            </a:r>
          </a:p>
          <a:p>
            <a:pPr eaLnBrk="1" hangingPunct="1"/>
            <a:r>
              <a:rPr lang="en-US" altLang="en-US"/>
              <a:t>Also called pass-by-sharing</a:t>
            </a:r>
          </a:p>
          <a:p>
            <a:pPr eaLnBrk="1" hangingPunct="1"/>
            <a:r>
              <a:rPr lang="en-US" altLang="en-US"/>
              <a:t>Advantage: Passing process is efficient (no copying and no duplicated storage)</a:t>
            </a:r>
          </a:p>
          <a:p>
            <a:pPr eaLnBrk="1" hangingPunct="1"/>
            <a:r>
              <a:rPr lang="en-US" altLang="en-US"/>
              <a:t>Disadvantages</a:t>
            </a:r>
          </a:p>
          <a:p>
            <a:pPr lvl="1" eaLnBrk="1" hangingPunct="1"/>
            <a:r>
              <a:rPr lang="en-US" altLang="en-US"/>
              <a:t>Slower accesses (compared to pass-by-value) to formal parameters</a:t>
            </a:r>
          </a:p>
          <a:p>
            <a:pPr lvl="1" eaLnBrk="1" hangingPunct="1"/>
            <a:r>
              <a:rPr lang="en-US" altLang="en-US"/>
              <a:t>Potentials for unwanted side effects (collisions)</a:t>
            </a:r>
          </a:p>
          <a:p>
            <a:pPr lvl="1" eaLnBrk="1" hangingPunct="1"/>
            <a:r>
              <a:rPr lang="en-US" altLang="en-US"/>
              <a:t>Unwanted aliases (access broadened)</a:t>
            </a:r>
          </a:p>
          <a:p>
            <a:pPr lvl="1" eaLnBrk="1" hangingPunct="1"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fun(total, total);  fun(list[i], list[j];  fun(list[i], i);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4C2B8D-9DBC-CA54-A5D1-F20C883CD5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Copyright © 2018 Pearson.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F8B9F2-F9A5-9AEB-A5DD-B765FED7F2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  <a:cs typeface="Lucida Sans Unicode" panose="020B0602030504020204" pitchFamily="34" charset="0"/>
              </a:defRPr>
            </a:lvl9pPr>
          </a:lstStyle>
          <a:p>
            <a:r>
              <a:rPr lang="en-US" altLang="en-US" sz="1000">
                <a:latin typeface="Arial" panose="020B0604020202020204" pitchFamily="34" charset="0"/>
              </a:rPr>
              <a:t>1-</a:t>
            </a:r>
            <a:fld id="{0D60B1CB-676B-0844-A407-5D81CB0BD9B0}" type="slidenum">
              <a:rPr lang="en-US" altLang="en-US" sz="1000">
                <a:latin typeface="Arial" panose="020B0604020202020204" pitchFamily="34" charset="0"/>
              </a:rPr>
              <a:pPr/>
              <a:t>22</a:t>
            </a:fld>
            <a:endParaRPr lang="en-US" altLang="en-US" sz="100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A050AF-2B4A-5FC4-F6B6-A1B16EFC4CCE}"/>
              </a:ext>
            </a:extLst>
          </p:cNvPr>
          <p:cNvSpPr txBox="1"/>
          <p:nvPr/>
        </p:nvSpPr>
        <p:spPr>
          <a:xfrm>
            <a:off x="685800" y="381000"/>
            <a:ext cx="7924800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>
                <a:solidFill>
                  <a:schemeClr val="accent2"/>
                </a:solidFill>
                <a:latin typeface="+mj-lt"/>
              </a:rPr>
              <a:t>Pass-by-Reference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 </a:t>
            </a:r>
            <a:r>
              <a:rPr lang="en-US" dirty="0">
                <a:solidFill>
                  <a:schemeClr val="accent2"/>
                </a:solidFill>
                <a:latin typeface="+mn-lt"/>
              </a:rPr>
              <a:t>(continued)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D99AEB-B015-3117-6754-6570A6F2F128}"/>
              </a:ext>
            </a:extLst>
          </p:cNvPr>
          <p:cNvSpPr txBox="1"/>
          <p:nvPr/>
        </p:nvSpPr>
        <p:spPr>
          <a:xfrm>
            <a:off x="685800" y="1600200"/>
            <a:ext cx="7924800" cy="41544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buFontTx/>
              <a:buChar char="-"/>
              <a:defRPr/>
            </a:pPr>
            <a:r>
              <a:rPr lang="en-US" dirty="0">
                <a:solidFill>
                  <a:schemeClr val="accent2"/>
                </a:solidFill>
                <a:latin typeface="+mn-lt"/>
              </a:rPr>
              <a:t>Another issue:</a:t>
            </a:r>
          </a:p>
          <a:p>
            <a:pPr>
              <a:defRPr/>
            </a:pPr>
            <a:endParaRPr lang="en-US" dirty="0">
              <a:solidFill>
                <a:schemeClr val="accent2"/>
              </a:solidFill>
              <a:latin typeface="+mn-lt"/>
            </a:endParaRP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+mn-lt"/>
              </a:rPr>
              <a:t>    Can the passed reference be changed in the</a:t>
            </a: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+mn-lt"/>
              </a:rPr>
              <a:t>      called subprogram?</a:t>
            </a:r>
          </a:p>
          <a:p>
            <a:pPr>
              <a:defRPr/>
            </a:pPr>
            <a:endParaRPr lang="en-US" dirty="0">
              <a:solidFill>
                <a:schemeClr val="accent2"/>
              </a:solidFill>
              <a:latin typeface="+mn-lt"/>
            </a:endParaRP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+mn-lt"/>
              </a:rPr>
              <a:t>     - In C, it is possible </a:t>
            </a:r>
          </a:p>
          <a:p>
            <a:pPr>
              <a:defRPr/>
            </a:pPr>
            <a:endParaRPr lang="en-US" dirty="0">
              <a:solidFill>
                <a:schemeClr val="accent2"/>
              </a:solidFill>
              <a:latin typeface="+mn-lt"/>
            </a:endParaRP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+mn-lt"/>
              </a:rPr>
              <a:t>     - But in some other languages, such as Pascal</a:t>
            </a: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+mn-lt"/>
              </a:rPr>
              <a:t>        and C++, formal parameters that are</a:t>
            </a: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+mn-lt"/>
              </a:rPr>
              <a:t>        addresses are implicitly dereferenced, which</a:t>
            </a:r>
          </a:p>
          <a:p>
            <a:pPr>
              <a:defRPr/>
            </a:pPr>
            <a:r>
              <a:rPr lang="en-US" dirty="0">
                <a:solidFill>
                  <a:schemeClr val="accent2"/>
                </a:solidFill>
                <a:latin typeface="+mn-lt"/>
              </a:rPr>
              <a:t>        prevents such changes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>
            <a:extLst>
              <a:ext uri="{FF2B5EF4-FFF2-40B4-BE49-F238E27FC236}">
                <a16:creationId xmlns:a16="http://schemas.microsoft.com/office/drawing/2014/main" id="{C1936174-5DCC-74D5-E7F3-5E9B8ED85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4035" name="Slide Number Placeholder 4">
            <a:extLst>
              <a:ext uri="{FF2B5EF4-FFF2-40B4-BE49-F238E27FC236}">
                <a16:creationId xmlns:a16="http://schemas.microsoft.com/office/drawing/2014/main" id="{FBB8939D-BC5A-D809-F91D-F7E411696D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64C81EFA-623A-BA41-A97F-404E44C2CFCC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4036" name="Rectangle 2">
            <a:extLst>
              <a:ext uri="{FF2B5EF4-FFF2-40B4-BE49-F238E27FC236}">
                <a16:creationId xmlns:a16="http://schemas.microsoft.com/office/drawing/2014/main" id="{62E955C4-80D2-D209-9645-DCEA39DA1C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Pass-by-Name (Inout Mode)</a:t>
            </a:r>
          </a:p>
        </p:txBody>
      </p:sp>
      <p:sp>
        <p:nvSpPr>
          <p:cNvPr id="44037" name="Rectangle 3">
            <a:extLst>
              <a:ext uri="{FF2B5EF4-FFF2-40B4-BE49-F238E27FC236}">
                <a16:creationId xmlns:a16="http://schemas.microsoft.com/office/drawing/2014/main" id="{6F3C07DE-9E37-6310-1E2D-EC5686CA19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/>
              <a:t>By textual substitution</a:t>
            </a:r>
          </a:p>
          <a:p>
            <a:pPr eaLnBrk="1" hangingPunct="1"/>
            <a:r>
              <a:rPr lang="en-US" altLang="en-US"/>
              <a:t>Formals are bound to an access method at the time of the call, but actual binding to a value or address takes place at the time of a reference or assignment</a:t>
            </a:r>
          </a:p>
          <a:p>
            <a:pPr eaLnBrk="1" hangingPunct="1"/>
            <a:r>
              <a:rPr lang="en-US" altLang="en-US"/>
              <a:t>Allows flexibility in late binding</a:t>
            </a:r>
          </a:p>
          <a:p>
            <a:pPr eaLnBrk="1" hangingPunct="1"/>
            <a:r>
              <a:rPr lang="en-US" altLang="en-US"/>
              <a:t>Implementation requires that the referencing environment of the caller is passed with the parameter, so the actual parameter address can be calculated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>
            <a:extLst>
              <a:ext uri="{FF2B5EF4-FFF2-40B4-BE49-F238E27FC236}">
                <a16:creationId xmlns:a16="http://schemas.microsoft.com/office/drawing/2014/main" id="{57FE2F41-CC63-C002-7704-D9744EE12F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6083" name="Slide Number Placeholder 4">
            <a:extLst>
              <a:ext uri="{FF2B5EF4-FFF2-40B4-BE49-F238E27FC236}">
                <a16:creationId xmlns:a16="http://schemas.microsoft.com/office/drawing/2014/main" id="{913A9A43-6143-FC7D-60D5-9778CD5449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F721B20D-30C9-564F-8AF5-104338AA0BD5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6084" name="Rectangle 2">
            <a:extLst>
              <a:ext uri="{FF2B5EF4-FFF2-40B4-BE49-F238E27FC236}">
                <a16:creationId xmlns:a16="http://schemas.microsoft.com/office/drawing/2014/main" id="{FF673E78-1B43-3702-848A-DBA7704F8B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2800"/>
              <a:t>Implementing Parameter-Passing Methods</a:t>
            </a:r>
          </a:p>
        </p:txBody>
      </p:sp>
      <p:sp>
        <p:nvSpPr>
          <p:cNvPr id="46085" name="Rectangle 3">
            <a:extLst>
              <a:ext uri="{FF2B5EF4-FFF2-40B4-BE49-F238E27FC236}">
                <a16:creationId xmlns:a16="http://schemas.microsoft.com/office/drawing/2014/main" id="{67E05418-5B55-E713-B0F1-7E41E0ECA4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 most languages parameter communication takes place thru the run-time stack</a:t>
            </a:r>
          </a:p>
          <a:p>
            <a:pPr eaLnBrk="1" hangingPunct="1"/>
            <a:r>
              <a:rPr lang="en-US" altLang="en-US"/>
              <a:t>Pass-by-reference are the simplest to implement; only an address is placed in the stack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DC8AF3ED-6953-FDDD-D080-7E5AF6F34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Implementing Parameter-Passing Methods</a:t>
            </a:r>
          </a:p>
        </p:txBody>
      </p:sp>
      <p:pic>
        <p:nvPicPr>
          <p:cNvPr id="48131" name="Content Placeholder 5" descr="fig_09_02.jpg">
            <a:extLst>
              <a:ext uri="{FF2B5EF4-FFF2-40B4-BE49-F238E27FC236}">
                <a16:creationId xmlns:a16="http://schemas.microsoft.com/office/drawing/2014/main" id="{94408721-D18C-03A9-E1D2-BCC3AA0784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6400" y="1524000"/>
            <a:ext cx="5867400" cy="3562350"/>
          </a:xfrm>
        </p:spPr>
      </p:pic>
      <p:sp>
        <p:nvSpPr>
          <p:cNvPr id="48132" name="Footer Placeholder 3">
            <a:extLst>
              <a:ext uri="{FF2B5EF4-FFF2-40B4-BE49-F238E27FC236}">
                <a16:creationId xmlns:a16="http://schemas.microsoft.com/office/drawing/2014/main" id="{001A27E7-8B93-1315-323F-2B9DEDC126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8133" name="Slide Number Placeholder 4">
            <a:extLst>
              <a:ext uri="{FF2B5EF4-FFF2-40B4-BE49-F238E27FC236}">
                <a16:creationId xmlns:a16="http://schemas.microsoft.com/office/drawing/2014/main" id="{AF6BF6B8-4CB3-3ED1-A4AF-B8B327FF6F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47D0E649-514F-D245-8814-7AA46467ED5A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91EA4-8499-CEB3-493F-2AA91D7E1FF6}"/>
              </a:ext>
            </a:extLst>
          </p:cNvPr>
          <p:cNvSpPr txBox="1"/>
          <p:nvPr/>
        </p:nvSpPr>
        <p:spPr>
          <a:xfrm>
            <a:off x="457200" y="5257800"/>
            <a:ext cx="7991475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333399"/>
                </a:solidFill>
                <a:latin typeface="+mn-lt"/>
                <a:cs typeface="+mn-cs"/>
              </a:rPr>
              <a:t>Function header:  </a:t>
            </a:r>
            <a:r>
              <a:rPr lang="en-US" sz="1600" b="1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 sub(</a:t>
            </a:r>
            <a:r>
              <a:rPr lang="en-US" sz="1600" b="1" dirty="0" err="1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 a, </a:t>
            </a:r>
            <a:r>
              <a:rPr lang="en-US" sz="1600" b="1" dirty="0" err="1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 b, </a:t>
            </a:r>
            <a:r>
              <a:rPr lang="en-US" sz="1600" b="1" dirty="0" err="1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 c, </a:t>
            </a:r>
            <a:r>
              <a:rPr lang="en-US" sz="1600" b="1" dirty="0" err="1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 d)</a:t>
            </a:r>
          </a:p>
          <a:p>
            <a:pPr>
              <a:defRPr/>
            </a:pPr>
            <a:r>
              <a:rPr lang="en-US" sz="2000" dirty="0">
                <a:solidFill>
                  <a:srgbClr val="333399"/>
                </a:solidFill>
                <a:latin typeface="+mn-lt"/>
                <a:cs typeface="Courier New" pitchFamily="49" charset="0"/>
              </a:rPr>
              <a:t>Function call in main: </a:t>
            </a:r>
            <a:r>
              <a:rPr lang="en-US" sz="1600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sub(w, x, y, z)</a:t>
            </a:r>
          </a:p>
          <a:p>
            <a:pPr>
              <a:defRPr/>
            </a:pPr>
            <a:r>
              <a:rPr lang="en-US" sz="2000" dirty="0">
                <a:solidFill>
                  <a:srgbClr val="333399"/>
                </a:solidFill>
                <a:latin typeface="+mn-lt"/>
                <a:cs typeface="Courier New" pitchFamily="49" charset="0"/>
              </a:rPr>
              <a:t>(pass </a:t>
            </a:r>
            <a:r>
              <a:rPr lang="en-US" sz="1600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>
                <a:solidFill>
                  <a:srgbClr val="333399"/>
                </a:solidFill>
                <a:latin typeface="+mn-lt"/>
                <a:cs typeface="Courier New" pitchFamily="49" charset="0"/>
              </a:rPr>
              <a:t> by value, </a:t>
            </a:r>
            <a:r>
              <a:rPr lang="en-US" sz="1600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>
                <a:solidFill>
                  <a:srgbClr val="333399"/>
                </a:solidFill>
                <a:latin typeface="+mn-lt"/>
                <a:cs typeface="Courier New" pitchFamily="49" charset="0"/>
              </a:rPr>
              <a:t> by result, </a:t>
            </a:r>
            <a:r>
              <a:rPr lang="en-US" sz="1600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>
                <a:solidFill>
                  <a:srgbClr val="333399"/>
                </a:solidFill>
                <a:latin typeface="+mn-lt"/>
                <a:cs typeface="Courier New" pitchFamily="49" charset="0"/>
              </a:rPr>
              <a:t> by value-result, </a:t>
            </a:r>
            <a:r>
              <a:rPr lang="en-US" sz="1600" dirty="0">
                <a:solidFill>
                  <a:srgbClr val="333399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2000" dirty="0">
                <a:solidFill>
                  <a:srgbClr val="333399"/>
                </a:solidFill>
                <a:latin typeface="+mn-lt"/>
                <a:cs typeface="Courier New" pitchFamily="49" charset="0"/>
              </a:rPr>
              <a:t> by reference)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>
            <a:extLst>
              <a:ext uri="{FF2B5EF4-FFF2-40B4-BE49-F238E27FC236}">
                <a16:creationId xmlns:a16="http://schemas.microsoft.com/office/drawing/2014/main" id="{FFE75F55-9AFE-3E2D-A832-D379B44079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49155" name="Slide Number Placeholder 4">
            <a:extLst>
              <a:ext uri="{FF2B5EF4-FFF2-40B4-BE49-F238E27FC236}">
                <a16:creationId xmlns:a16="http://schemas.microsoft.com/office/drawing/2014/main" id="{E5EA2431-D0B9-FF96-8208-FC5FD28C12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CEC9DF4-BD3D-E547-9BC1-AF2533B64FC7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13422B66-06C5-C813-FFCF-B36AB2F7E8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Parameter Passing Methods of Major Languages</a:t>
            </a: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4870CCA4-34FB-C956-3193-33F80821BA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/>
              <a:t>C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800" dirty="0"/>
              <a:t>Pass-by-value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800" dirty="0"/>
              <a:t>Pass-by-reference is achieved by using pointers as parameters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/>
              <a:t>C++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800" dirty="0"/>
              <a:t>A special pointer type called reference type for pass-by-reference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en-US" sz="1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000" dirty="0"/>
              <a:t>Java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800" dirty="0"/>
              <a:t>All non-object parameters are passed are passed by value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1800" dirty="0"/>
              <a:t>     So, no method can change any of these parameters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1800" dirty="0"/>
              <a:t>Object parameters are passed by reference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Footer Placeholder 3">
            <a:extLst>
              <a:ext uri="{FF2B5EF4-FFF2-40B4-BE49-F238E27FC236}">
                <a16:creationId xmlns:a16="http://schemas.microsoft.com/office/drawing/2014/main" id="{983ADD77-58D4-DCD5-4C99-129C87633F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1203" name="Slide Number Placeholder 4">
            <a:extLst>
              <a:ext uri="{FF2B5EF4-FFF2-40B4-BE49-F238E27FC236}">
                <a16:creationId xmlns:a16="http://schemas.microsoft.com/office/drawing/2014/main" id="{F6202816-835C-9968-2629-FC82E264CB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318D2464-4CD0-B64F-BF8D-9881152BE051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11C67331-C18D-90D1-2063-C80B4421E2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Parameter Passing Methods of Major Languages (continued)</a:t>
            </a:r>
          </a:p>
        </p:txBody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465291C4-8A6C-36DA-87EF-D7FB108E76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8153400" cy="5105400"/>
          </a:xfrm>
        </p:spPr>
        <p:txBody>
          <a:bodyPr/>
          <a:lstStyle/>
          <a:p>
            <a:pPr eaLnBrk="1" hangingPunct="1"/>
            <a:r>
              <a:rPr lang="en-US" altLang="en-US" sz="2000"/>
              <a:t>Fortran 95+</a:t>
            </a:r>
            <a:br>
              <a:rPr lang="en-US" altLang="en-US" sz="2000"/>
            </a:br>
            <a:r>
              <a:rPr lang="en-US" altLang="en-US" sz="2000"/>
              <a:t>- Parameters can be declared to be in, out, or inout mode</a:t>
            </a:r>
            <a:r>
              <a:rPr lang="en-US" altLang="en-US" sz="2400"/>
              <a:t> </a:t>
            </a:r>
          </a:p>
          <a:p>
            <a:pPr eaLnBrk="1" hangingPunct="1"/>
            <a:r>
              <a:rPr lang="en-US" altLang="en-US" sz="2000"/>
              <a:t>C#</a:t>
            </a:r>
            <a:br>
              <a:rPr lang="en-US" altLang="en-US" sz="2400"/>
            </a:br>
            <a:r>
              <a:rPr lang="en-US" altLang="en-US" sz="2400"/>
              <a:t>- </a:t>
            </a:r>
            <a:r>
              <a:rPr lang="en-US" altLang="en-US" sz="2000"/>
              <a:t>Default method: pass-by-value</a:t>
            </a:r>
          </a:p>
          <a:p>
            <a:pPr lvl="1" eaLnBrk="1" hangingPunct="1"/>
            <a:r>
              <a:rPr lang="en-US" altLang="en-US" sz="2000"/>
              <a:t>Pass-by-reference is specified by preceding both a formal parameter and its actual parameter with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</a:p>
          <a:p>
            <a:pPr eaLnBrk="1" hangingPunct="1"/>
            <a:r>
              <a:rPr lang="en-US" altLang="en-US" sz="2000"/>
              <a:t>PHP: very similar to C#, except that either the actual or the formal parameter can specify ref</a:t>
            </a:r>
          </a:p>
          <a:p>
            <a:pPr eaLnBrk="1" hangingPunct="1"/>
            <a:r>
              <a:rPr lang="en-US" altLang="en-US" sz="2000"/>
              <a:t>Swift: default passing method is by value, but pass-by-reference can be specified by preceding the formal with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</a:p>
          <a:p>
            <a:pPr eaLnBrk="1" hangingPunct="1"/>
            <a:r>
              <a:rPr lang="en-US" altLang="en-US" sz="2000"/>
              <a:t>Perl: all actual parameters are implicitly placed in a predefined array named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@_</a:t>
            </a:r>
          </a:p>
          <a:p>
            <a:pPr eaLnBrk="1" hangingPunct="1"/>
            <a:r>
              <a:rPr lang="en-US" altLang="en-US" sz="2000">
                <a:cs typeface="Courier New" panose="02070309020205020404" pitchFamily="49" charset="0"/>
              </a:rPr>
              <a:t>Python and Ruby use pass-by-assignment (all data values are objects); the actual is assigned to the formal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Footer Placeholder 3">
            <a:extLst>
              <a:ext uri="{FF2B5EF4-FFF2-40B4-BE49-F238E27FC236}">
                <a16:creationId xmlns:a16="http://schemas.microsoft.com/office/drawing/2014/main" id="{407889D3-4D05-B3F6-834D-709E2CA529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3251" name="Slide Number Placeholder 4">
            <a:extLst>
              <a:ext uri="{FF2B5EF4-FFF2-40B4-BE49-F238E27FC236}">
                <a16:creationId xmlns:a16="http://schemas.microsoft.com/office/drawing/2014/main" id="{C0CA4ABC-708E-5079-8724-B1BBAA32C7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FB49BAF6-4B47-CA49-9746-1EB8E377F1F6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07E5E3D7-E9FB-70A3-A421-38F13086A4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Type Checking Parameters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400C1CA9-EFBF-AFEB-F51C-1344E05B6A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Considered very important for reliability</a:t>
            </a:r>
          </a:p>
          <a:p>
            <a:pPr eaLnBrk="1" hangingPunct="1"/>
            <a:r>
              <a:rPr lang="en-US" altLang="en-US" sz="2400"/>
              <a:t>FORTRAN 77 and original C: none</a:t>
            </a:r>
          </a:p>
          <a:p>
            <a:pPr eaLnBrk="1" hangingPunct="1"/>
            <a:r>
              <a:rPr lang="en-US" altLang="en-US" sz="2400"/>
              <a:t>Pascal and Java: it is always required</a:t>
            </a:r>
          </a:p>
          <a:p>
            <a:pPr eaLnBrk="1" hangingPunct="1"/>
            <a:r>
              <a:rPr lang="en-US" altLang="en-US" sz="2400"/>
              <a:t>ANSI C and C++: choice is made by the user</a:t>
            </a:r>
          </a:p>
          <a:p>
            <a:pPr lvl="1" eaLnBrk="1" hangingPunct="1"/>
            <a:r>
              <a:rPr lang="en-US" altLang="en-US" sz="2000"/>
              <a:t>Prototypes</a:t>
            </a:r>
          </a:p>
          <a:p>
            <a:pPr eaLnBrk="1" hangingPunct="1"/>
            <a:r>
              <a:rPr lang="en-US" altLang="en-US" sz="2400"/>
              <a:t>Relatively new languages Perl, JavaScript, and PHP do not require type checking</a:t>
            </a:r>
          </a:p>
          <a:p>
            <a:pPr eaLnBrk="1" hangingPunct="1"/>
            <a:r>
              <a:rPr lang="en-US" altLang="en-US" sz="2400"/>
              <a:t>In Python and Ruby, variables do not have types (objects do), so parameter type checking is not possible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Footer Placeholder 3">
            <a:extLst>
              <a:ext uri="{FF2B5EF4-FFF2-40B4-BE49-F238E27FC236}">
                <a16:creationId xmlns:a16="http://schemas.microsoft.com/office/drawing/2014/main" id="{4C0D353F-F3F3-1A0E-8CEE-62BF6B725D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5299" name="Slide Number Placeholder 4">
            <a:extLst>
              <a:ext uri="{FF2B5EF4-FFF2-40B4-BE49-F238E27FC236}">
                <a16:creationId xmlns:a16="http://schemas.microsoft.com/office/drawing/2014/main" id="{D74C219C-9729-5A03-C984-1946105548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5B973F1C-3D83-B444-A5B8-060150CD1D9F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5300" name="Rectangle 2">
            <a:extLst>
              <a:ext uri="{FF2B5EF4-FFF2-40B4-BE49-F238E27FC236}">
                <a16:creationId xmlns:a16="http://schemas.microsoft.com/office/drawing/2014/main" id="{8472FB3B-58B4-C031-A02D-FF0F75CE5B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Multidimensional Arrays as Parameters</a:t>
            </a:r>
          </a:p>
        </p:txBody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8D5A0E16-9357-6ADE-C053-B097952B12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153400" cy="4572000"/>
          </a:xfrm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If a multidimensional array is passed to a subprogram and the subprogram is separately compiled, the compiler needs to know the declared size of that array to build the storage mapping function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>
            <a:extLst>
              <a:ext uri="{FF2B5EF4-FFF2-40B4-BE49-F238E27FC236}">
                <a16:creationId xmlns:a16="http://schemas.microsoft.com/office/drawing/2014/main" id="{55704B2A-CF3F-16C7-DEC8-1FA19122A1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8195" name="Slide Number Placeholder 4">
            <a:extLst>
              <a:ext uri="{FF2B5EF4-FFF2-40B4-BE49-F238E27FC236}">
                <a16:creationId xmlns:a16="http://schemas.microsoft.com/office/drawing/2014/main" id="{333DE765-71FF-038B-E1EA-42EAF134EB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D3C27753-8C52-964C-B8D0-DEA146894350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046C0CA1-334C-BD05-65A2-886D7FDB2B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38200BD6-4E0D-70AB-471F-6FC1E5FDC7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 fundamental abstraction facilities</a:t>
            </a:r>
          </a:p>
          <a:p>
            <a:pPr lvl="1" eaLnBrk="1" hangingPunct="1"/>
            <a:r>
              <a:rPr lang="en-US" altLang="en-US"/>
              <a:t>Process abstraction </a:t>
            </a:r>
          </a:p>
          <a:p>
            <a:pPr lvl="2" eaLnBrk="1" hangingPunct="1"/>
            <a:r>
              <a:rPr lang="en-US" altLang="en-US"/>
              <a:t>Emphasized from early days</a:t>
            </a:r>
          </a:p>
          <a:p>
            <a:pPr lvl="2" eaLnBrk="1" hangingPunct="1"/>
            <a:r>
              <a:rPr lang="en-US" altLang="en-US"/>
              <a:t>Discussed in this chapter</a:t>
            </a:r>
          </a:p>
          <a:p>
            <a:pPr lvl="1" eaLnBrk="1" hangingPunct="1"/>
            <a:r>
              <a:rPr lang="en-US" altLang="en-US"/>
              <a:t>Data abstraction</a:t>
            </a:r>
          </a:p>
          <a:p>
            <a:pPr lvl="2" eaLnBrk="1" hangingPunct="1"/>
            <a:r>
              <a:rPr lang="en-US" altLang="en-US"/>
              <a:t>Emphasized in the1980s</a:t>
            </a:r>
          </a:p>
          <a:p>
            <a:pPr lvl="2" eaLnBrk="1" hangingPunct="1"/>
            <a:r>
              <a:rPr lang="en-US" altLang="en-US"/>
              <a:t>Discussed at length in Chapter 11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Footer Placeholder 3">
            <a:extLst>
              <a:ext uri="{FF2B5EF4-FFF2-40B4-BE49-F238E27FC236}">
                <a16:creationId xmlns:a16="http://schemas.microsoft.com/office/drawing/2014/main" id="{2639B221-C098-6FA4-E840-577034A34B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7347" name="Slide Number Placeholder 4">
            <a:extLst>
              <a:ext uri="{FF2B5EF4-FFF2-40B4-BE49-F238E27FC236}">
                <a16:creationId xmlns:a16="http://schemas.microsoft.com/office/drawing/2014/main" id="{B7EA908C-E744-947C-DE96-34B02EFC0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8C87EE1-2055-8542-8CF7-ADA2D3EB01C9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90C3260E-57CB-FE01-4C31-1369F0A95F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Multidimensional Arrays as Parameters: C and C++</a:t>
            </a:r>
          </a:p>
        </p:txBody>
      </p:sp>
      <p:sp>
        <p:nvSpPr>
          <p:cNvPr id="57349" name="Rectangle 3">
            <a:extLst>
              <a:ext uri="{FF2B5EF4-FFF2-40B4-BE49-F238E27FC236}">
                <a16:creationId xmlns:a16="http://schemas.microsoft.com/office/drawing/2014/main" id="{2DED354A-A11D-5A6B-B4F1-ED34CFE4BB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153400" cy="4572000"/>
          </a:xfrm>
        </p:spPr>
        <p:txBody>
          <a:bodyPr/>
          <a:lstStyle/>
          <a:p>
            <a:pPr eaLnBrk="1" hangingPunct="1"/>
            <a:r>
              <a:rPr lang="en-US" altLang="en-US"/>
              <a:t>Programmer is required to include the declared sizes of all but the first subscript in the actual parameter</a:t>
            </a:r>
          </a:p>
          <a:p>
            <a:pPr eaLnBrk="1" hangingPunct="1"/>
            <a:r>
              <a:rPr lang="en-US" altLang="en-US"/>
              <a:t>Disallows writing flexible subprograms</a:t>
            </a:r>
          </a:p>
          <a:p>
            <a:pPr eaLnBrk="1" hangingPunct="1"/>
            <a:r>
              <a:rPr lang="en-US" altLang="en-US"/>
              <a:t>Solution: pass a pointer to the array and the sizes of the dimensions as other parameters; the user must include the storage mapping function in terms of the size parameters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Footer Placeholder 3">
            <a:extLst>
              <a:ext uri="{FF2B5EF4-FFF2-40B4-BE49-F238E27FC236}">
                <a16:creationId xmlns:a16="http://schemas.microsoft.com/office/drawing/2014/main" id="{8F43EDC2-426E-7CCC-9120-C0C859E69E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59395" name="Slide Number Placeholder 4">
            <a:extLst>
              <a:ext uri="{FF2B5EF4-FFF2-40B4-BE49-F238E27FC236}">
                <a16:creationId xmlns:a16="http://schemas.microsoft.com/office/drawing/2014/main" id="{AF1549A8-7EDC-18DD-503B-86324B5937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55728469-B671-C64D-A0A3-C2DE7F23A38E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B42B917D-7331-DABC-0CE4-E0CB6F3B50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Multidimensional Arrays as Parameters: Java and C#</a:t>
            </a:r>
          </a:p>
        </p:txBody>
      </p:sp>
      <p:sp>
        <p:nvSpPr>
          <p:cNvPr id="59397" name="Rectangle 3">
            <a:extLst>
              <a:ext uri="{FF2B5EF4-FFF2-40B4-BE49-F238E27FC236}">
                <a16:creationId xmlns:a16="http://schemas.microsoft.com/office/drawing/2014/main" id="{8E5FBB1F-7E19-2C59-FD8C-7FAC10CE25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Similar to Ada</a:t>
            </a:r>
          </a:p>
          <a:p>
            <a:pPr eaLnBrk="1" hangingPunct="1"/>
            <a:r>
              <a:rPr lang="en-US" altLang="en-US"/>
              <a:t>Arrays are objects; they are all single-dimensioned, but the elements can be arrays</a:t>
            </a:r>
          </a:p>
          <a:p>
            <a:pPr eaLnBrk="1" hangingPunct="1"/>
            <a:r>
              <a:rPr lang="en-US" altLang="en-US"/>
              <a:t>Each array inherits a named constant (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/>
              <a:t> in Java,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/>
              <a:t> in C#) that is set to the length of the array when the array object is created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Footer Placeholder 3">
            <a:extLst>
              <a:ext uri="{FF2B5EF4-FFF2-40B4-BE49-F238E27FC236}">
                <a16:creationId xmlns:a16="http://schemas.microsoft.com/office/drawing/2014/main" id="{F118D09E-3FBD-F5DF-169B-5DE6166C5B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1443" name="Slide Number Placeholder 4">
            <a:extLst>
              <a:ext uri="{FF2B5EF4-FFF2-40B4-BE49-F238E27FC236}">
                <a16:creationId xmlns:a16="http://schemas.microsoft.com/office/drawing/2014/main" id="{68CFD167-89F3-DC0F-3B6C-7512A347B9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2448FE2-27D7-E84C-9005-88EB78556E87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444" name="Rectangle 2">
            <a:extLst>
              <a:ext uri="{FF2B5EF4-FFF2-40B4-BE49-F238E27FC236}">
                <a16:creationId xmlns:a16="http://schemas.microsoft.com/office/drawing/2014/main" id="{AB6553F5-12DF-5CE3-7893-8BF617FF93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Design Considerations for Parameter Passing</a:t>
            </a:r>
            <a:br>
              <a:rPr lang="en-US" altLang="en-US" sz="3200"/>
            </a:br>
            <a:endParaRPr lang="en-US" altLang="en-US" sz="3200"/>
          </a:p>
        </p:txBody>
      </p:sp>
      <p:sp>
        <p:nvSpPr>
          <p:cNvPr id="61445" name="Rectangle 3">
            <a:extLst>
              <a:ext uri="{FF2B5EF4-FFF2-40B4-BE49-F238E27FC236}">
                <a16:creationId xmlns:a16="http://schemas.microsoft.com/office/drawing/2014/main" id="{0F0BA1E4-235C-9B25-EA19-B65282F0EC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 important considerations</a:t>
            </a:r>
          </a:p>
          <a:p>
            <a:pPr lvl="1" eaLnBrk="1" hangingPunct="1"/>
            <a:r>
              <a:rPr lang="en-US" altLang="en-US"/>
              <a:t>Efficiency</a:t>
            </a:r>
          </a:p>
          <a:p>
            <a:pPr lvl="1" eaLnBrk="1" hangingPunct="1"/>
            <a:r>
              <a:rPr lang="en-US" altLang="en-US"/>
              <a:t>One-way or two-way data transfer</a:t>
            </a:r>
          </a:p>
          <a:p>
            <a:pPr eaLnBrk="1" hangingPunct="1"/>
            <a:r>
              <a:rPr lang="en-US" altLang="en-US"/>
              <a:t>But the above considerations are in conflict</a:t>
            </a:r>
          </a:p>
          <a:p>
            <a:pPr lvl="1" eaLnBrk="1" hangingPunct="1"/>
            <a:r>
              <a:rPr lang="en-US" altLang="en-US"/>
              <a:t>Good programming suggest limited access to variables, which means one-way whenever possible</a:t>
            </a:r>
          </a:p>
          <a:p>
            <a:pPr lvl="1" eaLnBrk="1" hangingPunct="1"/>
            <a:r>
              <a:rPr lang="en-US" altLang="en-US"/>
              <a:t>But pass-by-reference is more efficient to pass structures of significant size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Footer Placeholder 3">
            <a:extLst>
              <a:ext uri="{FF2B5EF4-FFF2-40B4-BE49-F238E27FC236}">
                <a16:creationId xmlns:a16="http://schemas.microsoft.com/office/drawing/2014/main" id="{6D1995CC-C098-B8AC-0CBF-52168D0756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3491" name="Slide Number Placeholder 4">
            <a:extLst>
              <a:ext uri="{FF2B5EF4-FFF2-40B4-BE49-F238E27FC236}">
                <a16:creationId xmlns:a16="http://schemas.microsoft.com/office/drawing/2014/main" id="{B5C4E1A2-10D0-8383-5ACC-FB040A6908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DDC3EB1B-35B0-8141-BC3A-FCF20F685253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D5743DA4-834A-0FE6-C78C-F159A8BA0F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/>
              <a:t>Parameters that are Subprogram Names</a:t>
            </a:r>
          </a:p>
        </p:txBody>
      </p:sp>
      <p:sp>
        <p:nvSpPr>
          <p:cNvPr id="63493" name="Rectangle 3">
            <a:extLst>
              <a:ext uri="{FF2B5EF4-FFF2-40B4-BE49-F238E27FC236}">
                <a16:creationId xmlns:a16="http://schemas.microsoft.com/office/drawing/2014/main" id="{9EC5FD3C-0FAC-6575-E08A-1FAE1FE8EE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153400" cy="4876800"/>
          </a:xfrm>
        </p:spPr>
        <p:txBody>
          <a:bodyPr/>
          <a:lstStyle/>
          <a:p>
            <a:pPr marL="457200" indent="-457200" eaLnBrk="1" hangingPunct="1"/>
            <a:r>
              <a:rPr lang="en-US" altLang="en-US"/>
              <a:t>It is sometimes convenient to pass subprogram names as parameters</a:t>
            </a:r>
          </a:p>
          <a:p>
            <a:pPr marL="457200" indent="-457200" eaLnBrk="1" hangingPunct="1"/>
            <a:r>
              <a:rPr lang="en-US" altLang="en-US"/>
              <a:t>Issues: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en-US" altLang="en-US"/>
              <a:t>Are parameter types checked?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en-US" altLang="en-US"/>
              <a:t>What is the correct referencing environment for a subprogram that was sent as a parameter?</a:t>
            </a:r>
          </a:p>
          <a:p>
            <a:pPr marL="1695450" lvl="3" indent="-381000" eaLnBrk="1" hangingPunct="1">
              <a:buFontTx/>
              <a:buAutoNum type="arabicPeriod"/>
            </a:pPr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Footer Placeholder 3">
            <a:extLst>
              <a:ext uri="{FF2B5EF4-FFF2-40B4-BE49-F238E27FC236}">
                <a16:creationId xmlns:a16="http://schemas.microsoft.com/office/drawing/2014/main" id="{585B2C0E-6333-7898-C9DB-E561D3B887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5539" name="Slide Number Placeholder 4">
            <a:extLst>
              <a:ext uri="{FF2B5EF4-FFF2-40B4-BE49-F238E27FC236}">
                <a16:creationId xmlns:a16="http://schemas.microsoft.com/office/drawing/2014/main" id="{8F0A6F49-D35B-6277-3900-49CD87CD31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3EC51F1-6C06-D345-930D-D4488ACE0D1E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5540" name="Rectangle 2">
            <a:extLst>
              <a:ext uri="{FF2B5EF4-FFF2-40B4-BE49-F238E27FC236}">
                <a16:creationId xmlns:a16="http://schemas.microsoft.com/office/drawing/2014/main" id="{40A60CA4-EC36-B967-F470-09993C9735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/>
              <a:t>Parameters that are Subprogram Names: Referencing Environment</a:t>
            </a:r>
          </a:p>
        </p:txBody>
      </p:sp>
      <p:sp>
        <p:nvSpPr>
          <p:cNvPr id="65541" name="Rectangle 3">
            <a:extLst>
              <a:ext uri="{FF2B5EF4-FFF2-40B4-BE49-F238E27FC236}">
                <a16:creationId xmlns:a16="http://schemas.microsoft.com/office/drawing/2014/main" id="{474A6204-DB7F-EBC4-D0CA-B37F73C7D3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i="1"/>
              <a:t>Shallow binding</a:t>
            </a:r>
            <a:r>
              <a:rPr lang="en-US" altLang="en-US"/>
              <a:t>: The environment of the call statement that enacts the passed subprogram</a:t>
            </a:r>
            <a:br>
              <a:rPr lang="en-US" altLang="en-US"/>
            </a:br>
            <a:r>
              <a:rPr lang="en-US" altLang="en-US"/>
              <a:t>- Most natural for dynamic-scoped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       languages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i="1"/>
              <a:t>Deep binding</a:t>
            </a:r>
            <a:r>
              <a:rPr lang="en-US" altLang="en-US"/>
              <a:t>: The environment of the definition of the passed subprogram</a:t>
            </a:r>
            <a:br>
              <a:rPr lang="en-US" altLang="en-US"/>
            </a:br>
            <a:r>
              <a:rPr lang="en-US" altLang="en-US"/>
              <a:t>- Most natural for static-scoped languages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i="1"/>
              <a:t>Ad hoc binding</a:t>
            </a:r>
            <a:r>
              <a:rPr lang="en-US" altLang="en-US"/>
              <a:t>: The environment of the call statement that passed the subprogram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852CD9C7-378C-CDBD-FBB8-FE3DD0C96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Calling Subprograms Indirectly</a:t>
            </a:r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1AF13D94-00DA-42B6-A6ED-175098A45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Usually when there are several possible subprograms to be called and the correct one on a particular run of the program is not know until execution (e.g., event handling and GUIs)</a:t>
            </a:r>
          </a:p>
          <a:p>
            <a:r>
              <a:rPr lang="en-US" altLang="en-US"/>
              <a:t>In C and C++, such calls are made through function pointers</a:t>
            </a:r>
          </a:p>
          <a:p>
            <a:endParaRPr lang="en-US" altLang="en-US"/>
          </a:p>
        </p:txBody>
      </p:sp>
      <p:sp>
        <p:nvSpPr>
          <p:cNvPr id="67588" name="Footer Placeholder 3">
            <a:extLst>
              <a:ext uri="{FF2B5EF4-FFF2-40B4-BE49-F238E27FC236}">
                <a16:creationId xmlns:a16="http://schemas.microsoft.com/office/drawing/2014/main" id="{FC24DE1E-0925-2545-C633-B336C85D47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7589" name="Slide Number Placeholder 4">
            <a:extLst>
              <a:ext uri="{FF2B5EF4-FFF2-40B4-BE49-F238E27FC236}">
                <a16:creationId xmlns:a16="http://schemas.microsoft.com/office/drawing/2014/main" id="{864C1210-02DD-F363-97EF-B189ECECF7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185993DA-FB50-8F49-AE63-F42B702D5CAC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4DF53F54-5D83-C6E0-3E25-4165673D9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Calling Subprograms Indirectly </a:t>
            </a:r>
            <a:r>
              <a:rPr lang="en-US" altLang="en-US" sz="2000"/>
              <a:t>(continued)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5976A7DE-D0A1-DA44-62CA-9BD993E00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0"/>
            <a:ext cx="8153400" cy="5029200"/>
          </a:xfrm>
        </p:spPr>
        <p:txBody>
          <a:bodyPr/>
          <a:lstStyle/>
          <a:p>
            <a:r>
              <a:rPr lang="en-US" altLang="en-US"/>
              <a:t>In C#, method pointers are implemented as objects called </a:t>
            </a:r>
            <a:r>
              <a:rPr lang="en-US" altLang="en-US" i="1"/>
              <a:t>delegates</a:t>
            </a:r>
          </a:p>
          <a:p>
            <a:pPr lvl="1"/>
            <a:r>
              <a:rPr lang="en-US" altLang="en-US"/>
              <a:t>A delegate declaration:</a:t>
            </a:r>
          </a:p>
          <a:p>
            <a:pPr lvl="1">
              <a:buFontTx/>
              <a:buNone/>
            </a:pPr>
            <a:r>
              <a:rPr lang="en-US" altLang="en-US"/>
              <a:t>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 delegate int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Change(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x);</a:t>
            </a:r>
          </a:p>
          <a:p>
            <a:pPr lvl="1">
              <a:buFontTx/>
              <a:buNone/>
            </a:pPr>
            <a:r>
              <a:rPr lang="en-US" altLang="en-US"/>
              <a:t>   - This delegate type, named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Change</a:t>
            </a:r>
            <a:r>
              <a:rPr lang="en-US" altLang="en-US"/>
              <a:t>, can be instantiated with any method that takes an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/>
              <a:t> parameter and returns an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/>
              <a:t> value</a:t>
            </a:r>
          </a:p>
          <a:p>
            <a:pPr lvl="1">
              <a:buFontTx/>
              <a:buNone/>
            </a:pPr>
            <a:r>
              <a:rPr lang="en-US" altLang="en-US"/>
              <a:t>   A method: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static int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fun1(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x) { … }</a:t>
            </a:r>
          </a:p>
          <a:p>
            <a:pPr lvl="1">
              <a:buFontTx/>
              <a:buNone/>
            </a:pPr>
            <a:r>
              <a:rPr lang="en-US" altLang="en-US"/>
              <a:t>   Instantiate: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Change chgfun1 =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Change(fun1);</a:t>
            </a:r>
          </a:p>
          <a:p>
            <a:pPr lvl="1">
              <a:buFontTx/>
              <a:buNone/>
            </a:pPr>
            <a:r>
              <a:rPr lang="en-US" altLang="en-US"/>
              <a:t>   Can be called with: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chgfun1(12);</a:t>
            </a:r>
          </a:p>
          <a:p>
            <a:pPr lvl="1">
              <a:buFontTx/>
              <a:buNone/>
            </a:pPr>
            <a:r>
              <a:rPr lang="en-US" altLang="en-US"/>
              <a:t>  - A delegate can store more than one address, which is called a </a:t>
            </a:r>
            <a:r>
              <a:rPr lang="en-US" altLang="en-US" i="1"/>
              <a:t>multicast delegate</a:t>
            </a:r>
          </a:p>
        </p:txBody>
      </p:sp>
      <p:sp>
        <p:nvSpPr>
          <p:cNvPr id="68612" name="Footer Placeholder 3">
            <a:extLst>
              <a:ext uri="{FF2B5EF4-FFF2-40B4-BE49-F238E27FC236}">
                <a16:creationId xmlns:a16="http://schemas.microsoft.com/office/drawing/2014/main" id="{CACAEC07-FA05-FC04-F997-8DC43FD481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8613" name="Slide Number Placeholder 4">
            <a:extLst>
              <a:ext uri="{FF2B5EF4-FFF2-40B4-BE49-F238E27FC236}">
                <a16:creationId xmlns:a16="http://schemas.microsoft.com/office/drawing/2014/main" id="{87ED57B5-8776-0E2E-8B2D-10E4948BAE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92FDD532-46CD-1E42-89B6-4C9AD0983D66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1B483ECE-E478-ABA7-919C-81B2A122B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Issues for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64255-B7E0-E5DA-F63B-8227FD45F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71600"/>
            <a:ext cx="8153400" cy="5029200"/>
          </a:xfrm>
        </p:spPr>
        <p:txBody>
          <a:bodyPr/>
          <a:lstStyle/>
          <a:p>
            <a:pPr marL="533400" indent="-533400" eaLnBrk="1" hangingPunct="1">
              <a:defRPr/>
            </a:pPr>
            <a:r>
              <a:rPr lang="en-US" altLang="en-US" sz="2400" dirty="0"/>
              <a:t>Are side effects allowed?</a:t>
            </a:r>
          </a:p>
          <a:p>
            <a:pPr marL="914400" lvl="1" indent="-457200" eaLnBrk="1" hangingPunct="1">
              <a:defRPr/>
            </a:pPr>
            <a:r>
              <a:rPr lang="en-US" altLang="en-US" sz="2000" dirty="0"/>
              <a:t>Parameters should always be in-mode to reduce side effect (like Ada)</a:t>
            </a:r>
          </a:p>
          <a:p>
            <a:pPr marL="533400" indent="-533400" eaLnBrk="1" hangingPunct="1">
              <a:defRPr/>
            </a:pPr>
            <a:r>
              <a:rPr lang="en-US" altLang="en-US" sz="2400" dirty="0"/>
              <a:t>What types of return values are allowed?</a:t>
            </a:r>
          </a:p>
          <a:p>
            <a:pPr marL="914400" lvl="1" indent="-457200" eaLnBrk="1" hangingPunct="1">
              <a:defRPr/>
            </a:pPr>
            <a:r>
              <a:rPr lang="en-US" altLang="en-US" sz="2000" dirty="0"/>
              <a:t>Most imperative languages restrict the return types</a:t>
            </a:r>
          </a:p>
          <a:p>
            <a:pPr marL="914400" lvl="1" indent="-457200" eaLnBrk="1" hangingPunct="1">
              <a:defRPr/>
            </a:pPr>
            <a:r>
              <a:rPr lang="en-US" altLang="en-US" sz="2000" dirty="0"/>
              <a:t>C allows any type except arrays and functions</a:t>
            </a:r>
          </a:p>
          <a:p>
            <a:pPr marL="914400" lvl="1" indent="-457200" eaLnBrk="1" hangingPunct="1">
              <a:defRPr/>
            </a:pPr>
            <a:r>
              <a:rPr lang="en-US" altLang="en-US" sz="2000" dirty="0"/>
              <a:t>C++ is like C but also allows user-defined types</a:t>
            </a:r>
          </a:p>
          <a:p>
            <a:pPr marL="914400" lvl="1" indent="-457200" eaLnBrk="1" hangingPunct="1">
              <a:defRPr/>
            </a:pPr>
            <a:r>
              <a:rPr lang="en-US" altLang="en-US" sz="2000" dirty="0"/>
              <a:t>Java and C# methods can return any type (but because methods are not types, they cannot be returned)</a:t>
            </a:r>
          </a:p>
          <a:p>
            <a:pPr marL="914400" lvl="1" indent="-457200" eaLnBrk="1" hangingPunct="1">
              <a:defRPr/>
            </a:pPr>
            <a:r>
              <a:rPr lang="en-US" altLang="en-US" sz="2000" dirty="0"/>
              <a:t>Python and Ruby treat methods as first-class objects, so they can be returned, as well as any other class</a:t>
            </a:r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69636" name="Footer Placeholder 3">
            <a:extLst>
              <a:ext uri="{FF2B5EF4-FFF2-40B4-BE49-F238E27FC236}">
                <a16:creationId xmlns:a16="http://schemas.microsoft.com/office/drawing/2014/main" id="{FC001BFA-AF3C-0B94-6344-323244864F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69637" name="Slide Number Placeholder 4">
            <a:extLst>
              <a:ext uri="{FF2B5EF4-FFF2-40B4-BE49-F238E27FC236}">
                <a16:creationId xmlns:a16="http://schemas.microsoft.com/office/drawing/2014/main" id="{DA61D14E-AAC9-2E4F-4939-178D157D3E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5D44CA33-7FCB-8644-BFF6-A64E16B705EC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Footer Placeholder 3">
            <a:extLst>
              <a:ext uri="{FF2B5EF4-FFF2-40B4-BE49-F238E27FC236}">
                <a16:creationId xmlns:a16="http://schemas.microsoft.com/office/drawing/2014/main" id="{F5B747AC-0C51-12F5-41AD-C58EB2E728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70659" name="Slide Number Placeholder 4">
            <a:extLst>
              <a:ext uri="{FF2B5EF4-FFF2-40B4-BE49-F238E27FC236}">
                <a16:creationId xmlns:a16="http://schemas.microsoft.com/office/drawing/2014/main" id="{1B6279E0-6E2A-FB78-46A9-8456D54A23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9A1A247E-CB6E-BF41-B199-10542C0530B7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660" name="Rectangle 2">
            <a:extLst>
              <a:ext uri="{FF2B5EF4-FFF2-40B4-BE49-F238E27FC236}">
                <a16:creationId xmlns:a16="http://schemas.microsoft.com/office/drawing/2014/main" id="{22B18126-5765-FE0D-7804-32EA65299E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Overloaded Subprograms</a:t>
            </a:r>
          </a:p>
        </p:txBody>
      </p:sp>
      <p:sp>
        <p:nvSpPr>
          <p:cNvPr id="70661" name="Rectangle 3">
            <a:extLst>
              <a:ext uri="{FF2B5EF4-FFF2-40B4-BE49-F238E27FC236}">
                <a16:creationId xmlns:a16="http://schemas.microsoft.com/office/drawing/2014/main" id="{79A708A2-75C6-0375-EA86-D423AC1B06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An </a:t>
            </a:r>
            <a:r>
              <a:rPr lang="en-US" altLang="en-US" sz="2400" i="1"/>
              <a:t>overloaded subprogram</a:t>
            </a:r>
            <a:r>
              <a:rPr lang="en-US" altLang="en-US" sz="2400"/>
              <a:t> is one that has the same name as another subprogram in the same referencing environment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/>
              <a:t>Every version of an overloaded subprogram has a unique protocol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C++, Java, C#, and Ada include predefined overloaded subprograms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In Ada, the return type of an overloaded function can be used to disambiguate calls (thus two overloaded functions can have the same parameters)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Ada, Java, C++, and C# allow users to write multiple versions of subprograms with the same name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Footer Placeholder 3">
            <a:extLst>
              <a:ext uri="{FF2B5EF4-FFF2-40B4-BE49-F238E27FC236}">
                <a16:creationId xmlns:a16="http://schemas.microsoft.com/office/drawing/2014/main" id="{04A62951-24F9-169A-E10B-E359BE63B0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72707" name="Slide Number Placeholder 4">
            <a:extLst>
              <a:ext uri="{FF2B5EF4-FFF2-40B4-BE49-F238E27FC236}">
                <a16:creationId xmlns:a16="http://schemas.microsoft.com/office/drawing/2014/main" id="{F3416FEC-C77D-5F79-4F4F-CD28A939FC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2FD72A9-47D4-4346-BA87-6049849023F5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2708" name="Rectangle 2">
            <a:extLst>
              <a:ext uri="{FF2B5EF4-FFF2-40B4-BE49-F238E27FC236}">
                <a16:creationId xmlns:a16="http://schemas.microsoft.com/office/drawing/2014/main" id="{7D8B228E-AF7E-2B0B-1E6C-3661D03718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Generic Subprograms</a:t>
            </a:r>
          </a:p>
        </p:txBody>
      </p:sp>
      <p:sp>
        <p:nvSpPr>
          <p:cNvPr id="72709" name="Rectangle 3">
            <a:extLst>
              <a:ext uri="{FF2B5EF4-FFF2-40B4-BE49-F238E27FC236}">
                <a16:creationId xmlns:a16="http://schemas.microsoft.com/office/drawing/2014/main" id="{B090C2AD-C726-D15C-CC27-8242655DD5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A </a:t>
            </a:r>
            <a:r>
              <a:rPr lang="en-US" altLang="en-US" sz="2400" i="1">
                <a:solidFill>
                  <a:srgbClr val="002060"/>
                </a:solidFill>
              </a:rPr>
              <a:t>generic</a:t>
            </a:r>
            <a:r>
              <a:rPr lang="en-US" altLang="en-US" sz="2400">
                <a:solidFill>
                  <a:srgbClr val="002060"/>
                </a:solidFill>
              </a:rPr>
              <a:t> or </a:t>
            </a:r>
            <a:r>
              <a:rPr lang="en-US" altLang="en-US" sz="2400" i="1">
                <a:solidFill>
                  <a:srgbClr val="002060"/>
                </a:solidFill>
              </a:rPr>
              <a:t>polymorphic subprogram</a:t>
            </a:r>
            <a:r>
              <a:rPr lang="en-US" altLang="en-US" sz="2400">
                <a:solidFill>
                  <a:srgbClr val="002060"/>
                </a:solidFill>
              </a:rPr>
              <a:t> </a:t>
            </a:r>
            <a:r>
              <a:rPr lang="en-US" altLang="en-US" sz="2400"/>
              <a:t>takes parameters of different types on different activations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Overloaded subprograms provide </a:t>
            </a:r>
            <a:r>
              <a:rPr lang="en-US" altLang="en-US" sz="2400" i="1">
                <a:solidFill>
                  <a:schemeClr val="tx2"/>
                </a:solidFill>
              </a:rPr>
              <a:t>ad hoc polymorphism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i="1">
                <a:solidFill>
                  <a:schemeClr val="tx2"/>
                </a:solidFill>
              </a:rPr>
              <a:t>Subtype polymorphism </a:t>
            </a:r>
            <a:r>
              <a:rPr lang="en-US" altLang="en-US" sz="2400">
                <a:solidFill>
                  <a:srgbClr val="333399"/>
                </a:solidFill>
              </a:rPr>
              <a:t>means that a variable of type T can access any object of type T or any type derived from T (OOP languages)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A subprogram that takes a generic parameter that is used in a type expression that describes the type of the parameters of the subprogram provides </a:t>
            </a:r>
            <a:r>
              <a:rPr lang="en-US" altLang="en-US" sz="2400" i="1">
                <a:solidFill>
                  <a:schemeClr val="tx2"/>
                </a:solidFill>
              </a:rPr>
              <a:t>parametric polymorphism</a:t>
            </a:r>
            <a:br>
              <a:rPr lang="en-US" altLang="en-US" sz="2400" i="1">
                <a:solidFill>
                  <a:schemeClr val="tx2"/>
                </a:solidFill>
              </a:rPr>
            </a:br>
            <a:r>
              <a:rPr lang="en-US" altLang="en-US" sz="2400" i="1">
                <a:solidFill>
                  <a:schemeClr val="tx2"/>
                </a:solidFill>
              </a:rPr>
              <a:t> </a:t>
            </a:r>
            <a:r>
              <a:rPr lang="en-US" altLang="en-US" sz="2400"/>
              <a:t>- A cheap compile-time substitute for dynamic binding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>
            <a:extLst>
              <a:ext uri="{FF2B5EF4-FFF2-40B4-BE49-F238E27FC236}">
                <a16:creationId xmlns:a16="http://schemas.microsoft.com/office/drawing/2014/main" id="{7630D84F-BBFB-A6C4-2652-F69368A215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0243" name="Slide Number Placeholder 4">
            <a:extLst>
              <a:ext uri="{FF2B5EF4-FFF2-40B4-BE49-F238E27FC236}">
                <a16:creationId xmlns:a16="http://schemas.microsoft.com/office/drawing/2014/main" id="{B9598109-DF65-D0A6-2B59-6D46936448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9FDAA0B4-403C-A14D-B37F-BA6E3E4D2F2C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5D3FF801-C85B-F990-2194-445798A8A7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Fundamentals of Subprograms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0D6C8341-A606-E37E-0825-BFC6FA16E2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Each subprogram has a single entry point</a:t>
            </a:r>
          </a:p>
          <a:p>
            <a:pPr eaLnBrk="1" hangingPunct="1"/>
            <a:r>
              <a:rPr lang="en-US" altLang="en-US"/>
              <a:t>The calling program is suspended during execution of the called subprogram</a:t>
            </a:r>
          </a:p>
          <a:p>
            <a:pPr eaLnBrk="1" hangingPunct="1"/>
            <a:r>
              <a:rPr lang="en-US" altLang="en-US"/>
              <a:t>Control always returns to the caller when the called subprogram’s execution terminates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A0068DD3-0D24-202E-9B4F-3C0F9BA4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Generic Subprograms </a:t>
            </a:r>
            <a:r>
              <a:rPr lang="en-US" altLang="en-US" sz="2800"/>
              <a:t>(continued)</a:t>
            </a:r>
            <a:endParaRPr lang="en-US" altLang="en-US"/>
          </a:p>
        </p:txBody>
      </p:sp>
      <p:sp>
        <p:nvSpPr>
          <p:cNvPr id="74755" name="Content Placeholder 2">
            <a:extLst>
              <a:ext uri="{FF2B5EF4-FFF2-40B4-BE49-F238E27FC236}">
                <a16:creationId xmlns:a16="http://schemas.microsoft.com/office/drawing/2014/main" id="{45022561-3300-8812-7476-840E5B926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8153400" cy="5029200"/>
          </a:xfrm>
        </p:spPr>
        <p:txBody>
          <a:bodyPr/>
          <a:lstStyle/>
          <a:p>
            <a:pPr eaLnBrk="1" hangingPunct="1"/>
            <a:r>
              <a:rPr lang="en-US" altLang="en-US"/>
              <a:t>C++</a:t>
            </a:r>
          </a:p>
          <a:p>
            <a:pPr lvl="1" eaLnBrk="1" hangingPunct="1"/>
            <a:r>
              <a:rPr lang="en-US" altLang="en-US"/>
              <a:t>Versions of a generic subprogram are created implicitly when the subprogram is named in a call or when its address is taken with the &amp; operator</a:t>
            </a:r>
          </a:p>
          <a:p>
            <a:pPr lvl="1" eaLnBrk="1" hangingPunct="1"/>
            <a:r>
              <a:rPr lang="en-US" altLang="en-US"/>
              <a:t>Generic subprograms are preceded by a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lang="en-US" altLang="en-US"/>
              <a:t> clause that lists the generic variables, which can be type names or class names</a:t>
            </a:r>
          </a:p>
          <a:p>
            <a:pPr lvl="1" eaLnBrk="1" hangingPunct="1">
              <a:buFontTx/>
              <a:buNone/>
            </a:pPr>
            <a:endParaRPr lang="en-US" altLang="en-US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     template</a:t>
            </a:r>
            <a:r>
              <a:rPr lang="en-US" altLang="en-US" sz="2000">
                <a:latin typeface="Courier New" panose="02070309020205020404" pitchFamily="49" charset="0"/>
              </a:rPr>
              <a:t> &lt;</a:t>
            </a:r>
            <a:r>
              <a:rPr lang="en-US" altLang="en-US" sz="2000" b="1">
                <a:latin typeface="Courier New" panose="02070309020205020404" pitchFamily="49" charset="0"/>
              </a:rPr>
              <a:t>class</a:t>
            </a:r>
            <a:r>
              <a:rPr lang="en-US" altLang="en-US" sz="2000">
                <a:latin typeface="Courier New" panose="02070309020205020404" pitchFamily="49" charset="0"/>
              </a:rPr>
              <a:t> Type&gt;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Type max(Type first, Type second) 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</a:t>
            </a:r>
            <a:r>
              <a:rPr lang="en-US" altLang="en-US" sz="2000" b="1">
                <a:latin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</a:rPr>
              <a:t> first &gt; second ? first : second;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 }</a:t>
            </a:r>
          </a:p>
          <a:p>
            <a:pPr lvl="1" eaLnBrk="1" hangingPunct="1">
              <a:buFontTx/>
              <a:buNone/>
            </a:pPr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74756" name="Footer Placeholder 3">
            <a:extLst>
              <a:ext uri="{FF2B5EF4-FFF2-40B4-BE49-F238E27FC236}">
                <a16:creationId xmlns:a16="http://schemas.microsoft.com/office/drawing/2014/main" id="{67320962-9820-3170-BDB4-0893614A36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74757" name="Slide Number Placeholder 4">
            <a:extLst>
              <a:ext uri="{FF2B5EF4-FFF2-40B4-BE49-F238E27FC236}">
                <a16:creationId xmlns:a16="http://schemas.microsoft.com/office/drawing/2014/main" id="{58940519-6884-A3F6-47C5-0FDEB757BE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D115E614-47D1-1D4B-8507-AF1EFDCD25CC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Footer Placeholder 3">
            <a:extLst>
              <a:ext uri="{FF2B5EF4-FFF2-40B4-BE49-F238E27FC236}">
                <a16:creationId xmlns:a16="http://schemas.microsoft.com/office/drawing/2014/main" id="{8D4E4DEA-53BF-58A7-FBA6-AC8E51236E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75779" name="Slide Number Placeholder 4">
            <a:extLst>
              <a:ext uri="{FF2B5EF4-FFF2-40B4-BE49-F238E27FC236}">
                <a16:creationId xmlns:a16="http://schemas.microsoft.com/office/drawing/2014/main" id="{7FF203BD-ECCA-0182-D0A1-A697C44E05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5F4D78D0-C007-8B41-906A-255C664C025A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88467320-604B-C70D-96D6-BBD2E488A8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Generic Subprograms </a:t>
            </a:r>
            <a:r>
              <a:rPr lang="en-US" altLang="en-US" sz="2800"/>
              <a:t>(continued)</a:t>
            </a:r>
          </a:p>
        </p:txBody>
      </p:sp>
      <p:sp>
        <p:nvSpPr>
          <p:cNvPr id="75781" name="Rectangle 3">
            <a:extLst>
              <a:ext uri="{FF2B5EF4-FFF2-40B4-BE49-F238E27FC236}">
                <a16:creationId xmlns:a16="http://schemas.microsoft.com/office/drawing/2014/main" id="{1AF1B11F-F843-2B54-9B3C-A8855B1ADF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Java 5.0</a:t>
            </a:r>
            <a:br>
              <a:rPr lang="en-US" altLang="en-US"/>
            </a:br>
            <a:r>
              <a:rPr lang="en-US" altLang="en-US" sz="2400"/>
              <a:t>- Differences between generics in Java 5.0 and those of C++:</a:t>
            </a:r>
            <a:br>
              <a:rPr lang="en-US" altLang="en-US" sz="2400"/>
            </a:br>
            <a:r>
              <a:rPr lang="en-US" altLang="en-US" sz="2400"/>
              <a:t>1. Generic parameters in Java 5.0 must be classes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   2. Java 5.0 generic methods are instantiated just once as truly generic methods</a:t>
            </a:r>
            <a:br>
              <a:rPr lang="en-US" altLang="en-US" sz="2400"/>
            </a:br>
            <a:r>
              <a:rPr lang="en-US" altLang="en-US" sz="2400"/>
              <a:t>3. Restrictions can be specified on the range of classes that can be passed to the generic method as generic parameters</a:t>
            </a:r>
            <a:br>
              <a:rPr lang="en-US" altLang="en-US" sz="2400"/>
            </a:br>
            <a:r>
              <a:rPr lang="en-US" altLang="en-US" sz="2400"/>
              <a:t>4. Wildcard types of generic parameters</a:t>
            </a:r>
          </a:p>
          <a:p>
            <a:pPr eaLnBrk="1" hangingPunct="1">
              <a:buFontTx/>
              <a:buNone/>
            </a:pPr>
            <a:r>
              <a:rPr lang="en-US" altLang="en-US"/>
              <a:t>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58D2E325-5DFD-CCE0-7302-85F734F5F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Generic Subprograms </a:t>
            </a:r>
            <a:r>
              <a:rPr lang="en-US" altLang="en-US" sz="2800"/>
              <a:t>(continued)</a:t>
            </a:r>
            <a:endParaRPr lang="en-US" altLang="en-US"/>
          </a:p>
        </p:txBody>
      </p:sp>
      <p:sp>
        <p:nvSpPr>
          <p:cNvPr id="77827" name="Content Placeholder 2">
            <a:extLst>
              <a:ext uri="{FF2B5EF4-FFF2-40B4-BE49-F238E27FC236}">
                <a16:creationId xmlns:a16="http://schemas.microsoft.com/office/drawing/2014/main" id="{2FCCB279-CE85-4B42-4ABB-1BF1697FC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Java 5.0 </a:t>
            </a:r>
            <a:r>
              <a:rPr lang="en-US" altLang="en-US" sz="2400"/>
              <a:t>(continued)</a:t>
            </a:r>
          </a:p>
          <a:p>
            <a:pPr lvl="1">
              <a:buFontTx/>
              <a:buNone/>
            </a:pPr>
            <a:r>
              <a:rPr lang="en-US" altLang="en-US"/>
              <a:t>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public static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&lt;T&gt; T doIt(T[] list) { … }</a:t>
            </a:r>
          </a:p>
          <a:p>
            <a:pPr lvl="1">
              <a:buFontTx/>
              <a:buNone/>
            </a:pPr>
            <a:r>
              <a:rPr lang="en-US" altLang="en-US"/>
              <a:t>    - The parameter is an array of generic elements (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/>
              <a:t> is the name of the type)</a:t>
            </a:r>
          </a:p>
          <a:p>
            <a:pPr lvl="1">
              <a:buFontTx/>
              <a:buNone/>
            </a:pPr>
            <a:r>
              <a:rPr lang="en-US" altLang="en-US"/>
              <a:t>    - A call: </a:t>
            </a:r>
          </a:p>
          <a:p>
            <a:pPr lvl="1">
              <a:buFontTx/>
              <a:buNone/>
            </a:pPr>
            <a:r>
              <a:rPr lang="en-US" altLang="en-US"/>
              <a:t>         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doIt&lt;String&gt;(myList);</a:t>
            </a:r>
          </a:p>
          <a:p>
            <a:pPr lvl="1">
              <a:buFontTx/>
              <a:buNone/>
            </a:pPr>
            <a:r>
              <a:rPr lang="en-US" altLang="en-US"/>
              <a:t>Generic parameters can have bounds:</a:t>
            </a:r>
          </a:p>
          <a:p>
            <a:pPr lvl="1"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 public static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&lt;T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Comparable&gt; T 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doIt(T[] list) { … }</a:t>
            </a:r>
          </a:p>
          <a:p>
            <a:pPr lvl="1">
              <a:buFontTx/>
              <a:buNone/>
            </a:pPr>
            <a:r>
              <a:rPr lang="en-US" altLang="en-US"/>
              <a:t>The generic type must be of a class that implements the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Comparable</a:t>
            </a:r>
            <a:r>
              <a:rPr lang="en-US" altLang="en-US"/>
              <a:t> interface</a:t>
            </a:r>
          </a:p>
        </p:txBody>
      </p:sp>
      <p:sp>
        <p:nvSpPr>
          <p:cNvPr id="77828" name="Footer Placeholder 3">
            <a:extLst>
              <a:ext uri="{FF2B5EF4-FFF2-40B4-BE49-F238E27FC236}">
                <a16:creationId xmlns:a16="http://schemas.microsoft.com/office/drawing/2014/main" id="{01503ED0-FF7B-FB44-8677-38DDC12089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77829" name="Slide Number Placeholder 4">
            <a:extLst>
              <a:ext uri="{FF2B5EF4-FFF2-40B4-BE49-F238E27FC236}">
                <a16:creationId xmlns:a16="http://schemas.microsoft.com/office/drawing/2014/main" id="{F50E5757-326E-D10F-1E81-3189659483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0993658A-0DDB-C24B-B6B2-D4F2BA0AE9A2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A181E45C-B3B9-33BF-3618-21784370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Generic Subprograms </a:t>
            </a:r>
            <a:r>
              <a:rPr lang="en-US" altLang="en-US" sz="2800"/>
              <a:t>(continued)</a:t>
            </a:r>
            <a:endParaRPr lang="en-US" altLang="en-US"/>
          </a:p>
        </p:txBody>
      </p:sp>
      <p:sp>
        <p:nvSpPr>
          <p:cNvPr id="78851" name="Content Placeholder 2">
            <a:extLst>
              <a:ext uri="{FF2B5EF4-FFF2-40B4-BE49-F238E27FC236}">
                <a16:creationId xmlns:a16="http://schemas.microsoft.com/office/drawing/2014/main" id="{962D357F-1F5C-00CA-5415-B8CFD17A3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Java 5.0 </a:t>
            </a:r>
            <a:r>
              <a:rPr lang="en-US" altLang="en-US" sz="2400"/>
              <a:t>(continued)</a:t>
            </a:r>
          </a:p>
          <a:p>
            <a:pPr lvl="1"/>
            <a:r>
              <a:rPr lang="en-US" altLang="en-US"/>
              <a:t>Wildcard types</a:t>
            </a:r>
          </a:p>
          <a:p>
            <a:pPr lvl="1">
              <a:buFontTx/>
              <a:buNone/>
            </a:pPr>
            <a:r>
              <a:rPr lang="en-US" altLang="en-US"/>
              <a:t>   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Collection&lt;?&gt;</a:t>
            </a:r>
            <a:r>
              <a:rPr lang="en-US" altLang="en-US"/>
              <a:t> is a wildcard type for collection classes</a:t>
            </a:r>
          </a:p>
          <a:p>
            <a:pPr lvl="1">
              <a:buFontTx/>
              <a:buNone/>
            </a:pPr>
            <a:r>
              <a:rPr lang="en-US" altLang="en-US"/>
              <a:t>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printCollection(Collection&lt;?&gt; c) {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(Object e: c) {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System.out.println(e);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}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lvl="1">
              <a:buFontTx/>
              <a:buNone/>
            </a:pPr>
            <a:r>
              <a:rPr lang="en-US" altLang="en-US"/>
              <a:t>    - Works for any collection class</a:t>
            </a:r>
          </a:p>
        </p:txBody>
      </p:sp>
      <p:sp>
        <p:nvSpPr>
          <p:cNvPr id="78852" name="Footer Placeholder 3">
            <a:extLst>
              <a:ext uri="{FF2B5EF4-FFF2-40B4-BE49-F238E27FC236}">
                <a16:creationId xmlns:a16="http://schemas.microsoft.com/office/drawing/2014/main" id="{44B96E8C-189F-41E6-58B9-37836FCA73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78853" name="Slide Number Placeholder 4">
            <a:extLst>
              <a:ext uri="{FF2B5EF4-FFF2-40B4-BE49-F238E27FC236}">
                <a16:creationId xmlns:a16="http://schemas.microsoft.com/office/drawing/2014/main" id="{CFDB28B7-A33E-25A5-D8A4-7D631BF34B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26D2D3C0-5B1D-4E40-9B1D-050A27B636BF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Footer Placeholder 3">
            <a:extLst>
              <a:ext uri="{FF2B5EF4-FFF2-40B4-BE49-F238E27FC236}">
                <a16:creationId xmlns:a16="http://schemas.microsoft.com/office/drawing/2014/main" id="{BAA3B369-DC3D-5606-B870-66689B95B9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79875" name="Slide Number Placeholder 4">
            <a:extLst>
              <a:ext uri="{FF2B5EF4-FFF2-40B4-BE49-F238E27FC236}">
                <a16:creationId xmlns:a16="http://schemas.microsoft.com/office/drawing/2014/main" id="{E509C00E-306A-DA36-EF5D-CBF188CF47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90F3057A-FE7E-E44A-BDBD-2CEE35AF24A9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9876" name="Rectangle 2">
            <a:extLst>
              <a:ext uri="{FF2B5EF4-FFF2-40B4-BE49-F238E27FC236}">
                <a16:creationId xmlns:a16="http://schemas.microsoft.com/office/drawing/2014/main" id="{57DA8C6B-96EE-063C-3F6E-B94D5930ED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Generic Subprograms </a:t>
            </a:r>
            <a:r>
              <a:rPr lang="en-US" altLang="en-US" sz="2800"/>
              <a:t>(continued)</a:t>
            </a:r>
          </a:p>
        </p:txBody>
      </p:sp>
      <p:sp>
        <p:nvSpPr>
          <p:cNvPr id="79877" name="Rectangle 3">
            <a:extLst>
              <a:ext uri="{FF2B5EF4-FFF2-40B4-BE49-F238E27FC236}">
                <a16:creationId xmlns:a16="http://schemas.microsoft.com/office/drawing/2014/main" id="{62FA237D-B9E9-D503-5157-7D51FDCF20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C# 2005</a:t>
            </a:r>
            <a:br>
              <a:rPr lang="en-US" altLang="en-US"/>
            </a:br>
            <a:r>
              <a:rPr lang="en-US" altLang="en-US"/>
              <a:t>- </a:t>
            </a:r>
            <a:r>
              <a:rPr lang="en-US" altLang="en-US" sz="2400"/>
              <a:t>Supports generic methods that are similar to those of Java 5.0</a:t>
            </a:r>
            <a:br>
              <a:rPr lang="en-US" altLang="en-US" sz="2400"/>
            </a:br>
            <a:r>
              <a:rPr lang="en-US" altLang="en-US" sz="2400"/>
              <a:t>- One difference: actual type parameters in a call can be omitted if the compiler can infer the unspecified type</a:t>
            </a:r>
          </a:p>
          <a:p>
            <a:pPr lvl="1" eaLnBrk="1" hangingPunct="1"/>
            <a:r>
              <a:rPr lang="en-US" altLang="en-US"/>
              <a:t>Another – C# 2005 does not support wildcards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4B6A3241-36B0-6982-3270-99C69171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Generic Subprograms </a:t>
            </a:r>
            <a:r>
              <a:rPr lang="en-US" altLang="en-US" sz="2800"/>
              <a:t>(continued)</a:t>
            </a:r>
          </a:p>
        </p:txBody>
      </p:sp>
      <p:sp>
        <p:nvSpPr>
          <p:cNvPr id="81923" name="Content Placeholder 2">
            <a:extLst>
              <a:ext uri="{FF2B5EF4-FFF2-40B4-BE49-F238E27FC236}">
                <a16:creationId xmlns:a16="http://schemas.microsoft.com/office/drawing/2014/main" id="{E1CCDFD6-31C7-9CBF-F2C9-6F17C6335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8153400" cy="5105400"/>
          </a:xfrm>
        </p:spPr>
        <p:txBody>
          <a:bodyPr/>
          <a:lstStyle/>
          <a:p>
            <a:r>
              <a:rPr lang="en-US" altLang="en-US"/>
              <a:t>F# </a:t>
            </a:r>
          </a:p>
          <a:p>
            <a:pPr lvl="1"/>
            <a:r>
              <a:rPr lang="en-US" altLang="en-US"/>
              <a:t>Infers a generic type if it cannot determine the type of a parameter or the return type of a function – </a:t>
            </a:r>
            <a:r>
              <a:rPr lang="en-US" altLang="en-US" i="1"/>
              <a:t>automatic generalization</a:t>
            </a:r>
          </a:p>
          <a:p>
            <a:pPr lvl="1"/>
            <a:r>
              <a:rPr lang="en-US" altLang="en-US"/>
              <a:t>Such types are denoted with an apostrophe and a single letter, e.g.,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′a</a:t>
            </a:r>
          </a:p>
          <a:p>
            <a:pPr lvl="1"/>
            <a:r>
              <a:rPr lang="en-US" altLang="en-US"/>
              <a:t>Functions can be defined to have generic parameters</a:t>
            </a:r>
          </a:p>
          <a:p>
            <a:pPr lvl="1">
              <a:buFontTx/>
              <a:buNone/>
            </a:pPr>
            <a:r>
              <a:rPr lang="en-US" altLang="en-US"/>
              <a:t> 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printPair (x: ′a) (y: ′a) =</a:t>
            </a:r>
          </a:p>
          <a:p>
            <a:pPr lvl="1"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printfn ″%A %A″ x y</a:t>
            </a:r>
          </a:p>
          <a:p>
            <a:pPr lvl="1">
              <a:buFontTx/>
              <a:buNone/>
            </a:pPr>
            <a:r>
              <a:rPr lang="en-US" altLang="en-US"/>
              <a:t>     -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%A</a:t>
            </a:r>
            <a:r>
              <a:rPr lang="en-US" altLang="en-US"/>
              <a:t> is a format code for any type</a:t>
            </a:r>
          </a:p>
          <a:p>
            <a:pPr lvl="1">
              <a:buFontTx/>
              <a:buNone/>
            </a:pPr>
            <a:r>
              <a:rPr lang="en-US" altLang="en-US"/>
              <a:t>     - These parameters are not type constrained</a:t>
            </a:r>
          </a:p>
          <a:p>
            <a:pPr lvl="1"/>
            <a:endParaRPr lang="en-US" altLang="en-US" i="1"/>
          </a:p>
          <a:p>
            <a:pPr lvl="1"/>
            <a:endParaRPr lang="en-US" altLang="en-US" i="1"/>
          </a:p>
          <a:p>
            <a:pPr lvl="1"/>
            <a:endParaRPr lang="en-US" altLang="en-US" i="1"/>
          </a:p>
        </p:txBody>
      </p:sp>
      <p:sp>
        <p:nvSpPr>
          <p:cNvPr id="81924" name="Footer Placeholder 3">
            <a:extLst>
              <a:ext uri="{FF2B5EF4-FFF2-40B4-BE49-F238E27FC236}">
                <a16:creationId xmlns:a16="http://schemas.microsoft.com/office/drawing/2014/main" id="{9956D1D4-8658-A3B6-5B73-55169351D4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81925" name="Slide Number Placeholder 4">
            <a:extLst>
              <a:ext uri="{FF2B5EF4-FFF2-40B4-BE49-F238E27FC236}">
                <a16:creationId xmlns:a16="http://schemas.microsoft.com/office/drawing/2014/main" id="{BC908526-4052-7306-8E25-20ADFC35CF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354D7ECA-90F2-EA4C-A520-328F657D81D7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>
            <a:extLst>
              <a:ext uri="{FF2B5EF4-FFF2-40B4-BE49-F238E27FC236}">
                <a16:creationId xmlns:a16="http://schemas.microsoft.com/office/drawing/2014/main" id="{76FE8645-1818-88C8-3902-A2204F743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Generic Subprograms </a:t>
            </a:r>
            <a:r>
              <a:rPr lang="en-US" altLang="en-US" sz="2800"/>
              <a:t>(continued)</a:t>
            </a:r>
            <a:endParaRPr lang="en-US" altLang="en-US"/>
          </a:p>
        </p:txBody>
      </p:sp>
      <p:sp>
        <p:nvSpPr>
          <p:cNvPr id="82947" name="Content Placeholder 2">
            <a:extLst>
              <a:ext uri="{FF2B5EF4-FFF2-40B4-BE49-F238E27FC236}">
                <a16:creationId xmlns:a16="http://schemas.microsoft.com/office/drawing/2014/main" id="{206C851D-DCCB-933C-84BB-25F051A83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F# (continued)</a:t>
            </a:r>
          </a:p>
          <a:p>
            <a:pPr lvl="1"/>
            <a:r>
              <a:rPr lang="en-US" altLang="en-US"/>
              <a:t>If the parameters of a function are used with arithmetic operators, they are type constrained, even if the parameters are specified to be generic</a:t>
            </a:r>
          </a:p>
          <a:p>
            <a:pPr lvl="1"/>
            <a:r>
              <a:rPr lang="en-US" altLang="en-US"/>
              <a:t>Because of type inferencing and the lack of type coercions, F# generic functions are far less useful than those of C++, Java 5.0+, and C# 2005+</a:t>
            </a:r>
          </a:p>
        </p:txBody>
      </p:sp>
      <p:sp>
        <p:nvSpPr>
          <p:cNvPr id="82948" name="Footer Placeholder 3">
            <a:extLst>
              <a:ext uri="{FF2B5EF4-FFF2-40B4-BE49-F238E27FC236}">
                <a16:creationId xmlns:a16="http://schemas.microsoft.com/office/drawing/2014/main" id="{0FA66661-7399-A09A-8F2A-E7B13978DD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82949" name="Slide Number Placeholder 4">
            <a:extLst>
              <a:ext uri="{FF2B5EF4-FFF2-40B4-BE49-F238E27FC236}">
                <a16:creationId xmlns:a16="http://schemas.microsoft.com/office/drawing/2014/main" id="{3741B636-2487-7ABE-A813-CDA20CD4F0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F928E72F-8C8F-034D-9D6D-5C9F5B52C7F3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ooter Placeholder 3">
            <a:extLst>
              <a:ext uri="{FF2B5EF4-FFF2-40B4-BE49-F238E27FC236}">
                <a16:creationId xmlns:a16="http://schemas.microsoft.com/office/drawing/2014/main" id="{20B0EEDE-DACB-6095-B5AE-04456865BF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83971" name="Slide Number Placeholder 4">
            <a:extLst>
              <a:ext uri="{FF2B5EF4-FFF2-40B4-BE49-F238E27FC236}">
                <a16:creationId xmlns:a16="http://schemas.microsoft.com/office/drawing/2014/main" id="{44725DCB-32A8-4D07-321D-C1F87CADBF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909E8B17-D647-FC4A-8CC2-15F8B30EC30C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3972" name="Rectangle 2">
            <a:extLst>
              <a:ext uri="{FF2B5EF4-FFF2-40B4-BE49-F238E27FC236}">
                <a16:creationId xmlns:a16="http://schemas.microsoft.com/office/drawing/2014/main" id="{C977C4AB-E09F-EB40-B5B8-26D680B5AB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/>
              <a:t>User-Defined Overloaded Operators</a:t>
            </a:r>
          </a:p>
        </p:txBody>
      </p:sp>
      <p:sp>
        <p:nvSpPr>
          <p:cNvPr id="83973" name="Rectangle 3">
            <a:extLst>
              <a:ext uri="{FF2B5EF4-FFF2-40B4-BE49-F238E27FC236}">
                <a16:creationId xmlns:a16="http://schemas.microsoft.com/office/drawing/2014/main" id="{B1812D32-3B89-9E96-F180-3840770E7E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/>
              <a:t>Operators can be overloaded in Ada, C++, Python, and Ruby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/>
              <a:t>A Python example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__add__ (self, second) 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Complex(self.real + second.real,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         self.imag + second.imag)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en-US">
                <a:cs typeface="Courier New" panose="02070309020205020404" pitchFamily="49" charset="0"/>
              </a:rPr>
              <a:t>Use: To compute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x + y, x.__add__(y)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>
            <a:extLst>
              <a:ext uri="{FF2B5EF4-FFF2-40B4-BE49-F238E27FC236}">
                <a16:creationId xmlns:a16="http://schemas.microsoft.com/office/drawing/2014/main" id="{3AA67F4F-D66E-F127-6289-4B7C0857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Closures</a:t>
            </a:r>
          </a:p>
        </p:txBody>
      </p:sp>
      <p:sp>
        <p:nvSpPr>
          <p:cNvPr id="86019" name="Content Placeholder 2">
            <a:extLst>
              <a:ext uri="{FF2B5EF4-FFF2-40B4-BE49-F238E27FC236}">
                <a16:creationId xmlns:a16="http://schemas.microsoft.com/office/drawing/2014/main" id="{3F7E9021-9A26-713B-9167-F0F9F2076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8153400" cy="5181600"/>
          </a:xfrm>
        </p:spPr>
        <p:txBody>
          <a:bodyPr/>
          <a:lstStyle/>
          <a:p>
            <a:r>
              <a:rPr lang="en-US" altLang="en-US"/>
              <a:t>A </a:t>
            </a:r>
            <a:r>
              <a:rPr lang="en-US" altLang="en-US" i="1"/>
              <a:t>closure</a:t>
            </a:r>
            <a:r>
              <a:rPr lang="en-US" altLang="en-US"/>
              <a:t> is a subprogram and the referencing environment where it was defined</a:t>
            </a:r>
          </a:p>
          <a:p>
            <a:pPr lvl="1"/>
            <a:r>
              <a:rPr lang="en-US" altLang="en-US" sz="2000"/>
              <a:t>The referencing environment is needed if the subprogram can be called from any arbitrary place in the program</a:t>
            </a:r>
          </a:p>
          <a:p>
            <a:pPr lvl="1"/>
            <a:r>
              <a:rPr lang="en-US" altLang="en-US" sz="2000"/>
              <a:t>A static-scoped language that does not permit nested subprograms doesn’t need closures</a:t>
            </a:r>
          </a:p>
          <a:p>
            <a:pPr lvl="1"/>
            <a:r>
              <a:rPr lang="en-US" altLang="en-US" sz="2000"/>
              <a:t>Closures are only needed if a subprogram can access variables in nesting scopes and it can be called from anywhere</a:t>
            </a:r>
          </a:p>
          <a:p>
            <a:pPr lvl="1"/>
            <a:r>
              <a:rPr lang="en-US" altLang="en-US" sz="2000"/>
              <a:t>To support closures, an implementation may need to provide unlimited extent to some variables (because a subprogram may access a nonlocal variable that is normally no longer alive)</a:t>
            </a:r>
          </a:p>
        </p:txBody>
      </p:sp>
      <p:sp>
        <p:nvSpPr>
          <p:cNvPr id="86020" name="Footer Placeholder 3">
            <a:extLst>
              <a:ext uri="{FF2B5EF4-FFF2-40B4-BE49-F238E27FC236}">
                <a16:creationId xmlns:a16="http://schemas.microsoft.com/office/drawing/2014/main" id="{E7D12E24-BB2F-4A62-F88D-BC2EF39500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86021" name="Slide Number Placeholder 4">
            <a:extLst>
              <a:ext uri="{FF2B5EF4-FFF2-40B4-BE49-F238E27FC236}">
                <a16:creationId xmlns:a16="http://schemas.microsoft.com/office/drawing/2014/main" id="{50CAD144-4FAD-0EB7-CDBE-8FB9476D68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5B528577-77C7-7D4B-A719-7D4C5E4EAE70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>
            <a:extLst>
              <a:ext uri="{FF2B5EF4-FFF2-40B4-BE49-F238E27FC236}">
                <a16:creationId xmlns:a16="http://schemas.microsoft.com/office/drawing/2014/main" id="{9B36602E-69D0-2EE0-715C-AB9FB7459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Closures </a:t>
            </a:r>
            <a:r>
              <a:rPr lang="en-US" altLang="en-US" sz="2800"/>
              <a:t>(continued)</a:t>
            </a:r>
          </a:p>
        </p:txBody>
      </p:sp>
      <p:sp>
        <p:nvSpPr>
          <p:cNvPr id="87043" name="Content Placeholder 2">
            <a:extLst>
              <a:ext uri="{FF2B5EF4-FFF2-40B4-BE49-F238E27FC236}">
                <a16:creationId xmlns:a16="http://schemas.microsoft.com/office/drawing/2014/main" id="{B00AADEB-CA97-685D-EE6F-6431EC65B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8153400" cy="5029200"/>
          </a:xfrm>
        </p:spPr>
        <p:txBody>
          <a:bodyPr/>
          <a:lstStyle/>
          <a:p>
            <a:r>
              <a:rPr lang="en-US" altLang="en-US"/>
              <a:t>A JavaScript closure:</a:t>
            </a:r>
          </a:p>
          <a:p>
            <a:pPr>
              <a:buFontTx/>
              <a:buNone/>
            </a:pPr>
            <a:r>
              <a:rPr lang="en-US" altLang="en-US"/>
              <a:t> 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makeAdder(x) {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function(y) {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x + y;}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...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add10 = makeAdder(10);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add5 = makeAdder(5);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document.write(″add 10 to 20: ″ + add10(20) +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″&lt;br /&gt;″);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document.write(″add 5 to 20: ″ + add5(20) + 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             ″&lt;br /&gt;″);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400">
                <a:cs typeface="Courier New" panose="02070309020205020404" pitchFamily="49" charset="0"/>
              </a:rPr>
              <a:t>- The closure is the anonymous function returned by 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makeAdder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>
              <a:buFontTx/>
              <a:buNone/>
            </a:pPr>
            <a:r>
              <a:rPr lang="en-US" altLang="en-US"/>
              <a:t> </a:t>
            </a:r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87044" name="Footer Placeholder 3">
            <a:extLst>
              <a:ext uri="{FF2B5EF4-FFF2-40B4-BE49-F238E27FC236}">
                <a16:creationId xmlns:a16="http://schemas.microsoft.com/office/drawing/2014/main" id="{DDE933AD-AA26-D26F-3BFD-C80BAC3A6A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87045" name="Slide Number Placeholder 4">
            <a:extLst>
              <a:ext uri="{FF2B5EF4-FFF2-40B4-BE49-F238E27FC236}">
                <a16:creationId xmlns:a16="http://schemas.microsoft.com/office/drawing/2014/main" id="{BA407A12-8434-EE63-5EEF-AC6D3C7E7B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E0C6030F-5807-914E-82B7-ACC35C5A2702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>
            <a:extLst>
              <a:ext uri="{FF2B5EF4-FFF2-40B4-BE49-F238E27FC236}">
                <a16:creationId xmlns:a16="http://schemas.microsoft.com/office/drawing/2014/main" id="{0CDC8EA0-296C-1FC3-2E31-6AFE1E1F4F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2291" name="Slide Number Placeholder 4">
            <a:extLst>
              <a:ext uri="{FF2B5EF4-FFF2-40B4-BE49-F238E27FC236}">
                <a16:creationId xmlns:a16="http://schemas.microsoft.com/office/drawing/2014/main" id="{D0520A11-7049-1BB4-7E33-0A9813AA5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CF430376-5477-0841-8F4D-A074B9DF81AA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99D33DC6-B1A3-C2ED-74A7-C8AF018B43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Definitions</a:t>
            </a:r>
          </a:p>
        </p:txBody>
      </p:sp>
      <p:sp>
        <p:nvSpPr>
          <p:cNvPr id="12293" name="Rectangle 3">
            <a:extLst>
              <a:ext uri="{FF2B5EF4-FFF2-40B4-BE49-F238E27FC236}">
                <a16:creationId xmlns:a16="http://schemas.microsoft.com/office/drawing/2014/main" id="{0F39D5F9-72E9-04DE-4C10-98B8D33CAF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A </a:t>
            </a:r>
            <a:r>
              <a:rPr lang="en-US" altLang="en-US" sz="2000" i="1"/>
              <a:t>subprogram definition</a:t>
            </a:r>
            <a:r>
              <a:rPr lang="en-US" altLang="en-US" sz="2000"/>
              <a:t> describes the interface to and the actions of the subprogram abstraction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In Python, function definitions are executable; in all other languages, they are non-executable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In Ruby, function definitions can appear either in or outside of class definitions. If outside, they are methods of </a:t>
            </a:r>
            <a:r>
              <a:rPr lang="en-US" alt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en-US" sz="1600"/>
              <a:t>. They can be called without an object, like a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600"/>
              <a:t>In Lua, all functions are anonymous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 </a:t>
            </a:r>
            <a:r>
              <a:rPr lang="en-US" altLang="en-US" sz="2000" i="1"/>
              <a:t>subprogram call</a:t>
            </a:r>
            <a:r>
              <a:rPr lang="en-US" altLang="en-US" sz="2000"/>
              <a:t> is an explicit request that the subprogram be executed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A </a:t>
            </a:r>
            <a:r>
              <a:rPr lang="en-US" altLang="en-US" sz="2000" i="1"/>
              <a:t>subprogram header</a:t>
            </a:r>
            <a:r>
              <a:rPr lang="en-US" altLang="en-US" sz="2000"/>
              <a:t> is the first part of the definition, including the name, the kind of subprogram, and the formal parameters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The </a:t>
            </a:r>
            <a:r>
              <a:rPr lang="en-US" altLang="en-US" sz="2000" i="1"/>
              <a:t>parameter profile</a:t>
            </a:r>
            <a:r>
              <a:rPr lang="en-US" altLang="en-US" sz="2000"/>
              <a:t> (aka </a:t>
            </a:r>
            <a:r>
              <a:rPr lang="en-US" altLang="en-US" sz="2000" i="1"/>
              <a:t>signature</a:t>
            </a:r>
            <a:r>
              <a:rPr lang="en-US" altLang="en-US" sz="2000"/>
              <a:t>) of a subprogram is the number, order, and types of its parameters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The </a:t>
            </a:r>
            <a:r>
              <a:rPr lang="en-US" altLang="en-US" sz="2000" i="1"/>
              <a:t>protocol</a:t>
            </a:r>
            <a:r>
              <a:rPr lang="en-US" altLang="en-US" sz="2000"/>
              <a:t> is a subprogram’s parameter profile and, if it is a function, its return type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>
            <a:extLst>
              <a:ext uri="{FF2B5EF4-FFF2-40B4-BE49-F238E27FC236}">
                <a16:creationId xmlns:a16="http://schemas.microsoft.com/office/drawing/2014/main" id="{FDD0B019-1940-C462-72DF-25CF45729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Closures (continued)</a:t>
            </a:r>
          </a:p>
        </p:txBody>
      </p:sp>
      <p:sp>
        <p:nvSpPr>
          <p:cNvPr id="88067" name="Content Placeholder 2">
            <a:extLst>
              <a:ext uri="{FF2B5EF4-FFF2-40B4-BE49-F238E27FC236}">
                <a16:creationId xmlns:a16="http://schemas.microsoft.com/office/drawing/2014/main" id="{C72AD4AB-6C0B-473B-A20F-D2935348D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8153400" cy="4953000"/>
          </a:xfrm>
        </p:spPr>
        <p:txBody>
          <a:bodyPr/>
          <a:lstStyle/>
          <a:p>
            <a:r>
              <a:rPr lang="en-US" altLang="en-US"/>
              <a:t>C#</a:t>
            </a:r>
          </a:p>
          <a:p>
            <a:pPr lvl="1">
              <a:buFontTx/>
              <a:buChar char="-"/>
            </a:pPr>
            <a:r>
              <a:rPr lang="en-US" altLang="en-US" sz="2000"/>
              <a:t>We can write the same closure in C# using a nested anonymous delegate</a:t>
            </a:r>
          </a:p>
          <a:p>
            <a:pPr lvl="1">
              <a:buFontTx/>
              <a:buChar char="-"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Func&lt;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2000"/>
              <a:t> </a:t>
            </a:r>
            <a:r>
              <a:rPr lang="en-US" altLang="en-US" sz="2000">
                <a:cs typeface="Courier New" panose="02070309020205020404" pitchFamily="49" charset="0"/>
              </a:rPr>
              <a:t>(the return type) </a:t>
            </a:r>
            <a:r>
              <a:rPr lang="en-US" altLang="en-US" sz="2000"/>
              <a:t>specifies a delegate that takes an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/>
              <a:t> as a parameter and returns and </a:t>
            </a: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altLang="en-US" sz="1800">
              <a:cs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/>
              <a:t>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Func&lt;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&gt; makeAdder(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x) {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delegate(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y) {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x + y;};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Func&lt;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&gt; Add10 = makeAdder(10);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Func&lt;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&gt; Add5 = makeAdder(5);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Console.WriteLine(″Add 10 to 20: {0}″, Add10(20));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  Console.WriteLine(″Add 5 to 20: {0}″, Add5(20));</a:t>
            </a:r>
          </a:p>
          <a:p>
            <a:pPr>
              <a:buFontTx/>
              <a:buNone/>
            </a:pP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88068" name="Footer Placeholder 3">
            <a:extLst>
              <a:ext uri="{FF2B5EF4-FFF2-40B4-BE49-F238E27FC236}">
                <a16:creationId xmlns:a16="http://schemas.microsoft.com/office/drawing/2014/main" id="{3CC37B81-7C44-44E8-858B-594C692F44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88069" name="Slide Number Placeholder 4">
            <a:extLst>
              <a:ext uri="{FF2B5EF4-FFF2-40B4-BE49-F238E27FC236}">
                <a16:creationId xmlns:a16="http://schemas.microsoft.com/office/drawing/2014/main" id="{0526A3BE-146B-233A-2EC9-CE7852A8E1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20490EDA-0A5D-E34B-8667-C72DC784DFDD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Footer Placeholder 3">
            <a:extLst>
              <a:ext uri="{FF2B5EF4-FFF2-40B4-BE49-F238E27FC236}">
                <a16:creationId xmlns:a16="http://schemas.microsoft.com/office/drawing/2014/main" id="{A252F983-9A90-605B-76C4-4764BE5C65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89091" name="Slide Number Placeholder 4">
            <a:extLst>
              <a:ext uri="{FF2B5EF4-FFF2-40B4-BE49-F238E27FC236}">
                <a16:creationId xmlns:a16="http://schemas.microsoft.com/office/drawing/2014/main" id="{49A69CB8-E6DD-6478-66F9-CE27491FAF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3CAF7EC3-7395-074F-8B24-636517252C1F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9092" name="Rectangle 2">
            <a:extLst>
              <a:ext uri="{FF2B5EF4-FFF2-40B4-BE49-F238E27FC236}">
                <a16:creationId xmlns:a16="http://schemas.microsoft.com/office/drawing/2014/main" id="{2B480029-5E63-0F5E-66D0-7653A63FDB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Coroutines</a:t>
            </a:r>
          </a:p>
        </p:txBody>
      </p:sp>
      <p:sp>
        <p:nvSpPr>
          <p:cNvPr id="89093" name="Rectangle 3">
            <a:extLst>
              <a:ext uri="{FF2B5EF4-FFF2-40B4-BE49-F238E27FC236}">
                <a16:creationId xmlns:a16="http://schemas.microsoft.com/office/drawing/2014/main" id="{8BD45523-1F33-38F4-D644-33CF760BD6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A </a:t>
            </a:r>
            <a:r>
              <a:rPr lang="en-US" altLang="en-US" sz="2400" i="1"/>
              <a:t>coroutine</a:t>
            </a:r>
            <a:r>
              <a:rPr lang="en-US" altLang="en-US" sz="2400"/>
              <a:t> is a subprogram that has multiple entries and controls them itself – supported directly in Lua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Also called </a:t>
            </a:r>
            <a:r>
              <a:rPr lang="en-US" altLang="en-US" sz="2400" i="1"/>
              <a:t>symmetric control: </a:t>
            </a:r>
            <a:r>
              <a:rPr lang="en-US" altLang="en-US" sz="2400"/>
              <a:t>caller and called coroutines are on a more equal basis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 coroutine call is named a </a:t>
            </a:r>
            <a:r>
              <a:rPr lang="en-US" altLang="en-US" sz="2400" i="1"/>
              <a:t>resume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The first resume of a coroutine is to its beginning, but subsequent calls enter at the point just after the last executed statement in the coroutine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Coroutines repeatedly resume each other, possibly forever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Coroutines provide </a:t>
            </a:r>
            <a:r>
              <a:rPr lang="en-US" altLang="en-US" sz="2400" i="1"/>
              <a:t>quasi-concurrent execution</a:t>
            </a:r>
            <a:r>
              <a:rPr lang="en-US" altLang="en-US" sz="2400"/>
              <a:t> of program units (the coroutines); their execution is interleaved, but not overlapped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Footer Placeholder 2">
            <a:extLst>
              <a:ext uri="{FF2B5EF4-FFF2-40B4-BE49-F238E27FC236}">
                <a16:creationId xmlns:a16="http://schemas.microsoft.com/office/drawing/2014/main" id="{1376E992-82B7-9C44-14CC-F9A003B2D2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91139" name="Slide Number Placeholder 3">
            <a:extLst>
              <a:ext uri="{FF2B5EF4-FFF2-40B4-BE49-F238E27FC236}">
                <a16:creationId xmlns:a16="http://schemas.microsoft.com/office/drawing/2014/main" id="{A8C9B540-2DFC-5FF3-D356-4D5F103322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2BCE278E-D017-EF49-889A-33C812B493D2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1140" name="Rectangle 5">
            <a:extLst>
              <a:ext uri="{FF2B5EF4-FFF2-40B4-BE49-F238E27FC236}">
                <a16:creationId xmlns:a16="http://schemas.microsoft.com/office/drawing/2014/main" id="{FAB9A54A-C2F2-8641-3EBE-1DB90DDBC6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Coroutines Illustrated: Possible Execution Controls</a:t>
            </a:r>
          </a:p>
        </p:txBody>
      </p:sp>
      <p:pic>
        <p:nvPicPr>
          <p:cNvPr id="91141" name="Picture 4">
            <a:extLst>
              <a:ext uri="{FF2B5EF4-FFF2-40B4-BE49-F238E27FC236}">
                <a16:creationId xmlns:a16="http://schemas.microsoft.com/office/drawing/2014/main" id="{E0FD1D11-5534-3523-3E44-0A696110D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295400"/>
            <a:ext cx="7543800" cy="530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Footer Placeholder 2">
            <a:extLst>
              <a:ext uri="{FF2B5EF4-FFF2-40B4-BE49-F238E27FC236}">
                <a16:creationId xmlns:a16="http://schemas.microsoft.com/office/drawing/2014/main" id="{E225DF9F-2040-2236-E08C-52F0484994C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93187" name="Slide Number Placeholder 3">
            <a:extLst>
              <a:ext uri="{FF2B5EF4-FFF2-40B4-BE49-F238E27FC236}">
                <a16:creationId xmlns:a16="http://schemas.microsoft.com/office/drawing/2014/main" id="{CBD2469B-0A10-A90E-7D42-A1845D4F8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D224F7A1-AD5A-A249-A4B0-C6882248CD8D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3188" name="Rectangle 5">
            <a:extLst>
              <a:ext uri="{FF2B5EF4-FFF2-40B4-BE49-F238E27FC236}">
                <a16:creationId xmlns:a16="http://schemas.microsoft.com/office/drawing/2014/main" id="{F5964045-966A-2E2E-3A40-300211C29D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Coroutines Illustrated: Possible Execution Controls</a:t>
            </a:r>
          </a:p>
        </p:txBody>
      </p:sp>
      <p:pic>
        <p:nvPicPr>
          <p:cNvPr id="93189" name="Picture 4">
            <a:extLst>
              <a:ext uri="{FF2B5EF4-FFF2-40B4-BE49-F238E27FC236}">
                <a16:creationId xmlns:a16="http://schemas.microsoft.com/office/drawing/2014/main" id="{316EB6C4-9026-A27F-8A5E-791AAC5D1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71600"/>
            <a:ext cx="7435850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Footer Placeholder 2">
            <a:extLst>
              <a:ext uri="{FF2B5EF4-FFF2-40B4-BE49-F238E27FC236}">
                <a16:creationId xmlns:a16="http://schemas.microsoft.com/office/drawing/2014/main" id="{AA693CD3-C2B8-B28B-0214-71C59F5766C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95235" name="Slide Number Placeholder 3">
            <a:extLst>
              <a:ext uri="{FF2B5EF4-FFF2-40B4-BE49-F238E27FC236}">
                <a16:creationId xmlns:a16="http://schemas.microsoft.com/office/drawing/2014/main" id="{9D153768-EC2C-2D36-B488-DE2C0A5AE7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A62A16A1-2382-C548-9163-170992C4F985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92F97A04-7177-430F-C020-EBF5CE6601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Coroutines Illustrated: Possible Execution Controls with Loops</a:t>
            </a:r>
          </a:p>
        </p:txBody>
      </p:sp>
      <p:pic>
        <p:nvPicPr>
          <p:cNvPr id="95237" name="Picture 4">
            <a:extLst>
              <a:ext uri="{FF2B5EF4-FFF2-40B4-BE49-F238E27FC236}">
                <a16:creationId xmlns:a16="http://schemas.microsoft.com/office/drawing/2014/main" id="{DBD43DC8-6BB6-91C1-D875-BAF670DFB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410450" cy="369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Footer Placeholder 3">
            <a:extLst>
              <a:ext uri="{FF2B5EF4-FFF2-40B4-BE49-F238E27FC236}">
                <a16:creationId xmlns:a16="http://schemas.microsoft.com/office/drawing/2014/main" id="{3F1C4C3E-730C-67A7-8F75-8BB825B6B4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97283" name="Slide Number Placeholder 4">
            <a:extLst>
              <a:ext uri="{FF2B5EF4-FFF2-40B4-BE49-F238E27FC236}">
                <a16:creationId xmlns:a16="http://schemas.microsoft.com/office/drawing/2014/main" id="{36A4AFE2-2096-0852-0574-BD77D2D072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B78BCED9-EC81-B547-A62D-2FD12E51232B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7284" name="Rectangle 2">
            <a:extLst>
              <a:ext uri="{FF2B5EF4-FFF2-40B4-BE49-F238E27FC236}">
                <a16:creationId xmlns:a16="http://schemas.microsoft.com/office/drawing/2014/main" id="{A40EAEA7-784F-91C6-C82C-4C6F406F4E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97285" name="Rectangle 3">
            <a:extLst>
              <a:ext uri="{FF2B5EF4-FFF2-40B4-BE49-F238E27FC236}">
                <a16:creationId xmlns:a16="http://schemas.microsoft.com/office/drawing/2014/main" id="{0E45558D-E423-707B-E79F-3699DF2ABB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153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A subprogram definition describes the actions represented by the subprogram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Subprograms can be either functions or procedures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Local variables in subprograms can be stack-dynamic or static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Three models of parameter passing: in mode, out mode, and inout mode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Some languages allow operator overloading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Subprograms can be generic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 closure is a subprogram and its ref. environment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A coroutine is a special subprogram with multiple entries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>
            <a:extLst>
              <a:ext uri="{FF2B5EF4-FFF2-40B4-BE49-F238E27FC236}">
                <a16:creationId xmlns:a16="http://schemas.microsoft.com/office/drawing/2014/main" id="{13006EB7-98BA-E1BE-7CCD-DDED77E9D8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4339" name="Slide Number Placeholder 4">
            <a:extLst>
              <a:ext uri="{FF2B5EF4-FFF2-40B4-BE49-F238E27FC236}">
                <a16:creationId xmlns:a16="http://schemas.microsoft.com/office/drawing/2014/main" id="{E685A233-3668-053F-DB13-BBC5B8276D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D5B82790-924B-0149-8BED-2075C208FDBA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1E6902BB-041F-B209-F78D-47AD4470D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Basic Definitions (continued)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525D7794-676E-FAD4-DF73-1D00C4F114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Function declarations in C and C++ are often called </a:t>
            </a:r>
            <a:r>
              <a:rPr lang="en-US" altLang="en-US" sz="2400" i="1"/>
              <a:t>prototypes</a:t>
            </a:r>
          </a:p>
          <a:p>
            <a:pPr eaLnBrk="1" hangingPunct="1"/>
            <a:r>
              <a:rPr lang="en-US" altLang="en-US" sz="2400"/>
              <a:t>A </a:t>
            </a:r>
            <a:r>
              <a:rPr lang="en-US" altLang="en-US" sz="2400" i="1"/>
              <a:t>subprogram declaration</a:t>
            </a:r>
            <a:r>
              <a:rPr lang="en-US" altLang="en-US" sz="2400"/>
              <a:t> provides the protocol, but not the body, of the subprogram</a:t>
            </a:r>
          </a:p>
          <a:p>
            <a:pPr eaLnBrk="1" hangingPunct="1"/>
            <a:r>
              <a:rPr lang="en-US" altLang="en-US" sz="2400"/>
              <a:t>A </a:t>
            </a:r>
            <a:r>
              <a:rPr lang="en-US" altLang="en-US" sz="2400" i="1"/>
              <a:t>formal parameter</a:t>
            </a:r>
            <a:r>
              <a:rPr lang="en-US" altLang="en-US" sz="2400"/>
              <a:t> is a dummy variable listed in the subprogram header and used in the subprogram</a:t>
            </a:r>
          </a:p>
          <a:p>
            <a:pPr eaLnBrk="1" hangingPunct="1"/>
            <a:r>
              <a:rPr lang="en-US" altLang="en-US" sz="2400"/>
              <a:t>An </a:t>
            </a:r>
            <a:r>
              <a:rPr lang="en-US" altLang="en-US" sz="2400" i="1"/>
              <a:t>actual parameter</a:t>
            </a:r>
            <a:r>
              <a:rPr lang="en-US" altLang="en-US" sz="2400"/>
              <a:t> represents a value or address used in the subprogram call statement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>
            <a:extLst>
              <a:ext uri="{FF2B5EF4-FFF2-40B4-BE49-F238E27FC236}">
                <a16:creationId xmlns:a16="http://schemas.microsoft.com/office/drawing/2014/main" id="{13006EB7-98BA-E1BE-7CCD-DDED77E9D8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4339" name="Slide Number Placeholder 4">
            <a:extLst>
              <a:ext uri="{FF2B5EF4-FFF2-40B4-BE49-F238E27FC236}">
                <a16:creationId xmlns:a16="http://schemas.microsoft.com/office/drawing/2014/main" id="{E685A233-3668-053F-DB13-BBC5B8276D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D5B82790-924B-0149-8BED-2075C208FDBA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1E6902BB-041F-B209-F78D-47AD4470D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 Definitions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525D7794-676E-FAD4-DF73-1D00C4F114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A </a:t>
            </a:r>
            <a:r>
              <a:rPr lang="en-US" altLang="en-US" sz="2400" i="1" dirty="0"/>
              <a:t>formal parameter</a:t>
            </a:r>
            <a:r>
              <a:rPr lang="en-US" altLang="en-US" sz="2400" dirty="0"/>
              <a:t> is a dummy variable listed in the subprogram header and used in the subprogram</a:t>
            </a:r>
          </a:p>
          <a:p>
            <a:pPr eaLnBrk="1" hangingPunct="1"/>
            <a:r>
              <a:rPr lang="en-US" altLang="en-US" sz="2400" dirty="0"/>
              <a:t>An </a:t>
            </a:r>
            <a:r>
              <a:rPr lang="en-US" altLang="en-US" sz="2400" i="1" dirty="0"/>
              <a:t>actual parameter</a:t>
            </a:r>
            <a:r>
              <a:rPr lang="en-US" altLang="en-US" sz="2400" dirty="0"/>
              <a:t> represents a value or address used in the subprogram call statement</a:t>
            </a:r>
          </a:p>
        </p:txBody>
      </p:sp>
    </p:spTree>
    <p:extLst>
      <p:ext uri="{BB962C8B-B14F-4D97-AF65-F5344CB8AC3E}">
        <p14:creationId xmlns:p14="http://schemas.microsoft.com/office/powerpoint/2010/main" val="3768280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>
            <a:extLst>
              <a:ext uri="{FF2B5EF4-FFF2-40B4-BE49-F238E27FC236}">
                <a16:creationId xmlns:a16="http://schemas.microsoft.com/office/drawing/2014/main" id="{FED8CC3F-44A2-C6D3-EAFC-90CB9BA27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6387" name="Slide Number Placeholder 4">
            <a:extLst>
              <a:ext uri="{FF2B5EF4-FFF2-40B4-BE49-F238E27FC236}">
                <a16:creationId xmlns:a16="http://schemas.microsoft.com/office/drawing/2014/main" id="{897D8433-BAA3-4278-E3D3-91FC5ED091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829193C9-0A59-F045-8F7F-86FC008B430F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D3B77A1C-B109-75BF-9474-3AC0678083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153400" cy="1143000"/>
          </a:xfrm>
        </p:spPr>
        <p:txBody>
          <a:bodyPr/>
          <a:lstStyle/>
          <a:p>
            <a:pPr eaLnBrk="1" hangingPunct="1"/>
            <a:r>
              <a:rPr lang="en-US" altLang="en-US"/>
              <a:t>Actual/Formal Parameter Correspondence</a:t>
            </a: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2E259A44-E9B3-F2D6-5D40-479372DCE6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153400" cy="4876800"/>
          </a:xfrm>
        </p:spPr>
        <p:txBody>
          <a:bodyPr/>
          <a:lstStyle/>
          <a:p>
            <a:pPr eaLnBrk="1" hangingPunct="1"/>
            <a:r>
              <a:rPr lang="en-US" altLang="en-US" sz="2400"/>
              <a:t>Positional</a:t>
            </a:r>
          </a:p>
          <a:p>
            <a:pPr lvl="1" eaLnBrk="1" hangingPunct="1"/>
            <a:r>
              <a:rPr lang="en-US" altLang="en-US" sz="2000"/>
              <a:t>The binding of actual parameters to formal parameters is by position: the first actual parameter is bound to the first formal parameter and so forth</a:t>
            </a:r>
          </a:p>
          <a:p>
            <a:pPr lvl="1" eaLnBrk="1" hangingPunct="1"/>
            <a:r>
              <a:rPr lang="en-US" altLang="en-US" sz="2000"/>
              <a:t>Safe and effective</a:t>
            </a:r>
          </a:p>
          <a:p>
            <a:pPr eaLnBrk="1" hangingPunct="1"/>
            <a:r>
              <a:rPr lang="en-US" altLang="en-US" sz="2400"/>
              <a:t>Keyword</a:t>
            </a:r>
          </a:p>
          <a:p>
            <a:pPr lvl="1" eaLnBrk="1" hangingPunct="1"/>
            <a:r>
              <a:rPr lang="en-US" altLang="en-US" sz="2000"/>
              <a:t>The name of the formal parameter to which an actual parameter is to be bound is specified with the actual parameter</a:t>
            </a:r>
          </a:p>
          <a:p>
            <a:pPr lvl="1" eaLnBrk="1" hangingPunct="1"/>
            <a:r>
              <a:rPr lang="en-US" altLang="en-US" sz="2000" i="1"/>
              <a:t>Advantage</a:t>
            </a:r>
            <a:r>
              <a:rPr lang="en-US" altLang="en-US" sz="2000"/>
              <a:t>: Parameters can appear in any order, thereby avoiding parameter correspondence errors</a:t>
            </a:r>
          </a:p>
          <a:p>
            <a:pPr lvl="1" eaLnBrk="1" hangingPunct="1"/>
            <a:r>
              <a:rPr lang="en-US" altLang="en-US" sz="2000" i="1"/>
              <a:t>Disadvantage</a:t>
            </a:r>
            <a:r>
              <a:rPr lang="en-US" altLang="en-US" sz="2000"/>
              <a:t>: User must know the formal parameter’s names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>
            <a:extLst>
              <a:ext uri="{FF2B5EF4-FFF2-40B4-BE49-F238E27FC236}">
                <a16:creationId xmlns:a16="http://schemas.microsoft.com/office/drawing/2014/main" id="{D753740D-0F4F-4BAE-67CF-571F68BAC3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Copyright © 2018 Pearson. All rights reserved.</a:t>
            </a:r>
          </a:p>
        </p:txBody>
      </p:sp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A4E91DB7-3B7C-4E61-9959-C9931D8F7C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100"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accent2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rgbClr val="666699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t>1-</a:t>
            </a:r>
            <a:fld id="{C345B225-49DD-9A43-9B3B-AE15C412472A}" type="slidenum">
              <a:rPr lang="en-US" altLang="en-US" sz="10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0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C5B60AF4-E25A-3CD4-A68D-07D5F5C4BA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Formal Parameter Default Values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32E65B69-E423-AA40-1179-04ED63FB09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In certain languages (e.g., C++, Python, Ruby, PHP), formal parameters can have default values (if no actual parameter is passed)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lvl="1" eaLnBrk="1" hangingPunct="1">
              <a:lnSpc>
                <a:spcPct val="90000"/>
              </a:lnSpc>
            </a:pPr>
            <a:r>
              <a:rPr lang="en-US" altLang="en-US" sz="1800"/>
              <a:t>In C++, default parameters must appear last because parameters are positionally associated (no keyword parameters)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800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Variable numbers of 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C# methods can accept a variable number of parameters as long as they are of the same type—the corresponding formal parameter is an array preceded by </a:t>
            </a:r>
            <a:r>
              <a:rPr lang="en-US" altLang="en-US" sz="2000" b="1">
                <a:latin typeface="Courier New" panose="02070309020205020404" pitchFamily="49" charset="0"/>
              </a:rPr>
              <a:t>params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b="1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/>
              <a:t>In Ruby, the actual parameters are sent as elements of a hash literal and the corresponding formal parameter is preceded by an asterisk. 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ebesta">
  <a:themeElements>
    <a:clrScheme name="1_sebes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ebesta">
      <a:majorFont>
        <a:latin typeface="Lucida Sans Unicode"/>
        <a:ea typeface="Lucida Sans Unicode"/>
        <a:cs typeface="Lucida Sans Unicode"/>
      </a:majorFont>
      <a:minorFont>
        <a:latin typeface="Lucida Sans Unicode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ebes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ebes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ebes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sebesta2</Template>
  <TotalTime>2572</TotalTime>
  <Words>4013</Words>
  <Application>Microsoft Macintosh PowerPoint</Application>
  <PresentationFormat>On-screen Show (4:3)</PresentationFormat>
  <Paragraphs>508</Paragraphs>
  <Slides>55</Slides>
  <Notes>40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Times</vt:lpstr>
      <vt:lpstr>Lucida Sans Unicode</vt:lpstr>
      <vt:lpstr>Arial</vt:lpstr>
      <vt:lpstr>Courier</vt:lpstr>
      <vt:lpstr>Courier New</vt:lpstr>
      <vt:lpstr>1_sebesta</vt:lpstr>
      <vt:lpstr>Chapter 9</vt:lpstr>
      <vt:lpstr>Chapter 9 Topics</vt:lpstr>
      <vt:lpstr>Introduction</vt:lpstr>
      <vt:lpstr>Fundamentals of Subprograms</vt:lpstr>
      <vt:lpstr>Basic Definitions</vt:lpstr>
      <vt:lpstr>Basic Definitions (continued)</vt:lpstr>
      <vt:lpstr>Basic Definitions</vt:lpstr>
      <vt:lpstr>Actual/Formal Parameter Correspondence</vt:lpstr>
      <vt:lpstr>Formal Parameter Default Values</vt:lpstr>
      <vt:lpstr>Variable Numbers of Parameters (continued)</vt:lpstr>
      <vt:lpstr>Procedures and Functions </vt:lpstr>
      <vt:lpstr>Design Issues for Subprograms</vt:lpstr>
      <vt:lpstr>Local Referencing Environments</vt:lpstr>
      <vt:lpstr>Local Referencing Environments: Examples</vt:lpstr>
      <vt:lpstr>Semantic Models of Parameter Passing</vt:lpstr>
      <vt:lpstr>Models of Parameter Passing</vt:lpstr>
      <vt:lpstr>Conceptual Models of Transfer</vt:lpstr>
      <vt:lpstr>Pass-by-Value (In Mode)</vt:lpstr>
      <vt:lpstr>Pass-by-Result (Out Mode)</vt:lpstr>
      <vt:lpstr>Pass-by-Value-Result (inout Mode)</vt:lpstr>
      <vt:lpstr>Pass-by-Reference (Inout Mode)</vt:lpstr>
      <vt:lpstr>PowerPoint Presentation</vt:lpstr>
      <vt:lpstr>Pass-by-Name (Inout Mode)</vt:lpstr>
      <vt:lpstr>Implementing Parameter-Passing Methods</vt:lpstr>
      <vt:lpstr>Implementing Parameter-Passing Methods</vt:lpstr>
      <vt:lpstr>Parameter Passing Methods of Major Languages</vt:lpstr>
      <vt:lpstr>Parameter Passing Methods of Major Languages (continued)</vt:lpstr>
      <vt:lpstr>Type Checking Parameters</vt:lpstr>
      <vt:lpstr>Multidimensional Arrays as Parameters</vt:lpstr>
      <vt:lpstr>Multidimensional Arrays as Parameters: C and C++</vt:lpstr>
      <vt:lpstr>Multidimensional Arrays as Parameters: Java and C#</vt:lpstr>
      <vt:lpstr>Design Considerations for Parameter Passing </vt:lpstr>
      <vt:lpstr>Parameters that are Subprogram Names</vt:lpstr>
      <vt:lpstr>Parameters that are Subprogram Names: Referencing Environment</vt:lpstr>
      <vt:lpstr>Calling Subprograms Indirectly</vt:lpstr>
      <vt:lpstr>Calling Subprograms Indirectly (continued)</vt:lpstr>
      <vt:lpstr>Design Issues for Functions</vt:lpstr>
      <vt:lpstr>Overloaded Subprograms</vt:lpstr>
      <vt:lpstr>Generic Subprograms</vt:lpstr>
      <vt:lpstr>Generic Subprograms (continued)</vt:lpstr>
      <vt:lpstr>Generic Subprograms (continued)</vt:lpstr>
      <vt:lpstr>Generic Subprograms (continued)</vt:lpstr>
      <vt:lpstr>Generic Subprograms (continued)</vt:lpstr>
      <vt:lpstr>Generic Subprograms (continued)</vt:lpstr>
      <vt:lpstr>Generic Subprograms (continued)</vt:lpstr>
      <vt:lpstr>Generic Subprograms (continued)</vt:lpstr>
      <vt:lpstr>User-Defined Overloaded Operators</vt:lpstr>
      <vt:lpstr>Closures</vt:lpstr>
      <vt:lpstr>Closures (continued)</vt:lpstr>
      <vt:lpstr>Closures (continued)</vt:lpstr>
      <vt:lpstr>Coroutines</vt:lpstr>
      <vt:lpstr>Coroutines Illustrated: Possible Execution Controls</vt:lpstr>
      <vt:lpstr>Coroutines Illustrated: Possible Execution Controls</vt:lpstr>
      <vt:lpstr>Coroutines Illustrated: Possible Execution Controls with Loops</vt:lpstr>
      <vt:lpstr>Summary</vt:lpstr>
    </vt:vector>
  </TitlesOfParts>
  <Company>Pearson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David Garrett</dc:creator>
  <cp:lastModifiedBy>Zachary Kurmas</cp:lastModifiedBy>
  <cp:revision>72</cp:revision>
  <dcterms:created xsi:type="dcterms:W3CDTF">2003-08-01T12:29:19Z</dcterms:created>
  <dcterms:modified xsi:type="dcterms:W3CDTF">2023-03-15T22:29:56Z</dcterms:modified>
</cp:coreProperties>
</file>