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74" r:id="rId4"/>
    <p:sldId id="260" r:id="rId5"/>
    <p:sldId id="261" r:id="rId6"/>
    <p:sldId id="262" r:id="rId7"/>
    <p:sldId id="263" r:id="rId8"/>
    <p:sldId id="272" r:id="rId9"/>
    <p:sldId id="273" r:id="rId10"/>
    <p:sldId id="264" r:id="rId11"/>
    <p:sldId id="275" r:id="rId12"/>
    <p:sldId id="270" r:id="rId13"/>
    <p:sldId id="266" r:id="rId14"/>
    <p:sldId id="267" r:id="rId15"/>
    <p:sldId id="265" r:id="rId16"/>
    <p:sldId id="269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1"/>
    <p:restoredTop sz="96213"/>
  </p:normalViewPr>
  <p:slideViewPr>
    <p:cSldViewPr snapToGrid="0">
      <p:cViewPr varScale="1">
        <p:scale>
          <a:sx n="123" d="100"/>
          <a:sy n="123" d="100"/>
        </p:scale>
        <p:origin x="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50B23-F2F9-6C46-BE63-8055E7940DE8}" type="datetimeFigureOut">
              <a:rPr lang="en-US" smtClean="0"/>
              <a:t>1/6/25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373D1-45C8-934E-8D46-F20484A17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52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0373D1-45C8-934E-8D46-F20484A17D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44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E172-D394-9119-F26A-EC4CF35D5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74D5E8-3E89-E82D-3B18-E2704252A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FB766-7C57-B19A-1952-3FF565FFD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1B2FC-231A-4052-FF01-23D1D7C5B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97203-EB59-88A6-08BF-67925CCB0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06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B2B7B-732F-BCF8-C3E0-9E58F2830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2D5000-AA78-EE92-5F1D-DDF481589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CA19C-89E1-EB17-5720-9D796071F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FDA5D-EE87-AA09-BDCC-D3ABD7FD2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109C7-10B8-7AF4-C70B-7C1C0905F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8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940252-7935-6007-018B-884C086DD2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D4008-AD04-D511-812C-A29832422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EDCD1-9775-F155-D4E8-1ED8BDE99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B6E09-E718-1564-749E-7A8CCCAF4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49880-CC2A-A00F-852B-9BBE8D981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8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C3413-D01F-0A95-528B-AF3145A9F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A2FF5-E1CF-995D-6026-56D0597E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2E998-8685-555A-2BDC-477C51AEF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2D378-511F-8150-DBA8-35078A07C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74703-59F9-C5FE-3385-DCCEDF4FB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2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3DBF-9503-AC8B-9161-7CE39E541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8E6EB-4381-02BA-F83C-684EFE5DB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F9ABA-3F92-5040-7C20-6B36131C0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CF0DB-5653-4254-6A41-D95038901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09456-EFDB-2FAB-F088-D02BA0333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76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2811F-2945-8E8A-B196-C5271857A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53242-26BD-8967-8C45-B2B2A86BD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A44BD-4E26-D324-D15A-B833BCEC3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746C4-F46F-0B36-5587-814EDCBC2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1/6/25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2AB07-1290-3344-BD99-20FDE1358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2F9CB5-C3D1-4DC2-7FD9-273708DAE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99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F5CD-AD71-1E61-434E-009E8C1B3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9FC57-197A-5220-50D9-2C5241C9A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CFC9E-C8A6-2B3E-6D46-B6C0508E6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B7D033-26FA-4033-368B-6183BA0B9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B6F0B8-8074-5BFD-1C0E-CB5B6FA0BA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963CE5-E33A-7659-F4E0-634A9C8FA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1/6/25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DB8427-44DF-DAC0-2BAC-9E35364F9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B18B6D-BD97-116E-7C71-7D918966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0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42BB3-A3AC-3D69-A338-BBD0C3A08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AF3609-1952-0C50-321C-A50FD961D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1/6/25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EED9AA-EDB6-E569-2391-88CE68540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A78F1B-455A-3565-DA3B-936439E0B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30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875D0-215F-8474-2CFF-DB00D0E3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1/6/25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9305C0-1DAE-38FA-90B1-B351AF3DB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9D00F-B391-106D-6F08-CB78C39E6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4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9DCA2-F13E-1232-5BEB-A8A8DD1AA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3CF4B-6044-6BBE-0280-7B86445D2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9AE10-CE76-E543-4A46-302AD930A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A0304-FBD4-C3B2-241F-1A57118FE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1/6/25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EBE23-15D0-CFBD-C184-CD285587F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2C51D-6792-F0B6-4CDC-553D0B335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98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DB064-32BA-2BB4-8EDB-BC02212E7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B5F65E-0C19-B890-9B4D-F1DE5EB0BB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F954A-2F70-0D17-85C1-16969F1C6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7F55C-42F5-7768-95F1-5377CD07C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1/6/25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CBA13-5847-A594-676F-10BFBD42C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8ED6C-4D6F-E110-ED96-1DE062821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04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2B3C71-7573-91C0-F6E2-DE6895718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4165B-B1E8-DF9E-41D7-EB9B7FEBB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796BA-152E-5CCE-1B95-4830E130E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8FA4E-4CD5-0B4E-B010-1DCF501BAA5F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892F8-D8FE-4C9A-A04C-60E5EA215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D5438-59CA-7CE3-EBDE-50772545A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8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kurmasz@gvsu.edu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urmasgvsu.github.io/Teaching/Courses/F24/CIS50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s.prairielearn.com/pl/course_instance/154954" TargetMode="External"/><Relationship Id="rId2" Type="http://schemas.openxmlformats.org/officeDocument/2006/relationships/hyperlink" Target="https://us.prairielearn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unestone.academy/ns/books/published/foppff/frontmatter-1.html?mode=brows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vsu.edu/computing/academic-honesty-30.ht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0CE23-B9DA-3189-33DF-0399BC0777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 500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8648A-E93C-CBE6-5755-B7ADDE3C67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Fundamentals of Software Practice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99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912F5-76C2-B3A4-B4DC-C85A4790E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4DD0C-77FF-39AC-8242-CC4CB703F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course uses “proficiency grading”</a:t>
            </a:r>
          </a:p>
          <a:p>
            <a:pPr lvl="1"/>
            <a:r>
              <a:rPr lang="en-US" dirty="0"/>
              <a:t>You don’t get “points” for completing work</a:t>
            </a:r>
          </a:p>
          <a:p>
            <a:pPr lvl="1"/>
            <a:r>
              <a:rPr lang="en-US" dirty="0"/>
              <a:t>Projects, homework, and quizzes are marked with one of </a:t>
            </a:r>
          </a:p>
          <a:p>
            <a:pPr lvl="2"/>
            <a:r>
              <a:rPr lang="en-US" i="1" dirty="0"/>
              <a:t>E</a:t>
            </a:r>
            <a:r>
              <a:rPr lang="en-US" dirty="0"/>
              <a:t>xceeds Expectations</a:t>
            </a:r>
          </a:p>
          <a:p>
            <a:pPr lvl="2"/>
            <a:r>
              <a:rPr lang="en-US" i="1" dirty="0"/>
              <a:t>M</a:t>
            </a:r>
            <a:r>
              <a:rPr lang="en-US" dirty="0"/>
              <a:t>eets Expectations</a:t>
            </a:r>
          </a:p>
          <a:p>
            <a:pPr lvl="2"/>
            <a:r>
              <a:rPr lang="en-US" i="1" dirty="0"/>
              <a:t>P</a:t>
            </a:r>
            <a:r>
              <a:rPr lang="en-US" dirty="0"/>
              <a:t>rogressing, or</a:t>
            </a:r>
          </a:p>
          <a:p>
            <a:pPr lvl="2"/>
            <a:r>
              <a:rPr lang="en-US" i="1" dirty="0"/>
              <a:t>N</a:t>
            </a:r>
            <a:r>
              <a:rPr lang="en-US" dirty="0"/>
              <a:t>ot Yet</a:t>
            </a:r>
          </a:p>
          <a:p>
            <a:pPr lvl="1"/>
            <a:r>
              <a:rPr lang="en-US" dirty="0"/>
              <a:t>You are expected to resubmit assignments until you earn an E or an M</a:t>
            </a:r>
          </a:p>
          <a:p>
            <a:pPr lvl="1"/>
            <a:r>
              <a:rPr lang="en-US" dirty="0"/>
              <a:t>You are expected to re-attempt quiz questions until you earn an E or an M.</a:t>
            </a:r>
            <a:endParaRPr lang="en-US" i="1" dirty="0"/>
          </a:p>
          <a:p>
            <a:pPr lvl="1"/>
            <a:r>
              <a:rPr lang="en-US" dirty="0"/>
              <a:t>You will have four opportunities to successfully complete quiz questions on a given topic</a:t>
            </a:r>
          </a:p>
          <a:p>
            <a:pPr lvl="2"/>
            <a:r>
              <a:rPr lang="en-US" dirty="0"/>
              <a:t>Unsuccessful attempts don’t count against you</a:t>
            </a:r>
          </a:p>
          <a:p>
            <a:pPr lvl="2"/>
            <a:r>
              <a:rPr lang="en-US" dirty="0"/>
              <a:t>Need to be successful (E or M) on </a:t>
            </a:r>
            <a:r>
              <a:rPr lang="en-US" b="1" i="1" u="sng" dirty="0"/>
              <a:t>two</a:t>
            </a:r>
            <a:r>
              <a:rPr lang="en-US" dirty="0"/>
              <a:t> separate quizzes to get credit for a topic</a:t>
            </a:r>
          </a:p>
          <a:p>
            <a:pPr lvl="1"/>
            <a:r>
              <a:rPr lang="en-US" dirty="0"/>
              <a:t>Your final grade depends on the number of topics you acquire proficiency in.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519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3DE68-04D1-8B7D-DB67-6648ECFE4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5B92C-4434-C520-17C9-0B922D1C9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78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95829-E76E-D758-BDF7-4D88CFCB1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548D8-6A60-61A0-BE60-11348C526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learn</a:t>
            </a:r>
          </a:p>
          <a:p>
            <a:pPr lvl="1"/>
            <a:r>
              <a:rPr lang="en-US" dirty="0"/>
              <a:t>Becoming a very popular first programming language</a:t>
            </a:r>
          </a:p>
          <a:p>
            <a:pPr lvl="1"/>
            <a:r>
              <a:rPr lang="en-US" dirty="0"/>
              <a:t>GVSU switched CS 1 from Java to Python in 2022</a:t>
            </a:r>
          </a:p>
          <a:p>
            <a:r>
              <a:rPr lang="en-US" dirty="0"/>
              <a:t>Commonly used in the sciences</a:t>
            </a:r>
          </a:p>
          <a:p>
            <a:pPr lvl="1"/>
            <a:r>
              <a:rPr lang="en-US" dirty="0"/>
              <a:t>Physics, chemistry, biology, math, etc.</a:t>
            </a:r>
          </a:p>
          <a:p>
            <a:r>
              <a:rPr lang="en-US" dirty="0"/>
              <a:t>Many, many libraries</a:t>
            </a:r>
          </a:p>
          <a:p>
            <a:r>
              <a:rPr lang="en-US" dirty="0"/>
              <a:t>Free and easy to install</a:t>
            </a:r>
          </a:p>
          <a:p>
            <a:r>
              <a:rPr lang="en-US" dirty="0"/>
              <a:t>Can even write / run python code in a web browser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33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098D2-577E-B465-80C7-EBD1DF932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D839A-9140-913C-D58C-E35537EFF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will begin the semester writing short Python programs inside of web sites </a:t>
            </a:r>
          </a:p>
          <a:p>
            <a:pPr lvl="1"/>
            <a:r>
              <a:rPr lang="en-US" dirty="0"/>
              <a:t>Typically using notebooks</a:t>
            </a:r>
          </a:p>
          <a:p>
            <a:r>
              <a:rPr lang="en-US" dirty="0"/>
              <a:t>By the end of the semester, you will be  writing larger ”stand-alone” programs using an IDE (Integrated Development Environment)</a:t>
            </a:r>
          </a:p>
          <a:p>
            <a:r>
              <a:rPr lang="en-US" dirty="0"/>
              <a:t>It is important to be comfortable with both web-based programming and using an IDE</a:t>
            </a:r>
          </a:p>
          <a:p>
            <a:pPr lvl="1"/>
            <a:r>
              <a:rPr lang="en-US" dirty="0"/>
              <a:t>Some of you will be working with non-computing professionals that primarily work in notebooks</a:t>
            </a:r>
          </a:p>
          <a:p>
            <a:pPr lvl="1"/>
            <a:r>
              <a:rPr lang="en-US" dirty="0"/>
              <a:t>Many of you will be doing software development using a ”full”, “professional” IDE.</a:t>
            </a:r>
          </a:p>
          <a:p>
            <a:r>
              <a:rPr lang="en-US" dirty="0"/>
              <a:t>You can use whatever IDE you like (</a:t>
            </a:r>
            <a:r>
              <a:rPr lang="en-US" dirty="0" err="1"/>
              <a:t>VSCode</a:t>
            </a:r>
            <a:r>
              <a:rPr lang="en-US" dirty="0"/>
              <a:t>, PyCharm, IDLE, Notepad and the command line).</a:t>
            </a:r>
          </a:p>
          <a:p>
            <a:pPr lvl="1"/>
            <a:r>
              <a:rPr lang="en-US" dirty="0"/>
              <a:t>I will use VS Code in class.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39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359B7-F69F-0CE3-C054-D84E8D4E8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Platform/Computer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6B1C-8AFF-C96A-FA1F-4269E29B5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You h</a:t>
            </a:r>
            <a:r>
              <a:rPr lang="en-US" b="0" dirty="0">
                <a:solidFill>
                  <a:srgbClr val="000000"/>
                </a:solidFill>
                <a:effectLst/>
              </a:rPr>
              <a:t>ave access to GVSU labs with Windows computers. 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</a:rPr>
              <a:t>These machines have Python installed. 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</a:rPr>
              <a:t>We are responsible for making sure that you can complete your assignments on these machines. 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I can’t fix problems on your individual laptops. 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</a:rPr>
              <a:t>There is too much variation among them. 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</a:rPr>
              <a:t>I’m not trained in IT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</a:rPr>
              <a:t>I have been using macOS for almost 30 years now. I do not know Windows well -- and certainly not well enough to provide effective tech support.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You are welcome to set up Python on your own machine however you like. Just realize that if things go wrong, I probably won't be of much help. 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If you ever have a problem with your own machine, you can always use GVSU machines.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373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7ECC1-08EE-DF24-1D42-1FFC92CD6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A7CDD-4944-29DE-6E34-47ED6F6BE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817" y="1825624"/>
            <a:ext cx="11502887" cy="5032375"/>
          </a:xfrm>
        </p:spPr>
        <p:txBody>
          <a:bodyPr>
            <a:normAutofit/>
          </a:bodyPr>
          <a:lstStyle/>
          <a:p>
            <a:r>
              <a:rPr lang="en-US" dirty="0"/>
              <a:t>There are many web sites that allow you to enter and run Python code</a:t>
            </a:r>
          </a:p>
          <a:p>
            <a:pPr lvl="1"/>
            <a:r>
              <a:rPr lang="en-US" dirty="0"/>
              <a:t>W3schools</a:t>
            </a:r>
          </a:p>
          <a:p>
            <a:pPr lvl="1"/>
            <a:r>
              <a:rPr lang="en-US" dirty="0" err="1"/>
              <a:t>Repl.it</a:t>
            </a:r>
            <a:endParaRPr lang="en-US" dirty="0"/>
          </a:p>
          <a:p>
            <a:r>
              <a:rPr lang="en-US" dirty="0"/>
              <a:t>One style of such “online Python” is the </a:t>
            </a:r>
            <a:r>
              <a:rPr lang="en-US" i="1" dirty="0"/>
              <a:t>Notebook</a:t>
            </a:r>
          </a:p>
          <a:p>
            <a:r>
              <a:rPr lang="en-US" dirty="0"/>
              <a:t>Notebooks allow you to combine text (in Markdown format) with blocks of code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lvl="1"/>
            <a:r>
              <a:rPr lang="en-US" dirty="0"/>
              <a:t>Google </a:t>
            </a:r>
            <a:r>
              <a:rPr lang="en-US" dirty="0" err="1"/>
              <a:t>Colab</a:t>
            </a:r>
            <a:endParaRPr lang="en-US" dirty="0"/>
          </a:p>
          <a:p>
            <a:r>
              <a:rPr lang="en-US" dirty="0"/>
              <a:t>We will use the Notebook feature built into </a:t>
            </a:r>
            <a:r>
              <a:rPr lang="en-US" dirty="0" err="1"/>
              <a:t>PrairieLearn</a:t>
            </a:r>
            <a:endParaRPr lang="en-US" dirty="0"/>
          </a:p>
          <a:p>
            <a:pPr lvl="1"/>
            <a:r>
              <a:rPr lang="en-US" dirty="0"/>
              <a:t>Essentially the same as </a:t>
            </a:r>
            <a:r>
              <a:rPr lang="en-US" dirty="0" err="1"/>
              <a:t>jupyter</a:t>
            </a:r>
            <a:r>
              <a:rPr lang="en-US" dirty="0"/>
              <a:t> or </a:t>
            </a:r>
            <a:r>
              <a:rPr lang="en-US" dirty="0" err="1"/>
              <a:t>colab</a:t>
            </a:r>
            <a:r>
              <a:rPr lang="en-US" dirty="0"/>
              <a:t>; but, organized so I can access/</a:t>
            </a:r>
            <a:r>
              <a:rPr lang="en-US"/>
              <a:t>grade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823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7A4A6-ED1B-906A-D533-FDEE92F3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Notebooks (</a:t>
            </a:r>
            <a:r>
              <a:rPr lang="en-US" dirty="0" err="1"/>
              <a:t>cntd</a:t>
            </a:r>
            <a:r>
              <a:rPr lang="en-US" dirty="0"/>
              <a:t>.)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86603-F505-5BD1-70B3-B1EB4F5A7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Notebooks are useful for </a:t>
            </a:r>
          </a:p>
          <a:p>
            <a:pPr lvl="1"/>
            <a:r>
              <a:rPr lang="en-US" dirty="0"/>
              <a:t>Experimenting with Python code</a:t>
            </a:r>
          </a:p>
          <a:p>
            <a:pPr lvl="1"/>
            <a:r>
              <a:rPr lang="en-US" dirty="0"/>
              <a:t>Writing short programs (5-10 lines)</a:t>
            </a:r>
          </a:p>
          <a:p>
            <a:pPr lvl="1"/>
            <a:r>
              <a:rPr lang="en-US" dirty="0"/>
              <a:t>Using Python to prepare data visualizations for a document</a:t>
            </a:r>
          </a:p>
          <a:p>
            <a:pPr lvl="2"/>
            <a:r>
              <a:rPr lang="en-US" dirty="0"/>
              <a:t>(Common use case in data science)</a:t>
            </a:r>
          </a:p>
          <a:p>
            <a:r>
              <a:rPr lang="en-US" dirty="0"/>
              <a:t>Don’t use Notebooks when </a:t>
            </a:r>
          </a:p>
          <a:p>
            <a:pPr lvl="1"/>
            <a:r>
              <a:rPr lang="en-US" dirty="0"/>
              <a:t>Writing a large program designed to be </a:t>
            </a:r>
            <a:r>
              <a:rPr lang="en-US"/>
              <a:t>a separate ”tool”</a:t>
            </a:r>
          </a:p>
        </p:txBody>
      </p:sp>
    </p:spTree>
    <p:extLst>
      <p:ext uri="{BB962C8B-B14F-4D97-AF65-F5344CB8AC3E}">
        <p14:creationId xmlns:p14="http://schemas.microsoft.com/office/powerpoint/2010/main" val="1013766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269A1-E501-A575-A2CD-C16C9477E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Notebooks (</a:t>
            </a:r>
            <a:r>
              <a:rPr lang="en-US" dirty="0" err="1"/>
              <a:t>cntd</a:t>
            </a:r>
            <a:r>
              <a:rPr lang="en-US" dirty="0"/>
              <a:t>.)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BE209-F97D-9E08-6C1C-8702D4492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in to PL</a:t>
            </a:r>
          </a:p>
          <a:p>
            <a:r>
              <a:rPr lang="en-US" dirty="0"/>
              <a:t>Navigate to ”In-class 1”</a:t>
            </a:r>
          </a:p>
          <a:p>
            <a:r>
              <a:rPr lang="en-US" dirty="0"/>
              <a:t>Launch the Workspace</a:t>
            </a:r>
          </a:p>
          <a:p>
            <a:r>
              <a:rPr lang="en-US" dirty="0"/>
              <a:t>Open </a:t>
            </a:r>
            <a:r>
              <a:rPr lang="en-US" dirty="0" err="1"/>
              <a:t>playspace.ipynb</a:t>
            </a:r>
            <a:endParaRPr lang="en-US" dirty="0"/>
          </a:p>
          <a:p>
            <a:r>
              <a:rPr lang="en-US" dirty="0"/>
              <a:t>Make a few changes to the text.</a:t>
            </a:r>
          </a:p>
          <a:p>
            <a:r>
              <a:rPr lang="en-US" dirty="0"/>
              <a:t>Write some python code</a:t>
            </a:r>
          </a:p>
          <a:p>
            <a:r>
              <a:rPr lang="en-US" dirty="0"/>
              <a:t>Run that code</a:t>
            </a:r>
          </a:p>
        </p:txBody>
      </p:sp>
    </p:spTree>
    <p:extLst>
      <p:ext uri="{BB962C8B-B14F-4D97-AF65-F5344CB8AC3E}">
        <p14:creationId xmlns:p14="http://schemas.microsoft.com/office/powerpoint/2010/main" val="335580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EA63A-C630-D3FC-9E3C-7BAFC70E8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26" y="365125"/>
            <a:ext cx="10790274" cy="1378615"/>
          </a:xfrm>
        </p:spPr>
        <p:txBody>
          <a:bodyPr>
            <a:normAutofit/>
          </a:bodyPr>
          <a:lstStyle/>
          <a:p>
            <a:r>
              <a:rPr lang="en-US" dirty="0"/>
              <a:t>High-Level Course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C0FB0-BFF7-581B-6E0E-6D50C3707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you to programming</a:t>
            </a:r>
          </a:p>
          <a:p>
            <a:r>
              <a:rPr lang="en-US" dirty="0"/>
              <a:t>Introduce you to Linux</a:t>
            </a:r>
          </a:p>
        </p:txBody>
      </p:sp>
    </p:spTree>
    <p:extLst>
      <p:ext uri="{BB962C8B-B14F-4D97-AF65-F5344CB8AC3E}">
        <p14:creationId xmlns:p14="http://schemas.microsoft.com/office/powerpoint/2010/main" val="199109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EA63A-C630-D3FC-9E3C-7BAFC70E8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26" y="365125"/>
            <a:ext cx="10790274" cy="1378615"/>
          </a:xfrm>
        </p:spPr>
        <p:txBody>
          <a:bodyPr>
            <a:normAutofit/>
          </a:bodyPr>
          <a:lstStyle/>
          <a:p>
            <a:r>
              <a:rPr lang="en-US" dirty="0"/>
              <a:t>Warnings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C0FB0-BFF7-581B-6E0E-6D50C3707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semester I am assuming you have no programming experience.</a:t>
            </a:r>
          </a:p>
          <a:p>
            <a:pPr lvl="1"/>
            <a:r>
              <a:rPr lang="en-US" dirty="0"/>
              <a:t>If you have significant programming experience, I encourage you to discuss with your advisor whether this is a useful course for you to take.</a:t>
            </a:r>
          </a:p>
          <a:p>
            <a:r>
              <a:rPr lang="en-US" dirty="0"/>
              <a:t>This is not a “gentle” undergraduate introduction to programming (like CIS 160 is). </a:t>
            </a:r>
          </a:p>
          <a:p>
            <a:pPr lvl="1"/>
            <a:r>
              <a:rPr lang="en-US" dirty="0"/>
              <a:t>To qualify as a graduate course, this course must be a clear “step up” from the corresponding undergraduate course.</a:t>
            </a:r>
          </a:p>
          <a:p>
            <a:pPr lvl="1"/>
            <a:r>
              <a:rPr lang="en-US" dirty="0"/>
              <a:t>We will cover more material at a faster pace.</a:t>
            </a:r>
          </a:p>
          <a:p>
            <a:pPr lvl="1"/>
            <a:r>
              <a:rPr lang="en-US" dirty="0"/>
              <a:t>Again, if this is a concern, meet with your advisor and consider taking CIS 160, CIS 161, or CIS 162.</a:t>
            </a:r>
          </a:p>
        </p:txBody>
      </p:sp>
    </p:spTree>
    <p:extLst>
      <p:ext uri="{BB962C8B-B14F-4D97-AF65-F5344CB8AC3E}">
        <p14:creationId xmlns:p14="http://schemas.microsoft.com/office/powerpoint/2010/main" val="55114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E01F-2BFC-56A1-B5F1-7B551492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Hours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ED5E3-6A59-A74E-8913-3F41DB016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My office is in Allendale (Mackinac Hall, Room C-2-316)</a:t>
            </a:r>
          </a:p>
          <a:p>
            <a:r>
              <a:rPr lang="en-US" dirty="0"/>
              <a:t>I’m downtown for class and office hours only</a:t>
            </a:r>
          </a:p>
          <a:p>
            <a:pPr lvl="1"/>
            <a:r>
              <a:rPr lang="en-US" dirty="0"/>
              <a:t>MW 3:00-4:00, DCIH 530G (Downtown)</a:t>
            </a:r>
          </a:p>
          <a:p>
            <a:pPr lvl="1"/>
            <a:r>
              <a:rPr lang="en-US" dirty="0"/>
              <a:t>MW 11:00-12:0, MAK C-2-316 (Allendale)</a:t>
            </a:r>
          </a:p>
          <a:p>
            <a:pPr lvl="1"/>
            <a:r>
              <a:rPr lang="en-US" dirty="0"/>
              <a:t>Other days/times by appointment.</a:t>
            </a:r>
          </a:p>
          <a:p>
            <a:r>
              <a:rPr lang="en-US" dirty="0"/>
              <a:t>I will be in my Allendale office for a few hours </a:t>
            </a:r>
            <a:r>
              <a:rPr lang="en-US" i="1" dirty="0"/>
              <a:t>most</a:t>
            </a:r>
            <a:r>
              <a:rPr lang="en-US" dirty="0"/>
              <a:t> mornings.</a:t>
            </a:r>
          </a:p>
          <a:p>
            <a:pPr lvl="1"/>
            <a:r>
              <a:rPr lang="en-US" dirty="0"/>
              <a:t>You are welcome to drop in whenever my door is open; but</a:t>
            </a:r>
          </a:p>
          <a:p>
            <a:pPr lvl="1"/>
            <a:r>
              <a:rPr lang="en-US" dirty="0"/>
              <a:t>I suggest emailing me before making a special trip to Allendale</a:t>
            </a:r>
          </a:p>
          <a:p>
            <a:r>
              <a:rPr lang="en-US" dirty="0"/>
              <a:t>Email </a:t>
            </a:r>
            <a:r>
              <a:rPr lang="en-US" dirty="0">
                <a:hlinkClick r:id="rId2"/>
              </a:rPr>
              <a:t>kurmasz@gvsu.edu</a:t>
            </a:r>
            <a:r>
              <a:rPr lang="en-US" dirty="0"/>
              <a:t> to set up a meeting outside of scheduled office hours.</a:t>
            </a:r>
          </a:p>
        </p:txBody>
      </p:sp>
    </p:spTree>
    <p:extLst>
      <p:ext uri="{BB962C8B-B14F-4D97-AF65-F5344CB8AC3E}">
        <p14:creationId xmlns:p14="http://schemas.microsoft.com/office/powerpoint/2010/main" val="246602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4AE75-02B0-8C6F-E641-0F01BB529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37744-2935-F52E-9C75-5F1BC2DA3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63" y="1379056"/>
            <a:ext cx="11364685" cy="5191561"/>
          </a:xfrm>
        </p:spPr>
        <p:txBody>
          <a:bodyPr>
            <a:normAutofit lnSpcReduction="10000"/>
          </a:bodyPr>
          <a:lstStyle/>
          <a:p>
            <a:r>
              <a:rPr lang="en-US" sz="3200" strike="sngStrike" dirty="0"/>
              <a:t>Blackboard</a:t>
            </a:r>
          </a:p>
          <a:p>
            <a:pPr lvl="1"/>
            <a:r>
              <a:rPr lang="en-US" sz="2800" dirty="0"/>
              <a:t>(I avoid using Blackboard.  There are much more efficient ways of doing the same thing.)</a:t>
            </a:r>
          </a:p>
          <a:p>
            <a:r>
              <a:rPr lang="en-US" sz="3200" dirty="0"/>
              <a:t>Course web page: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https://kurmasgvsu.github.io/Teaching/</a:t>
            </a:r>
            <a:r>
              <a:rPr lang="en-US" b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Courses/W25/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CIS500/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Primary source for course info</a:t>
            </a:r>
          </a:p>
          <a:p>
            <a:pPr lvl="1"/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Assignments, readings, etc. will be listed on the </a:t>
            </a:r>
            <a:r>
              <a:rPr lang="en-US" b="1" i="1" u="sng" dirty="0">
                <a:solidFill>
                  <a:srgbClr val="000000"/>
                </a:solidFill>
                <a:cs typeface="Courier New" panose="02070309020205020404" pitchFamily="49" charset="0"/>
              </a:rPr>
              <a:t>timeline</a:t>
            </a: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.</a:t>
            </a:r>
          </a:p>
          <a:p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Piazza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piazza.com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Message board for the course</a:t>
            </a:r>
          </a:p>
          <a:p>
            <a:pPr lvl="1"/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Post (non-personal) course related questions here.</a:t>
            </a:r>
          </a:p>
          <a:p>
            <a:pPr lvl="2"/>
            <a:r>
              <a:rPr lang="en-US" sz="1800" b="0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Everyone can see the answer</a:t>
            </a:r>
          </a:p>
          <a:p>
            <a:pPr lvl="2"/>
            <a:r>
              <a:rPr 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Other classmates can answer (helpful when I’m away from my computer)</a:t>
            </a:r>
            <a:endParaRPr lang="en-US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68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4AE75-02B0-8C6F-E641-0F01BB529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Tools (</a:t>
            </a:r>
            <a:r>
              <a:rPr lang="en-US" dirty="0" err="1"/>
              <a:t>cntd</a:t>
            </a:r>
            <a:r>
              <a:rPr lang="en-US" dirty="0"/>
              <a:t>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37744-2935-F52E-9C75-5F1BC2DA3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057"/>
            <a:ext cx="10515600" cy="5223762"/>
          </a:xfrm>
        </p:spPr>
        <p:txBody>
          <a:bodyPr>
            <a:noAutofit/>
          </a:bodyPr>
          <a:lstStyle/>
          <a:p>
            <a:pPr lvl="1"/>
            <a:r>
              <a:rPr lang="en-US" sz="2800" dirty="0" err="1"/>
              <a:t>PrairieLearn</a:t>
            </a:r>
            <a:endParaRPr lang="en-US" sz="2800" dirty="0"/>
          </a:p>
          <a:p>
            <a:pPr lvl="2"/>
            <a:r>
              <a:rPr lang="en-US" sz="2400" dirty="0">
                <a:hlinkClick r:id="rId2"/>
              </a:rPr>
              <a:t>https://us.prairielearn.com/</a:t>
            </a:r>
            <a:endParaRPr lang="en-US" sz="2400" dirty="0"/>
          </a:p>
          <a:p>
            <a:pPr lvl="2"/>
            <a:r>
              <a:rPr lang="en-US" sz="2400" dirty="0"/>
              <a:t>Online assignment / testing platform</a:t>
            </a:r>
          </a:p>
          <a:p>
            <a:pPr lvl="2"/>
            <a:r>
              <a:rPr lang="en-US" sz="2400" dirty="0"/>
              <a:t>Link to this course: </a:t>
            </a:r>
            <a:r>
              <a:rPr lang="en-US" sz="2400" dirty="0">
                <a:hlinkClick r:id="rId3"/>
              </a:rPr>
              <a:t>https://us.prairielearn.com/pl/course_instance/169211</a:t>
            </a:r>
            <a:endParaRPr lang="en-US" sz="2400" dirty="0"/>
          </a:p>
          <a:p>
            <a:pPr lvl="1"/>
            <a:r>
              <a:rPr lang="en-US" sz="2800" dirty="0"/>
              <a:t>GitHub</a:t>
            </a:r>
          </a:p>
          <a:p>
            <a:pPr lvl="2"/>
            <a:r>
              <a:rPr lang="en-US" sz="2400" dirty="0">
                <a:hlinkClick r:id="rId4"/>
              </a:rPr>
              <a:t>https://github.com</a:t>
            </a:r>
            <a:r>
              <a:rPr lang="en-US" sz="2400" dirty="0"/>
              <a:t>	</a:t>
            </a:r>
          </a:p>
          <a:p>
            <a:pPr lvl="2"/>
            <a:r>
              <a:rPr lang="en-US" sz="2400" dirty="0"/>
              <a:t>Some assignments will be submitted by committing to a GitHub repo.</a:t>
            </a:r>
          </a:p>
          <a:p>
            <a:pPr lvl="2"/>
            <a:r>
              <a:rPr lang="en-US" sz="2400" dirty="0"/>
              <a:t>Create a GitHub account if you don’t have one</a:t>
            </a:r>
          </a:p>
          <a:p>
            <a:pPr lvl="1"/>
            <a:r>
              <a:rPr lang="en-US" sz="2800" dirty="0"/>
              <a:t>GitHub Classroom</a:t>
            </a:r>
          </a:p>
          <a:p>
            <a:pPr lvl="2"/>
            <a:r>
              <a:rPr lang="en-US" sz="2400" dirty="0"/>
              <a:t>GitHub tool for easily creating a repo for a new assignment</a:t>
            </a:r>
          </a:p>
          <a:p>
            <a:pPr lvl="2"/>
            <a:r>
              <a:rPr lang="en-US" sz="2400" dirty="0"/>
              <a:t>Create a GitHub account if you don’t already have one.</a:t>
            </a:r>
          </a:p>
        </p:txBody>
      </p:sp>
    </p:spTree>
    <p:extLst>
      <p:ext uri="{BB962C8B-B14F-4D97-AF65-F5344CB8AC3E}">
        <p14:creationId xmlns:p14="http://schemas.microsoft.com/office/powerpoint/2010/main" val="104783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989F4-2CE3-64D7-19A1-B1C50A994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9075F-901E-513A-4D0B-0FA706CDE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textbook for this class will be a </a:t>
            </a:r>
            <a:r>
              <a:rPr lang="en-US" i="1" u="sng" dirty="0"/>
              <a:t>free</a:t>
            </a:r>
            <a:r>
              <a:rPr lang="en-US" dirty="0"/>
              <a:t> online text from Runestone</a:t>
            </a:r>
          </a:p>
          <a:p>
            <a:pPr lvl="1"/>
            <a:r>
              <a:rPr lang="en-US" b="0" dirty="0">
                <a:effectLst/>
                <a:latin typeface="Menlo" panose="020B0609030804020204" pitchFamily="49" charset="0"/>
                <a:hlinkClick r:id="rId2"/>
              </a:rPr>
              <a:t>https://runestone.academy/ns/books/published/foppff/frontmatter-1.html?mode=browsing</a:t>
            </a:r>
            <a:endParaRPr lang="en-US" dirty="0"/>
          </a:p>
          <a:p>
            <a:r>
              <a:rPr lang="en-US" dirty="0"/>
              <a:t>This text does have interactive exercises</a:t>
            </a:r>
          </a:p>
          <a:p>
            <a:pPr lvl="1"/>
            <a:r>
              <a:rPr lang="en-US" dirty="0"/>
              <a:t>Most of these may be required.</a:t>
            </a:r>
          </a:p>
          <a:p>
            <a:pPr lvl="1"/>
            <a:r>
              <a:rPr lang="en-US" dirty="0"/>
              <a:t>Join course </a:t>
            </a:r>
            <a:r>
              <a:rPr lang="en-US" b="0" i="0" u="none" strike="noStrike" dirty="0"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gvsu_</a:t>
            </a:r>
            <a:r>
              <a:rPr lang="en-US" b="0" i="0" u="none" strike="noStrike"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foppff_</a:t>
            </a:r>
            <a:r>
              <a:rPr lang="en-US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0" i="0" u="none" strike="noStrike"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 </a:t>
            </a:r>
            <a:r>
              <a:rPr lang="en-US" dirty="0"/>
              <a:t>so I can monitor your progress and award credit.</a:t>
            </a:r>
          </a:p>
          <a:p>
            <a:r>
              <a:rPr lang="en-US" dirty="0"/>
              <a:t>Videos embedded in the text are part of the required “reading”</a:t>
            </a:r>
          </a:p>
          <a:p>
            <a:r>
              <a:rPr lang="en-US" dirty="0"/>
              <a:t>The web page lists other online textbooks that may also be helpful</a:t>
            </a:r>
          </a:p>
        </p:txBody>
      </p:sp>
    </p:spTree>
    <p:extLst>
      <p:ext uri="{BB962C8B-B14F-4D97-AF65-F5344CB8AC3E}">
        <p14:creationId xmlns:p14="http://schemas.microsoft.com/office/powerpoint/2010/main" val="3492647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D4B1-44B1-41CF-5782-EE57342B4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Allowed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4E785-D711-7FBF-97DE-5D4578259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487"/>
            <a:ext cx="10515600" cy="5048388"/>
          </a:xfrm>
        </p:spPr>
        <p:txBody>
          <a:bodyPr>
            <a:normAutofit/>
          </a:bodyPr>
          <a:lstStyle/>
          <a:p>
            <a:r>
              <a:rPr lang="en-US" dirty="0"/>
              <a:t>During Tests/Quizzes</a:t>
            </a:r>
          </a:p>
          <a:p>
            <a:pPr lvl="1"/>
            <a:r>
              <a:rPr lang="en-US" dirty="0"/>
              <a:t>None</a:t>
            </a:r>
          </a:p>
          <a:p>
            <a:r>
              <a:rPr lang="en-US" dirty="0"/>
              <a:t>In-Class and </a:t>
            </a:r>
            <a:r>
              <a:rPr lang="en-US" dirty="0" err="1"/>
              <a:t>Homeworks</a:t>
            </a:r>
            <a:endParaRPr lang="en-US" dirty="0"/>
          </a:p>
          <a:p>
            <a:pPr lvl="1"/>
            <a:r>
              <a:rPr lang="en-US" dirty="0"/>
              <a:t>Anything except ChatGPT and other Generative AI.</a:t>
            </a:r>
          </a:p>
          <a:p>
            <a:r>
              <a:rPr lang="en-US" dirty="0"/>
              <a:t>For </a:t>
            </a:r>
            <a:r>
              <a:rPr lang="en-US" dirty="0" err="1"/>
              <a:t>Homeworks</a:t>
            </a:r>
            <a:r>
              <a:rPr lang="en-US" dirty="0"/>
              <a:t>/Projects</a:t>
            </a:r>
          </a:p>
          <a:p>
            <a:pPr lvl="1"/>
            <a:r>
              <a:rPr lang="en-US" dirty="0"/>
              <a:t>Professors</a:t>
            </a:r>
          </a:p>
          <a:p>
            <a:pPr lvl="1"/>
            <a:r>
              <a:rPr lang="en-US" dirty="0"/>
              <a:t>Any static resource</a:t>
            </a:r>
          </a:p>
          <a:p>
            <a:pPr lvl="2"/>
            <a:r>
              <a:rPr lang="en-US" i="1" u="sng" dirty="0"/>
              <a:t>Existing</a:t>
            </a:r>
            <a:r>
              <a:rPr lang="en-US" dirty="0"/>
              <a:t> Stack Overflow post</a:t>
            </a:r>
          </a:p>
          <a:p>
            <a:pPr lvl="2"/>
            <a:r>
              <a:rPr lang="en-US" dirty="0"/>
              <a:t>W3schools</a:t>
            </a:r>
          </a:p>
          <a:p>
            <a:pPr lvl="2"/>
            <a:r>
              <a:rPr lang="en-US" dirty="0"/>
              <a:t>Textbooks / reference books</a:t>
            </a:r>
          </a:p>
          <a:p>
            <a:r>
              <a:rPr lang="en-US" dirty="0"/>
              <a:t>Cite resources you do you use</a:t>
            </a:r>
          </a:p>
          <a:p>
            <a:pPr lvl="1"/>
            <a:r>
              <a:rPr lang="en-US" dirty="0"/>
              <a:t>E.g., put link to Stack Overflow article in a comment.</a:t>
            </a:r>
          </a:p>
        </p:txBody>
      </p:sp>
    </p:spTree>
    <p:extLst>
      <p:ext uri="{BB962C8B-B14F-4D97-AF65-F5344CB8AC3E}">
        <p14:creationId xmlns:p14="http://schemas.microsoft.com/office/powerpoint/2010/main" val="368750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7AC1DB-3C1F-AC48-1EA3-1C46CA99A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278" y="1539875"/>
            <a:ext cx="3998843" cy="39988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EF57EB-680E-3BCF-2573-469D0F6CB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539" y="354367"/>
            <a:ext cx="10515600" cy="1325563"/>
          </a:xfrm>
        </p:spPr>
        <p:txBody>
          <a:bodyPr/>
          <a:lstStyle/>
          <a:p>
            <a:r>
              <a:rPr lang="en-US" dirty="0"/>
              <a:t>Prohibited Resources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031EE-2BE9-37CB-EA04-87F7E7487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39" y="1539874"/>
            <a:ext cx="8051125" cy="50545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Anything that generates custom code to answer your specific question</a:t>
            </a:r>
          </a:p>
          <a:p>
            <a:pPr lvl="1"/>
            <a:r>
              <a:rPr lang="en-US" dirty="0" err="1"/>
              <a:t>ChatGPT</a:t>
            </a:r>
            <a:endParaRPr lang="en-US" dirty="0"/>
          </a:p>
          <a:p>
            <a:pPr lvl="1"/>
            <a:r>
              <a:rPr lang="en-US" dirty="0"/>
              <a:t>Copilot</a:t>
            </a:r>
          </a:p>
          <a:p>
            <a:pPr lvl="1"/>
            <a:r>
              <a:rPr lang="en-US" dirty="0" err="1"/>
              <a:t>WeWork</a:t>
            </a:r>
            <a:r>
              <a:rPr lang="en-US" dirty="0"/>
              <a:t>, Chegg, </a:t>
            </a:r>
            <a:r>
              <a:rPr lang="en-US" dirty="0" err="1"/>
              <a:t>UpWork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Your classmates</a:t>
            </a:r>
          </a:p>
          <a:p>
            <a:pPr lvl="1"/>
            <a:r>
              <a:rPr lang="en-US" dirty="0"/>
              <a:t>Your friends and family who already know how to program</a:t>
            </a:r>
          </a:p>
          <a:p>
            <a:r>
              <a:rPr lang="en-US" dirty="0"/>
              <a:t>Asking classmates, friends, family high-level general questions is encouraged.</a:t>
            </a:r>
          </a:p>
          <a:p>
            <a:r>
              <a:rPr lang="en-US" dirty="0"/>
              <a:t>Allowing classmates, friends, family, etc. to write code for you, or provide code to you is a violation of our Academic Honesty policy.</a:t>
            </a:r>
          </a:p>
          <a:p>
            <a:pPr lvl="1"/>
            <a:r>
              <a:rPr lang="en-US" sz="2200" dirty="0">
                <a:hlinkClick r:id="rId3"/>
              </a:rPr>
              <a:t>https://www.gvsu.edu/computing/academic-honesty-30.htm</a:t>
            </a:r>
            <a:endParaRPr lang="en-US" sz="2200" dirty="0"/>
          </a:p>
          <a:p>
            <a:r>
              <a:rPr lang="en-US" sz="2600" dirty="0"/>
              <a:t>Exception: You may work on In-Class exercises in teams of two</a:t>
            </a:r>
          </a:p>
          <a:p>
            <a:pPr marL="457200" lvl="1" indent="0">
              <a:buNone/>
            </a:pPr>
            <a:endParaRPr lang="en-US" sz="22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465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6619</TotalTime>
  <Words>1263</Words>
  <Application>Microsoft Macintosh PowerPoint</Application>
  <PresentationFormat>Widescreen</PresentationFormat>
  <Paragraphs>149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Menlo</vt:lpstr>
      <vt:lpstr>Office Theme</vt:lpstr>
      <vt:lpstr>CIS 500</vt:lpstr>
      <vt:lpstr>High-Level Course Objectives</vt:lpstr>
      <vt:lpstr>Warnings</vt:lpstr>
      <vt:lpstr>Office Hours</vt:lpstr>
      <vt:lpstr>Tools</vt:lpstr>
      <vt:lpstr>Tools (cntd.)</vt:lpstr>
      <vt:lpstr>Textbook  </vt:lpstr>
      <vt:lpstr>Allowed Resources</vt:lpstr>
      <vt:lpstr>Prohibited Resources </vt:lpstr>
      <vt:lpstr>Grading </vt:lpstr>
      <vt:lpstr>END</vt:lpstr>
      <vt:lpstr>Why Python?</vt:lpstr>
      <vt:lpstr>Writing Python</vt:lpstr>
      <vt:lpstr>Platform/Computer Support</vt:lpstr>
      <vt:lpstr>Notebooks</vt:lpstr>
      <vt:lpstr>Notebooks (cntd.) </vt:lpstr>
      <vt:lpstr>Notebooks (cntd.)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500</dc:title>
  <dc:creator>Zachary Kurmas</dc:creator>
  <cp:lastModifiedBy>Zachary Kurmas</cp:lastModifiedBy>
  <cp:revision>43</cp:revision>
  <dcterms:created xsi:type="dcterms:W3CDTF">2023-07-22T23:12:23Z</dcterms:created>
  <dcterms:modified xsi:type="dcterms:W3CDTF">2025-01-06T20:32:56Z</dcterms:modified>
</cp:coreProperties>
</file>