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6"/>
    <p:restoredTop sz="96197"/>
  </p:normalViewPr>
  <p:slideViewPr>
    <p:cSldViewPr snapToGrid="0" snapToObjects="1">
      <p:cViewPr varScale="1">
        <p:scale>
          <a:sx n="120" d="100"/>
          <a:sy n="120" d="100"/>
        </p:scale>
        <p:origin x="15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93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7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43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97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7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7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4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4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0BF67-619C-2947-A7A1-BC088521AA5B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7ECA3-745A-8449-A9D8-5626642EB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3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F2A9F-B357-7531-835D-CF3B55BD7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343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5BD2C-61A3-B32A-3A35-63F3EC6B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97224" y="3612796"/>
            <a:ext cx="9538447" cy="1655762"/>
          </a:xfrm>
        </p:spPr>
        <p:txBody>
          <a:bodyPr>
            <a:normAutofit/>
          </a:bodyPr>
          <a:lstStyle/>
          <a:p>
            <a:r>
              <a:rPr lang="en-US" sz="3600" dirty="0"/>
              <a:t>Structure of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261617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0" y="1287741"/>
            <a:ext cx="8692179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Studying many languages helps you better use the languages you already know.</a:t>
            </a:r>
          </a:p>
          <a:p>
            <a:pPr lvl="1"/>
            <a:r>
              <a:rPr lang="en-US" sz="1800" dirty="0"/>
              <a:t>I learned a lot about how to write English well by studying German</a:t>
            </a:r>
          </a:p>
          <a:p>
            <a:pPr lvl="1"/>
            <a:r>
              <a:rPr lang="en-US" sz="1800" dirty="0"/>
              <a:t>There are ways to use Ruby/Lisp programming techniques in Java, C++, and JavaScript. They are most easily learned by learning Ruby/Lisp, but once learned can translate into many languages</a:t>
            </a:r>
          </a:p>
          <a:p>
            <a:pPr lvl="1"/>
            <a:r>
              <a:rPr lang="en-US" sz="1800" dirty="0"/>
              <a:t>For example: It is very difficult to learn to use function pointers when you only know C because you must learn the complex typing at the same time as learning about first-class functions.  But if you learn about first-class functions in Lisp, you have less new material to master when learning function pointers in C.</a:t>
            </a:r>
          </a:p>
          <a:p>
            <a:pPr lvl="1"/>
            <a:r>
              <a:rPr lang="en-US" sz="1800" dirty="0"/>
              <a:t>You can apply a technique common in one language to a different language</a:t>
            </a:r>
          </a:p>
          <a:p>
            <a:pPr lvl="2"/>
            <a:r>
              <a:rPr lang="en-US" sz="1600" dirty="0"/>
              <a:t>C doesn’t have associative arrays (hash maps). How best to mimic this feature when needed? (e.g., does lack of garbage collection affect our decision?)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15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indoor, person&#10;&#10;Description automatically generated">
            <a:extLst>
              <a:ext uri="{FF2B5EF4-FFF2-40B4-BE49-F238E27FC236}">
                <a16:creationId xmlns:a16="http://schemas.microsoft.com/office/drawing/2014/main" id="{9B61E990-B04F-3629-2113-C2E7161C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440" y="421640"/>
            <a:ext cx="6829120" cy="5235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C2B2F-9112-A8C3-29AD-2A6F4266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8" y="5876962"/>
            <a:ext cx="77263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sym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3200" dirty="0"/>
              <a:t>(There are “good” reasons and “bad” reasons)</a:t>
            </a:r>
          </a:p>
        </p:txBody>
      </p:sp>
    </p:spTree>
    <p:extLst>
      <p:ext uri="{BB962C8B-B14F-4D97-AF65-F5344CB8AC3E}">
        <p14:creationId xmlns:p14="http://schemas.microsoft.com/office/powerpoint/2010/main" val="372239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DBAA5AB-C786-EB2A-82D6-265A38A1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1" y="1524000"/>
            <a:ext cx="8089900" cy="381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BCB1A9-7D5F-5821-2081-E55D3B0A7D27}"/>
              </a:ext>
            </a:extLst>
          </p:cNvPr>
          <p:cNvSpPr txBox="1"/>
          <p:nvPr/>
        </p:nvSpPr>
        <p:spPr>
          <a:xfrm>
            <a:off x="1212843" y="438886"/>
            <a:ext cx="67183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Use the right tool for the job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0432D6-6163-2F1A-C259-C8810A0E9962}"/>
              </a:ext>
            </a:extLst>
          </p:cNvPr>
          <p:cNvSpPr txBox="1"/>
          <p:nvPr/>
        </p:nvSpPr>
        <p:spPr>
          <a:xfrm>
            <a:off x="0" y="5649673"/>
            <a:ext cx="91118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5438"/>
            <a:r>
              <a:rPr lang="en-US" altLang="en-US" sz="2800" dirty="0"/>
              <a:t>Different ideas more easily expressed in different languages</a:t>
            </a:r>
          </a:p>
          <a:p>
            <a:pPr marL="725488" lvl="1"/>
            <a:r>
              <a:rPr lang="en-US" altLang="en-US" dirty="0"/>
              <a:t>Especially when considering special-purpose languages and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6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4E9F8-AA95-243B-E95E-D7A824E1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0483"/>
            <a:ext cx="7886700" cy="1325563"/>
          </a:xfrm>
        </p:spPr>
        <p:txBody>
          <a:bodyPr/>
          <a:lstStyle/>
          <a:p>
            <a:r>
              <a:rPr lang="en-US" dirty="0"/>
              <a:t>Programming Languages Evolve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A6344-E347-1C7E-96CD-DDC36D83C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75766"/>
            <a:ext cx="7886700" cy="5626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We've learned better ways of doing things</a:t>
            </a:r>
          </a:p>
          <a:p>
            <a:r>
              <a:rPr lang="en-US" dirty="0"/>
              <a:t>Better ways of expressing ideas</a:t>
            </a:r>
          </a:p>
          <a:p>
            <a:pPr lvl="1"/>
            <a:r>
              <a:rPr lang="en-US" dirty="0"/>
              <a:t>Object-Oriented</a:t>
            </a:r>
          </a:p>
          <a:p>
            <a:pPr lvl="1"/>
            <a:r>
              <a:rPr lang="en-US" dirty="0"/>
              <a:t>First-class functions (i.e., “lambdas”)</a:t>
            </a:r>
          </a:p>
          <a:p>
            <a:r>
              <a:rPr lang="en-US" dirty="0"/>
              <a:t>Better implementation ideas</a:t>
            </a:r>
          </a:p>
          <a:p>
            <a:pPr lvl="1"/>
            <a:r>
              <a:rPr lang="en-US" dirty="0"/>
              <a:t>Int size in Java is not implementation dependent</a:t>
            </a:r>
          </a:p>
          <a:p>
            <a:r>
              <a:rPr lang="en-US" dirty="0"/>
              <a:t>Improvements in technology provide cost-efficient implementations for better ideas</a:t>
            </a:r>
          </a:p>
          <a:p>
            <a:pPr lvl="1"/>
            <a:r>
              <a:rPr lang="en-US" dirty="0"/>
              <a:t>Garbage collection</a:t>
            </a:r>
          </a:p>
          <a:p>
            <a:pPr lvl="1"/>
            <a:r>
              <a:rPr lang="en-US" dirty="0"/>
              <a:t>Bytecode (and other virtual intermediate representations)</a:t>
            </a:r>
          </a:p>
          <a:p>
            <a:pPr lvl="1"/>
            <a:r>
              <a:rPr lang="en-US" dirty="0"/>
              <a:t>Type inference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F4A0A6-DDED-13D6-7521-C4DD629D1F9A}"/>
              </a:ext>
            </a:extLst>
          </p:cNvPr>
          <p:cNvSpPr/>
          <p:nvPr/>
        </p:nvSpPr>
        <p:spPr>
          <a:xfrm>
            <a:off x="914400" y="4561242"/>
            <a:ext cx="6486861" cy="1796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Examples?</a:t>
            </a:r>
          </a:p>
        </p:txBody>
      </p:sp>
    </p:spTree>
    <p:extLst>
      <p:ext uri="{BB962C8B-B14F-4D97-AF65-F5344CB8AC3E}">
        <p14:creationId xmlns:p14="http://schemas.microsoft.com/office/powerpoint/2010/main" val="18184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1F4-E4AD-1195-CABE-23FADE24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5"/>
            <a:ext cx="7886700" cy="766988"/>
          </a:xfrm>
        </p:spPr>
        <p:txBody>
          <a:bodyPr/>
          <a:lstStyle/>
          <a:p>
            <a:r>
              <a:rPr lang="en-US" dirty="0"/>
              <a:t>Bad Reasons for many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B75C-67D9-49D1-1D71-AA48E169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54072"/>
            <a:ext cx="8330293" cy="2814285"/>
          </a:xfrm>
        </p:spPr>
        <p:txBody>
          <a:bodyPr>
            <a:normAutofit/>
          </a:bodyPr>
          <a:lstStyle/>
          <a:p>
            <a:r>
              <a:rPr lang="en-US" altLang="en-US" dirty="0"/>
              <a:t>Proprietary interests, commercial advantage</a:t>
            </a:r>
          </a:p>
          <a:p>
            <a:r>
              <a:rPr lang="en-US" altLang="en-US" dirty="0"/>
              <a:t>Attempt to drive consumers toward specific products</a:t>
            </a:r>
          </a:p>
          <a:p>
            <a:pPr marL="325438"/>
            <a:r>
              <a:rPr lang="en-US" altLang="en-US" dirty="0"/>
              <a:t>Desire to make money off language </a:t>
            </a:r>
          </a:p>
          <a:p>
            <a:pPr marL="1182688" lvl="2"/>
            <a:r>
              <a:rPr lang="en-US" altLang="en-US" dirty="0"/>
              <a:t>So, somebody writes a “free” version</a:t>
            </a:r>
          </a:p>
          <a:p>
            <a:pPr marL="268288"/>
            <a:r>
              <a:rPr lang="en-US" altLang="en-US" dirty="0"/>
              <a:t>Backward compatibility limits improvements</a:t>
            </a:r>
          </a:p>
          <a:p>
            <a:pPr marL="725488" lvl="1"/>
            <a:r>
              <a:rPr lang="en-US" altLang="en-US" dirty="0"/>
              <a:t>Java and C++’s attempts at lambdas</a:t>
            </a:r>
          </a:p>
          <a:p>
            <a:pPr marL="725488" lvl="1"/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7E099-8F84-18BA-0411-868EEF81E2AC}"/>
              </a:ext>
            </a:extLst>
          </p:cNvPr>
          <p:cNvSpPr txBox="1"/>
          <p:nvPr/>
        </p:nvSpPr>
        <p:spPr>
          <a:xfrm>
            <a:off x="628649" y="4587253"/>
            <a:ext cx="7886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Is this always bad?  Consider Java vs. C#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Originally a “turf war” between Sun and Microsoft</a:t>
            </a:r>
          </a:p>
        </p:txBody>
      </p:sp>
    </p:spTree>
    <p:extLst>
      <p:ext uri="{BB962C8B-B14F-4D97-AF65-F5344CB8AC3E}">
        <p14:creationId xmlns:p14="http://schemas.microsoft.com/office/powerpoint/2010/main" val="4364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621F4-E4AD-1195-CABE-23FADE24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7085"/>
            <a:ext cx="7886700" cy="766988"/>
          </a:xfrm>
        </p:spPr>
        <p:txBody>
          <a:bodyPr/>
          <a:lstStyle/>
          <a:p>
            <a:r>
              <a:rPr lang="en-US" dirty="0"/>
              <a:t>Other 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B75C-67D9-49D1-1D71-AA48E169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854072"/>
            <a:ext cx="8330293" cy="2814285"/>
          </a:xfrm>
        </p:spPr>
        <p:txBody>
          <a:bodyPr>
            <a:normAutofit/>
          </a:bodyPr>
          <a:lstStyle/>
          <a:p>
            <a:pPr marL="268288"/>
            <a:r>
              <a:rPr lang="en-US" altLang="en-US" dirty="0"/>
              <a:t>Tradeoff between ease of use and efficiency</a:t>
            </a:r>
          </a:p>
          <a:p>
            <a:pPr marL="725488" lvl="1"/>
            <a:r>
              <a:rPr lang="en-US" altLang="en-US" dirty="0"/>
              <a:t>Assembly vs Python</a:t>
            </a:r>
          </a:p>
          <a:p>
            <a:pPr marL="268288"/>
            <a:r>
              <a:rPr lang="en-US" altLang="en-US" dirty="0"/>
              <a:t>Some people write languages for “fun” </a:t>
            </a:r>
          </a:p>
        </p:txBody>
      </p:sp>
    </p:spTree>
    <p:extLst>
      <p:ext uri="{BB962C8B-B14F-4D97-AF65-F5344CB8AC3E}">
        <p14:creationId xmlns:p14="http://schemas.microsoft.com/office/powerpoint/2010/main" val="270782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511B-8AB6-5963-FCA5-28474267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6" y="246792"/>
            <a:ext cx="8461562" cy="102260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makes languages successful?</a:t>
            </a:r>
            <a:br>
              <a:rPr lang="en-US" sz="4000" dirty="0"/>
            </a:br>
            <a:r>
              <a:rPr lang="en-US" sz="4000" dirty="0"/>
              <a:t>	(Think of “good” and “bad” reasons)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820B1-5763-EA59-C5B7-876BCF5A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86" y="1659984"/>
            <a:ext cx="8708988" cy="5198016"/>
          </a:xfrm>
        </p:spPr>
        <p:txBody>
          <a:bodyPr/>
          <a:lstStyle/>
          <a:p>
            <a:pPr marL="325438"/>
            <a:r>
              <a:rPr lang="en-US" altLang="en-US" dirty="0"/>
              <a:t>easy to learn (BASIC, Pascal, LOGO, Scheme, Python)</a:t>
            </a:r>
          </a:p>
          <a:p>
            <a:pPr marL="325438"/>
            <a:r>
              <a:rPr lang="en-US" altLang="en-US" dirty="0"/>
              <a:t>easy to express things, easy use once fluent, "powerful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 dirty="0"/>
              <a:t> </a:t>
            </a:r>
          </a:p>
          <a:p>
            <a:pPr marL="725488" lvl="1"/>
            <a:r>
              <a:rPr lang="en-US" altLang="en-US" dirty="0"/>
              <a:t>(C, Common Lisp, APL, Algol-68, Perl)</a:t>
            </a:r>
          </a:p>
          <a:p>
            <a:pPr marL="325438"/>
            <a:r>
              <a:rPr lang="en-US" altLang="en-US" dirty="0"/>
              <a:t>easy to implement (BASIC, Forth)</a:t>
            </a:r>
          </a:p>
          <a:p>
            <a:pPr marL="325438"/>
            <a:r>
              <a:rPr lang="en-US" altLang="en-US" dirty="0"/>
              <a:t>possible to compile to very good (fast/small) code</a:t>
            </a:r>
          </a:p>
          <a:p>
            <a:pPr marL="725488" lvl="1"/>
            <a:r>
              <a:rPr lang="en-US" altLang="en-US" dirty="0"/>
              <a:t> (Fortran)</a:t>
            </a:r>
          </a:p>
          <a:p>
            <a:pPr marL="325438"/>
            <a:r>
              <a:rPr lang="en-US" altLang="en-US" dirty="0"/>
              <a:t>“cheap:” wide dissemination at minimal cost </a:t>
            </a:r>
          </a:p>
          <a:p>
            <a:pPr marL="725488" lvl="1"/>
            <a:r>
              <a:rPr lang="en-US" altLang="en-US" dirty="0"/>
              <a:t>(most languages today) </a:t>
            </a:r>
          </a:p>
          <a:p>
            <a:pPr marL="325438"/>
            <a:r>
              <a:rPr lang="en-US" altLang="en-US" dirty="0"/>
              <a:t>backing of a powerful sponsor </a:t>
            </a:r>
          </a:p>
          <a:p>
            <a:pPr marL="725488" lvl="1"/>
            <a:r>
              <a:rPr lang="en-US" altLang="en-US" dirty="0"/>
              <a:t>(COBOL, PL/1, Ada, Visual Basic)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3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1287741"/>
            <a:ext cx="8412480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Help you choose the right language (i.e., “tool”) for the job.</a:t>
            </a:r>
          </a:p>
          <a:p>
            <a:pPr lvl="1"/>
            <a:r>
              <a:rPr lang="en-US" sz="1600" dirty="0"/>
              <a:t>If you don’t know about a wide variety of languages, you won’t necessarily know when you should be looking for a better fit.</a:t>
            </a:r>
          </a:p>
          <a:p>
            <a:r>
              <a:rPr lang="en-US" sz="2000" dirty="0"/>
              <a:t>Make it easier to learn new languages.</a:t>
            </a:r>
          </a:p>
          <a:p>
            <a:pPr lvl="1"/>
            <a:r>
              <a:rPr lang="en-US" sz="1800" dirty="0"/>
              <a:t>Somebody fluent in French can almost read Spanish.</a:t>
            </a:r>
          </a:p>
          <a:p>
            <a:pPr lvl="1"/>
            <a:r>
              <a:rPr lang="en-US" sz="1800" dirty="0"/>
              <a:t>Knowing LISP helped me learn both Ruby and asynchronous JavaScript</a:t>
            </a:r>
          </a:p>
          <a:p>
            <a:r>
              <a:rPr lang="en-US" sz="2000" dirty="0"/>
              <a:t>Knowing many provides some of these benefits, but studying languages provides more benefits</a:t>
            </a:r>
          </a:p>
          <a:p>
            <a:pPr lvl="1"/>
            <a:r>
              <a:rPr lang="en-US" sz="1800" dirty="0"/>
              <a:t>A framework and vocabulary you can use to ask and reason about problems</a:t>
            </a:r>
          </a:p>
          <a:p>
            <a:pPr lvl="2"/>
            <a:r>
              <a:rPr lang="en-US" sz="1400" dirty="0"/>
              <a:t>You can ask for a missing feature by name rather than trying to describe it</a:t>
            </a:r>
          </a:p>
          <a:p>
            <a:pPr lvl="1"/>
            <a:r>
              <a:rPr lang="en-US" sz="1800" dirty="0"/>
              <a:t>A means of asking others “what’s going on” rather than “what are the magic words to make my code work”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54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8909-8B69-8E79-638D-4C6F1F4A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Why study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384B-FB40-788C-BDB7-AEEA187D3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48" y="1287741"/>
            <a:ext cx="8412480" cy="5205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200" dirty="0"/>
              <a:t>Increased capacity to express ideas</a:t>
            </a:r>
          </a:p>
          <a:p>
            <a:pPr lvl="1"/>
            <a:r>
              <a:rPr lang="en-US" sz="1800" dirty="0"/>
              <a:t>“It is widely believed that the depth at which people can think is influenced by the expressive power of the language in which they communicate their thoughts”.</a:t>
            </a:r>
          </a:p>
          <a:p>
            <a:pPr lvl="1"/>
            <a:r>
              <a:rPr lang="en-US" sz="1800" dirty="0"/>
              <a:t>“It is difficult for people to conceptualize structures they cannot describe verbally or in writing”</a:t>
            </a:r>
          </a:p>
          <a:p>
            <a:pPr lvl="1"/>
            <a:r>
              <a:rPr lang="en-US" sz="1800" dirty="0"/>
              <a:t>Learning many languages gives you more choices for expressing your algorithmic ideas, in theory helping you writing more complex code.</a:t>
            </a:r>
          </a:p>
          <a:p>
            <a:pPr lvl="1"/>
            <a:r>
              <a:rPr lang="en-US" sz="1800" dirty="0"/>
              <a:t>This is true even if you are limited in your choice of language:  The expressiveness of the other language can help you conceptualize algorithms even if you implement them in another language.</a:t>
            </a:r>
          </a:p>
          <a:p>
            <a:r>
              <a:rPr lang="en-US" sz="2200" dirty="0"/>
              <a:t>Consider dynamic programming (e.g., recursive </a:t>
            </a:r>
            <a:r>
              <a:rPr lang="en-US" sz="2200"/>
              <a:t>Fibonacci with cache)</a:t>
            </a:r>
            <a:endParaRPr lang="en-US" sz="2200" dirty="0"/>
          </a:p>
          <a:p>
            <a:pPr lvl="1"/>
            <a:r>
              <a:rPr lang="en-US" sz="1800" dirty="0"/>
              <a:t>This algorithm is much easier to implement in a language that has dictionaries built in (e.g., Python).  </a:t>
            </a:r>
          </a:p>
          <a:p>
            <a:pPr lvl="1"/>
            <a:r>
              <a:rPr lang="en-US" sz="1800" dirty="0"/>
              <a:t>You can implement this algorithm in C; but, if you aren’t familiar with Python (or some other language with dictionaries), the approach may not occur to you.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505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6045</TotalTime>
  <Words>791</Words>
  <Application>Microsoft Macintosh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CIS 343</vt:lpstr>
      <vt:lpstr>PowerPoint Presentation</vt:lpstr>
      <vt:lpstr>PowerPoint Presentation</vt:lpstr>
      <vt:lpstr>Programming Languages Evolve </vt:lpstr>
      <vt:lpstr>Bad Reasons for many languages</vt:lpstr>
      <vt:lpstr>Other Reasons</vt:lpstr>
      <vt:lpstr>What makes languages successful?  (Think of “good” and “bad” reasons)</vt:lpstr>
      <vt:lpstr>Why study programming languages?</vt:lpstr>
      <vt:lpstr>Why study programming languages?</vt:lpstr>
      <vt:lpstr>Why study programming languages?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343</dc:title>
  <dc:creator>Zachary Kurmas</dc:creator>
  <cp:lastModifiedBy>Zachary Kurmas</cp:lastModifiedBy>
  <cp:revision>12</cp:revision>
  <dcterms:created xsi:type="dcterms:W3CDTF">2022-05-23T13:36:16Z</dcterms:created>
  <dcterms:modified xsi:type="dcterms:W3CDTF">2023-01-11T18:27:24Z</dcterms:modified>
</cp:coreProperties>
</file>