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60" r:id="rId4"/>
    <p:sldId id="261" r:id="rId5"/>
    <p:sldId id="262" r:id="rId6"/>
    <p:sldId id="264" r:id="rId7"/>
    <p:sldId id="305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311" r:id="rId18"/>
    <p:sldId id="316" r:id="rId19"/>
    <p:sldId id="275" r:id="rId20"/>
    <p:sldId id="317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314" r:id="rId31"/>
    <p:sldId id="315" r:id="rId32"/>
    <p:sldId id="318" r:id="rId33"/>
    <p:sldId id="319" r:id="rId34"/>
    <p:sldId id="306" r:id="rId35"/>
    <p:sldId id="307" r:id="rId36"/>
    <p:sldId id="320" r:id="rId37"/>
    <p:sldId id="308" r:id="rId38"/>
    <p:sldId id="309" r:id="rId39"/>
    <p:sldId id="310" r:id="rId40"/>
    <p:sldId id="293" r:id="rId41"/>
    <p:sldId id="297" r:id="rId42"/>
    <p:sldId id="298" r:id="rId43"/>
    <p:sldId id="299" r:id="rId44"/>
    <p:sldId id="300" r:id="rId45"/>
    <p:sldId id="301" r:id="rId46"/>
    <p:sldId id="302" r:id="rId47"/>
    <p:sldId id="30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8" autoAdjust="0"/>
    <p:restoredTop sz="94670" autoAdjust="0"/>
  </p:normalViewPr>
  <p:slideViewPr>
    <p:cSldViewPr>
      <p:cViewPr varScale="1">
        <p:scale>
          <a:sx n="95" d="100"/>
          <a:sy n="95" d="100"/>
        </p:scale>
        <p:origin x="200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BD10E-91E8-EC89-BEAD-7DDFE5944F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8322E-9178-755E-5DF9-7B725E5A2F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5004C2A-5090-7344-A0E4-2CBEC8E77816}" type="datetimeFigureOut">
              <a:rPr lang="en-US"/>
              <a:pPr>
                <a:defRPr/>
              </a:pPr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E192-A5FF-ED1F-35BC-1442D9A37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1299-DAAD-9057-35B2-94AD07BED2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C89E6B-261C-6442-A4F7-B2C4ACFE8B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E6CE95D-71BF-3296-2541-031F092C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8E192A-C610-3CEA-1AF6-38D9D00294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CE5A4B-2D64-FC07-6F60-287B38908E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604A956-F4A2-B8FC-10FB-99AADAADD7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573A858-A0E1-8794-A274-64EC0547F9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5BB4EE6-0D39-BDF4-9321-ABD9E4726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ADC2F1-A66E-DC49-A7FD-1C8BE0F084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BC47AB-4788-BC3C-74D6-653DA4919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397590F-3476-CB47-B670-9246C6229C9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B8BDEEE-569D-73F0-8600-EDB2AA0F0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863EFF-E8E8-188C-C510-B75765CB9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87FA374-6476-4D3D-517F-160854EA5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7C54CC2-E194-F04C-A021-97833EBA1B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94D14FA-03BF-8FC8-910A-B58DC23C3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8E45556-75A0-DE7B-CE0E-957F6A442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571BA41-26FD-F6F2-2C22-4F99DEE05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C8A1665-8BB5-924A-8C87-D98A6863FE10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9D9554F-DA0B-C5B4-D3C1-815DEC778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8CF961B-ECD5-9F73-5A1F-CCCBC5D7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FED8CF7-2AE7-500B-EADA-A47EA5D79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9B1A56D-D344-1749-B7E0-1C2311DE97D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4EEDECC-3493-D1E9-9B75-015122028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E2E4CFA-5C2C-ADC4-3905-A75F56650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DBB7434-F296-2EA6-FB68-20867A0D6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2F52F4E-84F6-0942-B1A0-3B7AD7A4813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2B6643D-592E-1D70-04DB-A4369AD8D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1F384D-F2C7-4E9C-0018-4470B42B4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DE1382D-F069-A394-34C8-1714DD121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CBE30A4-DED5-EA4F-8324-71C33F0F348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326DA0-994B-9F4F-F65C-2CFCA7E53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E1D0345-710B-C45F-9CA7-10B965DE8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7633FB9-B74D-35FC-9007-D1AC11532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47B2380-E29C-C14E-A42C-4850F877872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17EA40D-E973-A1CB-BC40-C3B82A421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502DA4B-8CE0-145A-F9BC-90BCE834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9C969B5-7917-04F2-09DD-2CD17C0B8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853CC34-44E8-A64F-9875-241CE4DD02F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3C512-79D7-C148-D89E-1F72A5E7E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CF6440-D1EF-BBF8-DF01-A5970658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9C969B5-7917-04F2-09DD-2CD17C0B8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853CC34-44E8-A64F-9875-241CE4DD02F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A43C512-79D7-C148-D89E-1F72A5E7E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CF6440-D1EF-BBF8-DF01-A5970658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1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EEF372E-FE31-A678-7430-C8F9187FA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4FBFE80-CB1B-9540-A431-142D6036655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B132ACE-0344-546F-B1ED-A6552E1F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ECC3E72-172B-657F-842D-F7DFF4F0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077D474-9FBF-8518-33A1-BC948CC8B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854795-4828-F04D-8CAB-75049CA9A4D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B2C5588-1F28-736B-4103-A6F2A5947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811192E-59DD-2AEE-4646-97C171CCB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2B9419F-9C2B-4CE2-E68E-D786BAECB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121386-F0A8-BD49-AE47-0ACEED8F89E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0C307AC-1500-D679-4768-348932775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0AFE955-A033-25D2-5348-7DC2E5D3D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42F0C70-8D0D-5F25-E106-0F628373A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B4CD5C-9430-5B47-96F1-AA3639FBFFC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610FB2-9FE0-7410-F150-E91149E79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445203-8D5C-AE70-F595-E5DFEBF3F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D4F13B6-46C3-2037-1CC1-7929D011F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D72F0E4-CC4E-CC4F-8279-289B40AE06A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30CD0CB-2AFE-416B-AC82-2E89210F5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C96ECBD-CD51-B3D4-F8C4-260401C5F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28BE043-6A78-9C62-8BBB-26E47AC38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2BC79F5-D1B2-8F4A-B4CD-3BEDC550A39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BA06DD3-F33B-20B3-EA13-966D3E7F2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24C012-872D-44D5-A26B-883635C98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5843C35-CB00-BC4C-99FE-805EFC3AB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705E32E-9767-5149-9848-D3314A7F479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A3662FB-BD9A-5994-453B-AF5B6C77E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935F881-97D4-7FF0-BEBA-9573D6BC7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D9A6B88-E0F6-9B7C-03DF-400908D33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C51D64-BE86-7A43-A2DB-8AAF3549B1F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1CF8AB7-22BE-26FE-D816-B5AE1553E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7C40305-7D3E-AD87-F5AD-EF90C7814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5E7AEFA-536F-E186-3AA5-0DE481008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84F7051-90E4-A649-9A79-83F04097CB5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1B11E1-DBD4-CC18-7230-7758CC856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8527836-6234-D022-25F1-EDE0973B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4F08EE4-119B-DD5B-E0A5-3A63A728F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6B80C47-8A58-7449-8133-A01E6966012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6F53A2D-4E81-1335-D145-6948A223C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D20BEC-7C02-4784-0C87-029B4980D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DC2F1-A66E-DC49-A7FD-1C8BE0F0844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935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A580940-BA71-1FA9-749C-4D5CC9BFB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3D3DDA8-51FC-734F-A055-067D74C8260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60642DE-3521-547B-BCEA-64CD8961D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80D9EE9-6E91-CF53-DAC8-FB2BB4DB7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95BD259-1C2C-585C-1F79-261CD1595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3CE8FFF-6B07-A44E-BF4E-057DFEBE612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E204325-C438-CCBE-F1BA-B011FB3A2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D81F389-0689-5B31-D887-C99FB3EE7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EFDBCA7-FE42-52BB-7E1C-CAF377474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650E48F-73FC-1043-851F-66580BDE8F4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82A630F-DD30-3971-B967-B095FDB28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505BF17-5D79-7EEB-8022-E0D70A378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44379B8-67B5-083E-EAC6-B9BFA86B5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131131-934E-3243-B223-4E080E11AA2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8D47A9B-8FA8-EA05-E610-7FFFAA35C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7830CA7-31E2-2FD4-8258-67F502B21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570FBEC-D816-9880-F35D-ECEB43E57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2B48A7-81A9-D440-8981-6EBA65E3BE1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8CD838-0BD2-C0BE-2DFB-814C65E4C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EA19327-0425-E171-7FEE-C13F53328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82EB09F-F794-21F0-CB55-6AA2FCFFA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0D1647-D030-234F-8D07-7F2CCAA76D1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E4CF09F-7E97-D7B1-95D8-464F03312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426F6D-348E-B38E-6CAE-6C44F3B76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A27A1DE-46A6-7B26-2FCD-6C9617788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86D08A5-2F2D-8F40-9614-2B37BDC4796C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B7DC5B2-DCBE-C7E0-EC3A-185C01F43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EDD6023-C2C1-9BFF-3BD3-B3A7AB4DD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ABB8AED-788F-E023-A23A-77E420876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D6543F1-25C9-DC4D-BBE5-9A2A6992EC0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A1CA975-63F6-6465-5A21-F83F3D334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46D5D1C-B2B7-987D-1A75-C07F39974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5D875D0-ED48-F941-6801-E93479E0C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7B8E12C-A623-2D48-A275-DCA2D885724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7F38691-1C82-E8A2-EFA1-5A018528F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BF0F27D-55BD-D7C4-3484-E8EDC823D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A055CAD-388A-A419-4DA7-C96C8E177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2F7E83A-36E9-6849-9414-B0B56B5D187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94A520F-4A85-0D9B-F02D-335D4EE73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80D2D99-74CA-779C-4435-F2C380DB9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8EE5AC5-3035-0907-CF78-0C3CCF0B7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DF95070-BACB-634E-843C-F7840D51405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D47FA39-018F-B9C3-1527-95E5F32A3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4FBAD72-ECC2-4176-A7C1-037FD5823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BD21CEB-5E74-DB12-1C26-898C75122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33C817B-0AF5-0F4D-AA35-FF395AB638B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87E233-0E10-0E18-250E-4A37F54EE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D1D9560-8115-7FB7-4D0D-C50AD69A5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F52639C-C3CD-3663-BB17-4E0E119F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802EAF3-ED5B-EF42-B2EF-AC780562BE2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E5362A9-57E4-778F-FFAE-AE531291D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8341D3C-1CDC-9854-A11A-4A1E5E219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D27FB14-88C9-AAAD-0E31-C1F813301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C8CF08-51CC-534B-9F14-9EEB2457AE3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A3FBBAF-DEA2-B72F-1F64-172EF45A1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D2CF944-81D6-826E-CA6E-256F0FEA2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E812895-5272-8962-F9DD-D10599073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252509-AF8D-054F-864B-069C2F2EDE3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B726D99-F7BB-5F0E-BFFD-467814452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614CEF0-9E4E-3EA1-E277-8F6862870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D89C535-22A0-7923-1082-55738A5B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FB66BA-B9BA-E357-5308-6B0880EC3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0"/>
            <a:ext cx="5545137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C8EDBFE-FDE6-6E01-B294-472D97CE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2D245A9-F98A-4C20-A277-FE545206C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ED7161A-0D3D-F54F-9755-335A8BB0E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4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1C9BCF-908D-075A-9125-81BDBD9F5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14231E-5C23-2E13-E9D4-6E31E31FA8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BB528DF-EAF2-FF44-A9C3-84B8B39DB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9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27FA8-9664-701F-9E87-DEFFAFDF15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DD5445-55B9-6463-70EA-BC88354AA2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3E11D7B-B126-ED45-BA8E-F100EB7C0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0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1C6F46-7998-C079-9F41-078F9117E0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75F0A3-5DB4-6E0C-2449-319F5928B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52ED7D0-676A-5647-B652-EB476A38A8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677528-5DB6-EB55-45AA-7F1E19864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758E8C-0BBF-D75F-2F02-D02EB500B6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D703151-1DF0-CB44-8943-6E296E77A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3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1D7B8-EB13-7604-B364-50C428605E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D7D67-C741-31CD-DD6E-6E856BE7FE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BBA40BA-5D4C-D543-8372-BEABC762A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8AF11F-D8E2-F3C3-B450-F9A181AB7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13EE34-48F2-4FDA-3A54-AA17E7505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80C65F-3E05-6E44-929E-EBD592F1B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50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9F8682-BDD9-4F86-493C-E7E805F933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75860A-4BA1-112A-3909-113C306F8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57C2D10-CE5B-7C42-AEFC-A1259F874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8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D58841-19C9-0A7A-9A97-FF28379F35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4DDC52-6D31-C50D-75CB-C33B331BB1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3EC8B3B-0895-C143-A401-C11524EB76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A4C74-0CEE-6C4E-D6FC-70F61FC1FD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D591F-FBEC-F6D5-7472-4F548CC7C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B06C1EC-A8B4-A547-96DF-2A9E21D14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977D6-16B2-2A08-4711-D7B1F99C1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A97FB-6F46-B812-975D-E3180540E7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9A6D29A-080B-BD44-BD9C-1BF1B99662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32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023B33-AF84-9495-AA50-B3124DE95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934053-C8FC-455A-C24C-5B2E98AB8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8E7B6CC3-B5B4-2DCB-4F14-297F2B5DB1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BEACF04-2EC4-17BC-C50C-06AD54042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A6E54151-72BF-A447-B132-3D6EA3CDA3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217B57D-6168-CBB0-2F86-E06926AAE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D5FBFAD-B3D3-8320-F5C3-866BDDCF5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12B62E9-37C6-06C7-B220-7C6C575948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0621BDE-8047-2708-04C1-3258E870E7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Names, Bindings, and Scopes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279A66BA-8C8C-579C-F70E-1D65EE15C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3B2BD051-1711-4C3D-4EE7-94FAA242D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D182DE4-F1E0-1C49-9905-56BF10803B2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B01886D-D979-4119-C954-45EE7E2D3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Attributes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FB8A851-C98D-8974-1F11-13A56FA00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Name</a:t>
            </a:r>
            <a:r>
              <a:rPr lang="en-US" altLang="en-US" sz="2400" dirty="0"/>
              <a:t> - not all variables have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Address</a:t>
            </a:r>
            <a:r>
              <a:rPr lang="en-US" altLang="en-US" sz="2400" dirty="0"/>
              <a:t> - the memory address with which it is associated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variable may have different addresses at different times during execution </a:t>
            </a:r>
            <a:r>
              <a:rPr lang="en-US" altLang="en-US" sz="2000" i="1" dirty="0"/>
              <a:t>(How)?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two variables can be used to access the same memory location, they are called </a:t>
            </a:r>
            <a:r>
              <a:rPr lang="en-US" altLang="en-US" sz="2000" dirty="0">
                <a:solidFill>
                  <a:schemeClr val="tx2"/>
                </a:solidFill>
              </a:rPr>
              <a:t>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Aliases are created via pointers, reference variables, C and C++ unions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Aliases are harmful to readability (program readers must remember all of them)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But often a fundamental part of passing objects to methods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1D9DA83-D665-144C-75CA-3B1B4BB65514}"/>
              </a:ext>
            </a:extLst>
          </p:cNvPr>
          <p:cNvSpPr/>
          <p:nvPr/>
        </p:nvSpPr>
        <p:spPr bwMode="auto">
          <a:xfrm>
            <a:off x="6781800" y="708378"/>
            <a:ext cx="1676400" cy="815622"/>
          </a:xfrm>
          <a:prstGeom prst="wedgeRoundRectCallout">
            <a:avLst>
              <a:gd name="adj1" fmla="val -74705"/>
              <a:gd name="adj2" fmla="val 8879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How?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2ECC97EB-9817-0E4B-04BD-7CE48E876E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D619300-FC2F-BBC9-8DA6-D8474518A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1FCBF9-7BFE-3D4A-8514-96F40B7CF9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9E77DE6-6CA3-7A85-C75B-24362AC32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Attributes (continued)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E300B05-ED70-C8F5-DAE4-1EF531440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/>
              <a:t>Type</a:t>
            </a:r>
            <a:r>
              <a:rPr lang="en-US" altLang="en-US" sz="2400" dirty="0"/>
              <a:t> - determines the </a:t>
            </a:r>
            <a:r>
              <a:rPr lang="en-US" altLang="en-US" sz="2400" u="sng" dirty="0">
                <a:solidFill>
                  <a:srgbClr val="00B050"/>
                </a:solidFill>
              </a:rPr>
              <a:t>range of values </a:t>
            </a:r>
            <a:r>
              <a:rPr lang="en-US" altLang="en-US" sz="2400" dirty="0"/>
              <a:t>of variables and the </a:t>
            </a:r>
            <a:r>
              <a:rPr lang="en-US" altLang="en-US" sz="2400" u="sng" dirty="0">
                <a:solidFill>
                  <a:srgbClr val="00B050"/>
                </a:solidFill>
              </a:rPr>
              <a:t>set of operations </a:t>
            </a:r>
            <a:r>
              <a:rPr lang="en-US" altLang="en-US" sz="2400" dirty="0"/>
              <a:t>that are defined for values of that type; in the case of floating point, type also determines the precision</a:t>
            </a:r>
          </a:p>
          <a:p>
            <a:pPr lvl="1" eaLnBrk="1" hangingPunct="1"/>
            <a:r>
              <a:rPr lang="en-US" altLang="en-US" sz="2000" dirty="0"/>
              <a:t>In other words:  What the bits mean</a:t>
            </a:r>
          </a:p>
          <a:p>
            <a:pPr eaLnBrk="1" hangingPunct="1"/>
            <a:r>
              <a:rPr lang="en-US" altLang="en-US" sz="2400" i="1" dirty="0"/>
              <a:t>Value</a:t>
            </a:r>
            <a:r>
              <a:rPr lang="en-US" altLang="en-US" sz="2400" dirty="0"/>
              <a:t> - the contents of the location with which the variable is associated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- The l-value of a variable is its address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- The </a:t>
            </a:r>
            <a:r>
              <a:rPr lang="en-US" altLang="en-US" sz="2400" dirty="0" err="1"/>
              <a:t>r-value</a:t>
            </a:r>
            <a:r>
              <a:rPr lang="en-US" altLang="en-US" sz="2400" dirty="0"/>
              <a:t> of a variable is its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0C325729-B1EB-8CC3-19E2-74D2662D2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0C4F3D74-D83B-9C5D-4F3D-62F54C305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120228-0BA9-A94B-B081-EB764D427C7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E8F7582-5F93-294F-4F80-ED3427586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Binding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CFC2CF8-E079-AF04-8BEE-404F758C8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A </a:t>
            </a:r>
            <a:r>
              <a:rPr lang="en-US" altLang="en-US" i="1" dirty="0"/>
              <a:t>binding</a:t>
            </a:r>
            <a:r>
              <a:rPr lang="en-US" altLang="en-US" dirty="0"/>
              <a:t> is an association between an entity and an attribute, such as between</a:t>
            </a:r>
          </a:p>
          <a:p>
            <a:pPr lvl="1" eaLnBrk="1" hangingPunct="1"/>
            <a:r>
              <a:rPr lang="en-US" altLang="en-US" dirty="0"/>
              <a:t>variable and its type </a:t>
            </a:r>
          </a:p>
          <a:p>
            <a:pPr lvl="1" eaLnBrk="1" hangingPunct="1"/>
            <a:r>
              <a:rPr lang="en-US" altLang="en-US" dirty="0"/>
              <a:t>variable and value, </a:t>
            </a:r>
          </a:p>
          <a:p>
            <a:pPr lvl="1" eaLnBrk="1" hangingPunct="1"/>
            <a:r>
              <a:rPr lang="en-US" altLang="en-US" dirty="0"/>
              <a:t>operation and a symbol</a:t>
            </a:r>
          </a:p>
          <a:p>
            <a:pPr lvl="1" eaLnBrk="1" hangingPunct="1"/>
            <a:r>
              <a:rPr lang="en-US" altLang="en-US" dirty="0"/>
              <a:t>Function name and code</a:t>
            </a:r>
          </a:p>
          <a:p>
            <a:pPr eaLnBrk="1" hangingPunct="1"/>
            <a:r>
              <a:rPr lang="en-US" altLang="en-US" i="1" dirty="0"/>
              <a:t>Binding time</a:t>
            </a:r>
            <a:r>
              <a:rPr lang="en-US" altLang="en-US" dirty="0"/>
              <a:t> is the time at which a binding takes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CD80CE90-91D5-6BE3-83DB-01FE1D821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1F606BD0-05DF-E471-67A9-59AB9690C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197B892-F53B-ED46-9D7D-F5848C30F0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4AA9B5A-7558-36E6-9743-6636A38CC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Binding Times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A7265F2-3574-1872-AA22-21073DB31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Language design time </a:t>
            </a:r>
            <a:r>
              <a:rPr lang="en-US" altLang="en-US" sz="2400" dirty="0"/>
              <a:t>--  bind operator symbols to operations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Language implementation time</a:t>
            </a:r>
            <a:r>
              <a:rPr lang="en-US" altLang="en-US" sz="2400" dirty="0"/>
              <a:t>-- bind floating point type to a representation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Compile time </a:t>
            </a:r>
            <a:r>
              <a:rPr lang="en-US" altLang="en-US" sz="2400" dirty="0"/>
              <a:t>-- bind a variable to a type in C or Java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Load time </a:t>
            </a:r>
            <a:r>
              <a:rPr lang="en-US" altLang="en-US" sz="2400" dirty="0"/>
              <a:t>-- bind a C or C++ </a:t>
            </a:r>
            <a:r>
              <a:rPr lang="en-US" altLang="en-US" sz="2400" dirty="0">
                <a:latin typeface="Courier New" panose="02070309020205020404" pitchFamily="49" charset="0"/>
              </a:rPr>
              <a:t>static</a:t>
            </a:r>
            <a:r>
              <a:rPr lang="en-US" altLang="en-US" sz="2400" dirty="0"/>
              <a:t> variable to a memory cell)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Runtime </a:t>
            </a:r>
            <a:r>
              <a:rPr lang="en-US" altLang="en-US" sz="2400" dirty="0"/>
              <a:t>-- bind a </a:t>
            </a:r>
            <a:r>
              <a:rPr lang="en-US" altLang="en-US" sz="2400" dirty="0" err="1"/>
              <a:t>nonstatic</a:t>
            </a:r>
            <a:r>
              <a:rPr lang="en-US" altLang="en-US" sz="2400" dirty="0"/>
              <a:t> local variable to a memory cell</a:t>
            </a:r>
          </a:p>
          <a:p>
            <a:pPr marL="0" indent="0" eaLnBrk="1" hangingPunct="1">
              <a:buNone/>
            </a:pPr>
            <a:r>
              <a:rPr lang="en-US" altLang="en-US" sz="2400" i="1" dirty="0">
                <a:solidFill>
                  <a:srgbClr val="7030A0"/>
                </a:solidFill>
              </a:rPr>
              <a:t>Which of these can differ between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33E1A88F-0AD7-A350-113D-726E6A179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E9B06840-8AF0-6F6B-347C-C7E2C1B3B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63C0DC0-4A6C-254D-971B-3756FF6ED18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B920DE3-7AB7-68C2-C32D-2D522466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Binding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0A41672-D081-061C-1045-93B4019B4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binding is </a:t>
            </a:r>
            <a:r>
              <a:rPr lang="en-US" altLang="en-US" i="1" dirty="0"/>
              <a:t>static</a:t>
            </a:r>
            <a:r>
              <a:rPr lang="en-US" altLang="en-US" dirty="0"/>
              <a:t> if it first occurs before run time </a:t>
            </a:r>
            <a:r>
              <a:rPr lang="en-US" altLang="en-US" b="1" u="sng" dirty="0"/>
              <a:t>and</a:t>
            </a:r>
            <a:r>
              <a:rPr lang="en-US" altLang="en-US" dirty="0"/>
              <a:t> remains unchanged throughout program execution.</a:t>
            </a:r>
          </a:p>
          <a:p>
            <a:pPr eaLnBrk="1" hangingPunct="1"/>
            <a:r>
              <a:rPr lang="en-US" altLang="en-US" dirty="0"/>
              <a:t>A binding is </a:t>
            </a:r>
            <a:r>
              <a:rPr lang="en-US" altLang="en-US" i="1" dirty="0"/>
              <a:t>dynamic</a:t>
            </a:r>
            <a:r>
              <a:rPr lang="en-US" altLang="en-US" dirty="0"/>
              <a:t> if it first occurs during execution </a:t>
            </a:r>
            <a:r>
              <a:rPr lang="en-US" altLang="en-US" u="sng" dirty="0"/>
              <a:t>or</a:t>
            </a:r>
            <a:r>
              <a:rPr lang="en-US" altLang="en-US" dirty="0"/>
              <a:t> can change during execution of the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677B4B38-C544-42B7-8D87-3A4C5C69F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0BEC7596-6532-4535-B31C-B11303CDD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DCD0835-B050-AB43-9094-F1533CE63E4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A9086A0-F8CC-F23E-7C26-333256D24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Binding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1C283E3F-8CA9-2F63-4BF5-B2EAA193D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is a type specified?</a:t>
            </a:r>
          </a:p>
          <a:p>
            <a:pPr eaLnBrk="1" hangingPunct="1"/>
            <a:r>
              <a:rPr lang="en-US" altLang="en-US"/>
              <a:t>When does the binding take place?</a:t>
            </a:r>
          </a:p>
          <a:p>
            <a:pPr eaLnBrk="1" hangingPunct="1"/>
            <a:r>
              <a:rPr lang="en-US" altLang="en-US"/>
              <a:t>If static, the type may be specified by either an explicit or an implicit declaration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2041F839-A0A7-4CAC-1FCE-37D59B33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C69528-D09B-1540-9FDB-74F22C1FEE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AFD3442-F313-4C8A-2C09-0A748A377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Explicit/Implicit Type Declaration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49B1793-AF43-AF13-FF44-BA376968E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/>
              <a:t>explicit declaration</a:t>
            </a:r>
            <a:r>
              <a:rPr lang="en-US" altLang="en-US" dirty="0"/>
              <a:t> is a program statement used for declaring the types of variables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i="1" dirty="0"/>
              <a:t>implicit declaration</a:t>
            </a:r>
            <a:r>
              <a:rPr lang="en-US" altLang="en-US" dirty="0"/>
              <a:t> is a default mechanism for specifying types of variables through default conventions, rather than declaration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Basic, Perl, Ruby, JavaScript, and PHP provide implicit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Advantage: writability (a minor convenience)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Disadvantage: reliability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C8759-574D-2E26-FF19-99800C8E6DB3}"/>
              </a:ext>
            </a:extLst>
          </p:cNvPr>
          <p:cNvSpPr/>
          <p:nvPr/>
        </p:nvSpPr>
        <p:spPr bwMode="auto">
          <a:xfrm>
            <a:off x="2743200" y="2133600"/>
            <a:ext cx="1828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 x;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F783C-DF94-5A85-934A-07322F2B4AF4}"/>
              </a:ext>
            </a:extLst>
          </p:cNvPr>
          <p:cNvSpPr/>
          <p:nvPr/>
        </p:nvSpPr>
        <p:spPr bwMode="auto">
          <a:xfrm>
            <a:off x="5257800" y="3799114"/>
            <a:ext cx="1828800" cy="391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8DFE0-0151-3AA5-F4D2-B9DED954A7A6}"/>
              </a:ext>
            </a:extLst>
          </p:cNvPr>
          <p:cNvSpPr/>
          <p:nvPr/>
        </p:nvSpPr>
        <p:spPr bwMode="auto">
          <a:xfrm>
            <a:off x="990600" y="5105400"/>
            <a:ext cx="73152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Advantages? Disadvantages?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  <p:bldP spid="2" grpId="0" animBg="1"/>
      <p:bldP spid="3" grpId="0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811B39D-06E9-919D-01B3-0A424BA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Explicit/Implicit Declaration </a:t>
            </a:r>
            <a:r>
              <a:rPr lang="en-US" altLang="en-US" sz="2200"/>
              <a:t>(continued)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A72A710-AE16-FAA9-B8E1-BFA80D1C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Some languages use type inferencing to determine types of variables (context)</a:t>
            </a:r>
          </a:p>
          <a:p>
            <a:pPr lvl="1">
              <a:defRPr/>
            </a:pPr>
            <a:r>
              <a:rPr lang="en-US" altLang="en-US" dirty="0"/>
              <a:t>C# - a variable can be declared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/>
              <a:t> and an initial value. The initial value sets the type</a:t>
            </a:r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Visual Basic 9.0+, ML, Haskell, and F# use type inferencing. The context of the appearance of a variable determines its type</a:t>
            </a:r>
          </a:p>
          <a:p>
            <a:pPr>
              <a:buFontTx/>
              <a:buNone/>
              <a:defRPr/>
            </a:pPr>
            <a:endParaRPr lang="en-US" altLang="en-US" dirty="0"/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B6BB33F3-B2E6-4DA8-F113-A3F192B01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BA7E38CC-6E6C-F884-84F1-55C6EB401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373264-26D9-624C-A66F-AEB9E4EE0E4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6D31-51FD-2337-E37C-9C07D38B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Implicit Typing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660F-A821-4679-CE05-6E3F1E9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0"/>
            <a:ext cx="8610600" cy="4572000"/>
          </a:xfrm>
        </p:spPr>
        <p:txBody>
          <a:bodyPr/>
          <a:lstStyle/>
          <a:p>
            <a:r>
              <a:rPr lang="en-US" dirty="0"/>
              <a:t>Imagine an application that maps GVSU G-numbers to a first name / last name pair.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HashMap&lt;String, Pair&lt;String, String&gt;&gt;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Typing out that complete type gets pretty annoying.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If you had a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 and implicit typing you can do this: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var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nameMap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monstrosity needs to be typed out when defining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createNameMap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), but not afterward.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82A-E09D-F18A-477C-62E32C32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A45B7-E7F8-ECAF-E013-04F3C4C81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52ED7D0-676A-5647-B652-EB476A38A8E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578B1068-277C-51C4-95D1-CAC42D0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2031C8C-F2E8-72C0-88EF-AB8120D75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4856A1-29D0-0D4C-89AD-2A879AA9C9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09E9E1-4E80-04A2-AB32-9781531B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8FC66F-D1BB-6F4C-F554-4DF8B193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Type Binding (JavaScript, Python, Ruby, PHP, and C# (limited))</a:t>
            </a:r>
          </a:p>
          <a:p>
            <a:pPr eaLnBrk="1" hangingPunct="1"/>
            <a:r>
              <a:rPr lang="en-US" altLang="en-US" dirty="0"/>
              <a:t>Specified through an assignment statement         e.g., JavaScript        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list = [2, 4.33, 6, 8];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list = 17.3;</a:t>
            </a:r>
          </a:p>
          <a:p>
            <a:pPr lvl="1" eaLnBrk="1" hangingPunct="1"/>
            <a:r>
              <a:rPr lang="en-US" altLang="en-US" dirty="0"/>
              <a:t>Advantage: flexibility </a:t>
            </a:r>
          </a:p>
          <a:p>
            <a:pPr lvl="2" eaLnBrk="1" hangingPunct="1"/>
            <a:r>
              <a:rPr lang="en-US" altLang="en-US" dirty="0"/>
              <a:t>Allows functions be generic (e.g., </a:t>
            </a:r>
            <a:r>
              <a:rPr lang="en-US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findMax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Disadvantages: </a:t>
            </a:r>
          </a:p>
          <a:p>
            <a:pPr lvl="2" eaLnBrk="1" hangingPunct="1"/>
            <a:r>
              <a:rPr lang="en-US" altLang="en-US" dirty="0"/>
              <a:t>High cost (dynamic type checking and interpretation)</a:t>
            </a:r>
          </a:p>
          <a:p>
            <a:pPr lvl="2" eaLnBrk="1" hangingPunct="1"/>
            <a:r>
              <a:rPr lang="en-US" altLang="en-US" dirty="0"/>
              <a:t>Type error detection by the compiler is difficult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9E716-2A9C-1104-025A-4979DCF3542C}"/>
              </a:ext>
            </a:extLst>
          </p:cNvPr>
          <p:cNvSpPr/>
          <p:nvPr/>
        </p:nvSpPr>
        <p:spPr bwMode="auto">
          <a:xfrm>
            <a:off x="914400" y="4191000"/>
            <a:ext cx="73152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Advantages? Disadvantages?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2FB39FD0-0476-A7D7-0233-E3B5AF1211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6853647E-8300-00F8-5F15-D59A6FA87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EE8FFF3-81EF-F54A-862A-386CD789807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E7A0884-4001-B64D-B2F7-96F7F6E7F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 Topics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41C7E36-177B-F49D-0B07-C694AFE2F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Introduction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Names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Variables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The Concept of Binding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Scope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Scope and Lifetime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Referencing Environments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Named Constants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578B1068-277C-51C4-95D1-CAC42D0FA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12031C8C-F2E8-72C0-88EF-AB8120D75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4856A1-29D0-0D4C-89AD-2A879AA9C9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809E9E1-4E80-04A2-AB32-9781531BF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F8FC66F-D1BB-6F4C-F554-4DF8B193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7030A0"/>
                </a:solidFill>
              </a:rPr>
              <a:t>Why is dynamic typing expensive?</a:t>
            </a:r>
          </a:p>
          <a:p>
            <a:pPr lvl="1" eaLnBrk="1" hangingPunct="1"/>
            <a:r>
              <a:rPr lang="en-US" altLang="en-US" dirty="0"/>
              <a:t>Program must check type as program is running to determine</a:t>
            </a:r>
          </a:p>
          <a:p>
            <a:pPr lvl="2" eaLnBrk="1" hangingPunct="1"/>
            <a:r>
              <a:rPr lang="en-US" altLang="en-US" dirty="0"/>
              <a:t>Whether an operation is allowed, and/or</a:t>
            </a:r>
          </a:p>
          <a:p>
            <a:pPr lvl="2" eaLnBrk="1" hangingPunct="1"/>
            <a:r>
              <a:rPr lang="en-US" altLang="en-US" dirty="0"/>
              <a:t>Which operation to perform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r>
              <a: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+ b </a:t>
            </a:r>
            <a:r>
              <a:rPr lang="en-US" altLang="en-US" dirty="0"/>
              <a:t>can be compiled directly to </a:t>
            </a:r>
            <a:r>
              <a:rPr lang="en-US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</a:t>
            </a:r>
            <a:r>
              <a:rPr lang="en-US" altLang="en-US" dirty="0"/>
              <a:t> instruction given statically-typed variables.</a:t>
            </a:r>
          </a:p>
          <a:p>
            <a:pPr lvl="2" eaLnBrk="1" hangingPunct="1"/>
            <a:r>
              <a:rPr lang="en-US" altLang="en-US" dirty="0"/>
              <a:t>If dynamically typed, type needs to be checked to know if operation should be ADD, FPADD, STRCAT, etc. </a:t>
            </a:r>
          </a:p>
          <a:p>
            <a:pPr lvl="2" eaLnBrk="1" hangingPunct="1"/>
            <a:r>
              <a:rPr lang="en-US" altLang="en-US" dirty="0"/>
              <a:t>Similar checking with method calls.</a:t>
            </a:r>
          </a:p>
        </p:txBody>
      </p:sp>
    </p:spTree>
    <p:extLst>
      <p:ext uri="{BB962C8B-B14F-4D97-AF65-F5344CB8AC3E}">
        <p14:creationId xmlns:p14="http://schemas.microsoft.com/office/powerpoint/2010/main" val="15714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298CD53D-DC6C-FD83-375E-F4826D01BF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F0B15414-20E7-4E87-75CC-12ABF5CA0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76F3CD6-B720-E641-849F-C8D2161F47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ADD131E-C3CF-D0F9-2347-9222F7111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Attributes </a:t>
            </a:r>
            <a:r>
              <a:rPr lang="en-US" altLang="en-US" sz="2800"/>
              <a:t>(continued)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ED5C7A6-F255-A40B-C51C-7048854F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Storage Bindings &amp; Lifetime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Allocation</a:t>
            </a:r>
            <a:r>
              <a:rPr lang="en-US" altLang="en-US"/>
              <a:t> - getting a cell from some pool of available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Deallocation</a:t>
            </a:r>
            <a:r>
              <a:rPr lang="en-US" altLang="en-US"/>
              <a:t> - putting a cell back into the pool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chemeClr val="tx2"/>
                </a:solidFill>
              </a:rPr>
              <a:t>lifetime</a:t>
            </a:r>
            <a:r>
              <a:rPr lang="en-US" altLang="en-US"/>
              <a:t> of a variable is the time during which it is bound to a particular memory cell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63159356-92E6-7772-2834-E714F6A9F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795B5D69-552D-C3EB-DBDE-668EFB992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66928B-D62E-2247-95D9-FA7048CE9A7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FD08015-779C-B322-BE81-EF8D23B1C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841B9733-70ED-16B9-2337-7E645A19F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Static</a:t>
            </a:r>
            <a:r>
              <a:rPr lang="en-US" altLang="en-US" dirty="0"/>
              <a:t>--bound to memory cells before execution begins and remains bound to the same memory cell throughout execution,</a:t>
            </a:r>
          </a:p>
          <a:p>
            <a:pPr lvl="2" eaLnBrk="1" hangingPunct="1"/>
            <a:r>
              <a:rPr lang="en-US" altLang="en-US" dirty="0"/>
              <a:t>Global variables</a:t>
            </a:r>
          </a:p>
          <a:p>
            <a:pPr lvl="2" eaLnBrk="1" hangingPunct="1"/>
            <a:r>
              <a:rPr lang="en-US" altLang="en-US" dirty="0"/>
              <a:t>C and C++ </a:t>
            </a:r>
            <a:r>
              <a:rPr lang="en-US" altLang="en-US" sz="1700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variables in functions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Advantages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/>
              <a:t>efficiency  (direct addressing), </a:t>
            </a:r>
          </a:p>
          <a:p>
            <a:pPr lvl="2" eaLnBrk="1" hangingPunct="1"/>
            <a:r>
              <a:rPr lang="en-US" altLang="en-US" dirty="0"/>
              <a:t>no need to allocate at run-time</a:t>
            </a:r>
          </a:p>
          <a:p>
            <a:pPr lvl="2" eaLnBrk="1" hangingPunct="1"/>
            <a:r>
              <a:rPr lang="en-US" altLang="en-US" dirty="0"/>
              <a:t>history-sensitive subprogram support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Disadvantage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/>
              <a:t>no recursion </a:t>
            </a:r>
            <a:r>
              <a:rPr lang="en-US" altLang="en-US" dirty="0">
                <a:solidFill>
                  <a:srgbClr val="7030A0"/>
                </a:solidFill>
              </a:rPr>
              <a:t>(Why?)</a:t>
            </a:r>
          </a:p>
          <a:p>
            <a:pPr lvl="2" eaLnBrk="1" hangingPunct="1"/>
            <a:r>
              <a:rPr lang="en-US" altLang="en-US" dirty="0"/>
              <a:t>Memory tied up whether needed or not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5C1D94B6-6C81-3695-77D7-A51F57E80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E073E330-7FF2-BE8A-6F6D-D06765A1BA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0D7F24A-68BC-B74B-BA7E-A8B171810F1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619118D-3967-93B3-79F8-BC8333E1D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8C62756-7724-AF77-4470-FDF94D62F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Stack-dynamic — Storage created on stack when code block using variable runs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scalar, all attributes except address are statically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local variables in C subprograms (not declared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 dirty="0"/>
              <a:t>) and Java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Advantage: allows recursion; conserves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Overhead of allocation and deallocation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(But, this overhead is small)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Subprograms cannot be history sensitive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Tradeoff with conserving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Inefficient references (indirect addressing)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(But this overhead tends to be small)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C638F07E-3A38-EFEF-8553-85DFB3CDF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8E0F5E2F-E1B1-9363-B5F4-1D84CF72E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78DD2F8-CA6C-1445-A51C-D567AB8CB2E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60747F-446E-59CE-03BE-BE1C53FE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914ECDB4-E329-1A69-5E2F-2CD76B5E8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Explicit heap-dynamic -</a:t>
            </a:r>
            <a:r>
              <a:rPr lang="en-US" altLang="en-US" sz="2400" dirty="0"/>
              <a:t>- Allocated and deallocated by explicit directives, specified by the programmer, which take effect during execution</a:t>
            </a:r>
          </a:p>
          <a:p>
            <a:pPr eaLnBrk="1" hangingPunct="1"/>
            <a:r>
              <a:rPr lang="en-US" altLang="en-US" sz="2400" dirty="0"/>
              <a:t>Referenced only through pointers or references, e.g. dynamic objects in C++ (via </a:t>
            </a:r>
            <a:r>
              <a:rPr lang="en-US" altLang="en-US" sz="2000" b="1" dirty="0">
                <a:latin typeface="Courier New" panose="02070309020205020404" pitchFamily="49" charset="0"/>
              </a:rPr>
              <a:t>new</a:t>
            </a:r>
            <a:r>
              <a:rPr lang="en-US" altLang="en-US" sz="24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</a:rPr>
              <a:t>delete</a:t>
            </a:r>
            <a:r>
              <a:rPr lang="en-US" altLang="en-US" sz="2400" dirty="0"/>
              <a:t>), all objects in Java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Advantage</a:t>
            </a:r>
            <a:r>
              <a:rPr lang="en-US" altLang="en-US" sz="2400" dirty="0"/>
              <a:t>: provides for dynamic storage management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Disadvantage</a:t>
            </a:r>
            <a:r>
              <a:rPr lang="en-US" altLang="en-US" sz="2400" dirty="0"/>
              <a:t>: inefficient and unreliable</a:t>
            </a:r>
          </a:p>
          <a:p>
            <a:pPr eaLnBrk="1" hangingPunct="1"/>
            <a:r>
              <a:rPr lang="en-US" altLang="en-US" sz="2400" i="1" dirty="0">
                <a:solidFill>
                  <a:srgbClr val="7030A0"/>
                </a:solidFill>
              </a:rPr>
              <a:t>How are they unreliable?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F9C40C88-C9E5-37F1-E0DE-4E6D83E5A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9EF78446-4076-6D62-AE45-0E75338F4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548860-1484-5D40-9994-3141346C75A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71D0143-2AA9-6A05-59C9-A79BE6EFD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A8D62BA-4E8E-D00A-4D4E-92238CB78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i="1"/>
              <a:t>Implicit heap-dynamic-</a:t>
            </a:r>
            <a:r>
              <a:rPr lang="en-US" altLang="en-US"/>
              <a:t>-Allocation and deallocation caused by assignment statements</a:t>
            </a:r>
          </a:p>
          <a:p>
            <a:pPr lvl="1" eaLnBrk="1" hangingPunct="1"/>
            <a:r>
              <a:rPr lang="en-US" altLang="en-US"/>
              <a:t>all variables in APL; all strings and arrays in Perl, JavaScript, and PHP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Advantage</a:t>
            </a:r>
            <a:r>
              <a:rPr lang="en-US" altLang="en-US"/>
              <a:t>: flexibility (generic code)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Disadvantages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Inefficient, because all attributes are dynamic</a:t>
            </a:r>
          </a:p>
          <a:p>
            <a:pPr lvl="1" eaLnBrk="1" hangingPunct="1"/>
            <a:r>
              <a:rPr lang="en-US" altLang="en-US"/>
              <a:t>Loss of error detection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BD937A98-716D-C54F-E20F-46B870ADD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9C0CBCCD-9155-A081-FAF2-F2617C554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6BBFA3F-6963-4743-B37A-3C6F9B09FD5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4C6E85B-2BD7-8501-51C1-BBFEA8A79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Attributes: Scope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56DAF51-3E79-7C0F-0D0A-A175317DE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scope</a:t>
            </a:r>
            <a:r>
              <a:rPr lang="en-US" altLang="en-US" sz="2400"/>
              <a:t> of a variable is the range of statements over which it is visible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local variables</a:t>
            </a:r>
            <a:r>
              <a:rPr lang="en-US" altLang="en-US" sz="2400"/>
              <a:t> of a program unit are those that are declared in that unit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nonlocal variables</a:t>
            </a:r>
            <a:r>
              <a:rPr lang="en-US" altLang="en-US" sz="2400"/>
              <a:t> of a program unit are those that are visible in the unit but not declared there</a:t>
            </a:r>
          </a:p>
          <a:p>
            <a:pPr eaLnBrk="1" hangingPunct="1"/>
            <a:r>
              <a:rPr lang="en-US" altLang="en-US" sz="2400" i="1"/>
              <a:t>Global variables</a:t>
            </a:r>
            <a:r>
              <a:rPr lang="en-US" altLang="en-US" sz="2400"/>
              <a:t> are a special category of nonlocal variables</a:t>
            </a:r>
          </a:p>
          <a:p>
            <a:pPr eaLnBrk="1" hangingPunct="1"/>
            <a:r>
              <a:rPr lang="en-US" altLang="en-US" sz="2400"/>
              <a:t>The scope rules of a language determine how references to names are associated with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45E13537-C392-E361-9368-2121899D8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CB13E477-0DA1-0DD1-3C55-CE1AD17BF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055E08-A2DD-A34B-9E0B-B70806F237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B9A7123-F72C-F080-3AC3-BCEEE26CB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Static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443E8937-A756-08D6-0A14-2B0D37B72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Based on program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Determined statically (i.e., before the program runs)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connect a name reference to a variable, you (or the compiler) must find the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</a:rPr>
              <a:t>Search process</a:t>
            </a:r>
            <a:r>
              <a:rPr lang="en-US" altLang="en-US" sz="2400" dirty="0"/>
              <a:t>: search declarations, first locally, then in increasingly larger enclosing scopes, until one is found for the given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Enclosing static scopes (to a specific scope) are called its </a:t>
            </a:r>
            <a:r>
              <a:rPr lang="en-US" altLang="en-US" sz="2400" i="1" dirty="0">
                <a:solidFill>
                  <a:schemeClr val="tx2"/>
                </a:solidFill>
              </a:rPr>
              <a:t>static ancestors</a:t>
            </a:r>
            <a:r>
              <a:rPr lang="en-US" altLang="en-US" sz="2400" dirty="0"/>
              <a:t>; the nearest static ancestor is called a </a:t>
            </a:r>
            <a:r>
              <a:rPr lang="en-US" altLang="en-US" sz="2400" i="1" dirty="0">
                <a:solidFill>
                  <a:schemeClr val="tx2"/>
                </a:solidFill>
              </a:rPr>
              <a:t>static parent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 languages allow nested subprogram definitions, which create nested static scopes (e.g., Ada, JavaScript, Common Lisp, Scheme, Fortran 2003+, F#, and Python)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31503DB-7213-A8B5-92F5-D082B7FE6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418BCF7A-9A52-111A-E9F8-9B9D4D156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29CEBF4-C2EF-4647-AD42-941055E8D1F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D1F5604-F125-7295-F63F-CF964D3E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(continued)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CC75EAB5-6595-EDA5-7496-2A484D5C6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be hidden from a unit by having a "closer" variable with the same name</a:t>
            </a:r>
          </a:p>
          <a:p>
            <a:pPr eaLnBrk="1" hangingPunct="1"/>
            <a:r>
              <a:rPr lang="en-US" altLang="en-US" dirty="0"/>
              <a:t>Sometimes also called “shadowed”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2EDE1A58-D91F-4F29-502F-DA81973C7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63643160-6D3D-0F39-8BDF-4E84B4E54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FB0A733-EF41-B147-841F-774C9FD29B9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E6A4A7F0-A38E-7763-3464-FD487EA5C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Blocks 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BB51EA68-2ACC-7090-F767-3DAE658A5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lvl="1" eaLnBrk="1" hangingPunct="1"/>
            <a:r>
              <a:rPr lang="en-US" altLang="en-US" sz="2000"/>
              <a:t>A method of creating static scopes inside program units--from ALGOL 60</a:t>
            </a:r>
          </a:p>
          <a:p>
            <a:pPr lvl="1" eaLnBrk="1" hangingPunct="1"/>
            <a:r>
              <a:rPr lang="en-US" altLang="en-US" sz="2000"/>
              <a:t>Example in C: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void sub()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int count;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while (...) {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      int count;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000"/>
              <a:t>- Note: legal in C and C++, but not in Java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and C# - too error-prone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AF3FA47C-2572-6163-3498-4B3271A1F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673A932-8008-C51E-9D43-3E729B3B8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4A6174-075F-304A-99DE-98227A3B97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FD5CBD5-C86F-A22B-3872-1E541CB3D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CF2635B-4FCD-135B-7286-95CE068F7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Imperative languages are abstractions of von Neumann architecture</a:t>
            </a:r>
          </a:p>
          <a:p>
            <a:pPr lvl="1" eaLnBrk="1" hangingPunct="1"/>
            <a:r>
              <a:rPr lang="en-US" altLang="en-US" dirty="0"/>
              <a:t>Memory</a:t>
            </a:r>
          </a:p>
          <a:p>
            <a:pPr lvl="1" eaLnBrk="1" hangingPunct="1"/>
            <a:r>
              <a:rPr lang="en-US" altLang="en-US" dirty="0"/>
              <a:t>Processor</a:t>
            </a:r>
          </a:p>
          <a:p>
            <a:pPr eaLnBrk="1" hangingPunct="1"/>
            <a:r>
              <a:rPr lang="en-US" altLang="en-US" dirty="0"/>
              <a:t>Variables are characterized by attributes</a:t>
            </a:r>
          </a:p>
          <a:p>
            <a:pPr lvl="1" eaLnBrk="1" hangingPunct="1"/>
            <a:r>
              <a:rPr lang="en-US" altLang="en-US" dirty="0"/>
              <a:t>To design a type, must consider scope, lifetime, type checking, initialization, and type compatibility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B5F11D4-E180-AE6C-BE7B-004947A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</a:t>
            </a:r>
            <a:endParaRPr lang="en-US" altLang="en-US" sz="2400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3C7F29C-6602-F285-F488-FD7E6EF7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functional languages include some form of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</a:t>
            </a:r>
          </a:p>
          <a:p>
            <a:r>
              <a:rPr lang="en-US" altLang="en-US"/>
              <a:t>A let construct has two parts</a:t>
            </a:r>
          </a:p>
          <a:p>
            <a:pPr lvl="1"/>
            <a:r>
              <a:rPr lang="en-US" altLang="en-US" sz="2000"/>
              <a:t>The first part binds names to values</a:t>
            </a:r>
          </a:p>
          <a:p>
            <a:pPr lvl="1"/>
            <a:r>
              <a:rPr lang="en-US" altLang="en-US" sz="2000"/>
              <a:t>The second part uses the names defined in the first part</a:t>
            </a:r>
          </a:p>
          <a:p>
            <a:r>
              <a:rPr lang="en-US" altLang="en-US"/>
              <a:t>In Scheme: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(LET (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(name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sp>
        <p:nvSpPr>
          <p:cNvPr id="58372" name="Footer Placeholder 3">
            <a:extLst>
              <a:ext uri="{FF2B5EF4-FFF2-40B4-BE49-F238E27FC236}">
                <a16:creationId xmlns:a16="http://schemas.microsoft.com/office/drawing/2014/main" id="{3F918135-1A50-9CD8-030C-84DA308EC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58BF60B7-BCBC-7BE5-2F53-73D2A0E64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34E307-F5DB-894E-B4B8-269443DFF1E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D64BA76-4C32-F6C1-3381-5037DB6A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Construct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49030A5-F1CF-47DE-38CA-8411398B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ML: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val name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expression</a:t>
            </a:r>
            <a:r>
              <a:rPr lang="en-US" altLang="en-US" sz="1800" baseline="-25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	 expression</a:t>
            </a:r>
          </a:p>
          <a:p>
            <a:pPr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>
                <a:cs typeface="Courier New" panose="02070309020205020404" pitchFamily="49" charset="0"/>
              </a:rPr>
              <a:t>In F#: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First part: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cs typeface="Courier New" panose="02070309020205020404" pitchFamily="49" charset="0"/>
              </a:rPr>
              <a:t>left_side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>
                <a:cs typeface="Courier New" panose="02070309020205020404" pitchFamily="49" charset="0"/>
              </a:rPr>
              <a:t> expression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(</a:t>
            </a:r>
            <a:r>
              <a:rPr lang="en-US" altLang="en-US" sz="2000">
                <a:cs typeface="Courier New" panose="02070309020205020404" pitchFamily="49" charset="0"/>
              </a:rPr>
              <a:t>left_side</a:t>
            </a:r>
            <a:r>
              <a:rPr lang="en-US" altLang="en-US">
                <a:cs typeface="Courier New" panose="02070309020205020404" pitchFamily="49" charset="0"/>
              </a:rPr>
              <a:t> is either a name or a tuple pattern)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All that follows is the second part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0CD2408C-2885-E357-A0DF-A73B1D5EA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78CA5FEE-355A-D2CE-C71C-4E1E46738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73B3B1C-AF1F-4E4F-987B-96C9378E16C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4BC3C31-2CFD-87C5-BB46-259E0066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62400"/>
            <a:ext cx="8153400" cy="1981200"/>
          </a:xfrm>
        </p:spPr>
        <p:txBody>
          <a:bodyPr/>
          <a:lstStyle/>
          <a:p>
            <a:r>
              <a:rPr lang="en-US" altLang="en-US" sz="2400" dirty="0"/>
              <a:t>Is declaring z in the middle of the block allowed?</a:t>
            </a:r>
          </a:p>
          <a:p>
            <a:pPr lvl="1"/>
            <a:r>
              <a:rPr lang="en-US" altLang="en-US" sz="2000" dirty="0"/>
              <a:t>Should it be?</a:t>
            </a:r>
          </a:p>
          <a:p>
            <a:r>
              <a:rPr lang="en-US" altLang="en-US" sz="2400" dirty="0"/>
              <a:t>What is the scope of z?</a:t>
            </a:r>
          </a:p>
          <a:p>
            <a:pPr lvl="1"/>
            <a:r>
              <a:rPr lang="en-US" altLang="en-US" sz="2000" dirty="0"/>
              <a:t>What are the choices?</a:t>
            </a:r>
          </a:p>
          <a:p>
            <a:pPr lvl="1"/>
            <a:r>
              <a:rPr lang="en-US" altLang="en-US" sz="2000" dirty="0"/>
              <a:t>Does it matter?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A39DD-DD4B-CDF3-7E40-8DC962204D60}"/>
              </a:ext>
            </a:extLst>
          </p:cNvPr>
          <p:cNvSpPr/>
          <p:nvPr/>
        </p:nvSpPr>
        <p:spPr bwMode="auto">
          <a:xfrm>
            <a:off x="685800" y="1284514"/>
            <a:ext cx="4528457" cy="26016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 </a:t>
            </a:r>
            <a:r>
              <a:rPr kumimoji="0" lang="en-US" sz="20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my_func</a:t>
            </a: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a, int b)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x, y;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a + b;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y = a + 2*b;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</a:t>
            </a:r>
            <a:r>
              <a:rPr kumimoji="0" lang="en-US" sz="20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z = x + y;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47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A39DD-DD4B-CDF3-7E40-8DC962204D60}"/>
              </a:ext>
            </a:extLst>
          </p:cNvPr>
          <p:cNvSpPr/>
          <p:nvPr/>
        </p:nvSpPr>
        <p:spPr bwMode="auto">
          <a:xfrm>
            <a:off x="685800" y="1284514"/>
            <a:ext cx="6400800" cy="35160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inner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bump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bump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  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inner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85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B1C57CA-4172-C220-DBFF-623CF652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C4BC3C31-2CFD-87C5-BB46-259E0066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en-US" altLang="en-US"/>
              <a:t>C99, C++, Java, and C# allow variable declarations to appear anywhere a statement can appear</a:t>
            </a:r>
          </a:p>
          <a:p>
            <a:pPr lvl="1"/>
            <a:r>
              <a:rPr lang="en-US" altLang="en-US"/>
              <a:t>In C99, C++, and Java, the scope of all local variables is from the declaration to the end of the block</a:t>
            </a:r>
          </a:p>
          <a:p>
            <a:pPr lvl="1"/>
            <a:r>
              <a:rPr lang="en-US" altLang="en-US"/>
              <a:t>In the official documentation of C#, the scope of any variable declared in a block is the whole block, regardless of the position of the declaration in the block</a:t>
            </a:r>
          </a:p>
          <a:p>
            <a:pPr lvl="2"/>
            <a:r>
              <a:rPr lang="en-US" altLang="en-US"/>
              <a:t>However, that is misleading, because a variable still must be declared before it can be used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570FDD4E-20E8-E542-E4E8-54F94E383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D4E7493E-ADA2-43BA-EC1C-264A2BC38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A18CBF-1298-F145-ABEE-5F64D7124E8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B0163B8-D0DA-0067-1A0C-E796F27E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 </a:t>
            </a:r>
            <a:r>
              <a:rPr lang="en-US" altLang="en-US" sz="2400"/>
              <a:t>(continued)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74FC45B5-D059-B596-B64F-5240AA6E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C++, Java, and C#, variables can be declared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statements</a:t>
            </a:r>
          </a:p>
          <a:p>
            <a:pPr lvl="1"/>
            <a:r>
              <a:rPr lang="en-US" altLang="en-US"/>
              <a:t>The scope of such variables is restricted to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construct</a:t>
            </a:r>
          </a:p>
        </p:txBody>
      </p:sp>
      <p:sp>
        <p:nvSpPr>
          <p:cNvPr id="61444" name="Footer Placeholder 3">
            <a:extLst>
              <a:ext uri="{FF2B5EF4-FFF2-40B4-BE49-F238E27FC236}">
                <a16:creationId xmlns:a16="http://schemas.microsoft.com/office/drawing/2014/main" id="{EB948A76-98B6-E84D-E358-7BAE5B8F2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747A7900-C141-1491-BCC4-488508DB6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F170FE-843B-C64E-B880-2C90880AD06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3DED6-09BE-2BF0-0BA1-D4581D3FB1FA}"/>
              </a:ext>
            </a:extLst>
          </p:cNvPr>
          <p:cNvSpPr/>
          <p:nvPr/>
        </p:nvSpPr>
        <p:spPr bwMode="auto">
          <a:xfrm>
            <a:off x="1524000" y="4430486"/>
            <a:ext cx="5410200" cy="11865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100;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j++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sum += j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4946E2D-7107-D955-F4A4-4BAC79D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5A942C-1326-75CA-73E1-C46E1C4B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/>
              <a:t>C, C++, PHP, and Python support a program structure that consists of a sequence of function definitions in a file</a:t>
            </a:r>
          </a:p>
          <a:p>
            <a:pPr lvl="1"/>
            <a:r>
              <a:rPr lang="en-US" altLang="en-US"/>
              <a:t>These languages allow variable declarations to appear outside function definitions</a:t>
            </a:r>
          </a:p>
          <a:p>
            <a:pPr lvl="1"/>
            <a:endParaRPr lang="en-US" altLang="en-US"/>
          </a:p>
          <a:p>
            <a:r>
              <a:rPr lang="en-US" altLang="en-US"/>
              <a:t>C and C++have both declarations (just attributes) and definitions (attributes and storage)</a:t>
            </a:r>
          </a:p>
          <a:p>
            <a:pPr lvl="1"/>
            <a:r>
              <a:rPr lang="en-US" altLang="en-US"/>
              <a:t>A declaration outside a function definition specifies that it is defined in another file</a:t>
            </a:r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EEDC4261-4619-D275-498A-7F6F4937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0C5FD2CE-6E85-199C-02F4-C472B112A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55A8C5-1EAF-1B41-A2EF-AC97BFD2D00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673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44946E2D-7107-D955-F4A4-4BAC79D5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3F5A942C-1326-75CA-73E1-C46E1C4B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 altLang="en-US" dirty="0"/>
              <a:t>Global is the topmost non-local scope</a:t>
            </a:r>
          </a:p>
          <a:p>
            <a:pPr lvl="1"/>
            <a:r>
              <a:rPr lang="en-US" altLang="en-US" dirty="0"/>
              <a:t>Usually outside any functions / classes</a:t>
            </a:r>
          </a:p>
          <a:p>
            <a:r>
              <a:rPr lang="en-US" altLang="en-US" dirty="0"/>
              <a:t>Some languages require special syntax to access global variables</a:t>
            </a:r>
          </a:p>
        </p:txBody>
      </p:sp>
      <p:sp>
        <p:nvSpPr>
          <p:cNvPr id="62468" name="Footer Placeholder 3">
            <a:extLst>
              <a:ext uri="{FF2B5EF4-FFF2-40B4-BE49-F238E27FC236}">
                <a16:creationId xmlns:a16="http://schemas.microsoft.com/office/drawing/2014/main" id="{EEDC4261-4619-D275-498A-7F6F4937F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9" name="Slide Number Placeholder 4">
            <a:extLst>
              <a:ext uri="{FF2B5EF4-FFF2-40B4-BE49-F238E27FC236}">
                <a16:creationId xmlns:a16="http://schemas.microsoft.com/office/drawing/2014/main" id="{0C5FD2CE-6E85-199C-02F4-C472B112A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55A8C5-1EAF-1B41-A2EF-AC97BFD2D00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24EB4-A432-DAD1-1CEF-4851B89EFD27}"/>
              </a:ext>
            </a:extLst>
          </p:cNvPr>
          <p:cNvSpPr/>
          <p:nvPr/>
        </p:nvSpPr>
        <p:spPr bwMode="auto">
          <a:xfrm>
            <a:off x="762000" y="3575957"/>
            <a:ext cx="2286000" cy="21593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'boo'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5F56F-6588-5D9E-6AE6-3CE7C428BF51}"/>
              </a:ext>
            </a:extLst>
          </p:cNvPr>
          <p:cNvSpPr/>
          <p:nvPr/>
        </p:nvSpPr>
        <p:spPr bwMode="auto">
          <a:xfrm>
            <a:off x="5410200" y="3575957"/>
            <a:ext cx="2286000" cy="21593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$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'boo'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xyz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hi_there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5734F-3C92-654F-7C84-A3C2CC2292B0}"/>
              </a:ext>
            </a:extLst>
          </p:cNvPr>
          <p:cNvSpPr txBox="1"/>
          <p:nvPr/>
        </p:nvSpPr>
        <p:spPr>
          <a:xfrm>
            <a:off x="1219200" y="573532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F3916-0D03-BF8C-F20D-6EC4D0E6E5C2}"/>
              </a:ext>
            </a:extLst>
          </p:cNvPr>
          <p:cNvSpPr txBox="1"/>
          <p:nvPr/>
        </p:nvSpPr>
        <p:spPr>
          <a:xfrm>
            <a:off x="5376334" y="5735323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as expected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A9513B4-5A92-C4D0-63AC-EFF79DB4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 </a:t>
            </a:r>
            <a:r>
              <a:rPr lang="en-US" altLang="en-US" sz="2800"/>
              <a:t>(continued)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5E388918-076E-1BA7-79EE-457A8337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PHP </a:t>
            </a:r>
          </a:p>
          <a:p>
            <a:pPr lvl="1"/>
            <a:r>
              <a:rPr lang="en-US" altLang="en-US"/>
              <a:t>Programs are embedded in HTML markup documents, in any number of fragments, some statements and some function definitions</a:t>
            </a:r>
          </a:p>
          <a:p>
            <a:pPr lvl="1"/>
            <a:r>
              <a:rPr lang="en-US" altLang="en-US"/>
              <a:t>The scope of a variable (implicitly) declared in a function is local to the function</a:t>
            </a:r>
          </a:p>
          <a:p>
            <a:pPr lvl="1"/>
            <a:r>
              <a:rPr lang="en-US" altLang="en-US"/>
              <a:t>The scope of a variable implicitly declared outside functions is from the declaration to the end of the program, but skips over any intervening functions</a:t>
            </a:r>
          </a:p>
          <a:p>
            <a:pPr lvl="2"/>
            <a:r>
              <a:rPr lang="en-US" altLang="en-US"/>
              <a:t>Global variables can be accessed in a function through the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$GLOBALS</a:t>
            </a:r>
            <a:r>
              <a:rPr lang="en-US" altLang="en-US"/>
              <a:t> array or by declaring it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</a:p>
        </p:txBody>
      </p:sp>
      <p:sp>
        <p:nvSpPr>
          <p:cNvPr id="63492" name="Footer Placeholder 3">
            <a:extLst>
              <a:ext uri="{FF2B5EF4-FFF2-40B4-BE49-F238E27FC236}">
                <a16:creationId xmlns:a16="http://schemas.microsoft.com/office/drawing/2014/main" id="{7C884719-CABD-D3FB-BDF0-F9A56AB2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3" name="Slide Number Placeholder 4">
            <a:extLst>
              <a:ext uri="{FF2B5EF4-FFF2-40B4-BE49-F238E27FC236}">
                <a16:creationId xmlns:a16="http://schemas.microsoft.com/office/drawing/2014/main" id="{C27EC68D-9584-3C3C-A81B-333D56907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24FF48-EBD7-0648-8363-B4E2A2272D2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082C4415-F049-1CEE-E944-EC505E74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F733927D-A089-1E4E-6D7A-05A0D5F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</a:t>
            </a:r>
          </a:p>
          <a:p>
            <a:pPr lvl="1"/>
            <a:r>
              <a:rPr lang="en-US" altLang="en-US" dirty="0"/>
              <a:t>A global variable can be referenced in functions, but can be assigned in a function only if it has been declared to be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altLang="en-US" dirty="0"/>
              <a:t> in the function</a:t>
            </a:r>
          </a:p>
        </p:txBody>
      </p:sp>
      <p:sp>
        <p:nvSpPr>
          <p:cNvPr id="64516" name="Footer Placeholder 3">
            <a:extLst>
              <a:ext uri="{FF2B5EF4-FFF2-40B4-BE49-F238E27FC236}">
                <a16:creationId xmlns:a16="http://schemas.microsoft.com/office/drawing/2014/main" id="{25EFEBE9-5558-68F2-4452-DB96CF0FA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4517" name="Slide Number Placeholder 4">
            <a:extLst>
              <a:ext uri="{FF2B5EF4-FFF2-40B4-BE49-F238E27FC236}">
                <a16:creationId xmlns:a16="http://schemas.microsoft.com/office/drawing/2014/main" id="{F76696BE-9EE4-65E2-4E2F-F7222A103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A6F5C92-5457-8C43-B5B9-D9B892645FF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5AE0DA-02A4-E46F-60F2-9F989E8BAE19}"/>
              </a:ext>
            </a:extLst>
          </p:cNvPr>
          <p:cNvSpPr/>
          <p:nvPr/>
        </p:nvSpPr>
        <p:spPr bwMode="auto">
          <a:xfrm>
            <a:off x="707571" y="3423556"/>
            <a:ext cx="6934200" cy="32820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"Monday"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tester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global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global day is: 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"Tuesday"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new value of day is: "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tester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A99EFA37-885E-CEEE-DCE9-8055A5CC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E4B9324D-AD1C-82FE-61DD-CF44938A9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C4D0398-C0C2-2F4C-936C-A9B9F055BB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CD11DD8-B673-4E63-C0C7-1DFFA03D9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EAACC43-0ECA-8584-B604-C94A1590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Also called </a:t>
            </a:r>
            <a:r>
              <a:rPr lang="en-US" altLang="en-US" i="1" dirty="0"/>
              <a:t>identifier</a:t>
            </a:r>
          </a:p>
          <a:p>
            <a:pPr eaLnBrk="1" hangingPunct="1"/>
            <a:r>
              <a:rPr lang="en-US" altLang="en-US" dirty="0"/>
              <a:t>What all gets named in a programming language?</a:t>
            </a:r>
          </a:p>
          <a:p>
            <a:pPr eaLnBrk="1" hangingPunct="1"/>
            <a:r>
              <a:rPr lang="en-US" altLang="en-US" dirty="0"/>
              <a:t>Names primarily for convenience</a:t>
            </a:r>
          </a:p>
          <a:p>
            <a:pPr lvl="1" eaLnBrk="1" hangingPunct="1"/>
            <a:r>
              <a:rPr lang="en-US" altLang="en-US" dirty="0"/>
              <a:t>Better than trying to remember arbitrary numbers (i.e., memory addresses)</a:t>
            </a:r>
          </a:p>
          <a:p>
            <a:pPr lvl="1" eaLnBrk="1" hangingPunct="1"/>
            <a:r>
              <a:rPr lang="en-US" altLang="en-US" dirty="0"/>
              <a:t>Numbers change often as code added/removed</a:t>
            </a:r>
          </a:p>
          <a:p>
            <a:pPr eaLnBrk="1" hangingPunct="1"/>
            <a:r>
              <a:rPr lang="en-US" altLang="en-US" dirty="0"/>
              <a:t>Design issues for names:</a:t>
            </a:r>
          </a:p>
          <a:p>
            <a:pPr lvl="1" eaLnBrk="1" hangingPunct="1"/>
            <a:r>
              <a:rPr lang="en-US" altLang="en-US" dirty="0"/>
              <a:t>Are names case sensitive?</a:t>
            </a:r>
          </a:p>
          <a:p>
            <a:pPr lvl="1" eaLnBrk="1" hangingPunct="1"/>
            <a:r>
              <a:rPr lang="en-US" altLang="en-US" dirty="0"/>
              <a:t>Are special words reserved words or keywords?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BBBABD19-673B-28FF-7D48-38BF01C41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C1966896-258D-8243-654B-A1A717864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0EDA777-D3F9-4349-B7BB-1E80DBD6A4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869EC88B-757D-662A-79CE-3CE2CA4C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Evaluation of Static Scoping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6B5E9DF9-44EA-8E92-78AF-D7C1E65B7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Works well in many situations</a:t>
            </a:r>
          </a:p>
          <a:p>
            <a:pPr eaLnBrk="1" hangingPunct="1"/>
            <a:r>
              <a:rPr lang="en-US" altLang="en-US"/>
              <a:t>Problems:</a:t>
            </a:r>
          </a:p>
          <a:p>
            <a:pPr lvl="1" eaLnBrk="1" hangingPunct="1"/>
            <a:r>
              <a:rPr lang="en-US" altLang="en-US"/>
              <a:t>In most cases, too much access is possible</a:t>
            </a:r>
          </a:p>
          <a:p>
            <a:pPr lvl="1" eaLnBrk="1" hangingPunct="1"/>
            <a:r>
              <a:rPr lang="en-US" altLang="en-US"/>
              <a:t>As a program evolves, the initial structure is destroyed and local variables often become global; subprograms also gravitate toward become global, rather than nested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746EDC99-F776-FBFE-621B-A11E0E2B5C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E6AC7118-65DD-87B1-2AB8-061663E6B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6C778E-0299-C449-BB59-1C93BC946C4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62176CD-DEE2-F0FA-323C-CBAD784EB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Dynamic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E804A881-F150-6C87-66E2-B13BEE707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Based on calling sequences of program units, not their textual layout (temporal versus spatial)</a:t>
            </a:r>
          </a:p>
          <a:p>
            <a:pPr eaLnBrk="1" hangingPunct="1"/>
            <a:r>
              <a:rPr lang="en-US" altLang="en-US"/>
              <a:t>References to variables are connected to declarations by searching back through the chain of subprogram calls that forced execution to this point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3953EF4A-6465-78EF-15DF-BE232E023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9635" name="Slide Number Placeholder 4">
            <a:extLst>
              <a:ext uri="{FF2B5EF4-FFF2-40B4-BE49-F238E27FC236}">
                <a16:creationId xmlns:a16="http://schemas.microsoft.com/office/drawing/2014/main" id="{57F47EB4-145D-53CD-6587-3913CACE0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9F7E09E-2136-3241-8850-47EBB535186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3A834283-68C4-613F-DD3C-0A99C832D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Example</a:t>
            </a:r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6FC624D1-16F7-2977-4919-5DA14CB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Helvetica" pitchFamily="2" charset="0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DDEE7B-D3FC-53FF-D380-48F46E9099A8}"/>
              </a:ext>
            </a:extLst>
          </p:cNvPr>
          <p:cNvSpPr/>
          <p:nvPr/>
        </p:nvSpPr>
        <p:spPr bwMode="auto">
          <a:xfrm>
            <a:off x="381000" y="1418885"/>
            <a:ext cx="4321629" cy="396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  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 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`y =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var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sub1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sub2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84040FC-876D-5784-AFD5-7CC7FBCDA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4582" y="4038600"/>
            <a:ext cx="5680076" cy="2209800"/>
          </a:xfrm>
          <a:solidFill>
            <a:schemeClr val="accent5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endParaRPr lang="en-US" altLang="en-US" sz="1600" dirty="0">
              <a:latin typeface="Helvetica" pitchFamily="2" charset="0"/>
            </a:endParaRPr>
          </a:p>
          <a:p>
            <a:pPr eaLnBrk="1" hangingPunct="1"/>
            <a:r>
              <a:rPr lang="en-US" altLang="en-US" sz="2400" dirty="0"/>
              <a:t>Static scoping </a:t>
            </a:r>
          </a:p>
          <a:p>
            <a:pPr lvl="1" eaLnBrk="1" hangingPunct="1"/>
            <a:r>
              <a:rPr lang="en-US" altLang="en-US" sz="2000" dirty="0"/>
              <a:t>Reference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en-US" sz="2000" dirty="0"/>
              <a:t> is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</a:t>
            </a:r>
            <a:r>
              <a:rPr lang="en-US" altLang="en-US" sz="2000" dirty="0" err="1"/>
              <a:t>'s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eaLnBrk="1" hangingPunct="1"/>
            <a:r>
              <a:rPr lang="en-US" altLang="en-US" sz="2400" dirty="0"/>
              <a:t>Dynamic scoping </a:t>
            </a:r>
          </a:p>
          <a:p>
            <a:pPr lvl="1" eaLnBrk="1" hangingPunct="1"/>
            <a:r>
              <a:rPr lang="en-US" altLang="en-US" sz="2000" dirty="0"/>
              <a:t>Reference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sub2</a:t>
            </a:r>
            <a:r>
              <a:rPr lang="en-US" altLang="en-US" sz="2000" dirty="0"/>
              <a:t> is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r>
              <a:rPr lang="en-US" altLang="en-US" sz="2000" dirty="0"/>
              <a:t>'s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                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A9A7D9BF-9B6B-B2D1-5A49-69B807C1C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B7CBFCE0-5128-076C-AF49-5DB4F22C6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7BE9FC8-859E-AB4A-BC37-550CB0770C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99A59E49-5026-5E8F-0702-0A603EA9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82C1393-AFC6-C8F8-CE3A-EAE795FE1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Evaluation of Dynamic Scoping:</a:t>
            </a:r>
          </a:p>
          <a:p>
            <a:pPr lvl="1" eaLnBrk="1" hangingPunct="1">
              <a:defRPr/>
            </a:pPr>
            <a:r>
              <a:rPr lang="en-US" dirty="0"/>
              <a:t>Advantage: convenience</a:t>
            </a:r>
          </a:p>
          <a:p>
            <a:pPr lvl="1">
              <a:defRPr/>
            </a:pPr>
            <a:r>
              <a:rPr lang="en-US" i="1" dirty="0"/>
              <a:t>Disadvantages:</a:t>
            </a:r>
            <a:r>
              <a:rPr lang="en-US" dirty="0"/>
              <a:t> 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dirty="0"/>
              <a:t>While a subprogram is executing, its variables are visible to all subprograms it calls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dirty="0"/>
              <a:t>Impossible to statically type check</a:t>
            </a:r>
          </a:p>
          <a:p>
            <a:pPr marL="1381125" lvl="2" indent="-466725">
              <a:buFontTx/>
              <a:buNone/>
              <a:defRPr/>
            </a:pPr>
            <a:r>
              <a:rPr lang="en-US" dirty="0"/>
              <a:t>3. 	Poor readability- it is not possible to statically</a:t>
            </a:r>
          </a:p>
          <a:p>
            <a:pPr marL="1381125" lvl="2" indent="-466725">
              <a:buFontTx/>
              <a:buNone/>
              <a:defRPr/>
            </a:pPr>
            <a:r>
              <a:rPr lang="en-US"/>
              <a:t>    	determine </a:t>
            </a:r>
            <a:r>
              <a:rPr lang="en-US" dirty="0"/>
              <a:t>the type of a variable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8369580C-1850-5FFD-82B5-07B1A48C5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FE529A8C-FF10-721D-558F-D035FE555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A4EA5F-4F80-DE4E-A240-DF70CD0AEA4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0527666D-42DB-D3F0-C14B-82998A7E3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and Lifetime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311BB494-8ECD-7BCA-AA42-CD1C9A93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and lifetime are sometimes closely related, but are </a:t>
            </a:r>
            <a:r>
              <a:rPr lang="en-US" altLang="en-US">
                <a:solidFill>
                  <a:schemeClr val="tx2"/>
                </a:solidFill>
              </a:rPr>
              <a:t>different</a:t>
            </a:r>
            <a:r>
              <a:rPr lang="en-US" altLang="en-US"/>
              <a:t> concepts</a:t>
            </a:r>
          </a:p>
          <a:p>
            <a:pPr eaLnBrk="1" hangingPunct="1"/>
            <a:r>
              <a:rPr lang="en-US" altLang="en-US"/>
              <a:t>Consider a </a:t>
            </a:r>
            <a:r>
              <a:rPr lang="en-US" altLang="en-US" b="1">
                <a:latin typeface="Courier New" panose="02070309020205020404" pitchFamily="49" charset="0"/>
              </a:rPr>
              <a:t>static</a:t>
            </a:r>
            <a:r>
              <a:rPr lang="en-US" altLang="en-US"/>
              <a:t> variable in a C or C++ function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DE22EC73-55E6-AA75-6873-BE961EFD3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B6614403-A4E5-125E-0768-727EA6779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42692D6-1802-5647-8615-1BE2D38FC56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F3F9321F-64B0-7C8C-5C0E-6561ECC52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Referencing Environments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003C5B27-1CA5-DBCE-A4A8-F9DE30B24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referencing environment</a:t>
            </a:r>
            <a:r>
              <a:rPr lang="en-US" altLang="en-US" sz="2400"/>
              <a:t> of a statement is the collection of all names that are visible in the statement</a:t>
            </a:r>
          </a:p>
          <a:p>
            <a:pPr eaLnBrk="1" hangingPunct="1"/>
            <a:r>
              <a:rPr lang="en-US" altLang="en-US" sz="2400"/>
              <a:t>In a static-scoped language, it is the local variables plus all of the visible variables in all of the enclosing scopes </a:t>
            </a:r>
          </a:p>
          <a:p>
            <a:pPr eaLnBrk="1" hangingPunct="1"/>
            <a:r>
              <a:rPr lang="en-US" altLang="en-US" sz="2400"/>
              <a:t>A subprogram is </a:t>
            </a:r>
            <a:r>
              <a:rPr lang="en-US" altLang="en-US" sz="2400">
                <a:solidFill>
                  <a:schemeClr val="tx2"/>
                </a:solidFill>
              </a:rPr>
              <a:t>active</a:t>
            </a:r>
            <a:r>
              <a:rPr lang="en-US" altLang="en-US" sz="2400"/>
              <a:t> if its execution has begun but has not yet terminated</a:t>
            </a:r>
          </a:p>
          <a:p>
            <a:pPr eaLnBrk="1" hangingPunct="1"/>
            <a:r>
              <a:rPr lang="en-US" altLang="en-US" sz="2400"/>
              <a:t>In a dynamic-scoped language, the referencing environment is the local variables plus all visible variables in all active subprograms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7D66528B-B0AD-FFEA-9616-50514F59E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6862D5E6-7204-EFBB-8899-BFA947945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2549049-B943-E14C-8A8C-0F5A7657494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0C6281D4-0546-0FBA-222A-30BD353CA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Constants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A5BED1BA-702C-5A3D-4AA4-4E540A7C6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named constant</a:t>
            </a:r>
            <a:r>
              <a:rPr lang="en-US" altLang="en-US" sz="2400"/>
              <a:t> is a variable that is bound to a value only when it is bound to storage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Advantages</a:t>
            </a:r>
            <a:r>
              <a:rPr lang="en-US" altLang="en-US" sz="2400"/>
              <a:t>: readability and modifiability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Used to parameterize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binding of values to named constants can be either static (called </a:t>
            </a:r>
            <a:r>
              <a:rPr lang="en-US" altLang="en-US" sz="2400" i="1"/>
              <a:t>manifest constants</a:t>
            </a:r>
            <a:r>
              <a:rPr lang="en-US" altLang="en-US" sz="2400"/>
              <a:t>) or dynamic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Languages: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C++ and Java: expressions of any kind, dynamically 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C# has two kinds, </a:t>
            </a:r>
            <a:r>
              <a:rPr lang="en-US" altLang="en-US" sz="1800" b="1">
                <a:latin typeface="Courier New" panose="02070309020205020404" pitchFamily="49" charset="0"/>
              </a:rPr>
              <a:t>readonly</a:t>
            </a:r>
            <a:r>
              <a:rPr lang="en-US" altLang="en-US" sz="2000"/>
              <a:t> and </a:t>
            </a:r>
            <a:r>
              <a:rPr lang="en-US" altLang="en-US" sz="1800" b="1">
                <a:latin typeface="Courier New" panose="02070309020205020404" pitchFamily="49" charset="0"/>
              </a:rPr>
              <a:t>const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- the values of </a:t>
            </a:r>
            <a:r>
              <a:rPr lang="en-US" altLang="en-US" sz="1800" b="1">
                <a:latin typeface="Courier New" panose="02070309020205020404" pitchFamily="49" charset="0"/>
              </a:rPr>
              <a:t>const</a:t>
            </a:r>
            <a:r>
              <a:rPr lang="en-US" altLang="en-US" sz="2000"/>
              <a:t> named constants are bound at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    compile 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- The values of </a:t>
            </a:r>
            <a:r>
              <a:rPr lang="en-US" altLang="en-US" sz="1800" b="1">
                <a:latin typeface="Courier New" panose="02070309020205020404" pitchFamily="49" charset="0"/>
              </a:rPr>
              <a:t>readonly</a:t>
            </a:r>
            <a:r>
              <a:rPr lang="en-US" altLang="en-US" sz="2000"/>
              <a:t> named constants 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        dynamically bound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22D30CA9-2C52-3A67-EE0E-F7478FD17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934776D3-F620-9562-C174-F2D42C78F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88C02D-D769-B049-9711-73A6563F0C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7F200127-53BC-E3B0-9BF0-E3EF514DF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8AE8AAB-682D-BAC4-17F2-D69B211BC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Case sensitivity and the relationship of names to special words represent design issues of names</a:t>
            </a:r>
          </a:p>
          <a:p>
            <a:pPr eaLnBrk="1" hangingPunct="1"/>
            <a:r>
              <a:rPr lang="en-US" altLang="en-US" sz="2400"/>
              <a:t>Variables are characterized by the sextuples: name, address, value, type, lifetime, scope</a:t>
            </a:r>
          </a:p>
          <a:p>
            <a:pPr eaLnBrk="1" hangingPunct="1"/>
            <a:r>
              <a:rPr lang="en-US" altLang="en-US" sz="2400"/>
              <a:t>Binding is the association of attributes with program entities</a:t>
            </a:r>
          </a:p>
          <a:p>
            <a:pPr eaLnBrk="1" hangingPunct="1"/>
            <a:r>
              <a:rPr lang="en-US" altLang="en-US" sz="2400"/>
              <a:t>Scalar variables are categorized as: static, stack dynamic, explicit heap dynamic, implicit heap dynamic</a:t>
            </a:r>
          </a:p>
          <a:p>
            <a:pPr eaLnBrk="1" hangingPunct="1"/>
            <a:r>
              <a:rPr lang="en-US" altLang="en-US" sz="2400"/>
              <a:t>Strong typing means detecting all type 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45B9507-1F2F-E732-5AD4-C9E79CF3F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C42622CB-7A58-EA9A-3ACB-40ECD5E0A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E22F6D4-03F1-744E-8470-C47F6EBA0B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AAE61BC-4BF7-125B-186C-BDC305D79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BB6D7C9A-64DB-D7BB-E796-665CA748C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1620838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Length</a:t>
            </a:r>
          </a:p>
          <a:p>
            <a:pPr lvl="1" eaLnBrk="1" hangingPunct="1"/>
            <a:r>
              <a:rPr lang="en-US" altLang="en-US"/>
              <a:t>If too short, they cannot be connotative</a:t>
            </a:r>
          </a:p>
          <a:p>
            <a:pPr lvl="1" eaLnBrk="1" hangingPunct="1"/>
            <a:r>
              <a:rPr lang="en-US" altLang="en-US"/>
              <a:t>Language examples:</a:t>
            </a:r>
          </a:p>
          <a:p>
            <a:pPr lvl="2" eaLnBrk="1" hangingPunct="1"/>
            <a:r>
              <a:rPr lang="en-US" altLang="en-US"/>
              <a:t>C99: no limit but only the first 63 are significant; also, external names are limited to a maximum of 31</a:t>
            </a:r>
          </a:p>
          <a:p>
            <a:pPr lvl="2" eaLnBrk="1" hangingPunct="1"/>
            <a:r>
              <a:rPr lang="en-US" altLang="en-US"/>
              <a:t>C# and Java: no limit, and all are significant</a:t>
            </a:r>
          </a:p>
          <a:p>
            <a:pPr lvl="2" eaLnBrk="1" hangingPunct="1"/>
            <a:r>
              <a:rPr lang="en-US" altLang="en-US"/>
              <a:t>C++: no limit, but implementers often impose 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78761794-EFE2-4612-A098-FFB74210C1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6F8FEFB2-B569-392C-A3CB-EB645648F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5742ED-5BC4-FB43-B401-51B68B25EE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1355490-8F70-5CCE-4984-0432AFC35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697896E-1115-7DDE-C115-F39BFA7B0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Special characters</a:t>
            </a:r>
          </a:p>
          <a:p>
            <a:pPr lvl="1" eaLnBrk="1" hangingPunct="1"/>
            <a:r>
              <a:rPr lang="en-US" altLang="en-US"/>
              <a:t>PHP: all variable names must begin with dollar signs</a:t>
            </a:r>
          </a:p>
          <a:p>
            <a:pPr lvl="1" eaLnBrk="1" hangingPunct="1"/>
            <a:r>
              <a:rPr lang="en-US" altLang="en-US"/>
              <a:t>Perl: all variable names begin with special characters, which specify the variable’s type</a:t>
            </a:r>
          </a:p>
          <a:p>
            <a:pPr lvl="1" eaLnBrk="1" hangingPunct="1"/>
            <a:r>
              <a:rPr lang="en-US" altLang="en-US"/>
              <a:t>Ruby: variable names that begin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/>
              <a:t> are instance variables; those that begin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@@</a:t>
            </a:r>
            <a:r>
              <a:rPr lang="en-US" altLang="en-US"/>
              <a:t> are class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66D5A4C-414C-3C51-1B2B-5EB09C58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Names (continued)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515629B-9844-976B-28B8-8862DFDD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3114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Case sensitivity disadvantage?</a:t>
            </a:r>
          </a:p>
          <a:p>
            <a:pPr lvl="1" eaLnBrk="1" hangingPunct="1"/>
            <a:r>
              <a:rPr lang="en-US" altLang="en-US" dirty="0"/>
              <a:t>Readability (names that look alike are different)</a:t>
            </a:r>
          </a:p>
          <a:p>
            <a:pPr lvl="2" eaLnBrk="1" hangingPunct="1"/>
            <a:r>
              <a:rPr lang="en-US" altLang="en-US" dirty="0"/>
              <a:t>Names in the C-based languages are case sensitive</a:t>
            </a:r>
          </a:p>
          <a:p>
            <a:pPr lvl="2" eaLnBrk="1" hangingPunct="1"/>
            <a:r>
              <a:rPr lang="en-US" altLang="en-US" dirty="0"/>
              <a:t>Names in others are not</a:t>
            </a:r>
          </a:p>
          <a:p>
            <a:pPr lvl="2" eaLnBrk="1" hangingPunct="1"/>
            <a:r>
              <a:rPr lang="en-US" altLang="en-US" dirty="0"/>
              <a:t>Worse in C++, Java, and C#  because predefined  names are mixed case  (e.g. </a:t>
            </a:r>
            <a:r>
              <a:rPr lang="en-US" altLang="en-US" dirty="0" err="1">
                <a:latin typeface="Courier New" panose="02070309020205020404" pitchFamily="49" charset="0"/>
              </a:rPr>
              <a:t>IndexOutOfBoundsException</a:t>
            </a:r>
            <a:r>
              <a:rPr lang="en-US" altLang="en-US" dirty="0"/>
              <a:t>)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065A73C3-848B-4106-E0FC-D39D1175C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15606A03-BFBD-E86E-9D9E-BC95A6981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EBE6F92-A825-D442-AB25-1CDAA37C07F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43477D9D-0490-6C72-7718-A1DEABA20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38DA0FC1-168C-B693-C45B-24FFF3DAE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AE9D842-35CF-FE41-AA5A-C0237416E44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9CB6775-DA64-4848-E6C5-18F6235B0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(continued)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0253486-37E5-CE9B-AF89-E16CF6C0F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2"/>
                </a:solidFill>
              </a:rPr>
              <a:t>Special words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An aid to readability; used to delimit or separate statement clauses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keyword</a:t>
            </a:r>
            <a:r>
              <a:rPr lang="en-US" altLang="en-US" dirty="0"/>
              <a:t> is a word that is special only in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   certain contexts</a:t>
            </a:r>
            <a:r>
              <a:rPr lang="en-US" altLang="en-US" sz="1600" i="1" dirty="0"/>
              <a:t>	                                                  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reserved word</a:t>
            </a:r>
            <a:r>
              <a:rPr lang="en-US" altLang="en-US" dirty="0"/>
              <a:t> is a special word that cannot be used as a user-defined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Potential problem with reserved words: If there are too many, many collisions occur (e.g., COBOL has 300 reserved words!)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i="1" dirty="0"/>
              <a:t>class</a:t>
            </a:r>
            <a:r>
              <a:rPr lang="en-US" altLang="en-US" dirty="0"/>
              <a:t> in Java, Ruby,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EC5E3D68-8D7D-F2C6-6110-9B8C8B6C1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A7B0177-20E1-01BA-A1DB-3604E7B4F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315D0F1-C136-0C4D-875A-33FAC37990A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C45D76C-9F3D-2A1B-E03C-4C4B90A8C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13638DC-09B7-626E-95D4-0D9D242B3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21971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variable</a:t>
            </a:r>
            <a:r>
              <a:rPr lang="en-US" altLang="en-US" dirty="0"/>
              <a:t> is an abstraction of a memory cell</a:t>
            </a:r>
          </a:p>
          <a:p>
            <a:pPr eaLnBrk="1" hangingPunct="1"/>
            <a:r>
              <a:rPr lang="en-US" altLang="en-US" dirty="0"/>
              <a:t>Variables can be characterized as a sextuple of attributes:</a:t>
            </a:r>
          </a:p>
          <a:p>
            <a:pPr lvl="1" eaLnBrk="1" hangingPunct="1"/>
            <a:r>
              <a:rPr lang="en-US" altLang="en-US" dirty="0"/>
              <a:t>Name</a:t>
            </a:r>
          </a:p>
          <a:p>
            <a:pPr lvl="1" eaLnBrk="1" hangingPunct="1"/>
            <a:r>
              <a:rPr lang="en-US" altLang="en-US" dirty="0"/>
              <a:t>Address</a:t>
            </a:r>
          </a:p>
          <a:p>
            <a:pPr lvl="1" eaLnBrk="1" hangingPunct="1"/>
            <a:r>
              <a:rPr lang="en-US" altLang="en-US" dirty="0"/>
              <a:t>Value</a:t>
            </a:r>
          </a:p>
          <a:p>
            <a:pPr lvl="1" eaLnBrk="1" hangingPunct="1"/>
            <a:r>
              <a:rPr lang="en-US" altLang="en-US" dirty="0"/>
              <a:t>Type</a:t>
            </a:r>
          </a:p>
          <a:p>
            <a:pPr lvl="1" eaLnBrk="1" hangingPunct="1"/>
            <a:r>
              <a:rPr lang="en-US" altLang="en-US" dirty="0"/>
              <a:t>Lifetime</a:t>
            </a:r>
          </a:p>
          <a:p>
            <a:pPr lvl="1" eaLnBrk="1" hangingPunct="1"/>
            <a:r>
              <a:rPr lang="en-US" altLang="en-US" dirty="0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19850</TotalTime>
  <Words>3415</Words>
  <Application>Microsoft Macintosh PowerPoint</Application>
  <PresentationFormat>On-screen Show (4:3)</PresentationFormat>
  <Paragraphs>498</Paragraphs>
  <Slides>47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Courier</vt:lpstr>
      <vt:lpstr>Courier New</vt:lpstr>
      <vt:lpstr>Helvetica</vt:lpstr>
      <vt:lpstr>Lucida Sans Unicode</vt:lpstr>
      <vt:lpstr>Menlo</vt:lpstr>
      <vt:lpstr>Times</vt:lpstr>
      <vt:lpstr>1_sebesta</vt:lpstr>
      <vt:lpstr>Chapter 5</vt:lpstr>
      <vt:lpstr>Chapter 5 Topics</vt:lpstr>
      <vt:lpstr>Introduction</vt:lpstr>
      <vt:lpstr>Names</vt:lpstr>
      <vt:lpstr>Names (continued)</vt:lpstr>
      <vt:lpstr>Names (continued)</vt:lpstr>
      <vt:lpstr>Names (continued)</vt:lpstr>
      <vt:lpstr>Names (continued)</vt:lpstr>
      <vt:lpstr>Variables</vt:lpstr>
      <vt:lpstr>Variables Attributes</vt:lpstr>
      <vt:lpstr>Variables Attributes (continued)</vt:lpstr>
      <vt:lpstr>The Concept of Binding</vt:lpstr>
      <vt:lpstr>Possible Binding Times</vt:lpstr>
      <vt:lpstr>Static and Dynamic Binding</vt:lpstr>
      <vt:lpstr>Type Binding</vt:lpstr>
      <vt:lpstr>Explicit/Implicit Type Declaration</vt:lpstr>
      <vt:lpstr>Explicit/Implicit Declaration (continued)</vt:lpstr>
      <vt:lpstr>Benefit of Implicit Typing </vt:lpstr>
      <vt:lpstr>Dynamic Type Binding</vt:lpstr>
      <vt:lpstr>Dynamic Type Binding</vt:lpstr>
      <vt:lpstr>Variable Attributes (continued)</vt:lpstr>
      <vt:lpstr>Categories of Variables by Lifetimes</vt:lpstr>
      <vt:lpstr>Categories of Variables by Lifetimes</vt:lpstr>
      <vt:lpstr>Categories of Variables by Lifetimes</vt:lpstr>
      <vt:lpstr>Categories of Variables by Lifetimes</vt:lpstr>
      <vt:lpstr>Variable Attributes: Scope</vt:lpstr>
      <vt:lpstr>Static Scope </vt:lpstr>
      <vt:lpstr>Scope (continued)</vt:lpstr>
      <vt:lpstr>Blocks  </vt:lpstr>
      <vt:lpstr>The LET Construct</vt:lpstr>
      <vt:lpstr>The LET Construct (continued)</vt:lpstr>
      <vt:lpstr>Declaration Order</vt:lpstr>
      <vt:lpstr>Declaration Order</vt:lpstr>
      <vt:lpstr>Declaration Order</vt:lpstr>
      <vt:lpstr>Declaration Order (continued)</vt:lpstr>
      <vt:lpstr>Global Scope</vt:lpstr>
      <vt:lpstr>Global Scope</vt:lpstr>
      <vt:lpstr>Global Scope (continued)</vt:lpstr>
      <vt:lpstr>Global Scope (continued)</vt:lpstr>
      <vt:lpstr>Evaluation of Static Scoping </vt:lpstr>
      <vt:lpstr>Dynamic Scope </vt:lpstr>
      <vt:lpstr>Scope Example</vt:lpstr>
      <vt:lpstr>Scope Example</vt:lpstr>
      <vt:lpstr>Scope and Lifetime</vt:lpstr>
      <vt:lpstr>Referencing Environments</vt:lpstr>
      <vt:lpstr>Named Constants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78</cp:revision>
  <dcterms:created xsi:type="dcterms:W3CDTF">2003-08-01T12:29:19Z</dcterms:created>
  <dcterms:modified xsi:type="dcterms:W3CDTF">2023-01-28T16:39:43Z</dcterms:modified>
</cp:coreProperties>
</file>