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>
  <p:sldMasterIdLst>
    <p:sldMasterId id="2147483652" r:id="rId1"/>
  </p:sldMasterIdLst>
  <p:notesMasterIdLst>
    <p:notesMasterId r:id="rId90"/>
  </p:notesMasterIdLst>
  <p:sldIdLst>
    <p:sldId id="256" r:id="rId2"/>
    <p:sldId id="258" r:id="rId3"/>
    <p:sldId id="259" r:id="rId4"/>
    <p:sldId id="261" r:id="rId5"/>
    <p:sldId id="342" r:id="rId6"/>
    <p:sldId id="262" r:id="rId7"/>
    <p:sldId id="363" r:id="rId8"/>
    <p:sldId id="264" r:id="rId9"/>
    <p:sldId id="265" r:id="rId10"/>
    <p:sldId id="343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4" r:id="rId22"/>
    <p:sldId id="285" r:id="rId23"/>
    <p:sldId id="286" r:id="rId24"/>
    <p:sldId id="287" r:id="rId25"/>
    <p:sldId id="288" r:id="rId26"/>
    <p:sldId id="344" r:id="rId27"/>
    <p:sldId id="345" r:id="rId28"/>
    <p:sldId id="346" r:id="rId29"/>
    <p:sldId id="293" r:id="rId30"/>
    <p:sldId id="364" r:id="rId31"/>
    <p:sldId id="374" r:id="rId32"/>
    <p:sldId id="296" r:id="rId33"/>
    <p:sldId id="347" r:id="rId34"/>
    <p:sldId id="297" r:id="rId35"/>
    <p:sldId id="298" r:id="rId36"/>
    <p:sldId id="301" r:id="rId37"/>
    <p:sldId id="348" r:id="rId38"/>
    <p:sldId id="302" r:id="rId39"/>
    <p:sldId id="303" r:id="rId40"/>
    <p:sldId id="304" r:id="rId41"/>
    <p:sldId id="305" r:id="rId42"/>
    <p:sldId id="306" r:id="rId43"/>
    <p:sldId id="349" r:id="rId44"/>
    <p:sldId id="308" r:id="rId45"/>
    <p:sldId id="312" r:id="rId46"/>
    <p:sldId id="309" r:id="rId47"/>
    <p:sldId id="376" r:id="rId48"/>
    <p:sldId id="379" r:id="rId49"/>
    <p:sldId id="378" r:id="rId50"/>
    <p:sldId id="377" r:id="rId51"/>
    <p:sldId id="380" r:id="rId52"/>
    <p:sldId id="381" r:id="rId53"/>
    <p:sldId id="382" r:id="rId54"/>
    <p:sldId id="383" r:id="rId55"/>
    <p:sldId id="313" r:id="rId56"/>
    <p:sldId id="351" r:id="rId57"/>
    <p:sldId id="384" r:id="rId58"/>
    <p:sldId id="385" r:id="rId59"/>
    <p:sldId id="386" r:id="rId60"/>
    <p:sldId id="388" r:id="rId61"/>
    <p:sldId id="353" r:id="rId62"/>
    <p:sldId id="354" r:id="rId63"/>
    <p:sldId id="355" r:id="rId64"/>
    <p:sldId id="356" r:id="rId65"/>
    <p:sldId id="358" r:id="rId66"/>
    <p:sldId id="323" r:id="rId67"/>
    <p:sldId id="327" r:id="rId68"/>
    <p:sldId id="328" r:id="rId69"/>
    <p:sldId id="332" r:id="rId70"/>
    <p:sldId id="334" r:id="rId71"/>
    <p:sldId id="335" r:id="rId72"/>
    <p:sldId id="359" r:id="rId73"/>
    <p:sldId id="338" r:id="rId74"/>
    <p:sldId id="360" r:id="rId75"/>
    <p:sldId id="339" r:id="rId76"/>
    <p:sldId id="340" r:id="rId77"/>
    <p:sldId id="361" r:id="rId78"/>
    <p:sldId id="389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62" r:id="rId8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45" autoAdjust="0"/>
  </p:normalViewPr>
  <p:slideViewPr>
    <p:cSldViewPr>
      <p:cViewPr varScale="1">
        <p:scale>
          <a:sx n="113" d="100"/>
          <a:sy n="113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629B619-3B93-91EB-AB65-8DBAC79414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9E37DF-D2C5-C751-D151-23A9BFB51B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801E87-5AC8-7E51-1999-1A6A1E7C9DD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59D87F1-2F33-1FD9-804A-C4C81F029F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A0105CB-198C-ED8C-A3E4-4A935C8F90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1A97B2C-4B33-A4BA-A1CB-EDAFACA8D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B45867-1AD5-B74C-80A5-9BEE4DE7E4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9895C2A-A2DE-E020-94E0-6C80D7D4A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09DE7D2-5258-0548-9EA4-56A1FB21B4C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C91FB10-C831-689E-B2CF-0B1381FE7D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2ACAD4E-D624-0447-72B7-A8131456F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78603E6-1C69-33C7-F308-41996D39D7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52D062F-F24C-FD48-A073-61FA72ECB4B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189A782-2920-3898-1CE3-2998067C74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FFC7CE7-AC60-6E3A-41BB-B31FFD3C3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55834A4-9D1C-D04D-F32A-3F3A7804C9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B8CE4FB-B035-6B48-9FA0-93B16472F8D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0EC159F-0FD5-53E2-EF1E-334FCCAFD6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86A1F3E-2C08-2990-375F-8E67D1B98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8A6405F-E02E-2F3C-CF94-ED8E83B32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8FA3CE7-06D7-EC48-819B-4392C0EAB78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7899DA2-2F40-2B07-CB94-0005B2DAA3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3C190E1-7783-B259-7B61-2B4B00B3A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2A267FA-3787-8ACD-7D91-D135C59DF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9B783C4-B459-7B48-A2AD-E31E30BB26F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A36AB40-3AE2-1FD3-8499-CE34E7CBE6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A1BFBE4-D365-1056-383B-046AA28E1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FB8137B-9348-494B-E683-EE626D1AD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83EF6DC-E0F7-4846-816F-EC49A8ABAAF3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3F2D7AC-50BA-7E5A-40BE-2B41B74560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62A369B-7685-1A86-C50C-339777991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44CABF-F4D4-C8DB-52B5-B24A233A3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155CBC6-8D39-ED46-AF75-C80720C76F7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E1FDFBF-1D60-A2AB-5CEE-B57D23E6ED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DC1FEB1-1385-4A7F-8810-8ABFBB20F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D0D3BD5-82A9-0FAC-7BF1-D6AACECE34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F4E7B50-AF4F-4C49-B4D4-134DA655013B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3B007FB-F353-DE7A-4A44-710B438D6B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9492E60-77D7-B845-370E-E84493E66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124B564-DB9C-DEB8-5BBC-CE6A3C27B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4E6492B-1B13-074C-BC1F-6BAA35B39BA3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B9E7633-17B2-B84A-F05F-887C6E665D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EBCF414-C6B5-C37D-6BB4-1AC3278E0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C7EA324-4163-907F-03CD-0264D39F3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5C3D611-09B1-C44E-B5E9-1B2A483BA033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386F510-37C1-60E2-A76D-5421251AB9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CCA7129-DF7E-63E5-878B-887FE189B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DC00B7E-A1BE-D605-8938-2A4B5AE35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49234BE-294A-5841-B454-9323AC05E3C8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7A8A220-BB2F-3A81-AD9D-88A9EA62F5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19F6A57-3906-9C4E-B4BC-1A6FAE47B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640D9C5-AA6A-2E17-E7F2-2873D6DC7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D57E88C-73BD-684D-8459-B31462D59CB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31F59B5-0632-5BD8-83D0-29BDF0F9DF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D54E811-E3CF-481D-6898-9038F259C1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D55902D-800E-48E2-63D3-4EA217CD7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04E2C0C-B33B-3343-947E-1E88E670F5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8AE0155-DF60-7BDF-1F0B-7FB9ED06F3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B843212-D427-9BD2-14A7-668BD510F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34731C6-B64B-207A-B12B-36B686632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429394B-8E7E-954C-85FD-86C1DE8A3ACA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DCCEA60-1712-32CD-272B-7D89B8A8B9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3857B2D-C75D-5C48-DFF8-D8580BB98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44266FF-4EB4-C455-382E-3E30ABEDA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8C21638-5222-CE4F-8339-72E8831F871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20DB622-CB45-1F29-D552-EFA0083E43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38D4756-14D1-8FAB-DDE4-C21305F0E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B080064-F1A9-96C1-E020-5519504B7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1541BEE-8F1E-1949-811A-FEED079BBC9D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79D257F-223E-AF67-94E7-C128998CCF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861B1D6-5EE6-D313-0652-3A45D152C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028EB8F-248A-9205-AEA1-70AD199A8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5E3C285-485B-614C-BC24-2680EBA80204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8C8F66C-C8D7-258E-F50B-7D61047051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7773265-6137-FECB-3BCF-D38421D45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982DA0B-CC35-66D8-1EFB-15398E87B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159C028-A8F0-DE41-B207-3DEE9E62944C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223DA92-689D-CC94-C3DB-6C1518F415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FFCD135-DC70-9734-985A-8DE2DB432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6919D77-E4BE-00F5-E56D-B29BBDADCB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5F7E4BD-436C-A544-B0B6-659A6FE4CA32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C2986D8-5D39-DB2B-10C5-70D4D20C63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05D225F-4BAE-D3B3-4880-A928EB6B8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5B51BC2-EFFC-A241-3C42-14D36FD92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FFA5576-F45A-EF41-ACE7-CD5E4D8E55C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F792225-43C2-978F-98E8-EED076BECD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2F3802F-E41A-0A31-F27D-89C86D557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F7AFDC4-7237-314C-8BDC-33B6EC732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0F0D130-4901-5C4F-9891-2941F72A69CD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D425F0A-4BFF-3ECC-8AA8-99D30D5ED4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3A2402F-91C9-4FF8-5088-9645CC4B5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6D029D9-2BF8-24A7-2577-CF9E2D60A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6F49FD7-29E1-1543-AA33-46222F4649B2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C536033-4365-F5EF-CE92-CD1D543CE6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01791DE-90BE-1633-CAD6-AD7C669BA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47689E6-15B4-4674-19FE-A93985A94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F164E24-2F68-3249-AFBE-AD68A79D689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0F171B6-1A99-A49B-9ADA-0687EC6644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9D7AC86-CBAF-E90B-FA34-A092A7031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BA74275-C377-82AD-4D6B-2B989FB9C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87C5CD8-4021-2C4C-94F5-0228446D8391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012A1C2-60DB-A50F-E631-DC790D5624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69F397C-B9DE-0BE2-3ABD-2FA4E75F3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984A601-FB25-0877-6745-203985F78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0F6E09E-5BD0-F04D-9633-DAC4BE21977A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869E55A-32D7-9884-8AD2-F7B9BE7EFC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FA1B058-EA98-833A-7B3C-A8EEDC4D0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1A43D9C1-B90C-A5FE-4A46-C62E2F377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1969487-5629-6748-8BE9-2559C9FA400F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E72CDE9-76D4-376C-FFE4-55DF15AC68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0F64092-0B48-591E-93C8-E3AB45D51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3101586-4882-7602-90AF-DAEBC9E97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FAB73ED-153F-D24D-8628-91AEAFC88439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47A2C55-9716-F126-069B-2EF72CBD8A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482E187-3927-DB21-2B86-786E28415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679458E-68A7-BA31-7198-BE3A9029F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6DA8502-5B94-2947-B22D-7137D69329E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0CC1A08-4791-AF07-FFBD-B6FA083C95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46EB56D-AB93-6465-7294-8A0AC4FBF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C24E538-87B7-F584-1006-0EAB54B95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2D1E91B-6322-AA48-B144-301F0D62013C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BB7D4EC-C45B-C20E-DC2F-2DD497D453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8580F2C-7FB4-3D06-8705-2400CE224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3C84CBF-BF25-FE22-398E-85A55F8D13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CB5F6DD-0D4D-014C-B2CA-D556BD243666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1221571-3B0F-DE4D-F1D0-A35C8A65F4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E3CD936-0B64-CE36-78B4-5D5797CBE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AF91DB1-D6D1-AE35-1288-666314A32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AF4DAE2-3CB7-B743-9E2A-E44B6335217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55610AB-0D3A-3B7C-69C5-8D85AFDACF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263BBF4-3FFB-68F7-8943-FC7E17EA5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DC7221A-BBBF-30D2-40D2-9465BCB36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678AA27-53DC-A941-888F-44E625C6D3D4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28BEA99-4992-4584-4A70-BC3AFE8622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557D230-F205-6D70-DFBB-9EDE0AAAC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2863F29-2E63-5B67-7B47-232158E34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3199815-1CFA-B748-B573-4541746AFE19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A1B0613-22A6-080B-6447-E09BD2BC72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7A346F8-4D59-6784-14EC-E4BEC6060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D363BF6-7B6A-A835-7B6C-6AE8FD5A7A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4C15AC6-0C77-9244-97CB-3C337BDB9C98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4FD0FEC-23E0-2985-2819-94255EABED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8978CEA-BAF0-BB41-13B6-DC1E65A2B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4D631A9D-4F95-FA8B-F90F-D4692C651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30C985C-ACAC-C640-85F0-E5081CF8AB7D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0DA072F-8D99-E889-1E92-650427EE17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9B19211-7D3D-1D39-CBE7-EE68EC125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7F45351-5C9B-0E8D-19E6-1A2086854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DF166B9-FBDA-3B49-B4D2-1F9C9476E75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B304D4C-10C2-3227-C989-06102969C1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D1E7132-EC69-4A26-E71E-7CCD7562B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FDB91A3-F62A-FBED-F262-E504CE430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B54526E-3453-3142-B7AA-F08BA75D5CA4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3B23720-1EE2-CC24-FCAD-DB3F6BB1FB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A3492FE-DB60-C6DA-8C18-1C4413139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29B9069-B69E-4E89-5B7F-8D7949FB8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7D4374C-656A-1F45-BBA3-9E209EF6B983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B7DAEB0-3900-EE25-056A-4A03A62FCA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34ABEDC-A7F3-AC27-EF13-417E21F35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1782351C-EE1C-4BBE-738A-8C5700248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3CBBA33-B642-904C-8F1B-E2DF0C97EE43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6D1314E-1536-CF7E-F9E5-D20D79BB66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4E27BFC-D837-29F1-B12C-893C4FD9A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726F40A-DB4C-A96F-48A3-11B79E69F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2271CAA-934F-7E41-9B72-AA78CD1E4896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82834CA-6B77-9AF9-2460-B42194DE1F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A014F04-48AE-33CE-A603-FE4B33ECD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299CDC6F-E069-54F8-BFC1-D07CBE611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BB20E05-87C0-CB49-8DD0-2ABD5F87F957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F4D27DB-6E48-5890-F264-1D09144121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944426E1-99DB-2F9A-CDD8-497FBC1DB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D58A52F0-B67F-4801-0B2D-7472F5D0E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5C55949-C94B-2743-B40F-65DCFB893B31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45BA530-AE1D-3B61-1688-6035CC809A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B380CF7B-DD39-0200-6D1C-1E9FF28BA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3BFD00D8-6015-3736-4851-69EF66C2E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5002843-F173-4A4A-BB21-FB8AA9B3A928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0954BE1-9A2C-BBFC-30A2-A257BE1016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FD847A46-E404-4D26-55BA-46A5093BF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575662EB-CCA4-212C-DE78-D0A85B23D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4944CB-3852-9540-A4B3-D5CF537A7633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274DE68D-FCD2-600C-E211-2C3BD5483F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6100430B-5822-E43B-EFA4-680B77398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9C21EE7-FDAB-22CC-D0B1-C5BC7E4CF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5FAA701-87A5-FB4C-AC10-7863E5F6282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D7112B8-6811-6047-33CA-3165FE32E5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25C3A50-8D4A-B654-448E-8ADC0107B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A96F43C8-A3EB-CE7E-DBD4-14D517332B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6E9F8C1-E662-384A-8691-D00B313C182C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A76C6829-0FE2-9509-6E3F-7F22F2F656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4924CF70-142B-DE77-2FB0-75734D338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25C59A53-9A6D-C68B-3510-E447DA736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090AB4A-3D0A-A541-82D3-B9102D5E9DD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686AD69-A693-EBDF-36CF-622A129806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E006763C-0812-6B98-79FE-779B4EB17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98EE726A-9A32-4803-878C-8B435BF83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37CD2BD-88D1-A74D-859F-3CE334DAF26F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7EA006B2-59ED-FF6E-0CEF-758721F6F2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D63CF757-19AF-DA3F-79D8-356A54CB9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6437CBD8-FC3D-B1DB-56D3-FC9B97EC5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CECAF33-EF95-CA43-BEDC-280170420243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F052A65-1E7A-33A2-12EC-170C7FA84C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B16A005B-F2BA-1EFA-C9CC-06EA24B93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021F4989-104B-739F-441F-CA87F1C26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54CBF19-E2CA-1640-A268-FF9E9901D8B0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CBAC055-49A5-D7C8-4F72-41148DD12D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3D23797F-2B60-6E46-2DAD-F031FEE61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0473C6EA-525B-48CC-E9D1-22983D8B9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7A54A22-678E-444F-9919-F6EB37804D54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23354F81-B174-F662-C3D3-3954FBD0A3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F270D7F5-EF95-4BDF-FEF3-56C734F83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3D213B9-5E09-E88A-4748-9206B4710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CFD7ECC-6C0C-C043-8910-F69FE1335BE2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D5C8C225-C456-9456-4601-BC7D6C0643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A957DE62-4894-61D1-E560-5C7108A87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7BEFA7C-637B-2FC8-C389-29A5DBE6B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3B1A2C2-5287-DE48-B70D-9F6AE7B7225E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3BF112F7-C548-0DAF-01BA-D3547DF4CD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AB9F10FF-494C-6209-E34E-54C062EB5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F067185E-CE18-BCC3-4D2A-5F4254DFD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9D320EC-3E20-3C48-A9BB-6EC59A763FCE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001EBA1-2692-D1D1-629F-BDBBBDBC62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F5DE8DF4-419D-B9FC-0BF8-88C0DA857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90827BCA-D393-2F3F-1D3D-EBC226D04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E357A83-D64D-0142-A627-9000BCB12305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F94B2AF5-846E-B2BC-A7AB-70BFA7DF29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8E04414F-CE1E-654A-D791-3D95AF0B1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A9394FE-34E1-22AF-3057-6E0B5A3E0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0CC4258-69F3-A242-84B6-FA2103F42CA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B9C6496-2C15-D4EC-7A4E-BFE1AA6C3E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8A96FD9-473D-D126-FF01-FA83AF6C8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126403F7-4C8F-6C6A-87FC-F40EBD574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5266C02-155F-1747-B893-F8714DDE7CBE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6FE75A2B-61D7-AAF4-6912-4A6E9A619A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D65E4D5E-6739-1348-F8E2-C4FFAE51E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B1CE4D62-9E27-AD04-C774-67C4306BD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E2226AC-3B7E-A647-8AA2-8794DBC8D46B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08C5E561-327A-0447-94D0-C3006186F5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1E2055A3-CF61-998F-EDCE-699AF2515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8B276F4C-6122-5476-1B91-88AEB5567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B7B8D58-CFCB-F543-B1D4-8236500EF0CB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0F88073B-9B73-29D0-0BC5-88BFEF931C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CF5EC4D7-26B0-B32D-9FBC-9E10FE7FA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ADA629E0-E16A-3266-1F41-9D8833200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A39C13A-092E-1B4B-893D-619B53430C4D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6F1AEE50-D9A2-6FA4-4310-37786A00CF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7200866D-B378-EB76-9261-67E72FEF0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10A9E5CD-D78C-49A8-170A-BBB06BBB8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B6E33FB-721F-C74C-B03B-330EA129E50A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D53BF65-C02B-EAA5-1AF5-E6266F26F2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DEB9B097-A1C1-CDC5-0180-9A9B5A996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EFBC386F-BD7D-83C6-1722-297BCE4C1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3EBE756-AA8E-3F44-A451-7DBDDEAE15FE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4C4BD794-03A7-B62E-BDE6-E6D24250EF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85E62D0A-32FA-A86F-409C-61D039971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82BA67C5-1103-82C9-2049-57BD0CCCB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784996E-BC54-9147-99F6-EA541DC06A0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7BC62D4-20FA-4480-41DC-F77A87333B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3DEA30D-FA43-661B-0E66-B69054FF8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4C554F7-342E-E1AC-68BE-910CEB911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804FB9A-0DAD-AC4F-B1BF-4814D2131A0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7F02ED9-16F3-05E8-2B22-E4D22AE4FF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7113F32-A343-6784-D16D-5F9940929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13326FE-74F9-95E4-FCD7-94E04200E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C40183F-979F-D545-9285-CE1A5DE4352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23388BA-4520-51CF-08AE-81EEB2B46D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55BC81E-30EC-6284-69E0-DC5A0A715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E8C42CA-191D-144C-D83A-9C07A8403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583363"/>
            <a:ext cx="1841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0-321—49362-1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CF0810F5-69C9-6457-7778-DB2D228E64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5164138" cy="65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950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0BE5C5-9693-C63C-FB97-9AD1C882E8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77E767-0201-3E74-6736-92ECAC25D8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6D2E5D0-03B4-5C4C-8EBA-14F30A0E49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91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D46594-0218-EDA5-F49E-19F6E3CD08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F5A35A-2A89-B035-D9B3-85BDB3BCFF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1AF15E4-888D-D54F-9E56-577D65E60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3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6AF74F-F97D-18B4-69B9-BC7C7A982B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EB0A13-AA55-9BAC-A249-C950B8DC4F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92BBE53-F428-DC44-BFA4-CA49774007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15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029C66-2781-1CD6-CCAF-B3A6BB31A7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D3A93A-F702-BA92-79D3-B4125276B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2721E13-D6D5-B043-82AF-C03F48470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5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D4391-2730-B62A-209B-A113E88FBA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F1448-921E-2E0D-2332-82EABEB429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4B396F5-1B24-D440-AE28-E92BC234C9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83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FB4222-6E24-CED3-FD2D-0844A6AE8C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CFC838-59FA-5F9F-EDE8-0F6A32693B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CABD58A-EE90-5743-B93C-D4140CE51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D086B0-D464-2565-10BF-F936054F10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4888E8-CEEC-8716-AECC-F349265E22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712C7AE-9E37-2840-BE6B-7963D0856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10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40AB93-F7F3-48DD-4B75-4772E1D614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0F9785-0939-EC79-48CD-F887D7148C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A39DC56-AA05-F640-B0EA-55FF2440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21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FF583-62C8-7C2C-1C19-F2B2AF9033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05E07-F1CF-AA78-99BE-DBE0757376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B04679D-EA99-3F4A-ACB1-0334FBC10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19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A22C1-4139-037C-3FBD-4A9D5039CD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34D09-7133-8D7D-A2EF-3EB3D4C538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C4510FC-EBF0-F242-B62F-F9713E179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11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AC1F512-6DCE-B864-7904-1ABC74172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246094E-B0C3-C6C2-AF96-B478A9E47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6A524276-E670-2AB5-6941-5CF8326F5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1EBABCD7-1716-F653-2415-B8A4CE84B2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E222916F-2C40-DE45-BAF1-C6D84D0BCFB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474171D-8D78-17F4-4CE0-47E12829E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C8F52E4E-C834-9CDA-66B9-D7C5424B9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73097C27-9766-0EF2-31CC-5F37EFC7EE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1A2336A4-43F3-E396-948E-00FBFAF91F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7EBF7368-AD10-FD68-E57B-7F1DDDA52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AA34AABB-8693-96E9-C4A2-8BF74C77D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A8A8463-F910-FE4F-B357-B64B84BD573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924D1AB-F907-1A57-15C4-F09E531F1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Character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D58AB65-FFFC-1718-EDB7-48D82118D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as numeric codings</a:t>
            </a:r>
          </a:p>
          <a:p>
            <a:pPr eaLnBrk="1" hangingPunct="1"/>
            <a:r>
              <a:rPr lang="en-US" altLang="en-US"/>
              <a:t>Most commonly used coding: ASCII</a:t>
            </a:r>
          </a:p>
          <a:p>
            <a:pPr eaLnBrk="1" hangingPunct="1"/>
            <a:r>
              <a:rPr lang="en-US" altLang="en-US"/>
              <a:t>An alternative, 16-bit coding: Unicode (UCS-2)</a:t>
            </a:r>
          </a:p>
          <a:p>
            <a:pPr lvl="1" eaLnBrk="1" hangingPunct="1"/>
            <a:r>
              <a:rPr lang="en-US" altLang="en-US"/>
              <a:t>Includes characters from most natural languages</a:t>
            </a:r>
          </a:p>
          <a:p>
            <a:pPr lvl="1" eaLnBrk="1" hangingPunct="1"/>
            <a:r>
              <a:rPr lang="en-US" altLang="en-US"/>
              <a:t>Originally used in Java</a:t>
            </a:r>
          </a:p>
          <a:p>
            <a:pPr lvl="1" eaLnBrk="1" hangingPunct="1"/>
            <a:r>
              <a:rPr lang="en-US" altLang="en-US"/>
              <a:t>Now supported by many languages</a:t>
            </a:r>
          </a:p>
          <a:p>
            <a:pPr eaLnBrk="1" hangingPunct="1"/>
            <a:r>
              <a:rPr lang="en-US" altLang="en-US"/>
              <a:t>32-bit Unicode (UCS-4)</a:t>
            </a:r>
          </a:p>
          <a:p>
            <a:pPr lvl="1" eaLnBrk="1" hangingPunct="1"/>
            <a:r>
              <a:rPr lang="en-US" altLang="en-US"/>
              <a:t>Supported by Fortran, starting with 2003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B298EB83-AD8B-3F23-FE4B-2D406BAF6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AC4DC22F-604A-4D49-A1C3-831BE8329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58145FC-B309-EC40-A4D6-6FF9CFC71CA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A03C5952-020F-FFCC-D4A6-362C17114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Types 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C3FD085F-6F16-DB46-DF5C-6AB83D2CB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Values are sequences of characters</a:t>
            </a:r>
          </a:p>
          <a:p>
            <a:pPr eaLnBrk="1" hangingPunct="1"/>
            <a:r>
              <a:rPr lang="en-US" altLang="en-US"/>
              <a:t>Design issues:</a:t>
            </a:r>
          </a:p>
          <a:p>
            <a:pPr lvl="1" eaLnBrk="1" hangingPunct="1"/>
            <a:r>
              <a:rPr lang="en-US" altLang="en-US"/>
              <a:t>Is it a primitive type or just a special kind of array?</a:t>
            </a:r>
          </a:p>
          <a:p>
            <a:pPr lvl="1" eaLnBrk="1" hangingPunct="1"/>
            <a:r>
              <a:rPr lang="en-US" altLang="en-US"/>
              <a:t>Should the length of strings be static or dynamic?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60CFC1EC-FD50-85A7-91DE-E29908DF5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CCD3F73F-A277-33C2-FD5C-E42A6A7E6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0CA34B5-C73C-9449-AE74-0F5770C1E42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BB8BB621-712F-5D97-DB63-0569DEE35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Types Operations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EE61EB72-789B-1D8D-9F43-86E4B15F3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operations:</a:t>
            </a:r>
          </a:p>
          <a:p>
            <a:pPr lvl="1" eaLnBrk="1" hangingPunct="1"/>
            <a:r>
              <a:rPr lang="en-US" altLang="en-US"/>
              <a:t>Assignment and copying</a:t>
            </a:r>
          </a:p>
          <a:p>
            <a:pPr lvl="1" eaLnBrk="1" hangingPunct="1"/>
            <a:r>
              <a:rPr lang="en-US" altLang="en-US"/>
              <a:t>Comparison (=, &gt;, etc.)  </a:t>
            </a:r>
          </a:p>
          <a:p>
            <a:pPr lvl="1" eaLnBrk="1" hangingPunct="1"/>
            <a:r>
              <a:rPr lang="en-US" altLang="en-US"/>
              <a:t>Catenation</a:t>
            </a:r>
          </a:p>
          <a:p>
            <a:pPr lvl="1" eaLnBrk="1" hangingPunct="1"/>
            <a:r>
              <a:rPr lang="en-US" altLang="en-US"/>
              <a:t>Substring reference</a:t>
            </a:r>
          </a:p>
          <a:p>
            <a:pPr lvl="1" eaLnBrk="1" hangingPunct="1"/>
            <a:r>
              <a:rPr lang="en-US" altLang="en-US"/>
              <a:t>Pattern matching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01338212-D833-F405-D17F-723821582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400D3C38-0FFB-5B3A-EBDB-086D2F4B08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575DFFF-279F-E241-9E69-B03B94E46BE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77171A7E-4F73-2622-AD92-397B19E3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Character String Type in Certain Languages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BBBDF04-DA96-A2E2-498A-8578774DE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 and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Not 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Use </a:t>
            </a:r>
            <a:r>
              <a:rPr lang="en-US" altLang="en-US" sz="1800" b="1">
                <a:latin typeface="Courier New" panose="02070309020205020404" pitchFamily="49" charset="0"/>
              </a:rPr>
              <a:t>char</a:t>
            </a:r>
            <a:r>
              <a:rPr lang="en-US" altLang="en-US" sz="1800"/>
              <a:t> arrays and a library of functions that provide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SNOBOL4 (a string manipulation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Many operations, including elaborate pattern matching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Fortran and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Primitive type with assignment and several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Java (and C#, Ruby, and Swift)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Primitive via the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80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Perl, JavaScript, Ruby, and PHP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- </a:t>
            </a:r>
            <a:r>
              <a:rPr lang="en-US" altLang="en-US" sz="1800"/>
              <a:t>Provide built-in pattern matching, using regular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   expressions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FCC830C0-E2E6-69A0-77FE-A02564541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9F5C1332-0161-8C70-FC0D-3D447355D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F6FE101-E127-3247-93CD-DB7709B8AE7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97FF5481-8442-FC90-3A5D-18E58E4FA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Length Options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3139E6A-9706-2536-BE94-CC4146C09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Static: COBOL, Java’s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class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i="1"/>
              <a:t>Limited Dynamic Length</a:t>
            </a:r>
            <a:r>
              <a:rPr lang="en-US" altLang="en-US"/>
              <a:t>: C and C++</a:t>
            </a:r>
          </a:p>
          <a:p>
            <a:pPr lvl="1" eaLnBrk="1" hangingPunct="1"/>
            <a:r>
              <a:rPr lang="en-US" altLang="en-US"/>
              <a:t>In these languages, a special character is used to indicate the end of a string’s characters, rather than maintaining the length</a:t>
            </a:r>
          </a:p>
          <a:p>
            <a:pPr eaLnBrk="1" hangingPunct="1"/>
            <a:r>
              <a:rPr lang="en-US" altLang="en-US" i="1"/>
              <a:t>Dynamic</a:t>
            </a:r>
            <a:r>
              <a:rPr lang="en-US" altLang="en-US"/>
              <a:t> (no maximum): SNOBOL4, Perl, JavaScript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40508BD6-7B90-4A57-4EFE-A33AEA341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8E5BBE21-2404-6020-5119-410783CA5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9D51A7D-D0B8-8B4F-8876-6F648E5E80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D96AC158-EE0B-AA7A-419F-8F9C549D0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Type Evaluation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32BFAA2C-C58D-85BF-B381-8BC53CAD4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Aid to writability</a:t>
            </a:r>
          </a:p>
          <a:p>
            <a:pPr eaLnBrk="1" hangingPunct="1"/>
            <a:r>
              <a:rPr lang="en-US" altLang="en-US"/>
              <a:t>As a primitive type with static length, they are inexpensive to provide--why not have them?</a:t>
            </a:r>
          </a:p>
          <a:p>
            <a:pPr eaLnBrk="1" hangingPunct="1"/>
            <a:r>
              <a:rPr lang="en-US" altLang="en-US"/>
              <a:t>Dynamic length is nice, but is it worth the expense?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6C09A7F8-37B7-4F1C-6BA3-E4BC0C4CD6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EBDCC0B9-4BB9-F4EE-80F6-76FA0D1807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BB00013-D9C9-FF48-88D4-DEF52B6C39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B680AE6-499B-0775-930C-661D8884C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Implementation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E003E0FC-F467-F43E-BB0A-E608FCBAC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length: compile-time descriptor</a:t>
            </a:r>
          </a:p>
          <a:p>
            <a:pPr eaLnBrk="1" hangingPunct="1"/>
            <a:r>
              <a:rPr lang="en-US" altLang="en-US"/>
              <a:t>Limited dynamic length: may need a run-time descriptor for length (but not in C and C++)</a:t>
            </a:r>
          </a:p>
          <a:p>
            <a:pPr eaLnBrk="1" hangingPunct="1"/>
            <a:r>
              <a:rPr lang="en-US" altLang="en-US"/>
              <a:t>Dynamic length: need run-time descriptor; allocation/deallocation is the biggest implementation problem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F65EF7CC-2CBE-76E8-1217-A208048C2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7753B768-7445-CBE5-0844-2C5F8515E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AF4C2CC-FA15-DA4F-AF39-6C7C71F6893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87EEA768-BC04-6BAD-93C0-A53A5FF09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Compile- and Run-Time Descriptors</a:t>
            </a:r>
          </a:p>
        </p:txBody>
      </p:sp>
      <p:pic>
        <p:nvPicPr>
          <p:cNvPr id="36869" name="Picture 3">
            <a:extLst>
              <a:ext uri="{FF2B5EF4-FFF2-40B4-BE49-F238E27FC236}">
                <a16:creationId xmlns:a16="http://schemas.microsoft.com/office/drawing/2014/main" id="{B1D7434B-814D-1D43-353C-19EAE6AF2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20701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>
            <a:extLst>
              <a:ext uri="{FF2B5EF4-FFF2-40B4-BE49-F238E27FC236}">
                <a16:creationId xmlns:a16="http://schemas.microsoft.com/office/drawing/2014/main" id="{FA5C9D13-D368-E457-9E43-D34A83A9C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22923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5">
            <a:extLst>
              <a:ext uri="{FF2B5EF4-FFF2-40B4-BE49-F238E27FC236}">
                <a16:creationId xmlns:a16="http://schemas.microsoft.com/office/drawing/2014/main" id="{7E9134E6-CAC5-DAF7-A9C1-B5E123CA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2819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Compile-time descriptor for static strings</a:t>
            </a:r>
          </a:p>
        </p:txBody>
      </p:sp>
      <p:sp>
        <p:nvSpPr>
          <p:cNvPr id="36872" name="Text Box 6">
            <a:extLst>
              <a:ext uri="{FF2B5EF4-FFF2-40B4-BE49-F238E27FC236}">
                <a16:creationId xmlns:a16="http://schemas.microsoft.com/office/drawing/2014/main" id="{28C27D4C-598D-A996-7DC7-08759DE8C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5800"/>
            <a:ext cx="3124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Run-time descriptor for limited dynamic strings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080199C6-7169-EA65-7689-E646083C37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B24F3924-4D12-57BC-5C4D-94EC5696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2470636-3D8C-E545-9F3E-FEC77965F9E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C5315E9-8526-B916-5FF9-846633FF4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User-Defined Ordinal Types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B70754D8-9B8C-F4EB-BE28-742464B4A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ordinal type is one in which the range of possible values can be easily associated with the set of positive integers</a:t>
            </a:r>
          </a:p>
          <a:p>
            <a:pPr eaLnBrk="1" hangingPunct="1"/>
            <a:r>
              <a:rPr lang="en-US" altLang="en-US"/>
              <a:t>Examples of primitive ordinal types in Java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1951FF98-98A8-518A-4B81-C02E3E6A49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96DAE318-BAF5-B7CD-6849-9C4C12F4E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E2AC5E5-909D-FB4A-BF2C-3FDDE803875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BB0863ED-D7EF-6D24-8BE5-C1A3BFE97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Enumeration Types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368B70A-0C6C-21C4-BF43-79A1A3E22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All possible values, which are named constants, are provided in the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C# 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days {mon, tue, wed, thu, fri, sat, sun};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Design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 an enumeration constant allowed to appear in more than one type definition, and if so, how is the type of an occurrence of that constant checked?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enumeration values coerced to integer?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Any other type coerced to an enumeration type?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FE28E1F6-7021-B816-815B-2487A4A1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C609311B-B5BE-646D-2AA3-60FFB502B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35A2B0A-A75C-B64D-840B-881C0C6A6A2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91FB44A-E08E-DA9A-C50E-F1C4AF4E5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 Topics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76A6622-C8B4-1670-5C2A-F65835282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Primitive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Character String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Enumeration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Array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Associative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Record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Tuple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List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Union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Pointer and Reference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Optional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Type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Strong Typing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Type Equivalence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Theory and Data 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F8B49185-1363-1395-0244-51257AAD4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F95A1FAB-10FC-F770-BB06-BEB08B92D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D6E9460-8DC6-1F4D-982E-5C6487E3CF8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89A58E9B-CAA8-8958-716E-A628514C0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Enumerated Type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AE03F7F6-D786-C2B9-5958-1B44CFACC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Aid to readability, e.g., no need to code a color as a number</a:t>
            </a:r>
          </a:p>
          <a:p>
            <a:pPr eaLnBrk="1" hangingPunct="1"/>
            <a:r>
              <a:rPr lang="en-US" altLang="en-US"/>
              <a:t>Aid to reliability, e.g., compiler can check: </a:t>
            </a:r>
          </a:p>
          <a:p>
            <a:pPr lvl="1" eaLnBrk="1" hangingPunct="1"/>
            <a:r>
              <a:rPr lang="en-US" altLang="en-US"/>
              <a:t>operations (don’t allow colors to be added) </a:t>
            </a:r>
          </a:p>
          <a:p>
            <a:pPr lvl="1" eaLnBrk="1" hangingPunct="1"/>
            <a:r>
              <a:rPr lang="en-US" altLang="en-US"/>
              <a:t>No enumeration variable can be assigned a value outside its defined range</a:t>
            </a:r>
          </a:p>
          <a:p>
            <a:pPr lvl="1" eaLnBrk="1" hangingPunct="1"/>
            <a:r>
              <a:rPr lang="en-US" altLang="en-US"/>
              <a:t>C#, F#, Swift, and Java 5.0 provide better support for enumeration than C++ because enumeration type variables in these languages are not coerced into integer types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D1049767-D869-FE67-FC3E-41413C98B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31DAA479-3F80-C40B-89BD-12442FC551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70D81B8-4842-F943-8E69-514A034CFB3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0E917C9F-29D3-D721-2846-8E4B3A111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Types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0894AD78-E3FA-F984-E35B-F869E00A6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array is a homogeneous aggregate of data elements in which an individual element is identified by its position in the aggregate, relative to the first element.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BCB44F82-42AC-E488-A3D9-CE837E9F8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2928D9DA-6B90-962D-DA50-20A0BAA33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A48847F-64E4-8549-95A3-41116E028C2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3880FA4C-5CD1-06B6-7BF6-B9E6F91E4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Design Issues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A91BA82F-ADB9-D9DC-17C7-28D7A324D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400"/>
              <a:t>What types are legal for subscripts?</a:t>
            </a:r>
          </a:p>
          <a:p>
            <a:pPr marL="533400" indent="-533400" eaLnBrk="1" hangingPunct="1"/>
            <a:r>
              <a:rPr lang="en-US" altLang="en-US" sz="2400"/>
              <a:t>Are subscripting expressions in element references range checked?</a:t>
            </a:r>
          </a:p>
          <a:p>
            <a:pPr marL="533400" indent="-533400" eaLnBrk="1" hangingPunct="1"/>
            <a:r>
              <a:rPr lang="en-US" altLang="en-US" sz="2400"/>
              <a:t>When are subscript ranges bound?</a:t>
            </a:r>
          </a:p>
          <a:p>
            <a:pPr marL="533400" indent="-533400" eaLnBrk="1" hangingPunct="1"/>
            <a:r>
              <a:rPr lang="en-US" altLang="en-US" sz="2400"/>
              <a:t>When does allocation take place?</a:t>
            </a:r>
          </a:p>
          <a:p>
            <a:pPr marL="533400" indent="-533400" eaLnBrk="1" hangingPunct="1"/>
            <a:r>
              <a:rPr lang="en-US" altLang="en-US" sz="2400"/>
              <a:t>Are ragged or rectangular multidimensional arrays allowed, or both?</a:t>
            </a:r>
          </a:p>
          <a:p>
            <a:pPr marL="533400" indent="-533400" eaLnBrk="1" hangingPunct="1"/>
            <a:r>
              <a:rPr lang="en-US" altLang="en-US" sz="2400"/>
              <a:t>What is the maximum number of subscripts?</a:t>
            </a:r>
          </a:p>
          <a:p>
            <a:pPr marL="533400" indent="-533400" eaLnBrk="1" hangingPunct="1"/>
            <a:r>
              <a:rPr lang="en-US" altLang="en-US" sz="2400"/>
              <a:t>Can array objects be initialized?</a:t>
            </a:r>
          </a:p>
          <a:p>
            <a:pPr marL="533400" indent="-533400" eaLnBrk="1" hangingPunct="1"/>
            <a:r>
              <a:rPr lang="en-US" altLang="en-US" sz="2400"/>
              <a:t>Are any kind of slices supported?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95937DA4-727B-13FA-15B2-3434D2E727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78B2618D-DCE8-33B6-1E54-ABD02BB45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350154-1B01-C34E-B692-B90FFF55747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2473F19B-7924-59BD-582B-5E0B9C61F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Indexing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679FF603-1626-2E46-B580-9C4A262A4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Indexing</a:t>
            </a:r>
            <a:r>
              <a:rPr lang="en-US" altLang="en-US"/>
              <a:t> (or subscripting) is a mapping from indices to elements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>
                <a:cs typeface="Courier New" panose="02070309020205020404" pitchFamily="49" charset="0"/>
              </a:rPr>
              <a:t>array_name (index_value_list) </a:t>
            </a:r>
            <a:r>
              <a:rPr lang="en-US" altLang="en-US" sz="2000">
                <a:cs typeface="Courier New" panose="02070309020205020404" pitchFamily="49" charset="0"/>
                <a:sym typeface="Symbol" pitchFamily="2" charset="2"/>
              </a:rPr>
              <a:t> </a:t>
            </a:r>
            <a:r>
              <a:rPr lang="en-US" altLang="en-US" sz="2000">
                <a:cs typeface="Courier New" panose="02070309020205020404" pitchFamily="49" charset="0"/>
              </a:rPr>
              <a:t> an element</a:t>
            </a:r>
          </a:p>
          <a:p>
            <a:pPr eaLnBrk="1" hangingPunct="1"/>
            <a:r>
              <a:rPr lang="en-US" altLang="en-US"/>
              <a:t>Index Syntax</a:t>
            </a:r>
          </a:p>
          <a:p>
            <a:pPr lvl="1" eaLnBrk="1" hangingPunct="1"/>
            <a:r>
              <a:rPr lang="en-US" altLang="en-US"/>
              <a:t>Fortran and Ada use parentheses</a:t>
            </a:r>
          </a:p>
          <a:p>
            <a:pPr lvl="2" eaLnBrk="1" hangingPunct="1"/>
            <a:r>
              <a:rPr lang="en-US" altLang="en-US"/>
              <a:t>Ada explicitly uses parentheses to show uniformity between array references and function calls because both are </a:t>
            </a:r>
            <a:r>
              <a:rPr lang="en-US" altLang="en-US" i="1"/>
              <a:t>mappings</a:t>
            </a:r>
          </a:p>
          <a:p>
            <a:pPr lvl="1" eaLnBrk="1" hangingPunct="1"/>
            <a:r>
              <a:rPr lang="en-US" altLang="en-US"/>
              <a:t>Most other languages use brackets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E896ADE9-6EF1-CAA8-C47C-23FEBAFDB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C626ECB-3148-A5D0-161A-527621DF82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38D90A4-C648-A043-B792-EAE144796B0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266DDBF5-D98C-DF29-8331-03F1AC32D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Index (Subscript) Types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B0096095-424C-4222-89E2-9B36097B7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FORTRAN, C: integer only</a:t>
            </a:r>
          </a:p>
          <a:p>
            <a:pPr eaLnBrk="1" hangingPunct="1"/>
            <a:r>
              <a:rPr lang="en-US" altLang="en-US" sz="2400"/>
              <a:t>Java: integer types only</a:t>
            </a:r>
          </a:p>
          <a:p>
            <a:pPr eaLnBrk="1" hangingPunct="1"/>
            <a:r>
              <a:rPr lang="en-US" altLang="en-US" sz="2400"/>
              <a:t>Index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- C, C++, Perl, and Fortran do not specify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- Java, ML, C# specify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351A8B64-6611-F823-32E5-3E9C62961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B88403EA-88FA-8633-2491-4E9CE4468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4C9E1FA-3593-B046-BE26-3FC29B9D663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9A08529-68C6-44E1-3A5C-649EE1E57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Subscript Binding and Array Categories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777378B4-4A7A-5313-E1D1-BD2242DE7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Static</a:t>
            </a:r>
            <a:r>
              <a:rPr lang="en-US" altLang="en-US">
                <a:solidFill>
                  <a:schemeClr val="accent1"/>
                </a:solidFill>
              </a:rPr>
              <a:t>:</a:t>
            </a:r>
            <a:r>
              <a:rPr lang="en-US" altLang="en-US"/>
              <a:t> subscript ranges are statically bound and storage allocation is static (before run-time)</a:t>
            </a:r>
          </a:p>
          <a:p>
            <a:pPr lvl="1" eaLnBrk="1" hangingPunct="1"/>
            <a:r>
              <a:rPr lang="en-US" altLang="en-US"/>
              <a:t>Advantage: efficiency (no dynamic allocation)</a:t>
            </a:r>
          </a:p>
          <a:p>
            <a:pPr eaLnBrk="1" hangingPunct="1"/>
            <a:r>
              <a:rPr lang="en-US" altLang="en-US" i="1"/>
              <a:t>Fixed stack-dynamic</a:t>
            </a:r>
            <a:r>
              <a:rPr lang="en-US" altLang="en-US"/>
              <a:t>: subscript ranges are statically bound, but the allocation is done at declaration time</a:t>
            </a:r>
          </a:p>
          <a:p>
            <a:pPr lvl="1" eaLnBrk="1" hangingPunct="1"/>
            <a:r>
              <a:rPr lang="en-US" altLang="en-US"/>
              <a:t>Advantage: space efficiency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B8BF019D-6A73-9C9E-7B0B-241C9E123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41B99F1D-CE96-C191-026F-F196E899E2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32424B3-1726-A840-9B5A-02B0E5F52B8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819A8D8A-30E2-43F9-6695-DDE2B3E23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Subscript Binding and Array Categories (continued)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AC33D9DC-4627-E4D8-6BAC-C862CFF75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Fixed heap-dynamic</a:t>
            </a:r>
            <a:r>
              <a:rPr lang="en-US" altLang="en-US"/>
              <a:t>: similar to fixed stack-dynamic: storage binding is dynamic but fixed after allocation (i.e., binding is done when requested and storage is allocated from heap, not stack)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E9473FFA-4035-2591-FF8C-18256AE9C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82AFEEF4-6133-17A2-513A-E5D1EFA54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8E2A3BD-0000-F94A-BF2C-8BAD46E2BAC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2B2A85D5-448E-FAE5-DEC5-6017F4949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Subscript Binding and Array Categories (continued)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71AF297A-0B8C-46F5-10D8-7D23A8768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Heap-dynamic: binding of subscript ranges and storage allocation is dynamic and can change any number of times</a:t>
            </a:r>
          </a:p>
          <a:p>
            <a:pPr lvl="1" eaLnBrk="1" hangingPunct="1"/>
            <a:r>
              <a:rPr lang="en-US" altLang="en-US"/>
              <a:t>Advantage: flexibility (arrays can grow or shrink during program execution)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FF753A9A-E883-861C-E701-C9982DC92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E3C9D513-9BEE-7DEE-1523-8ECE2E7F2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B8282F8-8643-8C45-972B-C67236AC0D3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71EE024B-3367-A0B7-EC2C-7BCCFF7A7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Subscript Binding and Array Categories (continued)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198A6FFB-3D71-99A2-DB74-7BE2B44D3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/>
              <a:t>C and C++ arrays that include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/>
              <a:t> modifier are static</a:t>
            </a:r>
          </a:p>
          <a:p>
            <a:pPr eaLnBrk="1" hangingPunct="1"/>
            <a:r>
              <a:rPr lang="en-US" altLang="en-US"/>
              <a:t>C and C++ arrays without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/>
              <a:t> modifier are fixed stack-dynamic</a:t>
            </a:r>
          </a:p>
          <a:p>
            <a:pPr eaLnBrk="1" hangingPunct="1"/>
            <a:r>
              <a:rPr lang="en-US" altLang="en-US"/>
              <a:t>C and C++ provide fixed heap-dynamic arrays</a:t>
            </a:r>
          </a:p>
          <a:p>
            <a:pPr eaLnBrk="1" hangingPunct="1"/>
            <a:r>
              <a:rPr lang="en-US" altLang="en-US"/>
              <a:t>C# includes a second array class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/>
              <a:t> that provides fixed heap-dynamic</a:t>
            </a:r>
          </a:p>
          <a:p>
            <a:pPr eaLnBrk="1" hangingPunct="1"/>
            <a:r>
              <a:rPr lang="en-US" altLang="en-US"/>
              <a:t>Perl, JavaScript, Python, and Ruby support heap-dynamic arrays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7B179C7C-D3A1-61FE-02FD-F0EE38E44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0CCFF6BD-1F62-F343-EA3A-F9EB1AA34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FCE74A1-0615-1B4E-B376-89D0E45BF2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39C997CB-AEAE-41FE-E904-FA5D12205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Initialization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7F0C4856-33D0-D135-B018-91F04C423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language allow initialization at the time of storage allocation</a:t>
            </a:r>
          </a:p>
          <a:p>
            <a:pPr lvl="1" eaLnBrk="1" hangingPunct="1"/>
            <a:r>
              <a:rPr lang="en-US" altLang="en-US"/>
              <a:t>C, C++, Java, Swift, and C#</a:t>
            </a:r>
          </a:p>
          <a:p>
            <a:pPr lvl="1" eaLnBrk="1" hangingPunct="1"/>
            <a:r>
              <a:rPr lang="en-US" altLang="en-US"/>
              <a:t>C# example: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list [] = {4, 5, 7, 83} </a:t>
            </a:r>
          </a:p>
          <a:p>
            <a:pPr lvl="1" eaLnBrk="1" hangingPunct="1"/>
            <a:r>
              <a:rPr lang="en-US" altLang="en-US"/>
              <a:t>Character strings in C and C++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name [] = ″freddie″;</a:t>
            </a:r>
          </a:p>
          <a:p>
            <a:pPr lvl="1" eaLnBrk="1" hangingPunct="1"/>
            <a:r>
              <a:rPr lang="en-US" altLang="en-US"/>
              <a:t>Arrays of strings in C and C++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*names [] = {″Bob″, ″Jake″, ″Joe″];</a:t>
            </a:r>
          </a:p>
          <a:p>
            <a:pPr lvl="1" eaLnBrk="1" hangingPunct="1"/>
            <a:r>
              <a:rPr lang="en-US" altLang="en-US"/>
              <a:t>Java initialization of String objects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String[] names = {″Bob″, ″Jake″, ″Joe″};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F4ECEAFB-C4E4-97F8-3034-05E377CCB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FE1A2F46-014C-70DF-F97A-660E01DB7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A7A62BD-C9F7-6242-8EE6-E2B1E7D5DE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3B8F3ED-B2B4-22BC-B6E0-5A6B12F60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0B24554-3DD5-0428-7D12-C50AA61EF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data type</a:t>
            </a:r>
            <a:r>
              <a:rPr lang="en-US" altLang="en-US"/>
              <a:t> defines a collection of data objects and a set of predefined operations on those objects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descriptor</a:t>
            </a:r>
            <a:r>
              <a:rPr lang="en-US" altLang="en-US"/>
              <a:t> is the collection of the attributes of a variable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i="1"/>
              <a:t>object</a:t>
            </a:r>
            <a:r>
              <a:rPr lang="en-US" altLang="en-US"/>
              <a:t> represents an instance of a user-defined (abstract data) type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One design issue for all data types: What operations are defined and how are they specified?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6C716EB2-E6F2-04D5-51F9-985E49C43D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300280E1-222F-F784-6E00-6BB1B4564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0651058-CD16-D34B-A140-EBD5174B783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BC565742-007C-0AB7-531C-A2DEB41E3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Heterogeneous Arrays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A6809D7-00B3-0BE7-C54E-5CE6E5631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heterogeneous array</a:t>
            </a:r>
            <a:r>
              <a:rPr lang="en-US" altLang="en-US"/>
              <a:t> is one in which the elements need not be of the same type</a:t>
            </a:r>
          </a:p>
          <a:p>
            <a:pPr eaLnBrk="1" hangingPunct="1"/>
            <a:r>
              <a:rPr lang="en-US" altLang="en-US"/>
              <a:t>Supported by Perl, Python, JavaScript, and Ruby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5691A552-017B-1B8E-78EE-38E75294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Initialization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4446116B-0B16-F715-6651-4D8AE8C9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C-based languages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list [] = {1, 3, 5, 7}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*names [] = {″Mike″, ″Fred″, ″Mary Lou″};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List comprehensions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list = [x ** 2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(12)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% 3 == 0]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>
                <a:cs typeface="Courier New" panose="02070309020205020404" pitchFamily="49" charset="0"/>
              </a:rPr>
              <a:t>puts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[0, 9, 36, 81]</a:t>
            </a:r>
            <a:r>
              <a:rPr lang="en-US" altLang="en-US" sz="2000">
                <a:cs typeface="Courier New" panose="02070309020205020404" pitchFamily="49" charset="0"/>
              </a:rPr>
              <a:t> in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540" name="Footer Placeholder 3">
            <a:extLst>
              <a:ext uri="{FF2B5EF4-FFF2-40B4-BE49-F238E27FC236}">
                <a16:creationId xmlns:a16="http://schemas.microsoft.com/office/drawing/2014/main" id="{8768466C-6323-A3DF-D5FB-03675FAEFD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5541" name="Slide Number Placeholder 4">
            <a:extLst>
              <a:ext uri="{FF2B5EF4-FFF2-40B4-BE49-F238E27FC236}">
                <a16:creationId xmlns:a16="http://schemas.microsoft.com/office/drawing/2014/main" id="{15700AB8-93B8-1795-DA2E-8DFCBD86B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BD4A58E-2D97-1B4A-813C-39AFE1A13A6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897690E1-1561-EA27-D149-A312285DD8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F66F5B25-15E9-EEF9-87B0-03AD636F8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A54E18F-423A-0B41-8954-8D0BCF46A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70ADE9EF-663C-2E4F-C853-6962E8207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Operations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5046D35-F526-746E-A0E8-CC02BEC99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APL provides the most powerful array processing operations for vectors and matrixes as well as unary operators (for example, to reverse column elements)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Python’s array assignments, but they are only reference changes. Python also supports array catenation and element membership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Ruby also provides array catenation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7E5AD9F0-B3EF-5CDB-FC8A-C36DA3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7A8DE556-9ED5-09A3-AA82-5575E68CA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BDF84A1-9AAF-EC42-89D0-7F0C22FEC5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4D77AB82-1474-8D82-B7A7-8614326C2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Rectangular and Jagged Arrays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490F4558-05F8-0A8B-5F1A-3742BC40C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rectangular array is a multi-dimensioned array in which all of the rows have the same number of elements and all columns have the same number of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jagged matrix has rows with varying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Possible when multi-dimensioned arrays actually appear as arrays of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C, C++, and Java support jagged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F# and C# support rectangular arrays and jagged arrays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B708ABFB-0ADA-B0AB-794B-371A45F4CF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D29B529F-4E5E-3BED-49BF-AD0C443B0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6A411C0-031C-FD4C-BCF7-2390F4D37AC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D61E9B23-5831-C481-4D7B-4EAFEEEA5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Slices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097C704B-F428-8251-CE63-28BFFB322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slice is some substructure of an array; nothing more than a referencing mechanism</a:t>
            </a:r>
          </a:p>
          <a:p>
            <a:pPr eaLnBrk="1" hangingPunct="1"/>
            <a:r>
              <a:rPr lang="en-US" altLang="en-US"/>
              <a:t>Slices are only useful in languages that have array operations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CD811471-2F7B-E28F-0A2E-061EBBB0D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2707" name="Slide Number Placeholder 4">
            <a:extLst>
              <a:ext uri="{FF2B5EF4-FFF2-40B4-BE49-F238E27FC236}">
                <a16:creationId xmlns:a16="http://schemas.microsoft.com/office/drawing/2014/main" id="{9776A9A8-1E42-9782-A3BA-AF79922F0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226AAC6-BD63-3B47-8CE0-318422B835E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2DD00B5E-5E70-1A87-9C2B-68D4EA6C9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Slice Examples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EC9717E9-796F-9682-8613-88D498808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vector = [2, 4, 6, 8, 10, 12, 14, 16]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mat = [[1, 2, 3], [4, 5, 6], [7, 8, 9]]</a:t>
            </a:r>
          </a:p>
          <a:p>
            <a:pPr lvl="1"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vector (3:6)</a:t>
            </a:r>
            <a:r>
              <a:rPr lang="en-US" altLang="en-US" sz="2000"/>
              <a:t> </a:t>
            </a:r>
            <a:r>
              <a:rPr lang="en-US" altLang="en-US"/>
              <a:t>is a three-element array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mat[0][0:2]</a:t>
            </a:r>
            <a:r>
              <a:rPr lang="en-US" altLang="en-US"/>
              <a:t> is the first and second element of the first row of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eaLnBrk="1" hangingPunct="1"/>
            <a:r>
              <a:rPr lang="en-US" altLang="en-US"/>
              <a:t>Ruby supports slices with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lang="en-US" altLang="en-US"/>
              <a:t> method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list.slice(2, 2) </a:t>
            </a:r>
            <a:r>
              <a:rPr lang="en-US" altLang="en-US"/>
              <a:t>returns the third and fourth elements of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D53F4E2C-F659-5828-8092-CBB14CCCE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4755" name="Slide Number Placeholder 4">
            <a:extLst>
              <a:ext uri="{FF2B5EF4-FFF2-40B4-BE49-F238E27FC236}">
                <a16:creationId xmlns:a16="http://schemas.microsoft.com/office/drawing/2014/main" id="{C2B0C180-6A9E-CD83-D121-20108D96D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645B194-9E50-354B-80D0-69725055F7D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E2CAD1C8-585F-F3B9-17D9-C726D5B9D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Arrays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49F0B5DE-1E55-2146-8BEA-CE550109D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82000" cy="2971800"/>
          </a:xfrm>
        </p:spPr>
        <p:txBody>
          <a:bodyPr/>
          <a:lstStyle/>
          <a:p>
            <a:pPr eaLnBrk="1" hangingPunct="1"/>
            <a:r>
              <a:rPr lang="en-US" altLang="en-US"/>
              <a:t>Access function maps subscript expressions to an address in the array </a:t>
            </a:r>
          </a:p>
          <a:p>
            <a:pPr eaLnBrk="1" hangingPunct="1"/>
            <a:r>
              <a:rPr lang="en-US" altLang="en-US"/>
              <a:t>Access function for single-dimensioned arrays:</a:t>
            </a:r>
          </a:p>
          <a:p>
            <a:pPr eaLnBrk="1" hangingPunct="1">
              <a:buFontTx/>
              <a:buNone/>
            </a:pPr>
            <a:r>
              <a:rPr lang="en-US" altLang="en-US"/>
              <a:t>	address(list[k]) = address (list[lower_bound])</a:t>
            </a:r>
          </a:p>
          <a:p>
            <a:pPr eaLnBrk="1" hangingPunct="1">
              <a:buFontTx/>
              <a:buNone/>
            </a:pPr>
            <a:r>
              <a:rPr lang="en-US" altLang="en-US"/>
              <a:t>		+ ((k-lower_bound) * element_size)</a:t>
            </a:r>
          </a:p>
        </p:txBody>
      </p:sp>
      <p:pic>
        <p:nvPicPr>
          <p:cNvPr id="74758" name="Picture 5" descr="fig_06_05.jpg">
            <a:extLst>
              <a:ext uri="{FF2B5EF4-FFF2-40B4-BE49-F238E27FC236}">
                <a16:creationId xmlns:a16="http://schemas.microsoft.com/office/drawing/2014/main" id="{E29C448B-3F32-4D71-5AA4-383692773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9812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EB0E6B71-2345-047C-4802-9EEC145B03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6803" name="Slide Number Placeholder 4">
            <a:extLst>
              <a:ext uri="{FF2B5EF4-FFF2-40B4-BE49-F238E27FC236}">
                <a16:creationId xmlns:a16="http://schemas.microsoft.com/office/drawing/2014/main" id="{EEDD7B54-B7C6-F01B-8B75-735E4722D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FFAD6DA-6794-0A4B-9B62-F8E74A2D746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028DBC16-51B4-4AD1-7BD9-2DE587691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Accessing Multi-dimensioned Arrays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51356B72-147A-E7E2-8D1A-071E7B376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/>
              <a:t>Two common ways:</a:t>
            </a:r>
          </a:p>
          <a:p>
            <a:pPr lvl="1" eaLnBrk="1" hangingPunct="1"/>
            <a:r>
              <a:rPr lang="en-US" altLang="en-US"/>
              <a:t>Row major order (by rows) – used in most languages</a:t>
            </a:r>
          </a:p>
          <a:p>
            <a:pPr lvl="1" eaLnBrk="1" hangingPunct="1"/>
            <a:r>
              <a:rPr lang="en-US" altLang="en-US"/>
              <a:t>Column major order (by columns) – used in Fortran</a:t>
            </a:r>
          </a:p>
          <a:p>
            <a:pPr lvl="1" eaLnBrk="1" hangingPunct="1"/>
            <a:r>
              <a:rPr lang="en-US" altLang="en-US"/>
              <a:t>A compile-time descriptor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for a multidimensional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array</a:t>
            </a:r>
          </a:p>
          <a:p>
            <a:pPr eaLnBrk="1" hangingPunct="1"/>
            <a:endParaRPr lang="en-US" altLang="en-US"/>
          </a:p>
        </p:txBody>
      </p:sp>
      <p:pic>
        <p:nvPicPr>
          <p:cNvPr id="76806" name="Picture 5" descr="fig_06_06.jpg">
            <a:extLst>
              <a:ext uri="{FF2B5EF4-FFF2-40B4-BE49-F238E27FC236}">
                <a16:creationId xmlns:a16="http://schemas.microsoft.com/office/drawing/2014/main" id="{90D4AC9C-EF43-4DFA-EDA7-597FCE98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81400"/>
            <a:ext cx="27432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>
            <a:extLst>
              <a:ext uri="{FF2B5EF4-FFF2-40B4-BE49-F238E27FC236}">
                <a16:creationId xmlns:a16="http://schemas.microsoft.com/office/drawing/2014/main" id="{5A16CEBA-256E-0AF3-0122-BB1FDA71A7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033E479A-EFAC-D264-59A4-5E5DAFA35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E69E1B4-E288-7543-B363-484576883DB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A0338F23-0BB7-2B77-6A20-9D5021A48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Locating an Element in a Multi-dimensioned Array</a:t>
            </a:r>
          </a:p>
        </p:txBody>
      </p:sp>
      <p:pic>
        <p:nvPicPr>
          <p:cNvPr id="78853" name="Picture 4">
            <a:extLst>
              <a:ext uri="{FF2B5EF4-FFF2-40B4-BE49-F238E27FC236}">
                <a16:creationId xmlns:a16="http://schemas.microsoft.com/office/drawing/2014/main" id="{2E67A44A-D28B-C975-3D31-56DEA742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67000"/>
            <a:ext cx="35814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Text Box 5">
            <a:extLst>
              <a:ext uri="{FF2B5EF4-FFF2-40B4-BE49-F238E27FC236}">
                <a16:creationId xmlns:a16="http://schemas.microsoft.com/office/drawing/2014/main" id="{134EBFB1-C2BA-53DB-93C5-62977E25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8855" name="Text Box 6">
            <a:extLst>
              <a:ext uri="{FF2B5EF4-FFF2-40B4-BE49-F238E27FC236}">
                <a16:creationId xmlns:a16="http://schemas.microsoft.com/office/drawing/2014/main" id="{8B868CD9-CADF-11A6-7EBF-BA46F659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64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</a:rPr>
              <a:t>General format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Location (a[I,j]) = address of a [row_lb,col_lb] + (((I - row_lb) * n) + (j - col_lb)) * element_size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5718FBAD-118A-86F8-BBE5-466082C88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0899" name="Slide Number Placeholder 4">
            <a:extLst>
              <a:ext uri="{FF2B5EF4-FFF2-40B4-BE49-F238E27FC236}">
                <a16:creationId xmlns:a16="http://schemas.microsoft.com/office/drawing/2014/main" id="{0F3E07C8-8EB2-B823-CCA8-01B1DC8D8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515E4F4-7458-8047-9C06-2481CD58F07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3A0BA0AD-0E5A-DAC9-CB32-FEAD8651C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Compile-Time Descriptors</a:t>
            </a:r>
          </a:p>
        </p:txBody>
      </p:sp>
      <p:pic>
        <p:nvPicPr>
          <p:cNvPr id="80901" name="Picture 3">
            <a:extLst>
              <a:ext uri="{FF2B5EF4-FFF2-40B4-BE49-F238E27FC236}">
                <a16:creationId xmlns:a16="http://schemas.microsoft.com/office/drawing/2014/main" id="{7B1B84DC-2199-E2BA-B152-F1E691E0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1917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4">
            <a:extLst>
              <a:ext uri="{FF2B5EF4-FFF2-40B4-BE49-F238E27FC236}">
                <a16:creationId xmlns:a16="http://schemas.microsoft.com/office/drawing/2014/main" id="{5EA1D74E-548C-5F61-1424-21D0B351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1607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Text Box 5">
            <a:extLst>
              <a:ext uri="{FF2B5EF4-FFF2-40B4-BE49-F238E27FC236}">
                <a16:creationId xmlns:a16="http://schemas.microsoft.com/office/drawing/2014/main" id="{229A61D4-E967-AFF3-5867-C767853DF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400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Single-dimensioned array</a:t>
            </a:r>
          </a:p>
        </p:txBody>
      </p:sp>
      <p:sp>
        <p:nvSpPr>
          <p:cNvPr id="80904" name="Text Box 6">
            <a:extLst>
              <a:ext uri="{FF2B5EF4-FFF2-40B4-BE49-F238E27FC236}">
                <a16:creationId xmlns:a16="http://schemas.microsoft.com/office/drawing/2014/main" id="{A9E9FB60-D127-E112-3AED-23BE98A4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08550"/>
            <a:ext cx="374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Multidimensional array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96177013-2369-DABD-11C7-FBD3C9430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2A324FE3-F582-FB50-5AF7-02B0AE2BA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FBC46E7-D8F8-5140-8856-BEC02F09B24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66138D6-8AFD-C68E-912D-955FBBD24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1CBE055-9FE7-9D92-DEB0-6B4FE8AAD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Almost all programming languages provide a set of </a:t>
            </a:r>
            <a:r>
              <a:rPr lang="en-US" altLang="en-US" i="1"/>
              <a:t>primitive data types</a:t>
            </a:r>
          </a:p>
          <a:p>
            <a:pPr eaLnBrk="1" hangingPunct="1"/>
            <a:r>
              <a:rPr lang="en-US" altLang="en-US"/>
              <a:t>Primitive data types: Those not defined in terms of other data types</a:t>
            </a:r>
          </a:p>
          <a:p>
            <a:pPr eaLnBrk="1" hangingPunct="1"/>
            <a:r>
              <a:rPr lang="en-US" altLang="en-US"/>
              <a:t>Some primitive data types are merely reflections of the hardware</a:t>
            </a:r>
          </a:p>
          <a:p>
            <a:pPr eaLnBrk="1" hangingPunct="1"/>
            <a:r>
              <a:rPr lang="en-US" altLang="en-US"/>
              <a:t>Others require only a little non-hardware support for their implementation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5BD1C93F-A7C0-1829-3A65-30F227D01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2947" name="Slide Number Placeholder 4">
            <a:extLst>
              <a:ext uri="{FF2B5EF4-FFF2-40B4-BE49-F238E27FC236}">
                <a16:creationId xmlns:a16="http://schemas.microsoft.com/office/drawing/2014/main" id="{5FE17F73-3CF5-938C-059B-2B8C0AE919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DBD71D7-A3F5-7245-B602-7E38FAF81CA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934E94D3-55FD-7E0F-33D3-2E26BAE5E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Arrays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FFB3ADB8-334C-4BAC-465E-C9357A032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/>
              <a:t>An </a:t>
            </a:r>
            <a:r>
              <a:rPr lang="en-US" altLang="en-US" i="1"/>
              <a:t>associative array</a:t>
            </a:r>
            <a:r>
              <a:rPr lang="en-US" altLang="en-US"/>
              <a:t> is an unordered collection of data elements that are indexed by an equal number of values called </a:t>
            </a:r>
            <a:r>
              <a:rPr lang="en-US" altLang="en-US" i="1"/>
              <a:t>keys </a:t>
            </a:r>
          </a:p>
          <a:p>
            <a:pPr marL="914400" lvl="1" indent="-457200" eaLnBrk="1" hangingPunct="1"/>
            <a:r>
              <a:rPr lang="en-US" altLang="en-US"/>
              <a:t>User-defined keys must be stored</a:t>
            </a:r>
          </a:p>
          <a:p>
            <a:pPr marL="533400" indent="-533400" eaLnBrk="1" hangingPunct="1"/>
            <a:r>
              <a:rPr lang="en-US" altLang="en-US"/>
              <a:t>Design issues: 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/>
              <a:t>    - </a:t>
            </a:r>
            <a:r>
              <a:rPr lang="en-US" altLang="en-US" sz="2400"/>
              <a:t>What is the form of references to elements?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/>
              <a:t>    - Is the size static or dynamic?</a:t>
            </a:r>
          </a:p>
          <a:p>
            <a:pPr marL="533400" indent="-533400" eaLnBrk="1" hangingPunct="1"/>
            <a:r>
              <a:rPr lang="en-US" altLang="en-US"/>
              <a:t>Built-in type in Perl, Python, Ruby, and Swift</a:t>
            </a:r>
          </a:p>
          <a:p>
            <a:pPr marL="533400" indent="-533400" eaLnBrk="1" hangingPunct="1">
              <a:buFontTx/>
              <a:buNone/>
            </a:pPr>
            <a:endParaRPr lang="en-US" altLang="en-US" sz="2400"/>
          </a:p>
          <a:p>
            <a:pPr marL="533400" indent="-533400"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>
            <a:extLst>
              <a:ext uri="{FF2B5EF4-FFF2-40B4-BE49-F238E27FC236}">
                <a16:creationId xmlns:a16="http://schemas.microsoft.com/office/drawing/2014/main" id="{7F8E12A8-CAC2-6ADF-2AE4-E9A50DBFA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4995" name="Slide Number Placeholder 4">
            <a:extLst>
              <a:ext uri="{FF2B5EF4-FFF2-40B4-BE49-F238E27FC236}">
                <a16:creationId xmlns:a16="http://schemas.microsoft.com/office/drawing/2014/main" id="{93907E45-73FA-D0F5-0565-454E433357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F0BBADD-F31A-2640-823B-24BD09F791A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93BFE99-EE74-327F-6AF9-80D6D23D7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Arrays in Perl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A3B85BF5-C877-EB39-4791-84BB1A34F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begin with </a:t>
            </a:r>
            <a:r>
              <a:rPr lang="en-US" altLang="en-US" b="1">
                <a:latin typeface="Courier New" panose="02070309020205020404" pitchFamily="49" charset="0"/>
              </a:rPr>
              <a:t>%; l</a:t>
            </a:r>
            <a:r>
              <a:rPr lang="en-US" altLang="en-US"/>
              <a:t>iterals are delimited by parentheses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%hi_temps = ("Mon" =&gt; 77, "Tue" =&gt; 79, </a:t>
            </a:r>
            <a:r>
              <a:rPr lang="en-US" altLang="en-US" sz="2000">
                <a:latin typeface="Courier New" panose="02070309020205020404" pitchFamily="49" charset="0"/>
              </a:rPr>
              <a:t>"Wed"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=&gt; 65, …);</a:t>
            </a:r>
          </a:p>
          <a:p>
            <a:pPr eaLnBrk="1" hangingPunct="1"/>
            <a:r>
              <a:rPr lang="en-US" altLang="en-US"/>
              <a:t>Subscripting is done using braces and keys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$hi_temps{"Wed"} = 83;</a:t>
            </a:r>
          </a:p>
          <a:p>
            <a:pPr lvl="1" eaLnBrk="1" hangingPunct="1"/>
            <a:r>
              <a:rPr lang="en-US" altLang="en-US"/>
              <a:t>Elements can be removed with </a:t>
            </a:r>
            <a:r>
              <a:rPr lang="en-US" altLang="en-US" sz="2000" b="1">
                <a:latin typeface="Courier New" panose="02070309020205020404" pitchFamily="49" charset="0"/>
              </a:rPr>
              <a:t>delete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delete</a:t>
            </a:r>
            <a:r>
              <a:rPr lang="en-US" altLang="en-US" sz="2000">
                <a:latin typeface="Courier New" panose="02070309020205020404" pitchFamily="49" charset="0"/>
              </a:rPr>
              <a:t> $hi_temps{"Tue"};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C4295AFB-1BBB-1DBF-84BD-DA09B8F64E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7043" name="Slide Number Placeholder 4">
            <a:extLst>
              <a:ext uri="{FF2B5EF4-FFF2-40B4-BE49-F238E27FC236}">
                <a16:creationId xmlns:a16="http://schemas.microsoft.com/office/drawing/2014/main" id="{F298A48E-B33F-F879-42CE-C4E89D3A8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3BC5032-7A89-344C-9AAC-BA7BD4EC5E1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F266F7D3-17B5-1E79-D89E-41171CCEC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Record Types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4B6B07CF-4D9E-0478-545D-A4FCB5E43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record</a:t>
            </a:r>
            <a:r>
              <a:rPr lang="en-US" altLang="en-US"/>
              <a:t> is a possibly heterogeneous aggregate of data elements in which the individual elements are identified by names</a:t>
            </a:r>
          </a:p>
          <a:p>
            <a:pPr eaLnBrk="1" hangingPunct="1"/>
            <a:r>
              <a:rPr lang="en-US" altLang="en-US"/>
              <a:t>Design issues:</a:t>
            </a:r>
          </a:p>
          <a:p>
            <a:pPr lvl="1" eaLnBrk="1" hangingPunct="1"/>
            <a:r>
              <a:rPr lang="en-US" altLang="en-US"/>
              <a:t>What is the syntactic form of references to the field? </a:t>
            </a:r>
          </a:p>
          <a:p>
            <a:pPr lvl="1" eaLnBrk="1" hangingPunct="1"/>
            <a:r>
              <a:rPr lang="en-US" altLang="en-US"/>
              <a:t>Are elliptical references allowed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6486A891-7FD9-7B8E-8E9F-0986DC231C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07A877D8-486A-A1F6-D427-05F4851350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A61E3E6-F4FD-7F4B-B94B-3184A6F82DB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F72F1CE8-E7C6-3891-5AF8-46028A96D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Records in COBOL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866BBF2D-264F-20B6-137F-AFAFDCB94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COBOL uses level numbers to show nested records; others use recursive definition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01 EMP-REC.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02 EMP-NAME.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05 FIRST PIC X(20).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05 MID   PIC X(10).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05 LAST  PIC X(20).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02 HOURLY-RATE PIC 99V99.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>
            <a:extLst>
              <a:ext uri="{FF2B5EF4-FFF2-40B4-BE49-F238E27FC236}">
                <a16:creationId xmlns:a16="http://schemas.microsoft.com/office/drawing/2014/main" id="{F22F8B65-934F-314A-02AE-992A5AEE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1139" name="Slide Number Placeholder 4">
            <a:extLst>
              <a:ext uri="{FF2B5EF4-FFF2-40B4-BE49-F238E27FC236}">
                <a16:creationId xmlns:a16="http://schemas.microsoft.com/office/drawing/2014/main" id="{E0EBA6D0-4E7F-DFFF-A52E-210EAACCD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5164D9C-6838-0D4E-8FDC-EB2DACD9A6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9C1BAAEF-D77D-72A6-EF71-63E31B1F8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 to Records</a:t>
            </a:r>
          </a:p>
        </p:txBody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220494B9-FFA5-0030-49CE-6BAC13183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Record field references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1. COBOL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field_name </a:t>
            </a:r>
            <a:r>
              <a:rPr lang="en-US" altLang="en-US" sz="1600">
                <a:latin typeface="Courier New" panose="02070309020205020404" pitchFamily="49" charset="0"/>
              </a:rPr>
              <a:t>OF</a:t>
            </a:r>
            <a:r>
              <a:rPr lang="en-US" altLang="en-US" sz="1800"/>
              <a:t> record_name_1 </a:t>
            </a:r>
            <a:r>
              <a:rPr lang="en-US" altLang="en-US" sz="1600">
                <a:latin typeface="Courier New" panose="02070309020205020404" pitchFamily="49" charset="0"/>
              </a:rPr>
              <a:t>OF</a:t>
            </a:r>
            <a:r>
              <a:rPr lang="en-US" altLang="en-US" sz="1800"/>
              <a:t> ... </a:t>
            </a:r>
            <a:r>
              <a:rPr lang="en-US" altLang="en-US" sz="1600">
                <a:latin typeface="Courier New" panose="02070309020205020404" pitchFamily="49" charset="0"/>
              </a:rPr>
              <a:t>OF</a:t>
            </a:r>
            <a:r>
              <a:rPr lang="en-US" altLang="en-US" sz="1800"/>
              <a:t> record_name_n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2. Others (dot notation)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record_name_1.record_name_2. ... record_name_n.field_name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Fully qualified references</a:t>
            </a:r>
            <a:r>
              <a:rPr lang="en-US" altLang="en-US" sz="2000"/>
              <a:t> must include all record names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Elliptical references</a:t>
            </a:r>
            <a:r>
              <a:rPr lang="en-US" altLang="en-US" sz="2000"/>
              <a:t> allow leaving out record names as long as the reference is unambiguous, for example in COBOL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FIRST, FIRST OF EMP-NAME</a:t>
            </a:r>
            <a:r>
              <a:rPr lang="en-US" altLang="en-US" sz="2000"/>
              <a:t>,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2000"/>
              <a:t> of EMP-REC are elliptical references to the employee’s first name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>
            <a:extLst>
              <a:ext uri="{FF2B5EF4-FFF2-40B4-BE49-F238E27FC236}">
                <a16:creationId xmlns:a16="http://schemas.microsoft.com/office/drawing/2014/main" id="{DD54E0B6-DF5D-444A-5373-1175E3B251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3187" name="Slide Number Placeholder 4">
            <a:extLst>
              <a:ext uri="{FF2B5EF4-FFF2-40B4-BE49-F238E27FC236}">
                <a16:creationId xmlns:a16="http://schemas.microsoft.com/office/drawing/2014/main" id="{56C307E0-35F6-892A-14CA-68C3D801D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BC9263D-F961-934E-B327-0B2BBA866B8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B082466B-5CD6-5F87-A53F-1AF5424A4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/>
              <a:t>Evaluation and Comparison to Arrays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04909B79-4C14-DF34-3ADF-D40D00A56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Records are used when collection of data values is heterogeneous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Access to array elements is much slower than access to record fields, because subscripts are dynamic (field names are static)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Dynamic subscripts could be used with record field access, but it would disallow type checking and it would be much slower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>
            <a:extLst>
              <a:ext uri="{FF2B5EF4-FFF2-40B4-BE49-F238E27FC236}">
                <a16:creationId xmlns:a16="http://schemas.microsoft.com/office/drawing/2014/main" id="{B5F52DD2-C7FD-DB18-8704-8398FB877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5235" name="Slide Number Placeholder 4">
            <a:extLst>
              <a:ext uri="{FF2B5EF4-FFF2-40B4-BE49-F238E27FC236}">
                <a16:creationId xmlns:a16="http://schemas.microsoft.com/office/drawing/2014/main" id="{C9C595BD-AF3E-0F9E-685A-33AC21727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15BC772-B16E-6442-9636-6851CBA766F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12516640-B102-589A-E03A-7881896B3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Implementation of Record Type</a:t>
            </a:r>
          </a:p>
        </p:txBody>
      </p:sp>
      <p:pic>
        <p:nvPicPr>
          <p:cNvPr id="95237" name="Picture 4">
            <a:extLst>
              <a:ext uri="{FF2B5EF4-FFF2-40B4-BE49-F238E27FC236}">
                <a16:creationId xmlns:a16="http://schemas.microsoft.com/office/drawing/2014/main" id="{0CB8E4B3-AD3E-C517-B1CD-912928C2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295275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 Box 5">
            <a:extLst>
              <a:ext uri="{FF2B5EF4-FFF2-40B4-BE49-F238E27FC236}">
                <a16:creationId xmlns:a16="http://schemas.microsoft.com/office/drawing/2014/main" id="{773C45CD-277E-763A-F44C-F358D8C6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19400"/>
            <a:ext cx="441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Offset address relative to the beginning of the records is associated with each field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A1A084C6-4312-110F-E4FE-35A38020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 Types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F749D0A1-0495-D3B3-4F0E-A4352733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tuple is a data type that is similar to a record, except that the elements are not named</a:t>
            </a:r>
          </a:p>
          <a:p>
            <a:r>
              <a:rPr lang="en-US" altLang="en-US"/>
              <a:t>Used in Python, ML, and F# to allow functions to return multiple values</a:t>
            </a:r>
          </a:p>
          <a:p>
            <a:pPr lvl="1"/>
            <a:r>
              <a:rPr lang="en-US" altLang="en-US"/>
              <a:t>Python</a:t>
            </a:r>
          </a:p>
          <a:p>
            <a:pPr lvl="2"/>
            <a:r>
              <a:rPr lang="en-US" altLang="en-US"/>
              <a:t>Closely related to its lists, but immutable</a:t>
            </a:r>
          </a:p>
          <a:p>
            <a:pPr lvl="2"/>
            <a:r>
              <a:rPr lang="en-US" altLang="en-US"/>
              <a:t>Create with a tuple literal</a:t>
            </a:r>
          </a:p>
          <a:p>
            <a:pPr lvl="2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myTuple = (3, 5.8, ′apple′)</a:t>
            </a:r>
          </a:p>
          <a:p>
            <a:pPr lvl="2">
              <a:buFontTx/>
              <a:buNone/>
            </a:pPr>
            <a:r>
              <a:rPr lang="en-US" altLang="en-US"/>
              <a:t>   Referenced with subscripts (begin at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/>
              <a:t>)</a:t>
            </a:r>
          </a:p>
          <a:p>
            <a:pPr lvl="2">
              <a:buFontTx/>
              <a:buNone/>
            </a:pPr>
            <a:r>
              <a:rPr lang="en-US" altLang="en-US"/>
              <a:t>Catenation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/>
              <a:t> and deleted with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</a:p>
        </p:txBody>
      </p:sp>
      <p:sp>
        <p:nvSpPr>
          <p:cNvPr id="97284" name="Footer Placeholder 3">
            <a:extLst>
              <a:ext uri="{FF2B5EF4-FFF2-40B4-BE49-F238E27FC236}">
                <a16:creationId xmlns:a16="http://schemas.microsoft.com/office/drawing/2014/main" id="{22DBF7AD-28E7-6D83-3A70-774403576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7285" name="Slide Number Placeholder 4">
            <a:extLst>
              <a:ext uri="{FF2B5EF4-FFF2-40B4-BE49-F238E27FC236}">
                <a16:creationId xmlns:a16="http://schemas.microsoft.com/office/drawing/2014/main" id="{F6DB538D-ED45-B71B-AD35-45948AC52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BBF59F2-31F8-414E-94FC-E7E219F6A27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99BADB6C-95F9-BAD7-F4EA-74720551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 Types </a:t>
            </a:r>
            <a:r>
              <a:rPr lang="en-US" altLang="en-US" sz="2800"/>
              <a:t>(continued)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FCF06044-654F-5B93-04A8-3CAA867D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r>
              <a:rPr lang="en-US" altLang="en-US"/>
              <a:t>ML</a:t>
            </a:r>
          </a:p>
          <a:p>
            <a:pPr>
              <a:buFontTx/>
              <a:buNone/>
            </a:pPr>
            <a:r>
              <a:rPr lang="en-US" altLang="en-US"/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myTuple = (3, 5.8, ′apple′);</a:t>
            </a:r>
          </a:p>
          <a:p>
            <a:pPr>
              <a:buFontTx/>
              <a:buNone/>
            </a:pPr>
            <a:r>
              <a:rPr lang="en-US" altLang="en-US" sz="2000"/>
              <a:t>  - Access as follows:</a:t>
            </a:r>
          </a:p>
          <a:p>
            <a:pPr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#1(myTuple)</a:t>
            </a:r>
            <a:r>
              <a:rPr lang="en-US" altLang="en-US" sz="2000"/>
              <a:t> is the first element</a:t>
            </a:r>
          </a:p>
          <a:p>
            <a:pPr>
              <a:buFontTx/>
              <a:buNone/>
            </a:pPr>
            <a:r>
              <a:rPr lang="en-US" altLang="en-US" sz="2000"/>
              <a:t>  - A new tuple type can be defined</a:t>
            </a:r>
          </a:p>
          <a:p>
            <a:pPr>
              <a:buFontTx/>
              <a:buNone/>
            </a:pPr>
            <a:r>
              <a:rPr lang="en-US" altLang="en-US" sz="2000"/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intReal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/>
              <a:t>(The asterisk is just a separator)</a:t>
            </a:r>
          </a:p>
          <a:p>
            <a:r>
              <a:rPr lang="en-US" altLang="en-US"/>
              <a:t>F#</a:t>
            </a:r>
          </a:p>
          <a:p>
            <a:pPr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tup = (3, 5, 7)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a, b, c = tup 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>
                <a:cs typeface="Courier New" panose="02070309020205020404" pitchFamily="49" charset="0"/>
              </a:rPr>
              <a:t>This assigns a tuple to a tuple pattern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(a, b, c)</a:t>
            </a:r>
          </a:p>
        </p:txBody>
      </p:sp>
      <p:sp>
        <p:nvSpPr>
          <p:cNvPr id="98308" name="Footer Placeholder 3">
            <a:extLst>
              <a:ext uri="{FF2B5EF4-FFF2-40B4-BE49-F238E27FC236}">
                <a16:creationId xmlns:a16="http://schemas.microsoft.com/office/drawing/2014/main" id="{10C520D9-F56C-5F25-DD9F-FE4BA1398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8309" name="Slide Number Placeholder 4">
            <a:extLst>
              <a:ext uri="{FF2B5EF4-FFF2-40B4-BE49-F238E27FC236}">
                <a16:creationId xmlns:a16="http://schemas.microsoft.com/office/drawing/2014/main" id="{61F7F982-521E-32CE-6460-D4B7DC0527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A0DB1C1-1C9C-7843-9388-EB15A4089F9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525BADC4-3F05-7C49-9C7E-7D574447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DB719210-C91A-4E82-F851-D57E1235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altLang="en-US"/>
              <a:t>Lists in Lisp and Scheme are delimited by parentheses and use no commas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(A B C D) </a:t>
            </a:r>
            <a:r>
              <a:rPr lang="en-US" altLang="en-US"/>
              <a:t>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(B C) D)</a:t>
            </a:r>
          </a:p>
          <a:p>
            <a:r>
              <a:rPr lang="en-US" altLang="en-US"/>
              <a:t>Data and code have the same form</a:t>
            </a:r>
          </a:p>
          <a:p>
            <a:pPr>
              <a:buFontTx/>
              <a:buNone/>
            </a:pPr>
            <a:r>
              <a:rPr lang="en-US" altLang="en-US" sz="2000"/>
              <a:t>       </a:t>
            </a:r>
            <a:r>
              <a:rPr lang="en-US" altLang="en-US" sz="2400"/>
              <a:t>As data,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  <a:r>
              <a:rPr lang="en-US" altLang="en-US" sz="2000"/>
              <a:t> </a:t>
            </a:r>
            <a:r>
              <a:rPr lang="en-US" altLang="en-US" sz="2400"/>
              <a:t>is literally what it is</a:t>
            </a:r>
          </a:p>
          <a:p>
            <a:pPr>
              <a:buFontTx/>
              <a:buNone/>
            </a:pPr>
            <a:r>
              <a:rPr lang="en-US" altLang="en-US" sz="2000"/>
              <a:t>       </a:t>
            </a:r>
            <a:r>
              <a:rPr lang="en-US" altLang="en-US" sz="2400"/>
              <a:t>As code,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  <a:r>
              <a:rPr lang="en-US" altLang="en-US" sz="2000"/>
              <a:t> </a:t>
            </a:r>
            <a:r>
              <a:rPr lang="en-US" altLang="en-US" sz="2400"/>
              <a:t>is the function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/>
              <a:t> </a:t>
            </a:r>
            <a:r>
              <a:rPr lang="en-US" altLang="en-US" sz="2400"/>
              <a:t>applied to the  </a:t>
            </a:r>
          </a:p>
          <a:p>
            <a:pPr>
              <a:buFontTx/>
              <a:buNone/>
            </a:pPr>
            <a:r>
              <a:rPr lang="en-US" altLang="en-US" sz="2400"/>
              <a:t>         parameters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000"/>
              <a:t> </a:t>
            </a:r>
            <a:r>
              <a:rPr lang="en-US" altLang="en-US" sz="2400"/>
              <a:t>and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en-US">
                <a:cs typeface="Courier New" panose="02070309020205020404" pitchFamily="49" charset="0"/>
              </a:rPr>
              <a:t>The interpreter needs to know which a list is, so if it is data, we quote it with an apostrophe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′(A B C)</a:t>
            </a:r>
            <a:r>
              <a:rPr lang="en-US" altLang="en-US" sz="2400">
                <a:cs typeface="Courier New" panose="02070309020205020404" pitchFamily="49" charset="0"/>
              </a:rPr>
              <a:t> is data</a:t>
            </a:r>
            <a:endParaRPr lang="en-US" altLang="en-US"/>
          </a:p>
          <a:p>
            <a:endParaRPr lang="en-US" altLang="en-US"/>
          </a:p>
        </p:txBody>
      </p:sp>
      <p:sp>
        <p:nvSpPr>
          <p:cNvPr id="99332" name="Footer Placeholder 3">
            <a:extLst>
              <a:ext uri="{FF2B5EF4-FFF2-40B4-BE49-F238E27FC236}">
                <a16:creationId xmlns:a16="http://schemas.microsoft.com/office/drawing/2014/main" id="{F88B8319-8D04-D837-2695-9EAC317E8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9333" name="Slide Number Placeholder 4">
            <a:extLst>
              <a:ext uri="{FF2B5EF4-FFF2-40B4-BE49-F238E27FC236}">
                <a16:creationId xmlns:a16="http://schemas.microsoft.com/office/drawing/2014/main" id="{7EBED706-C5AE-96E5-E43C-648163F07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B6DEF56-EB4A-6F4D-85BA-896D11B4E41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D9A6DC56-4A71-8FD4-A971-320A4B520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9B9CEBFF-41CB-5449-FDBC-0F3F31A54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9440A0E-8E4C-1F4A-BEF4-98791A77AC7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2CFBBFF3-82C4-F635-D21E-22EF107AD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Integer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6B1E524-4FCB-064F-2D7E-43A1BB27A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Almost always an exact reflection of the hardware so the mapping is trivial</a:t>
            </a:r>
          </a:p>
          <a:p>
            <a:pPr eaLnBrk="1" hangingPunct="1"/>
            <a:r>
              <a:rPr lang="en-US" altLang="en-US"/>
              <a:t>There may be as many as eight different integer types in a language </a:t>
            </a:r>
          </a:p>
          <a:p>
            <a:pPr eaLnBrk="1" hangingPunct="1"/>
            <a:r>
              <a:rPr lang="en-US" altLang="en-US"/>
              <a:t>Java’s signed integer sizes: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2C3C199D-9260-4027-C2D9-DAA6EE30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30E096D0-5724-8358-4EEA-384E2EAF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List Operations in Scheme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altLang="en-US">
                <a:cs typeface="Courier New" panose="02070309020205020404" pitchFamily="49" charset="0"/>
              </a:rPr>
              <a:t> returns the first element of its list parameter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(CAR ′(A B C))</a:t>
            </a:r>
            <a:r>
              <a:rPr lang="en-US" altLang="en-US">
                <a:cs typeface="Courier New" panose="02070309020205020404" pitchFamily="49" charset="0"/>
              </a:rPr>
              <a:t> 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>
                <a:cs typeface="Courier New" panose="02070309020205020404" pitchFamily="49" charset="0"/>
              </a:rPr>
              <a:t> returns the remainder of its list parameter after the first element has been removed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(CDR ′(A B C))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(B C)</a:t>
            </a:r>
            <a:endParaRPr lang="en-US" altLang="en-US" sz="2000"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-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US" altLang="en-US">
                <a:cs typeface="Courier New" panose="02070309020205020404" pitchFamily="49" charset="0"/>
              </a:rPr>
              <a:t> puts its first parameter into its second parameter, a list, to make a new list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(CONS ′A (B C))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</a:p>
          <a:p>
            <a:pPr lvl="1">
              <a:buFontTx/>
              <a:buChar char="-"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>
                <a:cs typeface="Courier New" panose="02070309020205020404" pitchFamily="49" charset="0"/>
              </a:rPr>
              <a:t> returns a new list of its parameters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(LIST ′A ′B ′(C D))</a:t>
            </a:r>
            <a:r>
              <a:rPr lang="en-US" altLang="en-US">
                <a:cs typeface="Courier New" panose="02070309020205020404" pitchFamily="49" charset="0"/>
              </a:rPr>
              <a:t> 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(C D))</a:t>
            </a:r>
            <a:endParaRPr lang="en-US" altLang="en-US" sz="2000">
              <a:cs typeface="Courier New" panose="02070309020205020404" pitchFamily="49" charset="0"/>
            </a:endParaRPr>
          </a:p>
        </p:txBody>
      </p:sp>
      <p:sp>
        <p:nvSpPr>
          <p:cNvPr id="100356" name="Footer Placeholder 3">
            <a:extLst>
              <a:ext uri="{FF2B5EF4-FFF2-40B4-BE49-F238E27FC236}">
                <a16:creationId xmlns:a16="http://schemas.microsoft.com/office/drawing/2014/main" id="{9FF16BFC-7ACF-3BB1-F030-FA95506D8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0357" name="Slide Number Placeholder 4">
            <a:extLst>
              <a:ext uri="{FF2B5EF4-FFF2-40B4-BE49-F238E27FC236}">
                <a16:creationId xmlns:a16="http://schemas.microsoft.com/office/drawing/2014/main" id="{AFF50D4F-70C0-54BE-3868-2F612A95D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3B0DC89-41DC-4443-9781-A6667CC9E4D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D727D303-A5B9-7A7B-F9AE-EED8CCB0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DE39D594-21D6-604F-C950-CB12C907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r>
              <a:rPr lang="en-US" altLang="en-US"/>
              <a:t>List Operations in ML</a:t>
            </a:r>
          </a:p>
          <a:p>
            <a:pPr lvl="1"/>
            <a:r>
              <a:rPr lang="en-US" altLang="en-US"/>
              <a:t>Lists are written in brackets and the elements are separated by commas</a:t>
            </a:r>
          </a:p>
          <a:p>
            <a:pPr lvl="1"/>
            <a:r>
              <a:rPr lang="en-US" altLang="en-US"/>
              <a:t>List elements must be of the same type</a:t>
            </a:r>
          </a:p>
          <a:p>
            <a:pPr lvl="1"/>
            <a:r>
              <a:rPr lang="en-US" altLang="en-US"/>
              <a:t>The Scheme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US" altLang="en-US"/>
              <a:t> function is a binary operator in ML,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3 :: [5, 7, 9]</a:t>
            </a:r>
            <a:r>
              <a:rPr lang="en-US" altLang="en-US"/>
              <a:t> evaluates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lvl="1"/>
            <a:r>
              <a:rPr lang="en-US" altLang="en-US"/>
              <a:t>The Scheme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/>
              <a:t> functions are named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/>
              <a:t>, respectively</a:t>
            </a:r>
          </a:p>
        </p:txBody>
      </p:sp>
      <p:sp>
        <p:nvSpPr>
          <p:cNvPr id="101380" name="Footer Placeholder 3">
            <a:extLst>
              <a:ext uri="{FF2B5EF4-FFF2-40B4-BE49-F238E27FC236}">
                <a16:creationId xmlns:a16="http://schemas.microsoft.com/office/drawing/2014/main" id="{176ACB3A-1A9C-EDAF-774A-ED76894187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1381" name="Slide Number Placeholder 4">
            <a:extLst>
              <a:ext uri="{FF2B5EF4-FFF2-40B4-BE49-F238E27FC236}">
                <a16:creationId xmlns:a16="http://schemas.microsoft.com/office/drawing/2014/main" id="{A47B785E-9F87-B305-2B1B-EED7AAE2C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4FE9482-1141-C74E-99FD-B7CFA749794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CB5233C2-655A-905C-55A5-C0E84AAF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07D6590E-4BF4-6699-C48F-0549CCED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876800"/>
          </a:xfrm>
        </p:spPr>
        <p:txBody>
          <a:bodyPr/>
          <a:lstStyle/>
          <a:p>
            <a:r>
              <a:rPr lang="en-US" altLang="en-US"/>
              <a:t>F# Lists </a:t>
            </a:r>
          </a:p>
          <a:p>
            <a:pPr lvl="1"/>
            <a:r>
              <a:rPr lang="en-US" altLang="en-US"/>
              <a:t>Like those of ML, except elements are separated by semicolons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/>
              <a:t> are methods of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/>
              <a:t> class</a:t>
            </a:r>
          </a:p>
          <a:p>
            <a:r>
              <a:rPr lang="en-US" altLang="en-US"/>
              <a:t>Python Lists</a:t>
            </a:r>
          </a:p>
          <a:p>
            <a:pPr lvl="1"/>
            <a:r>
              <a:rPr lang="en-US" altLang="en-US"/>
              <a:t>The list data type also serves as Python’s arrays</a:t>
            </a:r>
          </a:p>
          <a:p>
            <a:pPr lvl="1"/>
            <a:r>
              <a:rPr lang="en-US" altLang="en-US"/>
              <a:t>Unlike Scheme, Common Lisp, ML, and F#, Python’s lists are mutable</a:t>
            </a:r>
          </a:p>
          <a:p>
            <a:pPr lvl="1"/>
            <a:r>
              <a:rPr lang="en-US" altLang="en-US"/>
              <a:t>Elements can be of any type</a:t>
            </a:r>
          </a:p>
          <a:p>
            <a:pPr lvl="1"/>
            <a:r>
              <a:rPr lang="en-US" altLang="en-US"/>
              <a:t>Create a list with an assignment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myList = [3, 5.8, "grape</a:t>
            </a:r>
            <a:r>
              <a:rPr lang="en-US" altLang="en-US" sz="2000">
                <a:latin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altLang="en-US"/>
          </a:p>
        </p:txBody>
      </p:sp>
      <p:sp>
        <p:nvSpPr>
          <p:cNvPr id="102404" name="Footer Placeholder 3">
            <a:extLst>
              <a:ext uri="{FF2B5EF4-FFF2-40B4-BE49-F238E27FC236}">
                <a16:creationId xmlns:a16="http://schemas.microsoft.com/office/drawing/2014/main" id="{772FCF1C-637F-0DED-508A-FD0934BC4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2405" name="Slide Number Placeholder 4">
            <a:extLst>
              <a:ext uri="{FF2B5EF4-FFF2-40B4-BE49-F238E27FC236}">
                <a16:creationId xmlns:a16="http://schemas.microsoft.com/office/drawing/2014/main" id="{4C0FD327-8EC4-42C2-6338-F4303456CA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029606F-5A45-7C4C-A6B7-5C75A2A749B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D0500B51-A48B-EC48-873F-27FF5812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6A39BB0A-1611-9F09-A37F-28E5445CA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r>
              <a:rPr lang="en-US" altLang="en-US"/>
              <a:t>Python Lists </a:t>
            </a:r>
            <a:r>
              <a:rPr lang="en-US" altLang="en-US" sz="2400"/>
              <a:t>(continued)</a:t>
            </a:r>
          </a:p>
          <a:p>
            <a:pPr lvl="1"/>
            <a:r>
              <a:rPr lang="en-US" altLang="en-US"/>
              <a:t>List elements are referenced with subscripting, with indices beginning at zero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= myList[1]</a:t>
            </a:r>
            <a:r>
              <a:rPr lang="en-US" altLang="en-US"/>
              <a:t>    Sets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/>
              <a:t>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5.8</a:t>
            </a:r>
          </a:p>
          <a:p>
            <a:pPr lvl="1"/>
            <a:r>
              <a:rPr lang="en-US" altLang="en-US"/>
              <a:t>List elements can be deleted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 myList[1]</a:t>
            </a:r>
          </a:p>
          <a:p>
            <a:pPr lvl="1"/>
            <a:r>
              <a:rPr lang="en-US" altLang="en-US"/>
              <a:t>List Comprehensions – derived from set notation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[x * x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(6)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% 3 == 0]</a:t>
            </a:r>
          </a:p>
          <a:p>
            <a:pPr lvl="1">
              <a:buFontTx/>
              <a:buNone/>
            </a:pPr>
            <a:r>
              <a:rPr lang="en-US" altLang="en-US"/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(12)</a:t>
            </a:r>
            <a:r>
              <a:rPr lang="en-US" altLang="en-US"/>
              <a:t> creates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6]</a:t>
            </a:r>
          </a:p>
          <a:p>
            <a:pPr lvl="1">
              <a:buFontTx/>
              <a:buNone/>
            </a:pPr>
            <a:r>
              <a:rPr lang="en-US" altLang="en-US"/>
              <a:t>    Constructed list: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[0, 9, 36]</a:t>
            </a:r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103428" name="Footer Placeholder 3">
            <a:extLst>
              <a:ext uri="{FF2B5EF4-FFF2-40B4-BE49-F238E27FC236}">
                <a16:creationId xmlns:a16="http://schemas.microsoft.com/office/drawing/2014/main" id="{73CDF0C0-9EAE-D8C0-6F5E-18ECFC906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3429" name="Slide Number Placeholder 4">
            <a:extLst>
              <a:ext uri="{FF2B5EF4-FFF2-40B4-BE49-F238E27FC236}">
                <a16:creationId xmlns:a16="http://schemas.microsoft.com/office/drawing/2014/main" id="{A7A0F646-F659-BCDD-1EE0-E9B016394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7830861-76F0-C04D-B8C4-F3DCFF18384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E4D49D3D-8842-1F2C-2EB3-A7AFEF63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8D5F153A-49AC-32BF-9BC3-FA3AE3989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Haskell’s List Comprehensions</a:t>
            </a:r>
          </a:p>
          <a:p>
            <a:pPr lvl="1"/>
            <a:r>
              <a:rPr lang="en-US" altLang="en-US"/>
              <a:t>The original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[n * n | n &lt;- [1..10]]</a:t>
            </a:r>
          </a:p>
          <a:p>
            <a:r>
              <a:rPr lang="en-US" altLang="en-US"/>
              <a:t>F#’s List Comprehensions</a:t>
            </a:r>
          </a:p>
          <a:p>
            <a:pPr>
              <a:buFontTx/>
              <a:buNone/>
            </a:pPr>
            <a:r>
              <a:rPr lang="en-US" altLang="en-US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myArray = [|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1 .. 5 -&gt; [i * i) |]</a:t>
            </a:r>
          </a:p>
          <a:p>
            <a:r>
              <a:rPr lang="en-US" altLang="en-US">
                <a:cs typeface="Courier New" panose="02070309020205020404" pitchFamily="49" charset="0"/>
              </a:rPr>
              <a:t>Both C# and Java supports lists through their generic heap-dynamic collection classes,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>
                <a:cs typeface="Courier New" panose="02070309020205020404" pitchFamily="49" charset="0"/>
              </a:rPr>
              <a:t>, respectively</a:t>
            </a:r>
          </a:p>
        </p:txBody>
      </p:sp>
      <p:sp>
        <p:nvSpPr>
          <p:cNvPr id="104452" name="Footer Placeholder 3">
            <a:extLst>
              <a:ext uri="{FF2B5EF4-FFF2-40B4-BE49-F238E27FC236}">
                <a16:creationId xmlns:a16="http://schemas.microsoft.com/office/drawing/2014/main" id="{1773125F-F540-073C-F593-4F288A3CA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4453" name="Slide Number Placeholder 4">
            <a:extLst>
              <a:ext uri="{FF2B5EF4-FFF2-40B4-BE49-F238E27FC236}">
                <a16:creationId xmlns:a16="http://schemas.microsoft.com/office/drawing/2014/main" id="{CE79DDC1-AD9E-F778-859F-13A6E50B1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A5945FB-5BE1-594D-A3C1-8EB768BC7C2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>
            <a:extLst>
              <a:ext uri="{FF2B5EF4-FFF2-40B4-BE49-F238E27FC236}">
                <a16:creationId xmlns:a16="http://schemas.microsoft.com/office/drawing/2014/main" id="{377A3CFC-684E-9E07-3B75-BA11C3D4A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5475" name="Slide Number Placeholder 4">
            <a:extLst>
              <a:ext uri="{FF2B5EF4-FFF2-40B4-BE49-F238E27FC236}">
                <a16:creationId xmlns:a16="http://schemas.microsoft.com/office/drawing/2014/main" id="{6409D112-9568-976E-CC78-68FD54A27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CB25077-8CC0-FD4C-8E1B-5E8DDAF8C8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8DC07B95-1B13-189C-E156-7D6BD1CAD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Unions Types</a:t>
            </a:r>
          </a:p>
        </p:txBody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7B3CEF2D-B69E-7256-6A7E-740FCA3B8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union</a:t>
            </a:r>
            <a:r>
              <a:rPr lang="en-US" altLang="en-US"/>
              <a:t> is a type whose variables are allowed to store different type values at different times during execution</a:t>
            </a:r>
          </a:p>
          <a:p>
            <a:pPr eaLnBrk="1" hangingPunct="1"/>
            <a:r>
              <a:rPr lang="en-US" altLang="en-US"/>
              <a:t>Design issue </a:t>
            </a:r>
          </a:p>
          <a:p>
            <a:pPr lvl="1" eaLnBrk="1" hangingPunct="1"/>
            <a:r>
              <a:rPr lang="en-US" altLang="en-US"/>
              <a:t>Should type checking be required?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>
            <a:extLst>
              <a:ext uri="{FF2B5EF4-FFF2-40B4-BE49-F238E27FC236}">
                <a16:creationId xmlns:a16="http://schemas.microsoft.com/office/drawing/2014/main" id="{A6E893D0-7CEA-C68D-138B-B6025260F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7523" name="Slide Number Placeholder 4">
            <a:extLst>
              <a:ext uri="{FF2B5EF4-FFF2-40B4-BE49-F238E27FC236}">
                <a16:creationId xmlns:a16="http://schemas.microsoft.com/office/drawing/2014/main" id="{255995DF-E74D-C7DF-1EFF-3C7AC85E8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2BF1479-6B48-7846-8CE2-93E977694B2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ADADDAC9-89F3-BB52-3E52-CC2C20D40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Discriminated vs. Free Unions</a:t>
            </a:r>
          </a:p>
        </p:txBody>
      </p:sp>
      <p:sp>
        <p:nvSpPr>
          <p:cNvPr id="107525" name="Rectangle 3">
            <a:extLst>
              <a:ext uri="{FF2B5EF4-FFF2-40B4-BE49-F238E27FC236}">
                <a16:creationId xmlns:a16="http://schemas.microsoft.com/office/drawing/2014/main" id="{C0A321F2-27C3-8B77-F699-DE5A4BD2D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and C++ provide union constructs in which there is no language support for type checking; the union in these languages is called </a:t>
            </a:r>
            <a:r>
              <a:rPr lang="en-US" altLang="en-US" i="1"/>
              <a:t>free union</a:t>
            </a:r>
          </a:p>
          <a:p>
            <a:pPr eaLnBrk="1" hangingPunct="1"/>
            <a:r>
              <a:rPr lang="en-US" altLang="en-US"/>
              <a:t>Type checking of unions require that each union include a type indicator called a </a:t>
            </a:r>
            <a:r>
              <a:rPr lang="en-US" altLang="en-US" i="1"/>
              <a:t>discriminant</a:t>
            </a:r>
          </a:p>
          <a:p>
            <a:pPr lvl="1" eaLnBrk="1" hangingPunct="1"/>
            <a:r>
              <a:rPr lang="en-US" altLang="en-US"/>
              <a:t>Supported by ML, Haskell, and F#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B66577DF-23F0-5002-DA9B-268D8C00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29D6-368A-DAE9-970C-E89B79EE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Defined with a type statement using OR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float;;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dirty="0"/>
              <a:t> is the new type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RealValue</a:t>
            </a:r>
            <a:r>
              <a:rPr lang="en-US" dirty="0"/>
              <a:t> are constructors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To create a value of type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ir1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17;;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ir2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3.4;;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</a:p>
        </p:txBody>
      </p:sp>
      <p:sp>
        <p:nvSpPr>
          <p:cNvPr id="109572" name="Footer Placeholder 3">
            <a:extLst>
              <a:ext uri="{FF2B5EF4-FFF2-40B4-BE49-F238E27FC236}">
                <a16:creationId xmlns:a16="http://schemas.microsoft.com/office/drawing/2014/main" id="{52B7A7E2-22F7-A147-C77C-9DBC5C3D5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9573" name="Slide Number Placeholder 4">
            <a:extLst>
              <a:ext uri="{FF2B5EF4-FFF2-40B4-BE49-F238E27FC236}">
                <a16:creationId xmlns:a16="http://schemas.microsoft.com/office/drawing/2014/main" id="{01251E19-D696-F264-3CC6-4FA681707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5F588C5-9F5A-6B45-8B83-21B76B1A0EC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8FF62A32-52F5-DF0C-B17E-065C699A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 </a:t>
            </a:r>
            <a:r>
              <a:rPr lang="en-US" altLang="en-US" sz="240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1B43-F3C6-FFE7-1935-E79DD4B1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600200"/>
            <a:ext cx="81534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Accessing the value of a union is done with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pattern matching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/>
              <a:t> pattern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expression_list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expression</a:t>
            </a:r>
            <a:r>
              <a:rPr lang="en-US" baseline="-25000" dirty="0"/>
              <a:t>1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…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</a:t>
            </a:r>
            <a:r>
              <a:rPr lang="en-US" dirty="0" err="1"/>
              <a:t>expression_list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</a:t>
            </a:r>
            <a:r>
              <a:rPr lang="en-US" dirty="0" err="1"/>
              <a:t>expression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- Pattern can be any data type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- The expression list can have wild cards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)</a:t>
            </a:r>
          </a:p>
        </p:txBody>
      </p:sp>
      <p:sp>
        <p:nvSpPr>
          <p:cNvPr id="110596" name="Footer Placeholder 3">
            <a:extLst>
              <a:ext uri="{FF2B5EF4-FFF2-40B4-BE49-F238E27FC236}">
                <a16:creationId xmlns:a16="http://schemas.microsoft.com/office/drawing/2014/main" id="{5754BFC6-B121-1F86-A0ED-87717F19EE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0597" name="Slide Number Placeholder 4">
            <a:extLst>
              <a:ext uri="{FF2B5EF4-FFF2-40B4-BE49-F238E27FC236}">
                <a16:creationId xmlns:a16="http://schemas.microsoft.com/office/drawing/2014/main" id="{01842038-1C77-4CFF-0FCA-456939B38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45D0E7F-978D-6F42-93CA-97456C9EAD0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9836DAD-B45C-C277-ECF2-7C07BA4A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 </a:t>
            </a:r>
            <a:r>
              <a:rPr lang="en-US" altLang="en-US" sz="2400"/>
              <a:t>(continued)</a:t>
            </a:r>
            <a:endParaRPr lang="en-US" altLang="en-US"/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D02716B2-B661-1314-15D6-06BB40DF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Example:</a:t>
            </a:r>
          </a:p>
          <a:p>
            <a:pPr marL="0" indent="0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 = 7;;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b = ″grape″;;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(a, b)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| 4, ″apple″ -&gt; apple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| _, ″grape″ -&gt; grape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| _ -&gt; fruit;;</a:t>
            </a: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620" name="Footer Placeholder 3">
            <a:extLst>
              <a:ext uri="{FF2B5EF4-FFF2-40B4-BE49-F238E27FC236}">
                <a16:creationId xmlns:a16="http://schemas.microsoft.com/office/drawing/2014/main" id="{17FFB60F-FDB8-D26C-18C5-A37D35D63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1621" name="Slide Number Placeholder 4">
            <a:extLst>
              <a:ext uri="{FF2B5EF4-FFF2-40B4-BE49-F238E27FC236}">
                <a16:creationId xmlns:a16="http://schemas.microsoft.com/office/drawing/2014/main" id="{0A5052F5-F28E-673A-D73C-D62931BAE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6FDA96-1964-6E47-875A-C34286C8C40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1D6E2026-6F98-B74B-8D14-264A003DE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BEDAFAAE-4DED-D674-4912-68FC2A14C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CABCA3F-C684-8644-839D-40F7B77BDB6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9C7AB03-B22C-5C0D-E9EB-200003285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Floating Point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B56DAA4E-CC18-3DE7-DF4C-54288C7EA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real numbers, but only as approximations</a:t>
            </a:r>
          </a:p>
          <a:p>
            <a:pPr eaLnBrk="1" hangingPunct="1"/>
            <a:r>
              <a:rPr lang="en-US" altLang="en-US"/>
              <a:t>Languages for scientific use support at least two floating-point types (e.g.,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; sometimes more</a:t>
            </a:r>
          </a:p>
          <a:p>
            <a:pPr eaLnBrk="1" hangingPunct="1"/>
            <a:r>
              <a:rPr lang="en-US" altLang="en-US"/>
              <a:t>Usually exactly like the hardware, but not always</a:t>
            </a:r>
          </a:p>
          <a:p>
            <a:pPr eaLnBrk="1" hangingPunct="1"/>
            <a:r>
              <a:rPr lang="en-US" altLang="en-US"/>
              <a:t>IEEE Floating-Point</a:t>
            </a:r>
          </a:p>
          <a:p>
            <a:pPr eaLnBrk="1" hangingPunct="1">
              <a:buFontTx/>
              <a:buNone/>
            </a:pPr>
            <a:r>
              <a:rPr lang="en-US" altLang="en-US"/>
              <a:t>	Standard 754</a:t>
            </a:r>
          </a:p>
        </p:txBody>
      </p:sp>
      <p:pic>
        <p:nvPicPr>
          <p:cNvPr id="14342" name="Picture 4">
            <a:extLst>
              <a:ext uri="{FF2B5EF4-FFF2-40B4-BE49-F238E27FC236}">
                <a16:creationId xmlns:a16="http://schemas.microsoft.com/office/drawing/2014/main" id="{F04835BB-1A61-18FC-37EC-1AE5DEE7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32766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041A5488-F7A3-6401-EF39-FAA6335C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 </a:t>
            </a:r>
            <a:r>
              <a:rPr lang="en-US" altLang="en-US" sz="2400"/>
              <a:t>(continued)</a:t>
            </a:r>
            <a:endParaRPr lang="en-US" altLang="en-US"/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62E153B5-48C1-145B-9E11-136CB959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To display the type of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altLang="en-US">
                <a:cs typeface="Courier New" panose="02070309020205020404" pitchFamily="49" charset="0"/>
              </a:rPr>
              <a:t> union:</a:t>
            </a:r>
          </a:p>
          <a:p>
            <a:pPr marL="0" indent="0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printType value = 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| IntVale value -&gt; printfn ″int″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| RealValue value -&gt; printfn ″float″;;</a:t>
            </a: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ir1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ir2</a:t>
            </a:r>
            <a:r>
              <a:rPr lang="en-US" altLang="en-US">
                <a:cs typeface="Courier New" panose="02070309020205020404" pitchFamily="49" charset="0"/>
              </a:rPr>
              <a:t> are defined as previously, </a:t>
            </a:r>
          </a:p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printType ir1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printType ir2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altLang="en-US"/>
          </a:p>
        </p:txBody>
      </p:sp>
      <p:sp>
        <p:nvSpPr>
          <p:cNvPr id="112644" name="Footer Placeholder 3">
            <a:extLst>
              <a:ext uri="{FF2B5EF4-FFF2-40B4-BE49-F238E27FC236}">
                <a16:creationId xmlns:a16="http://schemas.microsoft.com/office/drawing/2014/main" id="{C79EE977-B441-3895-1996-5B625B0566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2645" name="Slide Number Placeholder 4">
            <a:extLst>
              <a:ext uri="{FF2B5EF4-FFF2-40B4-BE49-F238E27FC236}">
                <a16:creationId xmlns:a16="http://schemas.microsoft.com/office/drawing/2014/main" id="{5995D54F-5CBE-66D4-6864-BE31FAA94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71060CD-CE28-3A4C-9C9B-B3FAFB95A1A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>
            <a:extLst>
              <a:ext uri="{FF2B5EF4-FFF2-40B4-BE49-F238E27FC236}">
                <a16:creationId xmlns:a16="http://schemas.microsoft.com/office/drawing/2014/main" id="{F63886E7-A14E-F40B-4142-A52CD7520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3667" name="Slide Number Placeholder 4">
            <a:extLst>
              <a:ext uri="{FF2B5EF4-FFF2-40B4-BE49-F238E27FC236}">
                <a16:creationId xmlns:a16="http://schemas.microsoft.com/office/drawing/2014/main" id="{FA06295A-5C80-2526-7B37-8375CFF9C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70084D7-6281-B443-8B33-39F1975CFD9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1CE0D1E4-3138-0033-F3B8-372D2DE56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Unions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7909BB0A-CE7E-F1D4-F1C3-864228030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Free unions are unsafe</a:t>
            </a:r>
          </a:p>
          <a:p>
            <a:pPr lvl="1" eaLnBrk="1" hangingPunct="1">
              <a:defRPr/>
            </a:pPr>
            <a:r>
              <a:rPr lang="en-US" altLang="en-US" dirty="0"/>
              <a:t>Do not allow type checking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Java and C# do not support unions</a:t>
            </a:r>
          </a:p>
          <a:p>
            <a:pPr lvl="1" eaLnBrk="1" hangingPunct="1">
              <a:defRPr/>
            </a:pPr>
            <a:r>
              <a:rPr lang="en-US" altLang="en-US" dirty="0"/>
              <a:t>Reflective of growing concerns for safety in programming language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>
            <a:extLst>
              <a:ext uri="{FF2B5EF4-FFF2-40B4-BE49-F238E27FC236}">
                <a16:creationId xmlns:a16="http://schemas.microsoft.com/office/drawing/2014/main" id="{CB77AEA6-D530-508D-0126-E7E1150FFD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5715" name="Slide Number Placeholder 4">
            <a:extLst>
              <a:ext uri="{FF2B5EF4-FFF2-40B4-BE49-F238E27FC236}">
                <a16:creationId xmlns:a16="http://schemas.microsoft.com/office/drawing/2014/main" id="{92A73C9F-50E6-009D-1F2C-4AD491A65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CA5757A-4AE1-7A48-A251-D646C5CB5DF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AE8A241E-C86F-A749-5087-835B9D8A3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and Reference Types</a:t>
            </a:r>
          </a:p>
        </p:txBody>
      </p:sp>
      <p:sp>
        <p:nvSpPr>
          <p:cNvPr id="115717" name="Rectangle 3">
            <a:extLst>
              <a:ext uri="{FF2B5EF4-FFF2-40B4-BE49-F238E27FC236}">
                <a16:creationId xmlns:a16="http://schemas.microsoft.com/office/drawing/2014/main" id="{01E00369-51BF-819D-BD45-AA64AB9D8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pointer</a:t>
            </a:r>
            <a:r>
              <a:rPr lang="en-US" altLang="en-US"/>
              <a:t> type variable has a range of values that consists of memory addresses and a special value, </a:t>
            </a:r>
            <a:r>
              <a:rPr lang="en-US" altLang="en-US" i="1"/>
              <a:t>nil </a:t>
            </a:r>
            <a:endParaRPr lang="en-US" altLang="en-US"/>
          </a:p>
          <a:p>
            <a:pPr eaLnBrk="1" hangingPunct="1"/>
            <a:r>
              <a:rPr lang="en-US" altLang="en-US"/>
              <a:t>Provide the power of indirect addressing</a:t>
            </a:r>
          </a:p>
          <a:p>
            <a:pPr eaLnBrk="1" hangingPunct="1"/>
            <a:r>
              <a:rPr lang="en-US" altLang="en-US"/>
              <a:t>Provide a way to manage dynamic memory</a:t>
            </a:r>
          </a:p>
          <a:p>
            <a:pPr eaLnBrk="1" hangingPunct="1"/>
            <a:r>
              <a:rPr lang="en-US" altLang="en-US"/>
              <a:t>A pointer can be used to access a location in the area where storage is dynamically created (usually called a </a:t>
            </a:r>
            <a:r>
              <a:rPr lang="en-US" altLang="en-US" i="1"/>
              <a:t>heap</a:t>
            </a:r>
            <a:r>
              <a:rPr lang="en-US" altLang="en-US"/>
              <a:t>)</a:t>
            </a:r>
            <a:endParaRPr lang="en-US" altLang="en-US" i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>
            <a:extLst>
              <a:ext uri="{FF2B5EF4-FFF2-40B4-BE49-F238E27FC236}">
                <a16:creationId xmlns:a16="http://schemas.microsoft.com/office/drawing/2014/main" id="{BB6F176A-003E-90C3-8471-F97BFC85E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7763" name="Slide Number Placeholder 4">
            <a:extLst>
              <a:ext uri="{FF2B5EF4-FFF2-40B4-BE49-F238E27FC236}">
                <a16:creationId xmlns:a16="http://schemas.microsoft.com/office/drawing/2014/main" id="{CDDF7B00-56E6-0B8A-3CD5-2E5FE3069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27ED76-D9FA-3F45-9844-65C7835500F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662FE550-48E8-6081-8CEE-9DAE4EB01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Issues of Pointers</a:t>
            </a:r>
          </a:p>
        </p:txBody>
      </p:sp>
      <p:sp>
        <p:nvSpPr>
          <p:cNvPr id="117765" name="Rectangle 3">
            <a:extLst>
              <a:ext uri="{FF2B5EF4-FFF2-40B4-BE49-F238E27FC236}">
                <a16:creationId xmlns:a16="http://schemas.microsoft.com/office/drawing/2014/main" id="{2495C092-5B8D-566E-2418-EA40419EF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are the scope of and lifetime of a pointer variable?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What is the lifetime of a heap-dynamic variable?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Are pointers restricted as to the type of value to which they can point?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Are pointers used for dynamic storage management, indirect addressing, or both?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Should the language support pointer types, reference types, or both?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>
            <a:extLst>
              <a:ext uri="{FF2B5EF4-FFF2-40B4-BE49-F238E27FC236}">
                <a16:creationId xmlns:a16="http://schemas.microsoft.com/office/drawing/2014/main" id="{AE511104-7904-07FB-887C-44450E572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9811" name="Slide Number Placeholder 4">
            <a:extLst>
              <a:ext uri="{FF2B5EF4-FFF2-40B4-BE49-F238E27FC236}">
                <a16:creationId xmlns:a16="http://schemas.microsoft.com/office/drawing/2014/main" id="{113E9940-9F1B-A1AD-2966-D54BA4AB9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CF10CC6-5B47-7D49-ADB8-31C50190F52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DAA7E596-C4E5-C5F1-3B3D-8170F0A81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Operations</a:t>
            </a:r>
          </a:p>
        </p:txBody>
      </p:sp>
      <p:sp>
        <p:nvSpPr>
          <p:cNvPr id="119813" name="Rectangle 3">
            <a:extLst>
              <a:ext uri="{FF2B5EF4-FFF2-40B4-BE49-F238E27FC236}">
                <a16:creationId xmlns:a16="http://schemas.microsoft.com/office/drawing/2014/main" id="{48D0AAF3-0C75-A6F4-38B6-4BF1CF30D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Two fundamental operations: assignment and dereferencing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Assignment is used to set a pointer variable’s value to some useful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Dereferencing yields the value stored at the location represented by the pointer’s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Dereferencing can be explicit or implicit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C++ uses an explicit operation via *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 = *ptr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sets j to the value located 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>
            <a:extLst>
              <a:ext uri="{FF2B5EF4-FFF2-40B4-BE49-F238E27FC236}">
                <a16:creationId xmlns:a16="http://schemas.microsoft.com/office/drawing/2014/main" id="{E1AB299E-6670-D286-0365-018FE4A7F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1859" name="Slide Number Placeholder 4">
            <a:extLst>
              <a:ext uri="{FF2B5EF4-FFF2-40B4-BE49-F238E27FC236}">
                <a16:creationId xmlns:a16="http://schemas.microsoft.com/office/drawing/2014/main" id="{DE662FA0-477F-DC78-129A-E16F7F20B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714F051-F962-BF44-9BA2-88661EC368C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4BFCF136-91A2-E4F6-6E56-F49BB2F71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Assignment Illustrated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107A300C-C112-B183-5D44-75445C1A5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5319713"/>
            <a:ext cx="8153400" cy="852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The assignment operation j = *ptr</a:t>
            </a:r>
          </a:p>
        </p:txBody>
      </p:sp>
      <p:pic>
        <p:nvPicPr>
          <p:cNvPr id="121862" name="Picture 4">
            <a:extLst>
              <a:ext uri="{FF2B5EF4-FFF2-40B4-BE49-F238E27FC236}">
                <a16:creationId xmlns:a16="http://schemas.microsoft.com/office/drawing/2014/main" id="{C58DEC6F-F6B5-9FD6-2983-FA4DA6AE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8674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82A3BAD1-75C6-5D02-873C-1CDB21B8C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3907" name="Slide Number Placeholder 4">
            <a:extLst>
              <a:ext uri="{FF2B5EF4-FFF2-40B4-BE49-F238E27FC236}">
                <a16:creationId xmlns:a16="http://schemas.microsoft.com/office/drawing/2014/main" id="{98CCBF93-7FBA-126C-A9F4-5DE81379D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58556E2-0034-4F4A-A162-38B84B1A05E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5CBAD6A7-F166-9E30-1C36-1CC68E3A9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Pointers 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AB212BA8-20A4-F178-54F6-2B5A52F45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Dangling pointers (dangerous)</a:t>
            </a:r>
          </a:p>
          <a:p>
            <a:pPr lvl="1" eaLnBrk="1" hangingPunct="1"/>
            <a:r>
              <a:rPr lang="en-US" altLang="en-US" sz="2000"/>
              <a:t>A pointer points to a heap-dynamic variable that has been deallocated</a:t>
            </a:r>
          </a:p>
          <a:p>
            <a:pPr eaLnBrk="1" hangingPunct="1"/>
            <a:r>
              <a:rPr lang="en-US" altLang="en-US" sz="2400"/>
              <a:t>Lost heap-dynamic variable</a:t>
            </a:r>
          </a:p>
          <a:p>
            <a:pPr lvl="1" eaLnBrk="1" hangingPunct="1"/>
            <a:r>
              <a:rPr lang="en-US" altLang="en-US" sz="2000"/>
              <a:t>An allocated heap-dynamic variable that is no longer accessible to the user program (often called </a:t>
            </a:r>
            <a:r>
              <a:rPr lang="en-US" altLang="en-US" sz="2000" i="1"/>
              <a:t>garbage</a:t>
            </a:r>
            <a:r>
              <a:rPr lang="en-US" altLang="en-US" sz="2000"/>
              <a:t>)</a:t>
            </a:r>
          </a:p>
          <a:p>
            <a:pPr lvl="2" eaLnBrk="1" hangingPunct="1"/>
            <a:r>
              <a:rPr lang="en-US" altLang="en-US" sz="1900"/>
              <a:t>Pointer 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1900"/>
              <a:t> is set to point to a newly created heap-dynamic variable</a:t>
            </a:r>
          </a:p>
          <a:p>
            <a:pPr lvl="2" eaLnBrk="1" hangingPunct="1"/>
            <a:r>
              <a:rPr lang="en-US" altLang="en-US" sz="1900"/>
              <a:t>Pointer 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1900"/>
              <a:t> is later set to point to another newly created heap-dynamic variable</a:t>
            </a:r>
          </a:p>
          <a:p>
            <a:pPr lvl="2" eaLnBrk="1" hangingPunct="1"/>
            <a:r>
              <a:rPr lang="en-US" altLang="en-US" sz="1900"/>
              <a:t>The process of losing heap-dynamic variables is called </a:t>
            </a:r>
            <a:r>
              <a:rPr lang="en-US" altLang="en-US" sz="1900" i="1"/>
              <a:t>memory leakage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21102B12-1E1C-4E8B-85AC-E63362FB8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5955" name="Slide Number Placeholder 4">
            <a:extLst>
              <a:ext uri="{FF2B5EF4-FFF2-40B4-BE49-F238E27FC236}">
                <a16:creationId xmlns:a16="http://schemas.microsoft.com/office/drawing/2014/main" id="{4144208F-11DC-9ACF-CAEE-088D8B1045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E7B9DAF-3BD6-F44D-A460-4ADF089A2D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BD2CAFCE-7741-4900-3622-84F62ABBA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in C and C++</a:t>
            </a: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E910C828-5D3A-B3E9-B442-AD9BEA17C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Extremely flexible but must be used with care</a:t>
            </a:r>
          </a:p>
          <a:p>
            <a:pPr eaLnBrk="1" hangingPunct="1"/>
            <a:r>
              <a:rPr lang="en-US" altLang="en-US" sz="2400"/>
              <a:t>Pointers can point at any variable regardless of when or where it was allocated</a:t>
            </a:r>
          </a:p>
          <a:p>
            <a:pPr eaLnBrk="1" hangingPunct="1"/>
            <a:r>
              <a:rPr lang="en-US" altLang="en-US" sz="2400"/>
              <a:t>Used for dynamic storage management and addressing</a:t>
            </a:r>
          </a:p>
          <a:p>
            <a:pPr eaLnBrk="1" hangingPunct="1"/>
            <a:r>
              <a:rPr lang="en-US" altLang="en-US" sz="2400"/>
              <a:t>Pointer arithmetic is possible</a:t>
            </a:r>
          </a:p>
          <a:p>
            <a:pPr eaLnBrk="1" hangingPunct="1"/>
            <a:r>
              <a:rPr lang="en-US" altLang="en-US" sz="2400"/>
              <a:t>Explicit dereferencing and address-of operators</a:t>
            </a:r>
          </a:p>
          <a:p>
            <a:pPr eaLnBrk="1" hangingPunct="1"/>
            <a:r>
              <a:rPr lang="en-US" altLang="en-US" sz="2400"/>
              <a:t>Domain type need not be fixed (</a:t>
            </a:r>
            <a:r>
              <a:rPr lang="en-US" altLang="en-US" sz="2000" b="1">
                <a:latin typeface="Courier New" panose="02070309020205020404" pitchFamily="49" charset="0"/>
              </a:rPr>
              <a:t>void </a:t>
            </a:r>
            <a:r>
              <a:rPr lang="en-US" altLang="en-US" sz="2000">
                <a:latin typeface="Courier New" panose="02070309020205020404" pitchFamily="49" charset="0"/>
              </a:rPr>
              <a:t>*</a:t>
            </a:r>
            <a:r>
              <a:rPr lang="en-US" altLang="en-US" sz="2400"/>
              <a:t>)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</a:rPr>
              <a:t>void</a:t>
            </a:r>
            <a:r>
              <a:rPr lang="en-US" altLang="en-US" sz="2000">
                <a:latin typeface="Courier New" panose="02070309020205020404" pitchFamily="49" charset="0"/>
              </a:rPr>
              <a:t> *</a:t>
            </a:r>
            <a:r>
              <a:rPr lang="en-US" altLang="en-US" sz="2000"/>
              <a:t>  can point to any type and can be type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checked (cannot be de-referenced)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>
            <a:extLst>
              <a:ext uri="{FF2B5EF4-FFF2-40B4-BE49-F238E27FC236}">
                <a16:creationId xmlns:a16="http://schemas.microsoft.com/office/drawing/2014/main" id="{D4E098EC-BBF4-A643-E1F3-8CBF35AE6C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8003" name="Slide Number Placeholder 4">
            <a:extLst>
              <a:ext uri="{FF2B5EF4-FFF2-40B4-BE49-F238E27FC236}">
                <a16:creationId xmlns:a16="http://schemas.microsoft.com/office/drawing/2014/main" id="{4B1B1A19-150F-91B9-E679-B7D16A5A8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95F72D4-B247-2343-9637-E273FB0089E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04" name="Rectangle 2">
            <a:extLst>
              <a:ext uri="{FF2B5EF4-FFF2-40B4-BE49-F238E27FC236}">
                <a16:creationId xmlns:a16="http://schemas.microsoft.com/office/drawing/2014/main" id="{B3E56B3F-6DC9-7DC6-9F49-7882E974B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Arithmetic in C and C++</a:t>
            </a:r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B0379FBA-CE94-6001-DBF0-91B48B11E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float</a:t>
            </a:r>
            <a:r>
              <a:rPr lang="en-US" altLang="en-US" sz="2000">
                <a:latin typeface="Courier New" panose="02070309020205020404" pitchFamily="49" charset="0"/>
              </a:rPr>
              <a:t> stuff[100];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float</a:t>
            </a:r>
            <a:r>
              <a:rPr lang="en-US" altLang="en-US" sz="2000">
                <a:latin typeface="Courier New" panose="02070309020205020404" pitchFamily="49" charset="0"/>
              </a:rPr>
              <a:t> *p;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 = stuff;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*(p+5)</a:t>
            </a:r>
            <a:r>
              <a:rPr lang="en-US" altLang="en-US" sz="2000"/>
              <a:t> </a:t>
            </a:r>
            <a:r>
              <a:rPr lang="en-US" altLang="en-US"/>
              <a:t>is equivalent to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stuff[5]</a:t>
            </a:r>
            <a:r>
              <a:rPr lang="en-US" altLang="en-US"/>
              <a:t> and  </a:t>
            </a:r>
            <a:r>
              <a:rPr lang="en-US" altLang="en-US" sz="2000">
                <a:latin typeface="Courier New" panose="02070309020205020404" pitchFamily="49" charset="0"/>
              </a:rPr>
              <a:t>p[5]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*(p+i)</a:t>
            </a:r>
            <a:r>
              <a:rPr lang="en-US" altLang="en-US" sz="2000"/>
              <a:t> </a:t>
            </a:r>
            <a:r>
              <a:rPr lang="en-US" altLang="en-US"/>
              <a:t>is equivalent to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stuff[i]</a:t>
            </a:r>
            <a:r>
              <a:rPr lang="en-US" altLang="en-US"/>
              <a:t> and  </a:t>
            </a:r>
            <a:r>
              <a:rPr lang="en-US" altLang="en-US" sz="2000">
                <a:latin typeface="Courier New" panose="02070309020205020404" pitchFamily="49" charset="0"/>
              </a:rPr>
              <a:t>p[i]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>
            <a:extLst>
              <a:ext uri="{FF2B5EF4-FFF2-40B4-BE49-F238E27FC236}">
                <a16:creationId xmlns:a16="http://schemas.microsoft.com/office/drawing/2014/main" id="{2630E258-C599-1312-3012-C7058A638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0051" name="Slide Number Placeholder 4">
            <a:extLst>
              <a:ext uri="{FF2B5EF4-FFF2-40B4-BE49-F238E27FC236}">
                <a16:creationId xmlns:a16="http://schemas.microsoft.com/office/drawing/2014/main" id="{C82F4F4A-88EF-DB4C-720B-E68A6D3E82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B68E31-B7BE-DC4C-9BE4-B28B075D93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052" name="Rectangle 2">
            <a:extLst>
              <a:ext uri="{FF2B5EF4-FFF2-40B4-BE49-F238E27FC236}">
                <a16:creationId xmlns:a16="http://schemas.microsoft.com/office/drawing/2014/main" id="{094DADF7-ECEF-D808-1CAA-056F51381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Reference Types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130053" name="Rectangle 3">
            <a:extLst>
              <a:ext uri="{FF2B5EF4-FFF2-40B4-BE49-F238E27FC236}">
                <a16:creationId xmlns:a16="http://schemas.microsoft.com/office/drawing/2014/main" id="{0BACA116-2789-7C9C-47DD-E2AB452C2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C++ includes a special kind of pointer type called a </a:t>
            </a:r>
            <a:r>
              <a:rPr lang="en-US" altLang="en-US" i="1"/>
              <a:t>reference type</a:t>
            </a:r>
            <a:r>
              <a:rPr lang="en-US" altLang="en-US"/>
              <a:t> that is used primarily for formal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Advantages of both pass-by-reference and pass-by-value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Java extends C++’s reference variables and allows them to replace pointers entirely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References are references to objects, rather than being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C# includes both the references of Java and the pointers of C++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B3C08344-56CD-BEEC-DE14-413893E0BE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9356FC19-4739-B640-FE22-6683A9805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613058-8A2A-2140-9499-60BF42E060C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9653F85-E2BF-1370-CCD4-B67219D6D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Complex</a:t>
            </a:r>
            <a:endParaRPr lang="es-MX" altLang="en-US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FD397022-3DD1-CA3D-020B-33FF689A1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Some languages support a complex type, e.g., C99, Fortran, and Python</a:t>
            </a:r>
          </a:p>
          <a:p>
            <a:pPr eaLnBrk="1" hangingPunct="1"/>
            <a:r>
              <a:rPr lang="es-MX" altLang="en-US"/>
              <a:t>Each value consists of two floats, the real part and the imaginary part</a:t>
            </a:r>
          </a:p>
          <a:p>
            <a:pPr eaLnBrk="1" hangingPunct="1"/>
            <a:r>
              <a:rPr lang="es-MX" altLang="en-US"/>
              <a:t>Literal form (in Python):</a:t>
            </a:r>
          </a:p>
          <a:p>
            <a:pPr eaLnBrk="1" hangingPunct="1">
              <a:buFontTx/>
              <a:buNone/>
            </a:pPr>
            <a:r>
              <a:rPr lang="es-MX" altLang="en-US"/>
              <a:t>     </a:t>
            </a:r>
            <a:r>
              <a:rPr lang="es-MX" altLang="en-US" sz="2000">
                <a:latin typeface="Courier New" panose="02070309020205020404" pitchFamily="49" charset="0"/>
              </a:rPr>
              <a:t>(7 + 3j)</a:t>
            </a:r>
            <a:r>
              <a:rPr lang="es-MX" altLang="en-US"/>
              <a:t>, where </a:t>
            </a:r>
            <a:r>
              <a:rPr lang="es-MX" altLang="en-US" sz="2000">
                <a:latin typeface="Courier New" panose="02070309020205020404" pitchFamily="49" charset="0"/>
              </a:rPr>
              <a:t>7</a:t>
            </a:r>
            <a:r>
              <a:rPr lang="es-MX" altLang="en-US"/>
              <a:t> is the real part and </a:t>
            </a:r>
            <a:r>
              <a:rPr lang="es-MX" altLang="en-US" sz="2400">
                <a:latin typeface="Courier New" panose="02070309020205020404" pitchFamily="49" charset="0"/>
              </a:rPr>
              <a:t>3</a:t>
            </a:r>
            <a:r>
              <a:rPr lang="es-MX" altLang="en-US"/>
              <a:t> is the imaginary part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>
            <a:extLst>
              <a:ext uri="{FF2B5EF4-FFF2-40B4-BE49-F238E27FC236}">
                <a16:creationId xmlns:a16="http://schemas.microsoft.com/office/drawing/2014/main" id="{0D074065-12F8-C1E6-EE97-BBAE5E4307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2099" name="Slide Number Placeholder 4">
            <a:extLst>
              <a:ext uri="{FF2B5EF4-FFF2-40B4-BE49-F238E27FC236}">
                <a16:creationId xmlns:a16="http://schemas.microsoft.com/office/drawing/2014/main" id="{8D5E7BF7-EE07-9256-5F5C-D6B37A2FD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5671D44-72B1-CE42-B051-1F0C4026CA8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id="{F9AFEA87-CD86-C275-DE15-4891AD468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Pointers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518A614F-E148-BFD6-FCCB-727371479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Dangling pointers and dangling objects are problems as is heap management</a:t>
            </a:r>
          </a:p>
          <a:p>
            <a:pPr eaLnBrk="1" hangingPunct="1"/>
            <a:r>
              <a:rPr lang="en-US" altLang="en-US"/>
              <a:t>Pointers are like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/>
              <a:t>'s--they widen the range of cells that can be accessed by a variable</a:t>
            </a:r>
          </a:p>
          <a:p>
            <a:pPr eaLnBrk="1" hangingPunct="1"/>
            <a:r>
              <a:rPr lang="en-US" altLang="en-US"/>
              <a:t>Pointers or references are necessary for dynamic data structures--so we can't design a language without them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>
            <a:extLst>
              <a:ext uri="{FF2B5EF4-FFF2-40B4-BE49-F238E27FC236}">
                <a16:creationId xmlns:a16="http://schemas.microsoft.com/office/drawing/2014/main" id="{54505F7C-9821-B05F-4B09-B2922F0673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4147" name="Slide Number Placeholder 4">
            <a:extLst>
              <a:ext uri="{FF2B5EF4-FFF2-40B4-BE49-F238E27FC236}">
                <a16:creationId xmlns:a16="http://schemas.microsoft.com/office/drawing/2014/main" id="{89F6405D-52B6-9A98-0DAA-E19C02E0D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F463371-489F-5649-ABE0-1E6F98EA952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id="{B08B15F2-4B25-E4DA-1CC6-48B2A9B23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Representations of Pointers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52EB2C37-6A83-390F-3EF9-CEC2230EE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/>
              <a:t>Large computers use single values</a:t>
            </a:r>
          </a:p>
          <a:p>
            <a:pPr eaLnBrk="1" hangingPunct="1"/>
            <a:r>
              <a:rPr lang="en-US" altLang="en-US"/>
              <a:t>Intel microprocessors use segment and offset</a:t>
            </a:r>
          </a:p>
          <a:p>
            <a:pPr lvl="2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>
            <a:extLst>
              <a:ext uri="{FF2B5EF4-FFF2-40B4-BE49-F238E27FC236}">
                <a16:creationId xmlns:a16="http://schemas.microsoft.com/office/drawing/2014/main" id="{F0D71A2D-753D-4F6A-3C71-1713EED4B9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6195" name="Slide Number Placeholder 4">
            <a:extLst>
              <a:ext uri="{FF2B5EF4-FFF2-40B4-BE49-F238E27FC236}">
                <a16:creationId xmlns:a16="http://schemas.microsoft.com/office/drawing/2014/main" id="{54746A4B-9227-E55E-9A6C-5F54DE95E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938AC49-1487-6D45-85C8-1BAEB165EF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F72C796A-54F7-99A0-5CA3-5BDB4FA16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Dangling Pointer Problem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CB1D48C8-28B0-9F2F-BBE8-30D83DDF4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/>
              <a:t>Tombstone</a:t>
            </a:r>
            <a:r>
              <a:rPr lang="en-US" altLang="en-US" sz="2400"/>
              <a:t>: extra heap cell that is a pointer to the heap-dynamic variable</a:t>
            </a:r>
          </a:p>
          <a:p>
            <a:pPr lvl="1" eaLnBrk="1" hangingPunct="1"/>
            <a:r>
              <a:rPr lang="en-US" altLang="en-US" sz="2000"/>
              <a:t>The actual pointer variable points only at tombstones</a:t>
            </a:r>
          </a:p>
          <a:p>
            <a:pPr lvl="1" eaLnBrk="1" hangingPunct="1"/>
            <a:r>
              <a:rPr lang="en-US" altLang="en-US" sz="2000"/>
              <a:t>When heap-dynamic variable de-allocated, tombstone remains but set to nil</a:t>
            </a:r>
          </a:p>
          <a:p>
            <a:pPr lvl="1" eaLnBrk="1" hangingPunct="1"/>
            <a:r>
              <a:rPr lang="en-US" altLang="en-US" sz="2000"/>
              <a:t>Costly in time and space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.</a:t>
            </a:r>
            <a:r>
              <a:rPr lang="en-US" altLang="en-US" sz="2400">
                <a:solidFill>
                  <a:schemeClr val="accent1"/>
                </a:solidFill>
              </a:rPr>
              <a:t> </a:t>
            </a:r>
            <a:r>
              <a:rPr lang="en-US" altLang="en-US" sz="2400" i="1"/>
              <a:t>Locks-and-keys</a:t>
            </a:r>
            <a:r>
              <a:rPr lang="en-US" altLang="en-US" sz="2400"/>
              <a:t>: Pointer values are represented as (key, address) pairs</a:t>
            </a:r>
          </a:p>
          <a:p>
            <a:pPr lvl="1" eaLnBrk="1" hangingPunct="1"/>
            <a:r>
              <a:rPr lang="en-US" altLang="en-US" sz="2000"/>
              <a:t>Heap-dynamic variables are represented as variable plus cell for integer lock value</a:t>
            </a:r>
          </a:p>
          <a:p>
            <a:pPr lvl="1" eaLnBrk="1" hangingPunct="1"/>
            <a:r>
              <a:rPr lang="en-US" altLang="en-US" sz="2000"/>
              <a:t>When heap-dynamic variable allocated, lock value is created and placed in lock cell and key cell of pointer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>
            <a:extLst>
              <a:ext uri="{FF2B5EF4-FFF2-40B4-BE49-F238E27FC236}">
                <a16:creationId xmlns:a16="http://schemas.microsoft.com/office/drawing/2014/main" id="{FE615C7D-FA36-8F3A-AAAB-2602099196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8243" name="Slide Number Placeholder 4">
            <a:extLst>
              <a:ext uri="{FF2B5EF4-FFF2-40B4-BE49-F238E27FC236}">
                <a16:creationId xmlns:a16="http://schemas.microsoft.com/office/drawing/2014/main" id="{1C35AD6C-285D-3151-AA77-183DC8CA4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4EF8663-5813-7547-8B2B-8DE58857A55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12F68BF0-5483-CB1C-C358-AA79AB317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 Management</a:t>
            </a:r>
          </a:p>
        </p:txBody>
      </p:sp>
      <p:sp>
        <p:nvSpPr>
          <p:cNvPr id="138245" name="Rectangle 3">
            <a:extLst>
              <a:ext uri="{FF2B5EF4-FFF2-40B4-BE49-F238E27FC236}">
                <a16:creationId xmlns:a16="http://schemas.microsoft.com/office/drawing/2014/main" id="{61A33BF0-DA2E-BB35-7B5F-B8AF9EA70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very complex run-time process</a:t>
            </a:r>
          </a:p>
          <a:p>
            <a:pPr eaLnBrk="1" hangingPunct="1"/>
            <a:r>
              <a:rPr lang="en-US" altLang="en-US"/>
              <a:t>Single-size cells vs. variable-size cells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Two approaches to reclaim garbage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Reference counters</a:t>
            </a:r>
            <a:r>
              <a:rPr lang="en-US" altLang="en-US"/>
              <a:t>  (</a:t>
            </a:r>
            <a:r>
              <a:rPr lang="en-US" altLang="en-US" i="1"/>
              <a:t>eager approach</a:t>
            </a:r>
            <a:r>
              <a:rPr lang="en-US" altLang="en-US"/>
              <a:t>): reclamation is gradual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Mark-sweep</a:t>
            </a:r>
            <a:r>
              <a:rPr lang="en-US" altLang="en-US"/>
              <a:t>  (</a:t>
            </a:r>
            <a:r>
              <a:rPr lang="en-US" altLang="en-US" i="1"/>
              <a:t>lazy approach</a:t>
            </a:r>
            <a:r>
              <a:rPr lang="en-US" altLang="en-US"/>
              <a:t>): reclamation occurs when the list of variable space becomes empty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>
            <a:extLst>
              <a:ext uri="{FF2B5EF4-FFF2-40B4-BE49-F238E27FC236}">
                <a16:creationId xmlns:a16="http://schemas.microsoft.com/office/drawing/2014/main" id="{AFAFA16C-3B62-8276-BA20-59DF14A631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0291" name="Slide Number Placeholder 4">
            <a:extLst>
              <a:ext uri="{FF2B5EF4-FFF2-40B4-BE49-F238E27FC236}">
                <a16:creationId xmlns:a16="http://schemas.microsoft.com/office/drawing/2014/main" id="{2CEC68B5-4E1A-E9C9-1A90-6523369740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ABEF5EB-9793-D24E-B483-F47FBE4788A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2296C36C-02BB-5768-880F-1A08D399D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 Counter</a:t>
            </a: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252863B4-D600-0F66-D3CA-480D2C568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Reference counters: maintain a counter in every cell that store the number of pointers currently pointing at the cell</a:t>
            </a:r>
          </a:p>
          <a:p>
            <a:pPr lvl="1" eaLnBrk="1" hangingPunct="1"/>
            <a:r>
              <a:rPr lang="en-US" altLang="en-US" i="1"/>
              <a:t>Disadvantages</a:t>
            </a:r>
            <a:r>
              <a:rPr lang="en-US" altLang="en-US"/>
              <a:t>: space required, execution time required, complications for cells connected circularly</a:t>
            </a:r>
          </a:p>
          <a:p>
            <a:pPr lvl="1" eaLnBrk="1" hangingPunct="1"/>
            <a:r>
              <a:rPr lang="en-US" altLang="en-US" i="1"/>
              <a:t>Advantage</a:t>
            </a:r>
            <a:r>
              <a:rPr lang="en-US" altLang="en-US"/>
              <a:t>: it is intrinsically incremental, so significant delays in the application execution are avoided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>
            <a:extLst>
              <a:ext uri="{FF2B5EF4-FFF2-40B4-BE49-F238E27FC236}">
                <a16:creationId xmlns:a16="http://schemas.microsoft.com/office/drawing/2014/main" id="{AD842F7B-B190-2B68-F70F-AAB7349083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2339" name="Slide Number Placeholder 4">
            <a:extLst>
              <a:ext uri="{FF2B5EF4-FFF2-40B4-BE49-F238E27FC236}">
                <a16:creationId xmlns:a16="http://schemas.microsoft.com/office/drawing/2014/main" id="{0C6E40BB-37ED-0276-B083-95FCF8327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E825DBE-3D0F-3A44-B769-5287A90F8D5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5A969CAD-C07B-37C4-221F-CF82C31CF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Mark-Sweep</a:t>
            </a:r>
          </a:p>
        </p:txBody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id="{C4A4A6E8-8D69-7673-C2BA-AF4D92F2E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z="2400"/>
              <a:t>The run-time system allocates storage cells as requested and disconnects pointers from cells as necessary; mark-sweep then begins</a:t>
            </a:r>
          </a:p>
          <a:p>
            <a:pPr lvl="1" eaLnBrk="1" hangingPunct="1"/>
            <a:r>
              <a:rPr lang="en-US" altLang="en-US" sz="2000"/>
              <a:t>Every heap cell has an extra bit used by collection algorithm </a:t>
            </a:r>
          </a:p>
          <a:p>
            <a:pPr lvl="1" eaLnBrk="1" hangingPunct="1"/>
            <a:r>
              <a:rPr lang="en-US" altLang="en-US" sz="2000"/>
              <a:t>All cells initially set to garbage</a:t>
            </a:r>
          </a:p>
          <a:p>
            <a:pPr lvl="1" eaLnBrk="1" hangingPunct="1"/>
            <a:r>
              <a:rPr lang="en-US" altLang="en-US" sz="2000"/>
              <a:t>All pointers traced into heap, and reachable cells marked as not garbage</a:t>
            </a:r>
          </a:p>
          <a:p>
            <a:pPr lvl="1" eaLnBrk="1" hangingPunct="1"/>
            <a:r>
              <a:rPr lang="en-US" altLang="en-US" sz="2000"/>
              <a:t>All garbage cells returned to list of available cells</a:t>
            </a:r>
          </a:p>
          <a:p>
            <a:pPr lvl="1" eaLnBrk="1" hangingPunct="1"/>
            <a:r>
              <a:rPr lang="en-US" altLang="en-US" sz="2000"/>
              <a:t>Disadvantages: in its original form, it was done too infrequently. When done, it caused significant delays in application execution. Contemporary mark-sweep algorithms avoid this by doing it more often—called incremental mark-sweep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2">
            <a:extLst>
              <a:ext uri="{FF2B5EF4-FFF2-40B4-BE49-F238E27FC236}">
                <a16:creationId xmlns:a16="http://schemas.microsoft.com/office/drawing/2014/main" id="{12E1F7E3-A20D-13C1-F365-A6390F116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4387" name="Slide Number Placeholder 3">
            <a:extLst>
              <a:ext uri="{FF2B5EF4-FFF2-40B4-BE49-F238E27FC236}">
                <a16:creationId xmlns:a16="http://schemas.microsoft.com/office/drawing/2014/main" id="{4D19140D-B376-A4BA-141B-0DEFC3DD9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B362152-15AC-4846-AFF9-B3740691F70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223119FA-F81B-B0E7-8F28-C0F1FD16E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Marking Algorithm</a:t>
            </a:r>
          </a:p>
        </p:txBody>
      </p:sp>
      <p:pic>
        <p:nvPicPr>
          <p:cNvPr id="144389" name="Picture 3">
            <a:extLst>
              <a:ext uri="{FF2B5EF4-FFF2-40B4-BE49-F238E27FC236}">
                <a16:creationId xmlns:a16="http://schemas.microsoft.com/office/drawing/2014/main" id="{49E42005-A2D1-6B29-A242-929C6CC79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5532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>
            <a:extLst>
              <a:ext uri="{FF2B5EF4-FFF2-40B4-BE49-F238E27FC236}">
                <a16:creationId xmlns:a16="http://schemas.microsoft.com/office/drawing/2014/main" id="{B86939CC-9677-E33F-D6B0-9A7BFC091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6435" name="Slide Number Placeholder 4">
            <a:extLst>
              <a:ext uri="{FF2B5EF4-FFF2-40B4-BE49-F238E27FC236}">
                <a16:creationId xmlns:a16="http://schemas.microsoft.com/office/drawing/2014/main" id="{72517B41-E6D6-0F28-9D3D-310F43B60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FACDAE1-F5C5-6640-B616-F0D6CF18DB2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436" name="Rectangle 2">
            <a:extLst>
              <a:ext uri="{FF2B5EF4-FFF2-40B4-BE49-F238E27FC236}">
                <a16:creationId xmlns:a16="http://schemas.microsoft.com/office/drawing/2014/main" id="{FBE0E1D3-FB25-C302-49FD-616BB7A71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Variable-Size Cells</a:t>
            </a:r>
          </a:p>
        </p:txBody>
      </p:sp>
      <p:sp>
        <p:nvSpPr>
          <p:cNvPr id="146437" name="Rectangle 3">
            <a:extLst>
              <a:ext uri="{FF2B5EF4-FFF2-40B4-BE49-F238E27FC236}">
                <a16:creationId xmlns:a16="http://schemas.microsoft.com/office/drawing/2014/main" id="{5EC23D73-E316-9BAF-043E-06A2F39BB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the difficulties of single-size cells plus more</a:t>
            </a:r>
          </a:p>
          <a:p>
            <a:pPr eaLnBrk="1" hangingPunct="1"/>
            <a:r>
              <a:rPr lang="en-US" altLang="en-US"/>
              <a:t>Required by most programming languages</a:t>
            </a:r>
          </a:p>
          <a:p>
            <a:pPr eaLnBrk="1" hangingPunct="1"/>
            <a:r>
              <a:rPr lang="en-US" altLang="en-US"/>
              <a:t>If mark-sweep is used, additional problems occur</a:t>
            </a:r>
          </a:p>
          <a:p>
            <a:pPr lvl="1" eaLnBrk="1" hangingPunct="1"/>
            <a:r>
              <a:rPr lang="en-US" altLang="en-US"/>
              <a:t>The initial setting of the indicators of all cells in the heap is difficult</a:t>
            </a:r>
          </a:p>
          <a:p>
            <a:pPr lvl="1" eaLnBrk="1" hangingPunct="1"/>
            <a:r>
              <a:rPr lang="en-US" altLang="en-US"/>
              <a:t>The marking process in nontrivial</a:t>
            </a:r>
          </a:p>
          <a:p>
            <a:pPr lvl="1" eaLnBrk="1" hangingPunct="1"/>
            <a:r>
              <a:rPr lang="en-US" altLang="en-US"/>
              <a:t>Maintaining the list of available space is another source of overhead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907A02-8A2F-877D-4F2F-4FF5AD22AE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6362C-C895-A5BB-40FC-5B7185A77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772AC14A-7212-CE41-8E6C-CDD28FE83D04}" type="slidenum">
              <a:rPr lang="en-US" altLang="en-US" sz="1000">
                <a:latin typeface="Arial" panose="020B0604020202020204" pitchFamily="34" charset="0"/>
              </a:rPr>
              <a:pPr/>
              <a:t>78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48484" name="TextBox 3">
            <a:extLst>
              <a:ext uri="{FF2B5EF4-FFF2-40B4-BE49-F238E27FC236}">
                <a16:creationId xmlns:a16="http://schemas.microsoft.com/office/drawing/2014/main" id="{D8A027C0-128A-589D-3FCB-C770B4B57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55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Optional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E0D00-8AFD-BE6B-7393-A3EF7249FD71}"/>
              </a:ext>
            </a:extLst>
          </p:cNvPr>
          <p:cNvSpPr txBox="1"/>
          <p:nvPr/>
        </p:nvSpPr>
        <p:spPr>
          <a:xfrm>
            <a:off x="457200" y="1524000"/>
            <a:ext cx="8153400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Optional types are useful when there is a need for a variable to indicate that it currently has no value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C#, F#, and Swift, among others, have optional types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Reference types in C# are already optional types (use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for no value)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Value types in C# (</a:t>
            </a:r>
            <a:r>
              <a:rPr lang="en-US" sz="1800" dirty="0" err="1">
                <a:solidFill>
                  <a:schemeClr val="accent2"/>
                </a:solidFill>
                <a:latin typeface="+mn-lt"/>
              </a:rPr>
              <a:t>struct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types) can be declared to be optional by attaching a question mark to the type name in their declaration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? x;</a:t>
            </a:r>
          </a:p>
          <a:p>
            <a:pPr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The no-value is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, which can be assigned to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and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can be tested for it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In Swift,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is used instead of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>
            <a:extLst>
              <a:ext uri="{FF2B5EF4-FFF2-40B4-BE49-F238E27FC236}">
                <a16:creationId xmlns:a16="http://schemas.microsoft.com/office/drawing/2014/main" id="{3973C94F-845F-EDB6-7871-B3976551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Checking</a:t>
            </a:r>
          </a:p>
        </p:txBody>
      </p:sp>
      <p:sp>
        <p:nvSpPr>
          <p:cNvPr id="149507" name="Content Placeholder 2">
            <a:extLst>
              <a:ext uri="{FF2B5EF4-FFF2-40B4-BE49-F238E27FC236}">
                <a16:creationId xmlns:a16="http://schemas.microsoft.com/office/drawing/2014/main" id="{514BF82E-E10D-DB4A-5A31-7704E052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rgbClr val="333399"/>
                </a:solidFill>
              </a:rPr>
              <a:t>Generalize the concept of operands and operators to include subprograms and assignments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333399"/>
              </a:solidFill>
            </a:endParaRPr>
          </a:p>
          <a:p>
            <a:pPr eaLnBrk="1" hangingPunct="1"/>
            <a:r>
              <a:rPr lang="en-US" altLang="en-US" sz="2000" i="1">
                <a:solidFill>
                  <a:srgbClr val="333399"/>
                </a:solidFill>
              </a:rPr>
              <a:t>Type checking</a:t>
            </a:r>
            <a:r>
              <a:rPr lang="en-US" altLang="en-US" sz="2000">
                <a:solidFill>
                  <a:srgbClr val="333399"/>
                </a:solidFill>
              </a:rPr>
              <a:t> is the activity of ensuring that the operands of an operator are of compatible types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333399"/>
              </a:solidFill>
            </a:endParaRP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</a:rPr>
              <a:t>A </a:t>
            </a:r>
            <a:r>
              <a:rPr lang="en-US" altLang="en-US" sz="2000" i="1">
                <a:solidFill>
                  <a:srgbClr val="333399"/>
                </a:solidFill>
              </a:rPr>
              <a:t>compatible type</a:t>
            </a:r>
            <a:r>
              <a:rPr lang="en-US" altLang="en-US" sz="2000">
                <a:solidFill>
                  <a:srgbClr val="333399"/>
                </a:solidFill>
              </a:rPr>
              <a:t> is one that is either legal for the operator, or is allowed under language rules to be implicitly converted, by compiler- generated code, to a legal type</a:t>
            </a:r>
          </a:p>
          <a:p>
            <a:pPr lvl="1" eaLnBrk="1" hangingPunct="1"/>
            <a:r>
              <a:rPr lang="en-US" altLang="en-US" sz="1800">
                <a:solidFill>
                  <a:srgbClr val="666699"/>
                </a:solidFill>
              </a:rPr>
              <a:t>This automatic conversion is called a </a:t>
            </a:r>
            <a:r>
              <a:rPr lang="en-US" altLang="en-US" sz="1800" i="1">
                <a:solidFill>
                  <a:srgbClr val="666699"/>
                </a:solidFill>
              </a:rPr>
              <a:t>coercion</a:t>
            </a:r>
            <a:r>
              <a:rPr lang="en-US" altLang="en-US" sz="1800">
                <a:solidFill>
                  <a:srgbClr val="666699"/>
                </a:solidFill>
              </a:rPr>
              <a:t>.</a:t>
            </a:r>
          </a:p>
          <a:p>
            <a:pPr lvl="1" eaLnBrk="1" hangingPunct="1">
              <a:buFontTx/>
              <a:buNone/>
            </a:pPr>
            <a:endParaRPr lang="en-US" altLang="en-US" sz="1800">
              <a:solidFill>
                <a:srgbClr val="666699"/>
              </a:solidFill>
            </a:endParaRP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</a:rPr>
              <a:t>A </a:t>
            </a:r>
            <a:r>
              <a:rPr lang="en-US" altLang="en-US" sz="2000" i="1">
                <a:solidFill>
                  <a:srgbClr val="333399"/>
                </a:solidFill>
              </a:rPr>
              <a:t>type error</a:t>
            </a:r>
            <a:r>
              <a:rPr lang="en-US" altLang="en-US" sz="2000">
                <a:solidFill>
                  <a:srgbClr val="333399"/>
                </a:solidFill>
              </a:rPr>
              <a:t> is the application of an operator to an operand of an inappropriate type</a:t>
            </a:r>
          </a:p>
        </p:txBody>
      </p:sp>
      <p:sp>
        <p:nvSpPr>
          <p:cNvPr id="149508" name="Footer Placeholder 3">
            <a:extLst>
              <a:ext uri="{FF2B5EF4-FFF2-40B4-BE49-F238E27FC236}">
                <a16:creationId xmlns:a16="http://schemas.microsoft.com/office/drawing/2014/main" id="{FB8FD57F-4980-E1C9-BA70-5A3AD6380F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9509" name="Slide Number Placeholder 4">
            <a:extLst>
              <a:ext uri="{FF2B5EF4-FFF2-40B4-BE49-F238E27FC236}">
                <a16:creationId xmlns:a16="http://schemas.microsoft.com/office/drawing/2014/main" id="{ED592C39-CA70-724A-AECB-9095144786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3864EB9-AED8-F54C-A774-5684ACF6FE2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8EF1DE4B-660D-8049-AAB7-52100D2D5F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8DA8B11-941D-77CF-E8B3-C68406BFD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C27CA4E-069C-2C43-8C5C-0920CEF7147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6E537DB2-55E7-E8B7-C2DB-96C7FED66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Decimal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1CE38F0-9432-0F2C-C639-AF1ACB39A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business applications (money)</a:t>
            </a:r>
          </a:p>
          <a:p>
            <a:pPr lvl="1" eaLnBrk="1" hangingPunct="1"/>
            <a:r>
              <a:rPr lang="en-US" altLang="en-US"/>
              <a:t>Essential to COBOL</a:t>
            </a:r>
          </a:p>
          <a:p>
            <a:pPr lvl="1" eaLnBrk="1" hangingPunct="1"/>
            <a:r>
              <a:rPr lang="en-US" altLang="en-US"/>
              <a:t>C# offers a decimal data type</a:t>
            </a:r>
          </a:p>
          <a:p>
            <a:pPr eaLnBrk="1" hangingPunct="1"/>
            <a:r>
              <a:rPr lang="en-US" altLang="en-US"/>
              <a:t>Store a fixed number of decimal digits, in coded form (BCD)</a:t>
            </a:r>
          </a:p>
          <a:p>
            <a:pPr eaLnBrk="1" hangingPunct="1"/>
            <a:r>
              <a:rPr lang="en-US" altLang="en-US" i="1"/>
              <a:t>Advantage</a:t>
            </a:r>
            <a:r>
              <a:rPr lang="en-US" altLang="en-US"/>
              <a:t>: accuracy</a:t>
            </a:r>
          </a:p>
          <a:p>
            <a:pPr eaLnBrk="1" hangingPunct="1"/>
            <a:r>
              <a:rPr lang="en-US" altLang="en-US" i="1"/>
              <a:t>Disadvantages</a:t>
            </a:r>
            <a:r>
              <a:rPr lang="en-US" altLang="en-US"/>
              <a:t>: limited range, wastes memory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>
            <a:extLst>
              <a:ext uri="{FF2B5EF4-FFF2-40B4-BE49-F238E27FC236}">
                <a16:creationId xmlns:a16="http://schemas.microsoft.com/office/drawing/2014/main" id="{6E001ADD-ACC5-6BCA-1F8D-F27C608F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Checking </a:t>
            </a:r>
            <a:r>
              <a:rPr lang="en-US" altLang="en-US" sz="2800"/>
              <a:t>(continued)</a:t>
            </a:r>
          </a:p>
        </p:txBody>
      </p:sp>
      <p:sp>
        <p:nvSpPr>
          <p:cNvPr id="150531" name="Content Placeholder 2">
            <a:extLst>
              <a:ext uri="{FF2B5EF4-FFF2-40B4-BE49-F238E27FC236}">
                <a16:creationId xmlns:a16="http://schemas.microsoft.com/office/drawing/2014/main" id="{76E3CF23-EBDA-1373-7827-54A9B414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all type bindings are static, nearly all type checking can be static</a:t>
            </a:r>
          </a:p>
          <a:p>
            <a:pPr eaLnBrk="1" hangingPunct="1"/>
            <a:r>
              <a:rPr lang="en-US" altLang="en-US"/>
              <a:t>If type bindings are dynamic, type checking must be dynamic</a:t>
            </a:r>
          </a:p>
          <a:p>
            <a:pPr eaLnBrk="1" hangingPunct="1"/>
            <a:r>
              <a:rPr lang="en-US" altLang="en-US"/>
              <a:t>A programming language is </a:t>
            </a:r>
            <a:r>
              <a:rPr lang="en-US" altLang="en-US" i="1"/>
              <a:t>strongly typed</a:t>
            </a:r>
            <a:r>
              <a:rPr lang="en-US" altLang="en-US"/>
              <a:t> if type errors are always detected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Advantage of strong typing</a:t>
            </a:r>
            <a:r>
              <a:rPr lang="en-US" altLang="en-US"/>
              <a:t>: allows the detection of the misuses of variables that result in type errors</a:t>
            </a:r>
          </a:p>
          <a:p>
            <a:pPr eaLnBrk="1" hangingPunct="1"/>
            <a:endParaRPr lang="en-US" altLang="en-US"/>
          </a:p>
        </p:txBody>
      </p:sp>
      <p:sp>
        <p:nvSpPr>
          <p:cNvPr id="150532" name="Footer Placeholder 3">
            <a:extLst>
              <a:ext uri="{FF2B5EF4-FFF2-40B4-BE49-F238E27FC236}">
                <a16:creationId xmlns:a16="http://schemas.microsoft.com/office/drawing/2014/main" id="{98483B11-B6DB-D9F8-A512-536C4A8C1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0533" name="Slide Number Placeholder 4">
            <a:extLst>
              <a:ext uri="{FF2B5EF4-FFF2-40B4-BE49-F238E27FC236}">
                <a16:creationId xmlns:a16="http://schemas.microsoft.com/office/drawing/2014/main" id="{2E5B0CCE-777A-6C73-56D7-E82252480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450CD66-162A-9F4A-B516-3D75EECA7B6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>
            <a:extLst>
              <a:ext uri="{FF2B5EF4-FFF2-40B4-BE49-F238E27FC236}">
                <a16:creationId xmlns:a16="http://schemas.microsoft.com/office/drawing/2014/main" id="{D20291B1-0BCF-89E7-2502-EAF3EF55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Strong Typing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4446220B-9A58-8CDF-EE0C-C4BE896E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>
                <a:solidFill>
                  <a:srgbClr val="333399"/>
                </a:solidFill>
              </a:rPr>
              <a:t>Language examples: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666699"/>
                </a:solidFill>
              </a:rPr>
              <a:t>C and C++ are not: parameter type checking can be avoided; unions are not type checked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666699"/>
                </a:solidFill>
              </a:rPr>
              <a:t>Java and C# are, almost </a:t>
            </a:r>
            <a:r>
              <a:rPr lang="en-US" altLang="en-US" sz="2800" dirty="0">
                <a:solidFill>
                  <a:srgbClr val="666699"/>
                </a:solidFill>
              </a:rPr>
              <a:t>(</a:t>
            </a:r>
            <a:r>
              <a:rPr lang="en-US" altLang="en-US" dirty="0">
                <a:solidFill>
                  <a:srgbClr val="666699"/>
                </a:solidFill>
              </a:rPr>
              <a:t>because of explicit type casting)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>
                <a:solidFill>
                  <a:srgbClr val="666699"/>
                </a:solidFill>
              </a:rPr>
              <a:t>- ML and F# are</a:t>
            </a:r>
          </a:p>
        </p:txBody>
      </p:sp>
      <p:sp>
        <p:nvSpPr>
          <p:cNvPr id="151556" name="Footer Placeholder 3">
            <a:extLst>
              <a:ext uri="{FF2B5EF4-FFF2-40B4-BE49-F238E27FC236}">
                <a16:creationId xmlns:a16="http://schemas.microsoft.com/office/drawing/2014/main" id="{7A503ABE-1576-06B5-FBD9-C11C59E186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1557" name="Slide Number Placeholder 4">
            <a:extLst>
              <a:ext uri="{FF2B5EF4-FFF2-40B4-BE49-F238E27FC236}">
                <a16:creationId xmlns:a16="http://schemas.microsoft.com/office/drawing/2014/main" id="{BCEB9702-49FC-5E2D-EAAB-15F29864EA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27FC259-CE67-A741-8F6E-D5DAA5714C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>
            <a:extLst>
              <a:ext uri="{FF2B5EF4-FFF2-40B4-BE49-F238E27FC236}">
                <a16:creationId xmlns:a16="http://schemas.microsoft.com/office/drawing/2014/main" id="{757EC505-E803-DF52-C241-DAEAC9C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Strong Typing (continued)</a:t>
            </a:r>
          </a:p>
        </p:txBody>
      </p:sp>
      <p:sp>
        <p:nvSpPr>
          <p:cNvPr id="152579" name="Content Placeholder 2">
            <a:extLst>
              <a:ext uri="{FF2B5EF4-FFF2-40B4-BE49-F238E27FC236}">
                <a16:creationId xmlns:a16="http://schemas.microsoft.com/office/drawing/2014/main" id="{F45AD592-F018-5752-205D-C68A13FA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Coercion rules strongly affect strong typing--they can weaken it considerably (C++ versus ML and F#)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Although Java has just half the assignment coercions of C++, its strong typing is still far less effective than that of Ada</a:t>
            </a:r>
          </a:p>
          <a:p>
            <a:pPr eaLnBrk="1" hangingPunct="1"/>
            <a:endParaRPr lang="en-US" altLang="en-US"/>
          </a:p>
        </p:txBody>
      </p:sp>
      <p:sp>
        <p:nvSpPr>
          <p:cNvPr id="152580" name="Footer Placeholder 3">
            <a:extLst>
              <a:ext uri="{FF2B5EF4-FFF2-40B4-BE49-F238E27FC236}">
                <a16:creationId xmlns:a16="http://schemas.microsoft.com/office/drawing/2014/main" id="{952E121D-7A2E-539A-3249-249AF30064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2581" name="Slide Number Placeholder 4">
            <a:extLst>
              <a:ext uri="{FF2B5EF4-FFF2-40B4-BE49-F238E27FC236}">
                <a16:creationId xmlns:a16="http://schemas.microsoft.com/office/drawing/2014/main" id="{A48FB70E-12D7-2CC9-5B64-4FAE44278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3E30DA3-9325-AC46-805C-8611FF5B7F3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>
            <a:extLst>
              <a:ext uri="{FF2B5EF4-FFF2-40B4-BE49-F238E27FC236}">
                <a16:creationId xmlns:a16="http://schemas.microsoft.com/office/drawing/2014/main" id="{DD8E5DD4-2DBF-A9D9-0EEF-ABCF5451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 Type Equivalence</a:t>
            </a:r>
          </a:p>
        </p:txBody>
      </p:sp>
      <p:sp>
        <p:nvSpPr>
          <p:cNvPr id="153603" name="Content Placeholder 2">
            <a:extLst>
              <a:ext uri="{FF2B5EF4-FFF2-40B4-BE49-F238E27FC236}">
                <a16:creationId xmlns:a16="http://schemas.microsoft.com/office/drawing/2014/main" id="{0AA12E9D-68A0-6728-BFBE-D9701B39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333399"/>
                </a:solidFill>
              </a:rPr>
              <a:t>Name type equivalence</a:t>
            </a:r>
            <a:r>
              <a:rPr lang="en-US" altLang="en-US">
                <a:solidFill>
                  <a:srgbClr val="333399"/>
                </a:solidFill>
              </a:rPr>
              <a:t> means the two  variables have equivalent types if they are in either the same declaration or in declarations that use the same type name</a:t>
            </a:r>
          </a:p>
          <a:p>
            <a:pPr eaLnBrk="1" hangingPunct="1"/>
            <a:r>
              <a:rPr lang="en-US" altLang="en-US">
                <a:solidFill>
                  <a:srgbClr val="333399"/>
                </a:solidFill>
              </a:rPr>
              <a:t>Easy to implement but highly restrictive:</a:t>
            </a:r>
          </a:p>
          <a:p>
            <a:pPr lvl="1" eaLnBrk="1" hangingPunct="1"/>
            <a:r>
              <a:rPr lang="en-US" altLang="en-US">
                <a:solidFill>
                  <a:srgbClr val="666699"/>
                </a:solidFill>
              </a:rPr>
              <a:t>Subranges of integer types are not equivalent with integer types</a:t>
            </a:r>
          </a:p>
          <a:p>
            <a:pPr lvl="1" eaLnBrk="1" hangingPunct="1"/>
            <a:r>
              <a:rPr lang="en-US" altLang="en-US">
                <a:solidFill>
                  <a:srgbClr val="666699"/>
                </a:solidFill>
              </a:rPr>
              <a:t>Formal parameters must be the same type as their corresponding actual parameters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53604" name="Footer Placeholder 3">
            <a:extLst>
              <a:ext uri="{FF2B5EF4-FFF2-40B4-BE49-F238E27FC236}">
                <a16:creationId xmlns:a16="http://schemas.microsoft.com/office/drawing/2014/main" id="{759841BD-BF54-67CF-3D82-67C6C924B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3605" name="Slide Number Placeholder 4">
            <a:extLst>
              <a:ext uri="{FF2B5EF4-FFF2-40B4-BE49-F238E27FC236}">
                <a16:creationId xmlns:a16="http://schemas.microsoft.com/office/drawing/2014/main" id="{3ECD45FC-0354-CC67-21E3-DDAC301BF7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51810FC-B239-E84C-9DB1-8C49190744F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>
            <a:extLst>
              <a:ext uri="{FF2B5EF4-FFF2-40B4-BE49-F238E27FC236}">
                <a16:creationId xmlns:a16="http://schemas.microsoft.com/office/drawing/2014/main" id="{E31D8FA8-FE4E-C678-1FDE-032EAB83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Type Equivalence</a:t>
            </a:r>
          </a:p>
        </p:txBody>
      </p:sp>
      <p:sp>
        <p:nvSpPr>
          <p:cNvPr id="154627" name="Content Placeholder 2">
            <a:extLst>
              <a:ext uri="{FF2B5EF4-FFF2-40B4-BE49-F238E27FC236}">
                <a16:creationId xmlns:a16="http://schemas.microsoft.com/office/drawing/2014/main" id="{BA7B239C-0812-2EEC-BE88-33AE0359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Structure type equivalence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/>
              <a:t>means that two variables have equivalent types if their types have identical structures</a:t>
            </a:r>
          </a:p>
          <a:p>
            <a:pPr eaLnBrk="1" hangingPunct="1"/>
            <a:r>
              <a:rPr lang="en-US" altLang="en-US"/>
              <a:t>More flexible, but harder to implement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54628" name="Footer Placeholder 3">
            <a:extLst>
              <a:ext uri="{FF2B5EF4-FFF2-40B4-BE49-F238E27FC236}">
                <a16:creationId xmlns:a16="http://schemas.microsoft.com/office/drawing/2014/main" id="{95359415-7A20-5555-B336-90C654CC1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4629" name="Slide Number Placeholder 4">
            <a:extLst>
              <a:ext uri="{FF2B5EF4-FFF2-40B4-BE49-F238E27FC236}">
                <a16:creationId xmlns:a16="http://schemas.microsoft.com/office/drawing/2014/main" id="{5FF3B00F-F7E1-6AD7-86BF-32B24DE99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6CDD59F-E7A9-184E-ACC8-F764D1CBB4D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>
            <a:extLst>
              <a:ext uri="{FF2B5EF4-FFF2-40B4-BE49-F238E27FC236}">
                <a16:creationId xmlns:a16="http://schemas.microsoft.com/office/drawing/2014/main" id="{EBEE927E-9EA0-0894-BECA-16429D4C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 (continued)</a:t>
            </a:r>
          </a:p>
        </p:txBody>
      </p:sp>
      <p:sp>
        <p:nvSpPr>
          <p:cNvPr id="155651" name="Content Placeholder 2">
            <a:extLst>
              <a:ext uri="{FF2B5EF4-FFF2-40B4-BE49-F238E27FC236}">
                <a16:creationId xmlns:a16="http://schemas.microsoft.com/office/drawing/2014/main" id="{C63EBC2B-0778-4772-BE8F-5C2FD63B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Consider the problem of two structured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record types equivalent if they are structurally the same but use different field names?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array types equivalent if they are the same except that the subscripts are different?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(e.g.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[1..10]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[0..9]</a:t>
            </a:r>
            <a:r>
              <a:rPr lang="en-US" altLang="en-U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enumeration types equivalent if their components are spelled differently?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With structural type equivalence, you cannot differentiate between types of the same structure      (e.g. different units of speed, both float)</a:t>
            </a:r>
          </a:p>
          <a:p>
            <a:pPr eaLnBrk="1" hangingPunct="1"/>
            <a:endParaRPr lang="en-US" altLang="en-US"/>
          </a:p>
        </p:txBody>
      </p:sp>
      <p:sp>
        <p:nvSpPr>
          <p:cNvPr id="155652" name="Footer Placeholder 3">
            <a:extLst>
              <a:ext uri="{FF2B5EF4-FFF2-40B4-BE49-F238E27FC236}">
                <a16:creationId xmlns:a16="http://schemas.microsoft.com/office/drawing/2014/main" id="{5A2FDE54-F83A-8548-4964-2364AABD1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5653" name="Slide Number Placeholder 4">
            <a:extLst>
              <a:ext uri="{FF2B5EF4-FFF2-40B4-BE49-F238E27FC236}">
                <a16:creationId xmlns:a16="http://schemas.microsoft.com/office/drawing/2014/main" id="{BF460B15-4BBF-5618-6413-DCA86AE91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99DDFB4-E783-3D48-9CAC-4CB38C48605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>
            <a:extLst>
              <a:ext uri="{FF2B5EF4-FFF2-40B4-BE49-F238E27FC236}">
                <a16:creationId xmlns:a16="http://schemas.microsoft.com/office/drawing/2014/main" id="{E93EF0C7-B59A-0512-A8ED-8E949F48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Theory and Data Types</a:t>
            </a:r>
          </a:p>
        </p:txBody>
      </p:sp>
      <p:sp>
        <p:nvSpPr>
          <p:cNvPr id="156675" name="Content Placeholder 2">
            <a:extLst>
              <a:ext uri="{FF2B5EF4-FFF2-40B4-BE49-F238E27FC236}">
                <a16:creationId xmlns:a16="http://schemas.microsoft.com/office/drawing/2014/main" id="{B7837956-02F2-42F8-AB44-4573D561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 theory is a broad area of study in mathematics, logic, computer science, and philosophy</a:t>
            </a:r>
          </a:p>
          <a:p>
            <a:r>
              <a:rPr lang="en-US" altLang="en-US"/>
              <a:t>Two branches of type theory in computer science:</a:t>
            </a:r>
          </a:p>
          <a:p>
            <a:pPr lvl="1"/>
            <a:r>
              <a:rPr lang="en-US" altLang="en-US"/>
              <a:t>Practical – data types in commercial languages</a:t>
            </a:r>
          </a:p>
          <a:p>
            <a:pPr lvl="1"/>
            <a:r>
              <a:rPr lang="en-US" altLang="en-US"/>
              <a:t>Abstract – typed lambda calculus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A type system is a set of types and the rules that govern their use in programs</a:t>
            </a:r>
          </a:p>
        </p:txBody>
      </p:sp>
      <p:sp>
        <p:nvSpPr>
          <p:cNvPr id="156676" name="Footer Placeholder 3">
            <a:extLst>
              <a:ext uri="{FF2B5EF4-FFF2-40B4-BE49-F238E27FC236}">
                <a16:creationId xmlns:a16="http://schemas.microsoft.com/office/drawing/2014/main" id="{F64E2C39-1AA2-B179-36FF-C80CB864F0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6677" name="Slide Number Placeholder 4">
            <a:extLst>
              <a:ext uri="{FF2B5EF4-FFF2-40B4-BE49-F238E27FC236}">
                <a16:creationId xmlns:a16="http://schemas.microsoft.com/office/drawing/2014/main" id="{2B166487-810E-0D57-90E2-65833C88A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A3A3E1D-1092-314D-AC64-54CBD607041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>
            <a:extLst>
              <a:ext uri="{FF2B5EF4-FFF2-40B4-BE49-F238E27FC236}">
                <a16:creationId xmlns:a16="http://schemas.microsoft.com/office/drawing/2014/main" id="{D109AE52-F03D-1548-2E90-CF1C7EDE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Theory and Data Types </a:t>
            </a:r>
            <a:r>
              <a:rPr lang="en-US" altLang="en-US" sz="2800"/>
              <a:t>(continued)</a:t>
            </a:r>
          </a:p>
        </p:txBody>
      </p:sp>
      <p:sp>
        <p:nvSpPr>
          <p:cNvPr id="157699" name="Content Placeholder 2">
            <a:extLst>
              <a:ext uri="{FF2B5EF4-FFF2-40B4-BE49-F238E27FC236}">
                <a16:creationId xmlns:a16="http://schemas.microsoft.com/office/drawing/2014/main" id="{A51F5487-90C0-83CB-DBA7-6350C0DB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Formal model of a type system is a set of types and a collection of functions that define the type rules</a:t>
            </a:r>
          </a:p>
          <a:p>
            <a:pPr lvl="1"/>
            <a:r>
              <a:rPr lang="en-US" altLang="en-US"/>
              <a:t>Either an attribute grammar or a type map could be used for the functions</a:t>
            </a:r>
          </a:p>
          <a:p>
            <a:pPr lvl="1"/>
            <a:r>
              <a:rPr lang="en-US" altLang="en-US"/>
              <a:t>Finite mappings – model arrays and functions</a:t>
            </a:r>
          </a:p>
          <a:p>
            <a:pPr lvl="1"/>
            <a:r>
              <a:rPr lang="en-US" altLang="en-US"/>
              <a:t>Cartesian products – model tuples and records</a:t>
            </a:r>
          </a:p>
          <a:p>
            <a:pPr lvl="1"/>
            <a:r>
              <a:rPr lang="en-US" altLang="en-US"/>
              <a:t>Set unions – model union types</a:t>
            </a:r>
          </a:p>
          <a:p>
            <a:pPr lvl="1"/>
            <a:r>
              <a:rPr lang="en-US" altLang="en-US"/>
              <a:t>Subsets – model subtypes</a:t>
            </a:r>
          </a:p>
        </p:txBody>
      </p:sp>
      <p:sp>
        <p:nvSpPr>
          <p:cNvPr id="157700" name="Footer Placeholder 3">
            <a:extLst>
              <a:ext uri="{FF2B5EF4-FFF2-40B4-BE49-F238E27FC236}">
                <a16:creationId xmlns:a16="http://schemas.microsoft.com/office/drawing/2014/main" id="{AC140C00-160B-206D-ACD9-543369790C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7701" name="Slide Number Placeholder 4">
            <a:extLst>
              <a:ext uri="{FF2B5EF4-FFF2-40B4-BE49-F238E27FC236}">
                <a16:creationId xmlns:a16="http://schemas.microsoft.com/office/drawing/2014/main" id="{8133071A-DD38-BD29-8508-965CE83FB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84C8142-B8AF-204B-924A-41B87034695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>
            <a:extLst>
              <a:ext uri="{FF2B5EF4-FFF2-40B4-BE49-F238E27FC236}">
                <a16:creationId xmlns:a16="http://schemas.microsoft.com/office/drawing/2014/main" id="{4762D359-0DFE-D0E4-5098-847492B25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8723" name="Slide Number Placeholder 4">
            <a:extLst>
              <a:ext uri="{FF2B5EF4-FFF2-40B4-BE49-F238E27FC236}">
                <a16:creationId xmlns:a16="http://schemas.microsoft.com/office/drawing/2014/main" id="{CD2B584D-1A7A-8711-0F84-CD4D927E3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6726E71-5EBE-BE4D-99B3-65B77722647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8724" name="Rectangle 2">
            <a:extLst>
              <a:ext uri="{FF2B5EF4-FFF2-40B4-BE49-F238E27FC236}">
                <a16:creationId xmlns:a16="http://schemas.microsoft.com/office/drawing/2014/main" id="{82034D12-63BE-AE71-41E1-E8472F22F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58725" name="Rectangle 3">
            <a:extLst>
              <a:ext uri="{FF2B5EF4-FFF2-40B4-BE49-F238E27FC236}">
                <a16:creationId xmlns:a16="http://schemas.microsoft.com/office/drawing/2014/main" id="{917716B1-1541-19BD-89CC-D03FFC601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data types of a language are a large part of what determines that language’s style and usefulness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primitive data types of most imperative languages include numeric, character, and Boolean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user-defined enumeration and subrange types are convenient and add to the readability and reliability of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Arrays and records are included in most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Pointers are used for addressing flexibility and to control dynamic storage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9C9DE4BC-254F-5739-3582-18C201DD4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60390908-21E3-D388-CC94-EF67D52D4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63CB171-C18E-EF4C-9B8C-57DFFA721D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2156BCA-0867-FFCD-4818-E7BB9B917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Boolean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619DD3D-D595-74B1-9C44-C7A11A790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Simplest of all</a:t>
            </a:r>
          </a:p>
          <a:p>
            <a:pPr eaLnBrk="1" hangingPunct="1"/>
            <a:r>
              <a:rPr lang="en-US" altLang="en-US"/>
              <a:t>Range of values: two elements, one for “true” and one for “false”</a:t>
            </a:r>
          </a:p>
          <a:p>
            <a:pPr eaLnBrk="1" hangingPunct="1"/>
            <a:r>
              <a:rPr lang="en-US" altLang="en-US"/>
              <a:t>Could be implemented as bits, but often as bytes</a:t>
            </a:r>
          </a:p>
          <a:p>
            <a:pPr lvl="1" eaLnBrk="1" hangingPunct="1"/>
            <a:r>
              <a:rPr lang="en-US" altLang="en-US"/>
              <a:t>Advantage: readability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5915</Words>
  <Application>Microsoft Macintosh PowerPoint</Application>
  <PresentationFormat>On-screen Show (4:3)</PresentationFormat>
  <Paragraphs>804</Paragraphs>
  <Slides>88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Times</vt:lpstr>
      <vt:lpstr>Lucida Sans Unicode</vt:lpstr>
      <vt:lpstr>Arial</vt:lpstr>
      <vt:lpstr>Courier</vt:lpstr>
      <vt:lpstr>Courier New</vt:lpstr>
      <vt:lpstr>Symbol</vt:lpstr>
      <vt:lpstr>1_sebesta</vt:lpstr>
      <vt:lpstr>Chapter 6</vt:lpstr>
      <vt:lpstr>Chapter 6 Topics</vt:lpstr>
      <vt:lpstr>Introduction</vt:lpstr>
      <vt:lpstr>Primitive Data Types</vt:lpstr>
      <vt:lpstr>Primitive Data Types: Integer</vt:lpstr>
      <vt:lpstr>Primitive Data Types: Floating Point</vt:lpstr>
      <vt:lpstr>Primitive Data Types: Complex</vt:lpstr>
      <vt:lpstr>Primitive Data Types: Decimal</vt:lpstr>
      <vt:lpstr>Primitive Data Types: Boolean</vt:lpstr>
      <vt:lpstr>Primitive Data Types: Character</vt:lpstr>
      <vt:lpstr>Character String Types </vt:lpstr>
      <vt:lpstr>Character String Types Operations</vt:lpstr>
      <vt:lpstr>Character String Type in Certain Languages</vt:lpstr>
      <vt:lpstr>Character String Length Options</vt:lpstr>
      <vt:lpstr>Character String Type Evaluation</vt:lpstr>
      <vt:lpstr>Character String Implementation</vt:lpstr>
      <vt:lpstr>Compile- and Run-Time Descriptors</vt:lpstr>
      <vt:lpstr>User-Defined Ordinal Types</vt:lpstr>
      <vt:lpstr>Enumeration Types</vt:lpstr>
      <vt:lpstr>Evaluation of Enumerated Type</vt:lpstr>
      <vt:lpstr>Array Types</vt:lpstr>
      <vt:lpstr>Array Design Issues</vt:lpstr>
      <vt:lpstr>Array Indexing</vt:lpstr>
      <vt:lpstr>Arrays Index (Subscript) Types</vt:lpstr>
      <vt:lpstr>Subscript Binding and Array Categories</vt:lpstr>
      <vt:lpstr>Subscript Binding and Array Categories (continued)</vt:lpstr>
      <vt:lpstr>Subscript Binding and Array Categories (continued)</vt:lpstr>
      <vt:lpstr>Subscript Binding and Array Categories (continued)</vt:lpstr>
      <vt:lpstr>Array Initialization</vt:lpstr>
      <vt:lpstr>Heterogeneous Arrays</vt:lpstr>
      <vt:lpstr>Array Initialization</vt:lpstr>
      <vt:lpstr>Arrays Operations</vt:lpstr>
      <vt:lpstr>Rectangular and Jagged Arrays</vt:lpstr>
      <vt:lpstr>Slices</vt:lpstr>
      <vt:lpstr>Slice Examples</vt:lpstr>
      <vt:lpstr>Implementation of Arrays</vt:lpstr>
      <vt:lpstr>Accessing Multi-dimensioned Arrays</vt:lpstr>
      <vt:lpstr>Locating an Element in a Multi-dimensioned Array</vt:lpstr>
      <vt:lpstr>Compile-Time Descriptors</vt:lpstr>
      <vt:lpstr>Associative Arrays</vt:lpstr>
      <vt:lpstr>Associative Arrays in Perl</vt:lpstr>
      <vt:lpstr>Record Types</vt:lpstr>
      <vt:lpstr>Definition of Records in COBOL</vt:lpstr>
      <vt:lpstr>References to Records</vt:lpstr>
      <vt:lpstr>Evaluation and Comparison to Arrays</vt:lpstr>
      <vt:lpstr>Implementation of Record Type</vt:lpstr>
      <vt:lpstr>Tuple Types</vt:lpstr>
      <vt:lpstr>Tuple Types (continued)</vt:lpstr>
      <vt:lpstr>List Types</vt:lpstr>
      <vt:lpstr>List Types (continued)</vt:lpstr>
      <vt:lpstr>List Types (continued)</vt:lpstr>
      <vt:lpstr>List Types (continued)</vt:lpstr>
      <vt:lpstr>List Types (continued)</vt:lpstr>
      <vt:lpstr>List Types (continued)</vt:lpstr>
      <vt:lpstr>Unions Types</vt:lpstr>
      <vt:lpstr>Discriminated vs. Free Unions</vt:lpstr>
      <vt:lpstr>Unions in F#</vt:lpstr>
      <vt:lpstr>Unions in F# (continued)</vt:lpstr>
      <vt:lpstr>Unions in F# (continued)</vt:lpstr>
      <vt:lpstr>Unions in F# (continued)</vt:lpstr>
      <vt:lpstr>Evaluation of Unions</vt:lpstr>
      <vt:lpstr>Pointer and Reference Types</vt:lpstr>
      <vt:lpstr>Design Issues of Pointers</vt:lpstr>
      <vt:lpstr>Pointer Operations</vt:lpstr>
      <vt:lpstr>Pointer Assignment Illustrated</vt:lpstr>
      <vt:lpstr>Problems with Pointers </vt:lpstr>
      <vt:lpstr>Pointers in C and C++</vt:lpstr>
      <vt:lpstr>Pointer Arithmetic in C and C++</vt:lpstr>
      <vt:lpstr>Reference Types </vt:lpstr>
      <vt:lpstr>Evaluation of Pointers</vt:lpstr>
      <vt:lpstr>Representations of Pointers</vt:lpstr>
      <vt:lpstr>Dangling Pointer Problem</vt:lpstr>
      <vt:lpstr>Heap Management</vt:lpstr>
      <vt:lpstr>Reference Counter</vt:lpstr>
      <vt:lpstr>Mark-Sweep</vt:lpstr>
      <vt:lpstr>Marking Algorithm</vt:lpstr>
      <vt:lpstr>Variable-Size Cells</vt:lpstr>
      <vt:lpstr>PowerPoint Presentation</vt:lpstr>
      <vt:lpstr>Type Checking</vt:lpstr>
      <vt:lpstr>Type Checking (continued)</vt:lpstr>
      <vt:lpstr>Strong Typing</vt:lpstr>
      <vt:lpstr>Strong Typing (continued)</vt:lpstr>
      <vt:lpstr>Name Type Equivalence</vt:lpstr>
      <vt:lpstr>Structure Type Equivalence</vt:lpstr>
      <vt:lpstr>Type Equivalence (continued)</vt:lpstr>
      <vt:lpstr>Theory and Data Types</vt:lpstr>
      <vt:lpstr>Theory and Data Types (continued)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78</cp:revision>
  <dcterms:created xsi:type="dcterms:W3CDTF">2003-08-01T12:29:19Z</dcterms:created>
  <dcterms:modified xsi:type="dcterms:W3CDTF">2023-02-09T13:07:35Z</dcterms:modified>
</cp:coreProperties>
</file>