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72" r:id="rId9"/>
    <p:sldId id="273" r:id="rId10"/>
    <p:sldId id="264" r:id="rId11"/>
    <p:sldId id="270" r:id="rId12"/>
    <p:sldId id="266" r:id="rId13"/>
    <p:sldId id="267" r:id="rId14"/>
    <p:sldId id="265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13"/>
  </p:normalViewPr>
  <p:slideViewPr>
    <p:cSldViewPr snapToGrid="0">
      <p:cViewPr varScale="1">
        <p:scale>
          <a:sx n="96" d="100"/>
          <a:sy n="96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E172-D394-9119-F26A-EC4CF35D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4D5E8-3E89-E82D-3B18-E2704252A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B766-7C57-B19A-1952-3FF565FF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1B2FC-231A-4052-FF01-23D1D7C5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7203-EB59-88A6-08BF-67925CCB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0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2B7B-732F-BCF8-C3E0-9E58F283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D5000-AA78-EE92-5F1D-DDF48158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A19C-89E1-EB17-5720-9D796071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DA5D-EE87-AA09-BDCC-D3ABD7FD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09C7-10B8-7AF4-C70B-7C1C0905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40252-7935-6007-018B-884C086DD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D4008-AD04-D511-812C-A2983242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DCD1-9775-F155-D4E8-1ED8BDE9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6E09-E718-1564-749E-7A8CCCAF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9880-CC2A-A00F-852B-9BBE8D9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3413-D01F-0A95-528B-AF3145A9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2FF5-E1CF-995D-6026-56D0597E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E998-8685-555A-2BDC-477C51AE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D378-511F-8150-DBA8-35078A07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4703-59F9-C5FE-3385-DCCEDF4F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DBF-9503-AC8B-9161-7CE39E54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E6EB-4381-02BA-F83C-684EFE5D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9ABA-3F92-5040-7C20-6B36131C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DB-5653-4254-6A41-D950389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9456-EFDB-2FAB-F088-D02BA033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811F-2945-8E8A-B196-C5271857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3242-26BD-8967-8C45-B2B2A86BD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44BD-4E26-D324-D15A-B833BCEC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746C4-F46F-0B36-5587-814EDCBC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2AB07-1290-3344-BD99-20FDE135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F9CB5-C3D1-4DC2-7FD9-273708DA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9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F5CD-AD71-1E61-434E-009E8C1B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FC57-197A-5220-50D9-2C5241C9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CFC9E-C8A6-2B3E-6D46-B6C0508E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7D033-26FA-4033-368B-6183BA0B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6F0B8-8074-5BFD-1C0E-CB5B6FA0B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63CE5-E33A-7659-F4E0-634A9C8F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B8427-44DF-DAC0-2BAC-9E35364F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18B6D-BD97-116E-7C71-7D918966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2BB3-A3AC-3D69-A338-BBD0C3A0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F3609-1952-0C50-321C-A50FD961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ED9AA-EDB6-E569-2391-88CE6854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78F1B-455A-3565-DA3B-936439E0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3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875D0-215F-8474-2CFF-DB00D0E3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305C0-1DAE-38FA-90B1-B351AF3D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9D00F-B391-106D-6F08-CB78C39E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4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CA2-F13E-1232-5BEB-A8A8DD1A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CF4B-6044-6BBE-0280-7B86445D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9AE10-CE76-E543-4A46-302AD930A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0304-FBD4-C3B2-241F-1A57118F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EBE23-15D0-CFBD-C184-CD285587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2C51D-6792-F0B6-4CDC-553D0B33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B064-32BA-2BB4-8EDB-BC02212E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5F65E-0C19-B890-9B4D-F1DE5EB0B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954A-2F70-0D17-85C1-16969F1C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7F55C-42F5-7768-95F1-5377CD07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CBA13-5847-A594-676F-10BFBD42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ED6C-4D6F-E110-ED96-1DE06282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B3C71-7573-91C0-F6E2-DE689571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165B-B1E8-DF9E-41D7-EB9B7FEB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96BA-152E-5CCE-1B95-4830E130E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92F8-D8FE-4C9A-A04C-60E5EA215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5438-59CA-7CE3-EBDE-50772545A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urmasgvsu.github.io/Teaching/Courses/F23/CIS5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us.prairielear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CE23-B9DA-3189-33DF-0399BC077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8648A-E93C-CBE6-5755-B7ADDE3C6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Fundamentals of Software Practice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9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2F5-76C2-B3A4-B4DC-C85A4790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DD0C-77FF-39AC-8242-CC4CB703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course uses “proficiency-based grading”</a:t>
            </a:r>
          </a:p>
          <a:p>
            <a:pPr lvl="1"/>
            <a:r>
              <a:rPr lang="en-US" dirty="0"/>
              <a:t>You don’t get ”points” for completing work</a:t>
            </a:r>
          </a:p>
          <a:p>
            <a:pPr lvl="1"/>
            <a:r>
              <a:rPr lang="en-US" dirty="0"/>
              <a:t>Projects are marked with one of </a:t>
            </a:r>
          </a:p>
          <a:p>
            <a:pPr lvl="2"/>
            <a:r>
              <a:rPr lang="en-US" i="1" dirty="0"/>
              <a:t>E</a:t>
            </a:r>
            <a:r>
              <a:rPr lang="en-US" dirty="0"/>
              <a:t>xceeds Expectations</a:t>
            </a:r>
          </a:p>
          <a:p>
            <a:pPr lvl="2"/>
            <a:r>
              <a:rPr lang="en-US" i="1" dirty="0"/>
              <a:t>M</a:t>
            </a:r>
            <a:r>
              <a:rPr lang="en-US" dirty="0"/>
              <a:t>eets Expectations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rogressing, or</a:t>
            </a:r>
          </a:p>
          <a:p>
            <a:pPr lvl="2"/>
            <a:r>
              <a:rPr lang="en-US" i="1" dirty="0"/>
              <a:t>N</a:t>
            </a:r>
            <a:r>
              <a:rPr lang="en-US" dirty="0"/>
              <a:t>ot Yet</a:t>
            </a:r>
          </a:p>
          <a:p>
            <a:pPr lvl="1"/>
            <a:r>
              <a:rPr lang="en-US" dirty="0"/>
              <a:t>You are expected to resubmit a project until you earn an E or an M</a:t>
            </a:r>
          </a:p>
          <a:p>
            <a:pPr lvl="1"/>
            <a:r>
              <a:rPr lang="en-US" dirty="0"/>
              <a:t>Test/Quiz questions are marked </a:t>
            </a:r>
            <a:r>
              <a:rPr lang="en-US" i="1" dirty="0"/>
              <a:t>Success</a:t>
            </a:r>
            <a:r>
              <a:rPr lang="en-US" dirty="0"/>
              <a:t> or </a:t>
            </a:r>
            <a:r>
              <a:rPr lang="en-US" i="1" dirty="0"/>
              <a:t>Retry</a:t>
            </a:r>
          </a:p>
          <a:p>
            <a:pPr lvl="1"/>
            <a:r>
              <a:rPr lang="en-US" dirty="0"/>
              <a:t>You will have multiple opportunities to successfully complete quiz questions on a given topic</a:t>
            </a:r>
          </a:p>
          <a:p>
            <a:pPr lvl="2"/>
            <a:r>
              <a:rPr lang="en-US" dirty="0"/>
              <a:t>Unsuccessful attempts don’t count against you</a:t>
            </a:r>
          </a:p>
          <a:p>
            <a:pPr lvl="2"/>
            <a:r>
              <a:rPr lang="en-US" dirty="0"/>
              <a:t>Need to be successful on two separate quizzes to get credit for a topic</a:t>
            </a:r>
          </a:p>
          <a:p>
            <a:pPr lvl="1"/>
            <a:r>
              <a:rPr lang="en-US" dirty="0"/>
              <a:t>Your final grade depends on the number of topics you acquire proficiency in.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1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829-E76E-D758-BDF7-4D88CFCB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48D8-6A60-61A0-BE60-11348C52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learn</a:t>
            </a:r>
          </a:p>
          <a:p>
            <a:pPr lvl="1"/>
            <a:r>
              <a:rPr lang="en-US" dirty="0"/>
              <a:t>Becoming a very popular first programming language</a:t>
            </a:r>
          </a:p>
          <a:p>
            <a:pPr lvl="1"/>
            <a:r>
              <a:rPr lang="en-US" dirty="0"/>
              <a:t>GVSU switched CS 1 from Java to Python in 2022</a:t>
            </a:r>
          </a:p>
          <a:p>
            <a:r>
              <a:rPr lang="en-US" dirty="0"/>
              <a:t>Commonly used in the sciences</a:t>
            </a:r>
          </a:p>
          <a:p>
            <a:pPr lvl="1"/>
            <a:r>
              <a:rPr lang="en-US" dirty="0"/>
              <a:t>Physics, chemistry, biology, math, etc.</a:t>
            </a:r>
          </a:p>
          <a:p>
            <a:r>
              <a:rPr lang="en-US" dirty="0"/>
              <a:t>Many, many libraries</a:t>
            </a:r>
          </a:p>
          <a:p>
            <a:r>
              <a:rPr lang="en-US" dirty="0"/>
              <a:t>Free and easy to install</a:t>
            </a:r>
          </a:p>
          <a:p>
            <a:r>
              <a:rPr lang="en-US" dirty="0"/>
              <a:t>Can even write / run python code in a web browser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3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98D2-577E-B465-80C7-EBD1DF93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839A-9140-913C-D58C-E35537EF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begin the semester writing short Python programs inside of web sites </a:t>
            </a:r>
          </a:p>
          <a:p>
            <a:pPr lvl="1"/>
            <a:r>
              <a:rPr lang="en-US" dirty="0"/>
              <a:t>Typically using notebooks</a:t>
            </a:r>
          </a:p>
          <a:p>
            <a:r>
              <a:rPr lang="en-US" dirty="0"/>
              <a:t>By the end of the semester, you will be  writing larger ”stand-alone” programs using an IDE (Integrated Development Environment)</a:t>
            </a:r>
          </a:p>
          <a:p>
            <a:r>
              <a:rPr lang="en-US" dirty="0"/>
              <a:t>It is important to be comfortable with both web-based programming and using an IDE</a:t>
            </a:r>
          </a:p>
          <a:p>
            <a:pPr lvl="1"/>
            <a:r>
              <a:rPr lang="en-US" dirty="0"/>
              <a:t>Some of you will be working with non-computing professionals that primarily work in notebooks</a:t>
            </a:r>
          </a:p>
          <a:p>
            <a:pPr lvl="1"/>
            <a:r>
              <a:rPr lang="en-US" dirty="0"/>
              <a:t>Many of you will be doing software development using a ”full”, “professional” IDE.</a:t>
            </a:r>
          </a:p>
          <a:p>
            <a:r>
              <a:rPr lang="en-US" dirty="0"/>
              <a:t>You can use whatever IDE you like (</a:t>
            </a:r>
            <a:r>
              <a:rPr lang="en-US" dirty="0" err="1"/>
              <a:t>VSCode</a:t>
            </a:r>
            <a:r>
              <a:rPr lang="en-US" dirty="0"/>
              <a:t>, PyCharm, IDLE, Notepad and the command line).</a:t>
            </a:r>
          </a:p>
          <a:p>
            <a:pPr lvl="1"/>
            <a:r>
              <a:rPr lang="en-US" dirty="0"/>
              <a:t>I will use VS Code in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59B7-F69F-0CE3-C054-D84E8D4E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Platform/Computer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6B1C-8AFF-C96A-FA1F-4269E29B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You h</a:t>
            </a:r>
            <a:r>
              <a:rPr lang="en-US" b="0" dirty="0">
                <a:solidFill>
                  <a:srgbClr val="000000"/>
                </a:solidFill>
                <a:effectLst/>
              </a:rPr>
              <a:t>ave access to GVSU labs with Windows computers.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These machines have Python installed.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We are responsible for making sure that you can complete your assignments on these machines. 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 can’t fix problems on your individual laptops.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There is too much variation among them.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I’m not trained in IT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I have been using macOS for almost 30 years now. I do not know Windows well -- and certainly not well enough to provide effective tech support.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You are welcome to set up Python on your own machine however you like. Just realize that if things go wrong, I probably won't be of much help. 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If you ever have a problem with your own machine, you can always use GVSU machines.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7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ECC1-08EE-DF24-1D42-1FFC92CD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7CDD-4944-29DE-6E34-47ED6F6B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825624"/>
            <a:ext cx="11502887" cy="5032375"/>
          </a:xfrm>
        </p:spPr>
        <p:txBody>
          <a:bodyPr>
            <a:normAutofit/>
          </a:bodyPr>
          <a:lstStyle/>
          <a:p>
            <a:r>
              <a:rPr lang="en-US" dirty="0"/>
              <a:t>There are many web sites that allow you to enter and run Python code</a:t>
            </a:r>
          </a:p>
          <a:p>
            <a:pPr lvl="1"/>
            <a:r>
              <a:rPr lang="en-US" dirty="0"/>
              <a:t>W3schools</a:t>
            </a:r>
          </a:p>
          <a:p>
            <a:pPr lvl="1"/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One style of such “online Python” is the </a:t>
            </a:r>
            <a:r>
              <a:rPr lang="en-US" i="1" dirty="0"/>
              <a:t>Notebook</a:t>
            </a:r>
          </a:p>
          <a:p>
            <a:r>
              <a:rPr lang="en-US" dirty="0"/>
              <a:t>Notebooks allow you to combine text (in Markdown format) with blocks of code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We will use the Notebook feature built into </a:t>
            </a:r>
            <a:r>
              <a:rPr lang="en-US" dirty="0" err="1"/>
              <a:t>PrairieLearn</a:t>
            </a:r>
            <a:endParaRPr lang="en-US" dirty="0"/>
          </a:p>
          <a:p>
            <a:pPr lvl="1"/>
            <a:r>
              <a:rPr lang="en-US" dirty="0"/>
              <a:t>Essentially the same as </a:t>
            </a:r>
            <a:r>
              <a:rPr lang="en-US" dirty="0" err="1"/>
              <a:t>jupyter</a:t>
            </a:r>
            <a:r>
              <a:rPr lang="en-US" dirty="0"/>
              <a:t> or </a:t>
            </a:r>
            <a:r>
              <a:rPr lang="en-US" dirty="0" err="1"/>
              <a:t>colab</a:t>
            </a:r>
            <a:r>
              <a:rPr lang="en-US" dirty="0"/>
              <a:t>; but, organized so I can access/</a:t>
            </a:r>
            <a:r>
              <a:rPr lang="en-US"/>
              <a:t>grade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2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A4A6-ED1B-906A-D533-FDEE92F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(</a:t>
            </a:r>
            <a:r>
              <a:rPr lang="en-US" dirty="0" err="1"/>
              <a:t>cntd</a:t>
            </a:r>
            <a:r>
              <a:rPr lang="en-US" dirty="0"/>
              <a:t>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6603-F505-5BD1-70B3-B1EB4F5A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Notebooks are useful for </a:t>
            </a:r>
          </a:p>
          <a:p>
            <a:pPr lvl="1"/>
            <a:r>
              <a:rPr lang="en-US" dirty="0"/>
              <a:t>Experimenting with Python code</a:t>
            </a:r>
          </a:p>
          <a:p>
            <a:pPr lvl="1"/>
            <a:r>
              <a:rPr lang="en-US" dirty="0"/>
              <a:t>Writing short programs (5-10 lines)</a:t>
            </a:r>
          </a:p>
          <a:p>
            <a:pPr lvl="1"/>
            <a:r>
              <a:rPr lang="en-US" dirty="0"/>
              <a:t>Using Python to prepare data visualizations for a document</a:t>
            </a:r>
          </a:p>
          <a:p>
            <a:pPr lvl="2"/>
            <a:r>
              <a:rPr lang="en-US" dirty="0"/>
              <a:t>(Common use case in data science)</a:t>
            </a:r>
          </a:p>
          <a:p>
            <a:r>
              <a:rPr lang="en-US" dirty="0"/>
              <a:t>Don’t use Notebooks when </a:t>
            </a:r>
          </a:p>
          <a:p>
            <a:pPr lvl="1"/>
            <a:r>
              <a:rPr lang="en-US" dirty="0"/>
              <a:t>Writing a large program designed to be </a:t>
            </a:r>
            <a:r>
              <a:rPr lang="en-US"/>
              <a:t>a separate ”tool”</a:t>
            </a:r>
          </a:p>
        </p:txBody>
      </p:sp>
    </p:spTree>
    <p:extLst>
      <p:ext uri="{BB962C8B-B14F-4D97-AF65-F5344CB8AC3E}">
        <p14:creationId xmlns:p14="http://schemas.microsoft.com/office/powerpoint/2010/main" val="101376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9A1-E501-A575-A2CD-C16C9477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(</a:t>
            </a:r>
            <a:r>
              <a:rPr lang="en-US" dirty="0" err="1"/>
              <a:t>cntd</a:t>
            </a:r>
            <a:r>
              <a:rPr lang="en-US" dirty="0"/>
              <a:t>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E209-F97D-9E08-6C1C-8702D449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to PL</a:t>
            </a:r>
          </a:p>
          <a:p>
            <a:r>
              <a:rPr lang="en-US" dirty="0"/>
              <a:t>Navigate to ”In-class 1”</a:t>
            </a:r>
          </a:p>
          <a:p>
            <a:r>
              <a:rPr lang="en-US" dirty="0"/>
              <a:t>Launch the Workspace</a:t>
            </a:r>
          </a:p>
          <a:p>
            <a:r>
              <a:rPr lang="en-US" dirty="0"/>
              <a:t>Open </a:t>
            </a:r>
            <a:r>
              <a:rPr lang="en-US" dirty="0" err="1"/>
              <a:t>playspace.ipynb</a:t>
            </a:r>
            <a:endParaRPr lang="en-US" dirty="0"/>
          </a:p>
          <a:p>
            <a:r>
              <a:rPr lang="en-US" dirty="0"/>
              <a:t>Make a few changes to the text.</a:t>
            </a:r>
          </a:p>
          <a:p>
            <a:r>
              <a:rPr lang="en-US" dirty="0"/>
              <a:t>Write some python code</a:t>
            </a:r>
          </a:p>
          <a:p>
            <a:r>
              <a:rPr lang="en-US" dirty="0"/>
              <a:t>Run that code</a:t>
            </a:r>
          </a:p>
        </p:txBody>
      </p:sp>
    </p:spTree>
    <p:extLst>
      <p:ext uri="{BB962C8B-B14F-4D97-AF65-F5344CB8AC3E}">
        <p14:creationId xmlns:p14="http://schemas.microsoft.com/office/powerpoint/2010/main" val="33558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B2C1-EBC1-B80B-969F-3F4F38F7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BE8E-C793-5238-D8BB-2D33189B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comfortable programming in some high-level programming language</a:t>
            </a:r>
          </a:p>
          <a:p>
            <a:pPr lvl="1"/>
            <a:r>
              <a:rPr lang="en-US" dirty="0"/>
              <a:t>For example, Java, C, Python, Ruby, JavaScript</a:t>
            </a:r>
          </a:p>
          <a:p>
            <a:r>
              <a:rPr lang="en-US" dirty="0"/>
              <a:t>You should be familiar with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variables, expressions, if statements, loops, etc.</a:t>
            </a:r>
          </a:p>
          <a:p>
            <a:r>
              <a:rPr lang="en-US" dirty="0"/>
              <a:t>If you don’t have non-trivial experience in some high-level language, then this is the wrong class for you</a:t>
            </a:r>
          </a:p>
        </p:txBody>
      </p:sp>
    </p:spTree>
    <p:extLst>
      <p:ext uri="{BB962C8B-B14F-4D97-AF65-F5344CB8AC3E}">
        <p14:creationId xmlns:p14="http://schemas.microsoft.com/office/powerpoint/2010/main" val="127094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A63A-C630-D3FC-9E3C-7BAFC70E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course 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FB0-BFF7-581B-6E0E-6D50C370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</a:rPr>
              <a:t>Refine your existing programming skills and provide the experience and comfort with programming you'll want to succeed in other courses.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We want coding to be a tool you use with relative ease so you can focus on the main objectives of your other courses.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</a:rPr>
              <a:t>Add Python to the list of languages you already know.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</a:rPr>
              <a:t>Introduce data structures, recursion, and other “CS2” concepts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9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E01F-2BFC-56A1-B5F1-7B551492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D5E3-6A59-A74E-8913-3F41DB01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office is in Allendale</a:t>
            </a:r>
          </a:p>
          <a:p>
            <a:r>
              <a:rPr lang="en-US" dirty="0"/>
              <a:t>I’m downtown for class and office hours only</a:t>
            </a:r>
          </a:p>
          <a:p>
            <a:pPr lvl="1"/>
            <a:r>
              <a:rPr lang="en-US" dirty="0"/>
              <a:t>MW 1:30-2:30</a:t>
            </a:r>
          </a:p>
          <a:p>
            <a:pPr lvl="1"/>
            <a:r>
              <a:rPr lang="en-US" dirty="0" err="1"/>
              <a:t>TTh</a:t>
            </a:r>
            <a:r>
              <a:rPr lang="en-US" dirty="0"/>
              <a:t>  3 - 4</a:t>
            </a:r>
          </a:p>
          <a:p>
            <a:r>
              <a:rPr lang="en-US" dirty="0"/>
              <a:t>I can also schedule Zoom meetings on occasion; but, for the most part, in-person meetings work better</a:t>
            </a:r>
          </a:p>
          <a:p>
            <a:pPr lvl="1"/>
            <a:r>
              <a:rPr lang="en-US" dirty="0"/>
              <a:t>Email </a:t>
            </a:r>
            <a:r>
              <a:rPr lang="en-US" dirty="0" err="1"/>
              <a:t>kurmasz@gvsu.edu</a:t>
            </a:r>
            <a:r>
              <a:rPr lang="en-US" dirty="0"/>
              <a:t> to set up a meeting outside of office hours (Zoom or in-person)</a:t>
            </a:r>
          </a:p>
        </p:txBody>
      </p:sp>
    </p:spTree>
    <p:extLst>
      <p:ext uri="{BB962C8B-B14F-4D97-AF65-F5344CB8AC3E}">
        <p14:creationId xmlns:p14="http://schemas.microsoft.com/office/powerpoint/2010/main" val="246602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E75-02B0-8C6F-E641-0F01BB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7744-2935-F52E-9C75-5F1BC2DA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57"/>
            <a:ext cx="10515600" cy="5223762"/>
          </a:xfrm>
        </p:spPr>
        <p:txBody>
          <a:bodyPr>
            <a:normAutofit/>
          </a:bodyPr>
          <a:lstStyle/>
          <a:p>
            <a:r>
              <a:rPr lang="en-US" strike="sngStrike" dirty="0"/>
              <a:t>Blackboard</a:t>
            </a:r>
          </a:p>
          <a:p>
            <a:pPr lvl="1"/>
            <a:r>
              <a:rPr lang="en-US" dirty="0"/>
              <a:t>(I avoid using Blackboard.  There are much more efficient ways of doing the same thing)</a:t>
            </a:r>
          </a:p>
          <a:p>
            <a:r>
              <a:rPr lang="en-US" dirty="0"/>
              <a:t>Course web page:</a:t>
            </a: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https://kurmasgvsu.github.io/Teaching/Courses/F23/CIS500/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Primary source for course info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Assignments, readings, etc. will be listed on the timeline.</a:t>
            </a:r>
          </a:p>
          <a:p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Piazza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piazza.com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Message board for the course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Post (non-personal) course related questions here.</a:t>
            </a:r>
          </a:p>
          <a:p>
            <a:pPr lvl="2"/>
            <a:r>
              <a:rPr lang="en-US" sz="1600" b="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Everyone can see the answer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Other classmates can answer (helpful when I’m away from my computer)</a:t>
            </a:r>
            <a:endParaRPr lang="en-US" sz="1600" b="0" dirty="0"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E75-02B0-8C6F-E641-0F01BB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Tools (</a:t>
            </a:r>
            <a:r>
              <a:rPr lang="en-US" dirty="0" err="1"/>
              <a:t>cntd</a:t>
            </a:r>
            <a:r>
              <a:rPr lang="en-US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7744-2935-F52E-9C75-5F1BC2DA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57"/>
            <a:ext cx="10515600" cy="5223762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PrairieLearn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https://us.prairielearn.com/</a:t>
            </a:r>
            <a:endParaRPr lang="en-US" dirty="0"/>
          </a:p>
          <a:p>
            <a:pPr lvl="2"/>
            <a:r>
              <a:rPr lang="en-US" dirty="0"/>
              <a:t>Online assignment / testing platform</a:t>
            </a:r>
          </a:p>
          <a:p>
            <a:pPr lvl="1"/>
            <a:r>
              <a:rPr lang="en-US" dirty="0"/>
              <a:t>GitHub</a:t>
            </a:r>
          </a:p>
          <a:p>
            <a:pPr lvl="2"/>
            <a:r>
              <a:rPr lang="en-US" dirty="0">
                <a:hlinkClick r:id="rId3"/>
              </a:rPr>
              <a:t>https://github.com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Some assignments will be submitted by committing to a GitHub repo.</a:t>
            </a:r>
          </a:p>
          <a:p>
            <a:pPr lvl="2"/>
            <a:r>
              <a:rPr lang="en-US" dirty="0"/>
              <a:t>Create a GitHub account if you don’t have one</a:t>
            </a:r>
          </a:p>
          <a:p>
            <a:pPr lvl="1"/>
            <a:r>
              <a:rPr lang="en-US" dirty="0"/>
              <a:t>GitHub Classroom</a:t>
            </a:r>
          </a:p>
          <a:p>
            <a:pPr lvl="2"/>
            <a:r>
              <a:rPr lang="en-US" dirty="0"/>
              <a:t>GitHub tool for easily creating a repo for a new assignment</a:t>
            </a:r>
          </a:p>
          <a:p>
            <a:pPr lvl="1"/>
            <a:r>
              <a:rPr lang="en-US" dirty="0"/>
              <a:t>Visual Studio Code</a:t>
            </a:r>
          </a:p>
          <a:p>
            <a:pPr lvl="2"/>
            <a:r>
              <a:rPr lang="en-US" dirty="0">
                <a:hlinkClick r:id="rId4"/>
              </a:rPr>
              <a:t>https://code.visualstudio.com/</a:t>
            </a:r>
            <a:endParaRPr lang="en-US" dirty="0"/>
          </a:p>
          <a:p>
            <a:pPr lvl="2"/>
            <a:r>
              <a:rPr lang="en-US" dirty="0"/>
              <a:t>The IDE I’ll use in class</a:t>
            </a:r>
          </a:p>
        </p:txBody>
      </p:sp>
    </p:spTree>
    <p:extLst>
      <p:ext uri="{BB962C8B-B14F-4D97-AF65-F5344CB8AC3E}">
        <p14:creationId xmlns:p14="http://schemas.microsoft.com/office/powerpoint/2010/main" val="104783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89F4-2CE3-64D7-19A1-B1C50A99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075F-901E-513A-4D0B-0FA706CD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for this class will be an online text from </a:t>
            </a:r>
            <a:r>
              <a:rPr lang="en-US" dirty="0" err="1"/>
              <a:t>zyBooks</a:t>
            </a:r>
            <a:endParaRPr lang="en-US" dirty="0"/>
          </a:p>
          <a:p>
            <a:r>
              <a:rPr lang="en-US" dirty="0"/>
              <a:t>This text does have some interactive exercises</a:t>
            </a:r>
          </a:p>
          <a:p>
            <a:pPr lvl="1"/>
            <a:r>
              <a:rPr lang="en-US" dirty="0"/>
              <a:t>Some of these may be required.</a:t>
            </a:r>
          </a:p>
        </p:txBody>
      </p:sp>
    </p:spTree>
    <p:extLst>
      <p:ext uri="{BB962C8B-B14F-4D97-AF65-F5344CB8AC3E}">
        <p14:creationId xmlns:p14="http://schemas.microsoft.com/office/powerpoint/2010/main" val="349264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D4B1-44B1-41CF-5782-EE57342B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E785-D711-7FBF-97DE-5D457825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5048388"/>
          </a:xfrm>
        </p:spPr>
        <p:txBody>
          <a:bodyPr>
            <a:normAutofit/>
          </a:bodyPr>
          <a:lstStyle/>
          <a:p>
            <a:r>
              <a:rPr lang="en-US" dirty="0"/>
              <a:t>During Tests/Quizzes</a:t>
            </a:r>
          </a:p>
          <a:p>
            <a:pPr lvl="1"/>
            <a:r>
              <a:rPr lang="en-US" dirty="0"/>
              <a:t>One page (one side) of notes</a:t>
            </a:r>
          </a:p>
          <a:p>
            <a:pPr lvl="1"/>
            <a:r>
              <a:rPr lang="en-US" i="1" u="sng" dirty="0"/>
              <a:t>Your</a:t>
            </a:r>
            <a:r>
              <a:rPr lang="en-US" dirty="0"/>
              <a:t> notes, written by you</a:t>
            </a:r>
          </a:p>
          <a:p>
            <a:pPr lvl="1"/>
            <a:r>
              <a:rPr lang="en-US" dirty="0"/>
              <a:t>Use for syntax reminders</a:t>
            </a:r>
          </a:p>
          <a:p>
            <a:r>
              <a:rPr lang="en-US" dirty="0"/>
              <a:t>For </a:t>
            </a:r>
            <a:r>
              <a:rPr lang="en-US" dirty="0" err="1"/>
              <a:t>Homeworks</a:t>
            </a:r>
            <a:r>
              <a:rPr lang="en-US" dirty="0"/>
              <a:t>/Projects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r>
              <a:rPr lang="en-US" dirty="0"/>
              <a:t>Any static resource</a:t>
            </a:r>
          </a:p>
          <a:p>
            <a:pPr lvl="2"/>
            <a:r>
              <a:rPr lang="en-US" dirty="0"/>
              <a:t>Stack Overflow</a:t>
            </a:r>
          </a:p>
          <a:p>
            <a:pPr lvl="2"/>
            <a:r>
              <a:rPr lang="en-US" dirty="0"/>
              <a:t>W3schools</a:t>
            </a:r>
          </a:p>
          <a:p>
            <a:pPr lvl="2"/>
            <a:r>
              <a:rPr lang="en-US" dirty="0"/>
              <a:t>Textbooks / reference books</a:t>
            </a:r>
          </a:p>
          <a:p>
            <a:r>
              <a:rPr lang="en-US" dirty="0"/>
              <a:t>Cite resources you do you use</a:t>
            </a:r>
          </a:p>
          <a:p>
            <a:pPr lvl="1"/>
            <a:r>
              <a:rPr lang="en-US" dirty="0"/>
              <a:t>E.g., put link to Stack Overflow article in a comment.</a:t>
            </a:r>
          </a:p>
        </p:txBody>
      </p:sp>
    </p:spTree>
    <p:extLst>
      <p:ext uri="{BB962C8B-B14F-4D97-AF65-F5344CB8AC3E}">
        <p14:creationId xmlns:p14="http://schemas.microsoft.com/office/powerpoint/2010/main" val="36875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57EB-680E-3BCF-2573-469D0F6C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Prohibited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31EE-2BE9-37CB-EA04-87F7E748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54079" cy="4351338"/>
          </a:xfrm>
        </p:spPr>
        <p:txBody>
          <a:bodyPr/>
          <a:lstStyle/>
          <a:p>
            <a:r>
              <a:rPr lang="en-US" dirty="0"/>
              <a:t>Anything that generates custom code to answer your specific question</a:t>
            </a:r>
          </a:p>
          <a:p>
            <a:pPr lvl="1"/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Copilot</a:t>
            </a:r>
          </a:p>
          <a:p>
            <a:pPr lvl="1"/>
            <a:r>
              <a:rPr lang="en-US" dirty="0"/>
              <a:t>Your classmates</a:t>
            </a:r>
          </a:p>
          <a:p>
            <a:pPr lvl="1"/>
            <a:r>
              <a:rPr lang="en-US" dirty="0"/>
              <a:t>Your friends and family who already know how to program</a:t>
            </a:r>
          </a:p>
          <a:p>
            <a:r>
              <a:rPr lang="en-US" dirty="0"/>
              <a:t>Asking classmates, friends, family high-level general questions </a:t>
            </a:r>
            <a:r>
              <a:rPr lang="en-US"/>
              <a:t>is encouraged.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7AC1DB-3C1F-AC48-1EA3-1C46CA99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78" y="1539875"/>
            <a:ext cx="3998843" cy="39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1078</Words>
  <Application>Microsoft Macintosh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Menlo</vt:lpstr>
      <vt:lpstr>Office Theme</vt:lpstr>
      <vt:lpstr>CIS 500</vt:lpstr>
      <vt:lpstr>Prerequisites</vt:lpstr>
      <vt:lpstr>High-level course objectives </vt:lpstr>
      <vt:lpstr>Office Hours</vt:lpstr>
      <vt:lpstr>Tools</vt:lpstr>
      <vt:lpstr>Tools (cntd.)</vt:lpstr>
      <vt:lpstr>Textbook  </vt:lpstr>
      <vt:lpstr>Allowed Resources</vt:lpstr>
      <vt:lpstr>Prohibited Resources </vt:lpstr>
      <vt:lpstr>Grading </vt:lpstr>
      <vt:lpstr>Why Python?</vt:lpstr>
      <vt:lpstr>Writing Python</vt:lpstr>
      <vt:lpstr>Platform/Computer Support</vt:lpstr>
      <vt:lpstr>Notebooks</vt:lpstr>
      <vt:lpstr>Notebooks (cntd.) </vt:lpstr>
      <vt:lpstr>Notebooks (cntd.)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500</dc:title>
  <dc:creator>Zachary Kurmas</dc:creator>
  <cp:lastModifiedBy>Zachary Kurmas</cp:lastModifiedBy>
  <cp:revision>25</cp:revision>
  <dcterms:created xsi:type="dcterms:W3CDTF">2023-07-22T23:12:23Z</dcterms:created>
  <dcterms:modified xsi:type="dcterms:W3CDTF">2023-08-28T11:35:46Z</dcterms:modified>
</cp:coreProperties>
</file>