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57" r:id="rId8"/>
    <p:sldId id="258" r:id="rId9"/>
    <p:sldId id="259" r:id="rId10"/>
    <p:sldId id="260" r:id="rId11"/>
    <p:sldId id="261" r:id="rId12"/>
    <p:sldId id="262" r:id="rId13"/>
    <p:sldId id="269" r:id="rId14"/>
    <p:sldId id="272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A23B71B-7DF1-49AD-B713-C27A691EB10A}">
          <p14:sldIdLst>
            <p14:sldId id="263"/>
            <p14:sldId id="264"/>
            <p14:sldId id="265"/>
            <p14:sldId id="266"/>
            <p14:sldId id="267"/>
            <p14:sldId id="268"/>
            <p14:sldId id="257"/>
            <p14:sldId id="258"/>
            <p14:sldId id="259"/>
            <p14:sldId id="260"/>
            <p14:sldId id="261"/>
            <p14:sldId id="262"/>
            <p14:sldId id="269"/>
            <p14:sldId id="272"/>
            <p14:sldId id="271"/>
            <p14:sldId id="270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4C1A-62AA-40DC-B3CD-13672AF901BB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7FB-D6AF-4E5C-9A62-11A009EA9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4C1A-62AA-40DC-B3CD-13672AF901BB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7FB-D6AF-4E5C-9A62-11A009EA9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4C1A-62AA-40DC-B3CD-13672AF901BB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7FB-D6AF-4E5C-9A62-11A009EA9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4C1A-62AA-40DC-B3CD-13672AF901BB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7FB-D6AF-4E5C-9A62-11A009EA9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4C1A-62AA-40DC-B3CD-13672AF901BB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7FB-D6AF-4E5C-9A62-11A009EA9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4C1A-62AA-40DC-B3CD-13672AF901BB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7FB-D6AF-4E5C-9A62-11A009EA9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4C1A-62AA-40DC-B3CD-13672AF901BB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7FB-D6AF-4E5C-9A62-11A009EA9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4C1A-62AA-40DC-B3CD-13672AF901BB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7FB-D6AF-4E5C-9A62-11A009EA9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4C1A-62AA-40DC-B3CD-13672AF901BB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7FB-D6AF-4E5C-9A62-11A009EA938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4C1A-62AA-40DC-B3CD-13672AF901BB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67FB-D6AF-4E5C-9A62-11A009EA93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04C1A-62AA-40DC-B3CD-13672AF901BB}" type="datetimeFigureOut">
              <a:rPr lang="ru-RU" smtClean="0"/>
              <a:t>27.03.2020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3B67FB-D6AF-4E5C-9A62-11A009EA938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63B67FB-D6AF-4E5C-9A62-11A009EA938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504C1A-62AA-40DC-B3CD-13672AF901BB}" type="datetimeFigureOut">
              <a:rPr lang="ru-RU" smtClean="0"/>
              <a:t>27.03.2020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ugs.webkit.org/show_bug.cgi?id=106133" TargetMode="External"/><Relationship Id="rId2" Type="http://schemas.openxmlformats.org/officeDocument/2006/relationships/hyperlink" Target="https://bugs.chromium.org/p/chromium/issues/detail?id=15785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AJAX – SPA </a:t>
            </a:r>
            <a:r>
              <a:rPr lang="ru-RU" sz="4000" dirty="0" smtClean="0"/>
              <a:t>приложение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ru-RU" sz="1800" dirty="0" smtClean="0"/>
              <a:t>Многие </a:t>
            </a:r>
            <a:r>
              <a:rPr lang="en-US" sz="1800" dirty="0" smtClean="0"/>
              <a:t>AJAX-</a:t>
            </a:r>
            <a:r>
              <a:rPr lang="ru-RU" sz="1800" dirty="0" smtClean="0"/>
              <a:t>приложения являются </a:t>
            </a:r>
            <a:r>
              <a:rPr lang="en-US" sz="1800" dirty="0" smtClean="0"/>
              <a:t>SPA (single page application) </a:t>
            </a:r>
            <a:r>
              <a:rPr lang="ru-RU" sz="1800" dirty="0" smtClean="0"/>
              <a:t>приложениями, т.е. используют </a:t>
            </a:r>
            <a:r>
              <a:rPr lang="ru-RU" sz="1800" dirty="0"/>
              <a:t>единственный HTML-документ как оболочку для всех веб-страниц и организующий взаимодействие с пользователем через динамически подгружаемые </a:t>
            </a:r>
            <a:r>
              <a:rPr lang="ru-RU" sz="1800" dirty="0" smtClean="0"/>
              <a:t>данные.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800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1800" b="1" dirty="0" smtClean="0"/>
              <a:t>У таких приложений есть несомненные «плюсы»: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ru-RU" sz="1800" dirty="0" smtClean="0"/>
              <a:t>Скорость загрузки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ru-RU" sz="1800" dirty="0" smtClean="0"/>
              <a:t>Интерактивность</a:t>
            </a:r>
          </a:p>
          <a:p>
            <a:pPr>
              <a:spcBef>
                <a:spcPts val="0"/>
              </a:spcBef>
              <a:buFontTx/>
              <a:buChar char="-"/>
            </a:pPr>
            <a:endParaRPr lang="ru-RU" sz="1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1800" b="1" dirty="0" smtClean="0"/>
              <a:t>Однако, есть и типовые «минусы» 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800" dirty="0" smtClean="0"/>
              <a:t>AJAX-</a:t>
            </a:r>
            <a:r>
              <a:rPr lang="ru-RU" sz="1800" dirty="0" smtClean="0"/>
              <a:t>приложение имеет постоянный </a:t>
            </a:r>
            <a:r>
              <a:rPr lang="en-US" sz="1800" dirty="0" smtClean="0"/>
              <a:t>URL-</a:t>
            </a:r>
            <a:r>
              <a:rPr lang="ru-RU" sz="1800" dirty="0" smtClean="0"/>
              <a:t>адрес, не связанный с разными состояниями этого приложения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ru-RU" sz="1800" dirty="0" smtClean="0"/>
              <a:t>При нажатии кнопки Назад в браузере осуществляется уход на предыдущую страницу, а не возврат к предыдущему состоянию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ru-RU" sz="1800" dirty="0" smtClean="0"/>
              <a:t>Если подгружаемые данные динамически формируются на сервере, то возможны проблемы с их актуальностью из-за кеширования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279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B</a:t>
            </a:r>
            <a:r>
              <a:rPr lang="en-US" sz="4000" dirty="0" smtClean="0"/>
              <a:t> - </a:t>
            </a:r>
            <a:r>
              <a:rPr lang="ru-RU" sz="4000" dirty="0" smtClean="0"/>
              <a:t>высота прокрутки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800" dirty="0" smtClean="0"/>
              <a:t>Текущую </a:t>
            </a:r>
            <a:r>
              <a:rPr lang="ru-RU" sz="1800" dirty="0"/>
              <a:t>прокрутку </a:t>
            </a:r>
            <a:r>
              <a:rPr lang="ru-RU" sz="1800" dirty="0" smtClean="0"/>
              <a:t>страницы можно </a:t>
            </a:r>
            <a:r>
              <a:rPr lang="ru-RU" sz="1800" dirty="0"/>
              <a:t>получить </a:t>
            </a:r>
            <a:r>
              <a:rPr lang="ru-RU" sz="1800" dirty="0" smtClean="0"/>
              <a:t>из свойств </a:t>
            </a:r>
            <a:r>
              <a:rPr lang="ru-RU" sz="1800" dirty="0"/>
              <a:t> </a:t>
            </a:r>
            <a:r>
              <a:rPr lang="en-US" sz="1800" b="1" dirty="0"/>
              <a:t>.</a:t>
            </a:r>
            <a:r>
              <a:rPr lang="ru-RU" sz="1800" b="1" dirty="0" err="1" smtClean="0"/>
              <a:t>scrollLeft</a:t>
            </a:r>
            <a:r>
              <a:rPr lang="en-US" sz="1800" b="1" dirty="0" smtClean="0"/>
              <a:t> </a:t>
            </a:r>
            <a:r>
              <a:rPr lang="ru-RU" sz="1800" dirty="0" smtClean="0"/>
              <a:t>и</a:t>
            </a:r>
            <a:r>
              <a:rPr lang="ru-RU" sz="1800" b="1" dirty="0" smtClean="0"/>
              <a:t> .</a:t>
            </a:r>
            <a:r>
              <a:rPr lang="ru-RU" sz="1800" b="1" dirty="0" err="1" smtClean="0"/>
              <a:t>scrollTop</a:t>
            </a:r>
            <a:r>
              <a:rPr lang="ru-RU" sz="1800" b="1" dirty="0"/>
              <a:t> </a:t>
            </a:r>
            <a:r>
              <a:rPr lang="ru-RU" sz="1800" dirty="0" smtClean="0"/>
              <a:t>корневого элемента </a:t>
            </a:r>
            <a:r>
              <a:rPr lang="en-US" sz="1800" dirty="0" err="1" smtClean="0"/>
              <a:t>documentElement</a:t>
            </a:r>
            <a:r>
              <a:rPr lang="en-US" sz="1800" dirty="0" smtClean="0"/>
              <a:t>.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411480" lvl="1" indent="0">
              <a:buNone/>
            </a:pPr>
            <a:r>
              <a:rPr lang="ru-RU" sz="1600" b="1" dirty="0" smtClean="0"/>
              <a:t>Однако </a:t>
            </a:r>
            <a:r>
              <a:rPr lang="ru-RU" sz="1600" b="1" dirty="0" err="1"/>
              <a:t>Safari</a:t>
            </a:r>
            <a:r>
              <a:rPr lang="ru-RU" sz="1600" b="1" dirty="0"/>
              <a:t>/</a:t>
            </a:r>
            <a:r>
              <a:rPr lang="ru-RU" sz="1600" b="1" dirty="0" err="1"/>
              <a:t>Chrome</a:t>
            </a:r>
            <a:r>
              <a:rPr lang="ru-RU" sz="1600" b="1" dirty="0"/>
              <a:t>/</a:t>
            </a:r>
            <a:r>
              <a:rPr lang="ru-RU" sz="1600" b="1" dirty="0" err="1"/>
              <a:t>Opera</a:t>
            </a:r>
            <a:r>
              <a:rPr lang="ru-RU" sz="1600" b="1" dirty="0"/>
              <a:t> есть </a:t>
            </a:r>
            <a:r>
              <a:rPr lang="ru-RU" sz="1600" b="1" dirty="0" smtClean="0"/>
              <a:t>ошибки, </a:t>
            </a:r>
            <a:r>
              <a:rPr lang="ru-RU" sz="1600" b="1" dirty="0"/>
              <a:t>из-за которых </a:t>
            </a:r>
            <a:r>
              <a:rPr lang="ru-RU" sz="1600" b="1" dirty="0" smtClean="0"/>
              <a:t>вместо </a:t>
            </a:r>
            <a:r>
              <a:rPr lang="en-US" sz="1600" b="1" dirty="0" err="1" smtClean="0"/>
              <a:t>document.documentElement</a:t>
            </a:r>
            <a:r>
              <a:rPr lang="en-US" sz="1600" b="1" dirty="0" smtClean="0"/>
              <a:t> </a:t>
            </a:r>
            <a:r>
              <a:rPr lang="ru-RU" sz="1600" b="1" dirty="0" smtClean="0"/>
              <a:t>следует </a:t>
            </a:r>
            <a:r>
              <a:rPr lang="ru-RU" sz="1600" b="1" dirty="0"/>
              <a:t>использовать </a:t>
            </a:r>
            <a:r>
              <a:rPr lang="ru-RU" sz="1600" b="1" dirty="0" err="1" smtClean="0"/>
              <a:t>document.body</a:t>
            </a:r>
            <a:r>
              <a:rPr lang="ru-RU" sz="1600" b="1" dirty="0" smtClean="0"/>
              <a:t>:</a:t>
            </a:r>
            <a:endParaRPr lang="en-US" sz="1600" b="1" dirty="0" smtClean="0"/>
          </a:p>
          <a:p>
            <a:pPr marL="411480" lvl="1" indent="0">
              <a:buNone/>
            </a:pPr>
            <a:r>
              <a:rPr lang="en-US" sz="1600" b="1" dirty="0">
                <a:hlinkClick r:id="rId2"/>
              </a:rPr>
              <a:t>https://</a:t>
            </a:r>
            <a:r>
              <a:rPr lang="en-US" sz="1600" b="1" dirty="0" smtClean="0">
                <a:hlinkClick r:id="rId2"/>
              </a:rPr>
              <a:t>bugs.chromium.org/p/chromium/issues/detail?id=157855</a:t>
            </a:r>
            <a:endParaRPr lang="en-US" sz="1600" b="1" dirty="0" smtClean="0"/>
          </a:p>
          <a:p>
            <a:pPr marL="411480" lvl="1" indent="0">
              <a:buNone/>
            </a:pPr>
            <a:r>
              <a:rPr lang="en-US" sz="1600" b="1" dirty="0">
                <a:hlinkClick r:id="rId3"/>
              </a:rPr>
              <a:t>https://bugs.webkit.org/show_bug.cgi?id=106133</a:t>
            </a:r>
            <a:endParaRPr lang="ru-RU" sz="1600" b="1" dirty="0"/>
          </a:p>
          <a:p>
            <a:pPr marL="114300" indent="0">
              <a:buNone/>
            </a:pPr>
            <a:endParaRPr lang="ru-RU" sz="1800" dirty="0" smtClean="0"/>
          </a:p>
          <a:p>
            <a:pPr marL="114300" indent="0">
              <a:buNone/>
            </a:pPr>
            <a:r>
              <a:rPr lang="ru-RU" sz="1800" dirty="0" smtClean="0"/>
              <a:t>Как альтернативу можно использовать </a:t>
            </a:r>
            <a:r>
              <a:rPr lang="en-US" sz="1800" b="1" dirty="0" err="1" smtClean="0"/>
              <a:t>window.pageYOffset</a:t>
            </a:r>
            <a:r>
              <a:rPr lang="ru-RU" sz="1800" b="1" dirty="0" smtClean="0"/>
              <a:t>. </a:t>
            </a:r>
            <a:r>
              <a:rPr lang="ru-RU" sz="1800" dirty="0" smtClean="0"/>
              <a:t>Однако, стоит учитывать, что это свойство только для чтения и не поддерживается старыми версиями </a:t>
            </a:r>
            <a:r>
              <a:rPr lang="en-US" sz="1800" dirty="0" smtClean="0"/>
              <a:t>IE.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ru-RU" sz="1800" dirty="0" smtClean="0"/>
              <a:t>Таким образом, универсальным здесь также является использование максимального значения из нескольких вариантов получения высоты прокрутки.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4411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4365104"/>
            <a:ext cx="7704856" cy="180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/>
              <a:t>С</a:t>
            </a:r>
            <a:r>
              <a:rPr lang="en-US" sz="4000" dirty="0" smtClean="0"/>
              <a:t> - </a:t>
            </a:r>
            <a:r>
              <a:rPr lang="ru-RU" sz="4000" dirty="0" smtClean="0"/>
              <a:t>высота окна браузера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800" dirty="0" smtClean="0"/>
              <a:t>Ширину</a:t>
            </a:r>
            <a:r>
              <a:rPr lang="en-US" sz="1800" dirty="0" smtClean="0"/>
              <a:t>/</a:t>
            </a:r>
            <a:r>
              <a:rPr lang="ru-RU" sz="1800" dirty="0" smtClean="0"/>
              <a:t>высоту окна </a:t>
            </a:r>
            <a:r>
              <a:rPr lang="ru-RU" sz="1800" dirty="0"/>
              <a:t>за вычетом полосы </a:t>
            </a:r>
            <a:r>
              <a:rPr lang="ru-RU" sz="1800" dirty="0" smtClean="0"/>
              <a:t>прокрутки можно получить из свойств</a:t>
            </a:r>
            <a:r>
              <a:rPr lang="ru-RU" sz="1800" b="1" dirty="0"/>
              <a:t> </a:t>
            </a:r>
            <a:r>
              <a:rPr lang="ru-RU" sz="1800" b="1" dirty="0" smtClean="0"/>
              <a:t>.</a:t>
            </a:r>
            <a:r>
              <a:rPr lang="ru-RU" sz="1800" b="1" dirty="0" err="1" smtClean="0"/>
              <a:t>clientWidth</a:t>
            </a:r>
            <a:r>
              <a:rPr lang="ru-RU" sz="1800" b="1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.client</a:t>
            </a:r>
            <a:r>
              <a:rPr lang="ru-RU" sz="1800" b="1" dirty="0" err="1" smtClean="0"/>
              <a:t>Height</a:t>
            </a:r>
            <a:r>
              <a:rPr lang="ru-RU" sz="1800" dirty="0" smtClean="0"/>
              <a:t> элемента </a:t>
            </a:r>
            <a:r>
              <a:rPr lang="ru-RU" sz="1800" dirty="0" err="1" smtClean="0"/>
              <a:t>document.documentElement</a:t>
            </a:r>
            <a:r>
              <a:rPr lang="ru-RU" sz="1800" dirty="0"/>
              <a:t> </a:t>
            </a:r>
            <a:endParaRPr lang="ru-RU" sz="1800" dirty="0" smtClean="0"/>
          </a:p>
          <a:p>
            <a:pPr marL="411480" lvl="1" indent="0">
              <a:buNone/>
            </a:pPr>
            <a:endParaRPr lang="ru-RU" sz="1600" b="1" dirty="0" smtClean="0"/>
          </a:p>
          <a:p>
            <a:pPr marL="411480" lvl="1" indent="0">
              <a:buNone/>
            </a:pPr>
            <a:r>
              <a:rPr lang="ru-RU" sz="1600" b="1" dirty="0" smtClean="0"/>
              <a:t>Все браузеры </a:t>
            </a:r>
            <a:r>
              <a:rPr lang="ru-RU" sz="1600" b="1" dirty="0"/>
              <a:t>также поддерживают </a:t>
            </a:r>
            <a:r>
              <a:rPr lang="ru-RU" sz="1600" b="1" dirty="0" smtClean="0"/>
              <a:t>свойства</a:t>
            </a:r>
            <a:r>
              <a:rPr lang="ru-RU" sz="1600" b="1" dirty="0"/>
              <a:t> </a:t>
            </a:r>
            <a:r>
              <a:rPr lang="ru-RU" sz="1600" b="1" dirty="0" err="1" smtClean="0"/>
              <a:t>window.innerWidth</a:t>
            </a:r>
            <a:r>
              <a:rPr lang="ru-RU" sz="1600" b="1" dirty="0" smtClean="0"/>
              <a:t> и </a:t>
            </a:r>
            <a:r>
              <a:rPr lang="ru-RU" sz="1600" b="1" dirty="0"/>
              <a:t>.</a:t>
            </a:r>
            <a:r>
              <a:rPr lang="ru-RU" sz="1600" b="1" dirty="0" err="1" smtClean="0"/>
              <a:t>innerHeight</a:t>
            </a:r>
            <a:r>
              <a:rPr lang="ru-RU" sz="1600" b="1" dirty="0" smtClean="0"/>
              <a:t>, в которых хранится текущий </a:t>
            </a:r>
            <a:r>
              <a:rPr lang="ru-RU" sz="1600" b="1" dirty="0"/>
              <a:t>размер окна браузера</a:t>
            </a:r>
            <a:r>
              <a:rPr lang="ru-RU" sz="1600" b="1" dirty="0" smtClean="0"/>
              <a:t>. Однако, сюда включается и полоса прокрутки, если она есть. Как правило, в задачах требуется именно доступная к использованию ширина</a:t>
            </a:r>
            <a:r>
              <a:rPr lang="en-US" sz="1600" b="1" dirty="0" smtClean="0"/>
              <a:t>/</a:t>
            </a:r>
            <a:r>
              <a:rPr lang="ru-RU" sz="1600" b="1" dirty="0" smtClean="0"/>
              <a:t>высота, поэтому правильнее использовать </a:t>
            </a:r>
            <a:r>
              <a:rPr lang="en-US" sz="1600" b="1" dirty="0" smtClean="0"/>
              <a:t>.</a:t>
            </a:r>
            <a:r>
              <a:rPr lang="en-US" sz="1600" b="1" dirty="0" err="1" smtClean="0"/>
              <a:t>clientWidth</a:t>
            </a:r>
            <a:r>
              <a:rPr lang="en-US" sz="1600" b="1" dirty="0" smtClean="0"/>
              <a:t> </a:t>
            </a:r>
            <a:r>
              <a:rPr lang="ru-RU" sz="1600" b="1" dirty="0" smtClean="0"/>
              <a:t>и </a:t>
            </a:r>
            <a:r>
              <a:rPr lang="en-US" sz="1600" b="1" dirty="0" smtClean="0"/>
              <a:t>.</a:t>
            </a:r>
            <a:r>
              <a:rPr lang="en-US" sz="1600" b="1" dirty="0" err="1" smtClean="0"/>
              <a:t>clientHeight</a:t>
            </a:r>
            <a:r>
              <a:rPr lang="en-US" sz="1600" b="1" dirty="0" smtClean="0"/>
              <a:t>.</a:t>
            </a:r>
          </a:p>
          <a:p>
            <a:pPr marL="411480" lvl="1" indent="0">
              <a:buNone/>
            </a:pPr>
            <a:endParaRPr lang="en-US" sz="1600" b="1" dirty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ru-RU" b="1" dirty="0" smtClean="0"/>
              <a:t>DOCTYPE</a:t>
            </a:r>
            <a:r>
              <a:rPr lang="ru-RU" b="1" dirty="0"/>
              <a:t> – это важно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Г</a:t>
            </a:r>
            <a:r>
              <a:rPr lang="ru-RU" dirty="0" smtClean="0"/>
              <a:t>еометрические </a:t>
            </a:r>
            <a:r>
              <a:rPr lang="ru-RU" dirty="0"/>
              <a:t>свойства верхнего уровня могут работать немного иначе, если в HTML нет </a:t>
            </a:r>
            <a:r>
              <a:rPr lang="ru-RU" b="1" dirty="0"/>
              <a:t>&lt;!DOCTYPE HTML&gt;. </a:t>
            </a:r>
            <a:r>
              <a:rPr lang="ru-RU" dirty="0" smtClean="0"/>
              <a:t>Поэтому в современном </a:t>
            </a:r>
            <a:r>
              <a:rPr lang="ru-RU" dirty="0"/>
              <a:t>HTML мы всегда должны </a:t>
            </a:r>
            <a:r>
              <a:rPr lang="ru-RU" dirty="0" smtClean="0"/>
              <a:t>его указывать.</a:t>
            </a:r>
            <a:endParaRPr lang="ru-RU" dirty="0"/>
          </a:p>
          <a:p>
            <a:pPr marL="411480" lvl="1" indent="0">
              <a:buNone/>
            </a:pPr>
            <a:endParaRPr lang="en-US" sz="1600" b="1" dirty="0"/>
          </a:p>
          <a:p>
            <a:pPr marL="114300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288539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/>
              <a:t>&lt;!</a:t>
            </a:r>
            <a:r>
              <a:rPr lang="en-US" sz="1600" b="1" dirty="0" err="1" smtClean="0"/>
              <a:t>doctype</a:t>
            </a:r>
            <a:r>
              <a:rPr lang="en-US" sz="1600" b="1" dirty="0" smtClean="0"/>
              <a:t> html&gt;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/>
              <a:t>&lt;html&gt;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/>
              <a:t>&lt;head&gt;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/>
              <a:t>&lt;script&gt;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/>
              <a:t>function </a:t>
            </a:r>
            <a:r>
              <a:rPr lang="en-US" sz="1600" b="1" dirty="0" err="1" smtClean="0"/>
              <a:t>checkEnd</a:t>
            </a:r>
            <a:r>
              <a:rPr lang="en-US" sz="1600" b="1" dirty="0" smtClean="0"/>
              <a:t>() {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	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A = </a:t>
            </a:r>
            <a:r>
              <a:rPr lang="en-US" sz="1600" b="1" dirty="0" err="1"/>
              <a:t>Math.max</a:t>
            </a:r>
            <a:r>
              <a:rPr lang="en-US" sz="1600" b="1" dirty="0"/>
              <a:t>( </a:t>
            </a:r>
            <a:r>
              <a:rPr lang="en-US" sz="1600" b="1" dirty="0" err="1"/>
              <a:t>document.body.scrollHeight</a:t>
            </a:r>
            <a:r>
              <a:rPr lang="en-US" sz="1600" b="1" dirty="0"/>
              <a:t>, 	</a:t>
            </a:r>
            <a:r>
              <a:rPr lang="en-US" sz="1600" b="1" dirty="0" err="1"/>
              <a:t>document.documentElement.scrollHeight</a:t>
            </a:r>
            <a:r>
              <a:rPr lang="en-US" sz="1600" b="1" dirty="0"/>
              <a:t>, </a:t>
            </a:r>
            <a:r>
              <a:rPr lang="en-US" sz="1600" b="1" dirty="0" err="1"/>
              <a:t>document.body.offsetHeight</a:t>
            </a:r>
            <a:r>
              <a:rPr lang="en-US" sz="1600" b="1" dirty="0"/>
              <a:t>, 	</a:t>
            </a:r>
            <a:r>
              <a:rPr lang="en-US" sz="1600" b="1" dirty="0" err="1"/>
              <a:t>document.documentElement.offsetHeight</a:t>
            </a:r>
            <a:r>
              <a:rPr lang="en-US" sz="1600" b="1" dirty="0"/>
              <a:t>, </a:t>
            </a:r>
            <a:r>
              <a:rPr lang="en-US" sz="1600" b="1" dirty="0" err="1"/>
              <a:t>document.body.clientHeight</a:t>
            </a:r>
            <a:r>
              <a:rPr lang="en-US" sz="1600" b="1" dirty="0"/>
              <a:t>, 	</a:t>
            </a:r>
            <a:r>
              <a:rPr lang="en-US" sz="1600" b="1" dirty="0" err="1"/>
              <a:t>document.documentElement.clientHeight</a:t>
            </a:r>
            <a:r>
              <a:rPr lang="en-US" sz="1600" b="1" dirty="0"/>
              <a:t> );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/>
              <a:t>	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B = </a:t>
            </a:r>
            <a:r>
              <a:rPr lang="en-US" sz="1600" b="1" dirty="0" err="1"/>
              <a:t>window.pageYOffset</a:t>
            </a:r>
            <a:r>
              <a:rPr lang="en-US" sz="1600" b="1" dirty="0"/>
              <a:t> || </a:t>
            </a:r>
            <a:r>
              <a:rPr lang="en-US" sz="1600" b="1" dirty="0" err="1"/>
              <a:t>document.documentElement.scrollTop</a:t>
            </a:r>
            <a:r>
              <a:rPr lang="en-US" sz="1600" b="1" dirty="0"/>
              <a:t>; </a:t>
            </a:r>
            <a:br>
              <a:rPr lang="en-US" sz="1600" b="1" dirty="0"/>
            </a:br>
            <a:r>
              <a:rPr lang="en-US" sz="1600" b="1" dirty="0" smtClean="0"/>
              <a:t>	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</a:t>
            </a:r>
            <a:r>
              <a:rPr lang="en-US" sz="1600" b="1" dirty="0"/>
              <a:t>C = </a:t>
            </a:r>
            <a:r>
              <a:rPr lang="en-US" sz="1600" b="1" dirty="0" err="1"/>
              <a:t>document.documentElement.clientHeight</a:t>
            </a:r>
            <a:r>
              <a:rPr lang="en-US" sz="1600" b="1" dirty="0" smtClean="0"/>
              <a:t>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/>
              <a:t>	</a:t>
            </a:r>
            <a:r>
              <a:rPr lang="en-US" sz="1600" b="1" dirty="0" smtClean="0"/>
              <a:t>if (A==B+C) alert(‘</a:t>
            </a:r>
            <a:r>
              <a:rPr lang="ru-RU" sz="1600" b="1" dirty="0" smtClean="0"/>
              <a:t>Достигли конца страницы</a:t>
            </a:r>
            <a:r>
              <a:rPr lang="en-US" sz="1600" b="1" dirty="0" smtClean="0"/>
              <a:t>’);</a:t>
            </a:r>
            <a:endParaRPr lang="ru-RU" sz="1600" b="1" dirty="0"/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/>
              <a:t>&lt;/script&gt;</a:t>
            </a:r>
            <a:endParaRPr lang="en-US" sz="1600" b="1" dirty="0"/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/>
              <a:t>&lt;/head&gt;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/>
              <a:t>&lt;body </a:t>
            </a:r>
            <a:r>
              <a:rPr lang="en-US" sz="1600" b="1" dirty="0" err="1" smtClean="0"/>
              <a:t>onScroll</a:t>
            </a:r>
            <a:r>
              <a:rPr lang="en-US" sz="1600" b="1" dirty="0" smtClean="0"/>
              <a:t>=“</a:t>
            </a:r>
            <a:r>
              <a:rPr lang="en-US" sz="1600" b="1" dirty="0" err="1" smtClean="0"/>
              <a:t>checkEnd</a:t>
            </a:r>
            <a:r>
              <a:rPr lang="en-US" sz="1600" b="1" dirty="0" smtClean="0"/>
              <a:t>();”&gt;</a:t>
            </a:r>
            <a:r>
              <a:rPr lang="en-US" sz="1600" b="1" dirty="0"/>
              <a:t>	</a:t>
            </a:r>
            <a:endParaRPr lang="en-US" sz="1600" b="1" dirty="0" smtClean="0"/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/>
              <a:t>…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/>
              <a:t>&lt;/body&gt;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1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9216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 smtClean="0"/>
              <a:t>Объекты в </a:t>
            </a:r>
            <a:r>
              <a:rPr lang="en-US" sz="4000" b="1" dirty="0" smtClean="0"/>
              <a:t>JavaScript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800" b="1" dirty="0" smtClean="0"/>
              <a:t>В </a:t>
            </a:r>
            <a:r>
              <a:rPr lang="ru-RU" sz="1800" b="1" dirty="0" err="1"/>
              <a:t>JavaScript</a:t>
            </a:r>
            <a:r>
              <a:rPr lang="ru-RU" sz="1800" b="1" dirty="0"/>
              <a:t> существует </a:t>
            </a:r>
            <a:r>
              <a:rPr lang="ru-RU" sz="1800" b="1" dirty="0" smtClean="0"/>
              <a:t>тип данных, называемый «Объект». Объекты </a:t>
            </a:r>
            <a:r>
              <a:rPr lang="ru-RU" sz="1800" b="1" dirty="0"/>
              <a:t>используются для хранения коллекций различных значений и более сложных </a:t>
            </a:r>
            <a:r>
              <a:rPr lang="ru-RU" sz="1800" b="1" dirty="0" smtClean="0"/>
              <a:t>сущностей. В том числе, для структурированных данных (</a:t>
            </a:r>
            <a:r>
              <a:rPr lang="en-US" sz="1800" b="1" dirty="0" smtClean="0"/>
              <a:t>xml </a:t>
            </a:r>
            <a:r>
              <a:rPr lang="ru-RU" sz="1800" b="1" dirty="0" smtClean="0"/>
              <a:t>и т.п.). </a:t>
            </a:r>
          </a:p>
          <a:p>
            <a:pPr marL="114300" indent="0">
              <a:buNone/>
            </a:pPr>
            <a:endParaRPr lang="ru-RU" sz="1800" dirty="0"/>
          </a:p>
          <a:p>
            <a:pPr marL="114300" indent="0">
              <a:buNone/>
            </a:pPr>
            <a:r>
              <a:rPr lang="ru-RU" sz="1800" b="1" dirty="0" smtClean="0"/>
              <a:t>Объект</a:t>
            </a:r>
            <a:r>
              <a:rPr lang="ru-RU" sz="1800" dirty="0" smtClean="0"/>
              <a:t> </a:t>
            </a:r>
            <a:r>
              <a:rPr lang="ru-RU" sz="1800" dirty="0"/>
              <a:t>может быть создан с помощью фигурных скобок </a:t>
            </a:r>
            <a:r>
              <a:rPr lang="ru-RU" sz="1800" b="1" dirty="0"/>
              <a:t>{…}</a:t>
            </a:r>
            <a:r>
              <a:rPr lang="ru-RU" sz="1800" dirty="0"/>
              <a:t> с необязательным списком </a:t>
            </a:r>
            <a:r>
              <a:rPr lang="ru-RU" sz="1800" i="1" dirty="0"/>
              <a:t>свойств</a:t>
            </a:r>
            <a:r>
              <a:rPr lang="ru-RU" sz="1800" dirty="0" smtClean="0"/>
              <a:t>.</a:t>
            </a:r>
          </a:p>
          <a:p>
            <a:pPr marL="114300" indent="0">
              <a:buNone/>
            </a:pPr>
            <a:endParaRPr lang="ru-RU" sz="1800" dirty="0"/>
          </a:p>
          <a:p>
            <a:pPr marL="114300" indent="0">
              <a:buNone/>
            </a:pPr>
            <a:r>
              <a:rPr lang="ru-RU" sz="1800" b="1" dirty="0" smtClean="0"/>
              <a:t>Свойство</a:t>
            </a:r>
            <a:r>
              <a:rPr lang="ru-RU" sz="1800" dirty="0" smtClean="0"/>
              <a:t> </a:t>
            </a:r>
            <a:r>
              <a:rPr lang="ru-RU" sz="1800" dirty="0"/>
              <a:t>– это </a:t>
            </a:r>
            <a:r>
              <a:rPr lang="ru-RU" sz="1800" b="1" dirty="0"/>
              <a:t>пара «ключ: значение»</a:t>
            </a:r>
            <a:r>
              <a:rPr lang="ru-RU" sz="1800" dirty="0"/>
              <a:t>, где ключ – это строка (также называемая «именем свойства»), а значение может быть </a:t>
            </a:r>
            <a:r>
              <a:rPr lang="ru-RU" sz="1800" dirty="0" smtClean="0"/>
              <a:t>любым типом, в том числе и другим объектом.</a:t>
            </a:r>
          </a:p>
          <a:p>
            <a:pPr marL="114300" indent="0">
              <a:buNone/>
            </a:pPr>
            <a:endParaRPr lang="ru-RU" sz="1800" dirty="0" smtClean="0"/>
          </a:p>
          <a:p>
            <a:pPr marL="114300" indent="0">
              <a:buNone/>
            </a:pPr>
            <a:r>
              <a:rPr lang="ru-RU" sz="1800" i="1" dirty="0" smtClean="0">
                <a:solidFill>
                  <a:schemeClr val="bg1">
                    <a:lumMod val="65000"/>
                  </a:schemeClr>
                </a:solidFill>
              </a:rPr>
              <a:t>Можно </a:t>
            </a:r>
            <a:r>
              <a:rPr lang="ru-RU" sz="1800" i="1" dirty="0">
                <a:solidFill>
                  <a:schemeClr val="bg1">
                    <a:lumMod val="65000"/>
                  </a:schemeClr>
                </a:solidFill>
              </a:rPr>
              <a:t>представить объект в виде ящика с подписанными папками. Каждый элемент данных хранится в своей папке, на которой написан ключ. По ключу папку легко найти, удалить или добавить в неё что-либо.</a:t>
            </a:r>
          </a:p>
          <a:p>
            <a:pPr marL="114300" indent="0">
              <a:buNone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121767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ru-RU" sz="4000" b="1" dirty="0" smtClean="0"/>
              <a:t>Основы работы с объектами в </a:t>
            </a:r>
            <a:r>
              <a:rPr lang="en-US" sz="4000" b="1" dirty="0" smtClean="0"/>
              <a:t>JS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800" b="1" dirty="0" smtClean="0"/>
              <a:t>Создание</a:t>
            </a:r>
          </a:p>
          <a:p>
            <a:pPr marL="411480" lvl="1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user = {</a:t>
            </a:r>
          </a:p>
          <a:p>
            <a:pPr marL="41148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name: “</a:t>
            </a:r>
            <a:r>
              <a:rPr lang="ru-RU" sz="1600" dirty="0" smtClean="0"/>
              <a:t>Мария Ильинична Иванова</a:t>
            </a:r>
            <a:r>
              <a:rPr lang="en-US" sz="1600" dirty="0" smtClean="0"/>
              <a:t>”,</a:t>
            </a:r>
          </a:p>
          <a:p>
            <a:pPr marL="41148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age: </a:t>
            </a:r>
            <a:r>
              <a:rPr lang="ru-RU" sz="1600" dirty="0" smtClean="0"/>
              <a:t>3</a:t>
            </a:r>
            <a:r>
              <a:rPr lang="en-US" sz="1600" dirty="0" smtClean="0"/>
              <a:t>7</a:t>
            </a:r>
          </a:p>
          <a:p>
            <a:pPr marL="411480" lvl="1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ru-RU" sz="1800" b="1" dirty="0" smtClean="0"/>
              <a:t>Чтение свойств</a:t>
            </a:r>
            <a:endParaRPr lang="ru-RU" sz="1800" b="1" dirty="0"/>
          </a:p>
          <a:p>
            <a:pPr marL="411480" lvl="1" indent="0">
              <a:buNone/>
            </a:pPr>
            <a:r>
              <a:rPr lang="en-US" sz="1600" dirty="0" smtClean="0"/>
              <a:t>alert( user.name + “, </a:t>
            </a:r>
            <a:r>
              <a:rPr lang="ru-RU" sz="1600" dirty="0" smtClean="0"/>
              <a:t>возраст: </a:t>
            </a:r>
            <a:r>
              <a:rPr lang="en-US" sz="1600" dirty="0" smtClean="0"/>
              <a:t>“</a:t>
            </a:r>
            <a:r>
              <a:rPr lang="ru-RU" sz="1600" dirty="0" smtClean="0"/>
              <a:t> </a:t>
            </a:r>
            <a:r>
              <a:rPr lang="en-US" sz="1600" dirty="0" smtClean="0"/>
              <a:t>+ </a:t>
            </a:r>
            <a:r>
              <a:rPr lang="en-US" sz="1600" dirty="0" err="1" smtClean="0"/>
              <a:t>user.age</a:t>
            </a:r>
            <a:r>
              <a:rPr lang="en-US" sz="1600" dirty="0" smtClean="0"/>
              <a:t> );</a:t>
            </a:r>
            <a:endParaRPr lang="ru-RU" sz="1600" dirty="0" smtClean="0"/>
          </a:p>
          <a:p>
            <a:pPr marL="114300" indent="0">
              <a:buNone/>
            </a:pPr>
            <a:endParaRPr lang="en-US" sz="1800" b="1" dirty="0" smtClean="0"/>
          </a:p>
          <a:p>
            <a:pPr marL="114300" indent="0">
              <a:buNone/>
            </a:pPr>
            <a:r>
              <a:rPr lang="ru-RU" sz="1800" b="1" dirty="0" smtClean="0"/>
              <a:t>Изменение свойств:</a:t>
            </a:r>
          </a:p>
          <a:p>
            <a:pPr marL="411480" lvl="1" indent="0">
              <a:buNone/>
            </a:pPr>
            <a:r>
              <a:rPr lang="en-US" sz="1600" dirty="0" err="1" smtClean="0"/>
              <a:t>user.age</a:t>
            </a:r>
            <a:r>
              <a:rPr lang="en-US" sz="1600" dirty="0" smtClean="0"/>
              <a:t>=58;</a:t>
            </a:r>
          </a:p>
          <a:p>
            <a:pPr marL="411480" lvl="1" indent="0">
              <a:buNone/>
            </a:pPr>
            <a:r>
              <a:rPr lang="en-US" sz="1600" dirty="0" smtClean="0"/>
              <a:t>user[“name”]=“</a:t>
            </a:r>
            <a:r>
              <a:rPr lang="ru-RU" sz="1600" dirty="0" smtClean="0"/>
              <a:t>Мария Ильинична Петрова</a:t>
            </a:r>
            <a:r>
              <a:rPr lang="en-US" sz="1600" dirty="0" smtClean="0"/>
              <a:t>”;</a:t>
            </a:r>
            <a:endParaRPr lang="en-US" sz="1600" dirty="0"/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ru-RU" sz="1800" b="1" dirty="0" smtClean="0"/>
              <a:t>Удаление свойств:</a:t>
            </a:r>
          </a:p>
          <a:p>
            <a:pPr marL="411480" lvl="1" indent="0">
              <a:buNone/>
            </a:pPr>
            <a:r>
              <a:rPr lang="en-US" sz="1600" dirty="0" smtClean="0"/>
              <a:t>delete </a:t>
            </a:r>
            <a:r>
              <a:rPr lang="en-US" sz="1600" dirty="0" err="1" smtClean="0"/>
              <a:t>user.age</a:t>
            </a:r>
            <a:r>
              <a:rPr lang="en-US" sz="16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102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JavaScript Object Notation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76490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800" dirty="0" smtClean="0"/>
              <a:t>При работе со сложными объектами возникают задачи их передачи по сети. В этом случае данные следует представить в текстовом виде. </a:t>
            </a:r>
          </a:p>
          <a:p>
            <a:pPr marL="114300" indent="0">
              <a:buNone/>
            </a:pPr>
            <a:endParaRPr lang="ru-RU" sz="1800" dirty="0"/>
          </a:p>
          <a:p>
            <a:pPr marL="411480" lvl="1" indent="0">
              <a:buNone/>
            </a:pPr>
            <a:r>
              <a:rPr lang="en-US" sz="1600" b="1" dirty="0" smtClean="0"/>
              <a:t>JSON - </a:t>
            </a:r>
            <a:r>
              <a:rPr lang="ru-RU" sz="1600" b="1" dirty="0" smtClean="0"/>
              <a:t>общий </a:t>
            </a:r>
            <a:r>
              <a:rPr lang="ru-RU" sz="1600" b="1" dirty="0"/>
              <a:t>формат для представления значений и </a:t>
            </a:r>
            <a:r>
              <a:rPr lang="ru-RU" sz="1600" b="1" dirty="0" smtClean="0"/>
              <a:t>объектов</a:t>
            </a:r>
            <a:r>
              <a:rPr lang="en-US" sz="1600" b="1" dirty="0" smtClean="0"/>
              <a:t>, </a:t>
            </a:r>
            <a:r>
              <a:rPr lang="ru-RU" sz="1600" b="1" dirty="0" smtClean="0"/>
              <a:t>первоначально создан </a:t>
            </a:r>
            <a:r>
              <a:rPr lang="ru-RU" sz="1600" b="1" dirty="0"/>
              <a:t>для </a:t>
            </a:r>
            <a:r>
              <a:rPr lang="ru-RU" sz="1600" b="1" dirty="0" err="1"/>
              <a:t>JavaScript</a:t>
            </a:r>
            <a:r>
              <a:rPr lang="ru-RU" sz="1600" b="1" dirty="0" smtClean="0"/>
              <a:t>, но сейчас поддерживается многими языками программирования.</a:t>
            </a:r>
          </a:p>
          <a:p>
            <a:pPr marL="114300" indent="0">
              <a:buNone/>
            </a:pPr>
            <a:endParaRPr lang="ru-RU" sz="1800" dirty="0"/>
          </a:p>
          <a:p>
            <a:pPr marL="114300" indent="0">
              <a:buNone/>
            </a:pPr>
            <a:r>
              <a:rPr lang="ru-RU" sz="1800" dirty="0" smtClean="0"/>
              <a:t>По сути </a:t>
            </a:r>
            <a:r>
              <a:rPr lang="en-US" sz="1800" dirty="0" smtClean="0"/>
              <a:t>JSON </a:t>
            </a:r>
            <a:r>
              <a:rPr lang="ru-RU" sz="1800" dirty="0" smtClean="0"/>
              <a:t>представляет собой описание объекта в терминах </a:t>
            </a:r>
            <a:r>
              <a:rPr lang="en-US" sz="1800" dirty="0" smtClean="0"/>
              <a:t>JavaScript </a:t>
            </a:r>
            <a:r>
              <a:rPr lang="ru-RU" sz="1800" dirty="0" smtClean="0"/>
              <a:t>в виде строки.</a:t>
            </a:r>
          </a:p>
          <a:p>
            <a:pPr marL="114300" indent="0">
              <a:buNone/>
            </a:pPr>
            <a:endParaRPr lang="ru-RU" sz="1800" dirty="0" smtClean="0"/>
          </a:p>
        </p:txBody>
      </p:sp>
      <p:grpSp>
        <p:nvGrpSpPr>
          <p:cNvPr id="7" name="Группа 6"/>
          <p:cNvGrpSpPr/>
          <p:nvPr/>
        </p:nvGrpSpPr>
        <p:grpSpPr>
          <a:xfrm>
            <a:off x="467544" y="4549676"/>
            <a:ext cx="7488832" cy="2308324"/>
            <a:chOff x="467544" y="4549676"/>
            <a:chExt cx="7488832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4549676"/>
              <a:ext cx="367240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0">
                <a:buNone/>
              </a:pPr>
              <a:r>
                <a:rPr lang="en-US" dirty="0"/>
                <a:t>let student = {</a:t>
              </a:r>
              <a:endParaRPr lang="ru-RU" dirty="0"/>
            </a:p>
            <a:p>
              <a:pPr marL="114300" indent="0">
                <a:buNone/>
              </a:pPr>
              <a:r>
                <a:rPr lang="ru-RU" dirty="0"/>
                <a:t>    </a:t>
              </a:r>
              <a:r>
                <a:rPr lang="en-US" dirty="0"/>
                <a:t>name: </a:t>
              </a:r>
              <a:r>
                <a:rPr lang="en-US" dirty="0" smtClean="0"/>
                <a:t>'</a:t>
              </a:r>
              <a:r>
                <a:rPr lang="ru-RU" dirty="0" smtClean="0"/>
                <a:t>Иван</a:t>
              </a:r>
              <a:r>
                <a:rPr lang="en-US" dirty="0"/>
                <a:t>', </a:t>
              </a:r>
              <a:endParaRPr lang="ru-RU" dirty="0"/>
            </a:p>
            <a:p>
              <a:pPr marL="114300" indent="0">
                <a:buNone/>
              </a:pPr>
              <a:r>
                <a:rPr lang="ru-RU" dirty="0"/>
                <a:t>    </a:t>
              </a:r>
              <a:r>
                <a:rPr lang="en-US" dirty="0"/>
                <a:t>age: </a:t>
              </a:r>
              <a:r>
                <a:rPr lang="ru-RU" dirty="0" smtClean="0"/>
                <a:t>21</a:t>
              </a:r>
              <a:r>
                <a:rPr lang="en-US" dirty="0" smtClean="0"/>
                <a:t>,</a:t>
              </a:r>
              <a:endParaRPr lang="ru-RU" dirty="0"/>
            </a:p>
            <a:p>
              <a:pPr marL="114300" indent="0">
                <a:buNone/>
              </a:pPr>
              <a:r>
                <a:rPr lang="ru-RU" dirty="0"/>
                <a:t>    </a:t>
              </a:r>
              <a:r>
                <a:rPr lang="en-US" dirty="0" err="1"/>
                <a:t>isAdmin</a:t>
              </a:r>
              <a:r>
                <a:rPr lang="en-US" dirty="0"/>
                <a:t>: false,</a:t>
              </a:r>
              <a:endParaRPr lang="ru-RU" dirty="0"/>
            </a:p>
            <a:p>
              <a:pPr marL="114300" indent="0">
                <a:buNone/>
              </a:pPr>
              <a:r>
                <a:rPr lang="ru-RU" dirty="0"/>
                <a:t>    </a:t>
              </a:r>
              <a:r>
                <a:rPr lang="en-US" dirty="0"/>
                <a:t>courses: ['html', '</a:t>
              </a:r>
              <a:r>
                <a:rPr lang="en-US" dirty="0" err="1"/>
                <a:t>css</a:t>
              </a:r>
              <a:r>
                <a:rPr lang="en-US" dirty="0"/>
                <a:t>', '</a:t>
              </a:r>
              <a:r>
                <a:rPr lang="en-US" dirty="0" err="1"/>
                <a:t>js</a:t>
              </a:r>
              <a:r>
                <a:rPr lang="en-US" dirty="0"/>
                <a:t>']</a:t>
              </a:r>
              <a:endParaRPr lang="ru-RU" dirty="0"/>
            </a:p>
            <a:p>
              <a:pPr marL="114300" indent="0">
                <a:buNone/>
              </a:pPr>
              <a:r>
                <a:rPr lang="en-US" dirty="0"/>
                <a:t>};</a:t>
              </a:r>
              <a:endParaRPr lang="ru-RU" dirty="0"/>
            </a:p>
            <a:p>
              <a:pPr marL="114300" indent="0">
                <a:buNone/>
              </a:pPr>
              <a:r>
                <a:rPr lang="ru-RU" dirty="0"/>
                <a:t> </a:t>
              </a:r>
            </a:p>
            <a:p>
              <a:endParaRPr lang="ru-RU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83968" y="4549676"/>
              <a:ext cx="367240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indent="0">
                <a:buNone/>
              </a:pPr>
              <a:r>
                <a:rPr lang="en-US" dirty="0" smtClean="0"/>
                <a:t>{</a:t>
              </a:r>
              <a:endParaRPr lang="ru-RU" dirty="0" smtClean="0"/>
            </a:p>
            <a:p>
              <a:pPr marL="114300" indent="0">
                <a:buNone/>
              </a:pPr>
              <a:r>
                <a:rPr lang="ru-RU" dirty="0" smtClean="0"/>
                <a:t>    </a:t>
              </a:r>
              <a:r>
                <a:rPr lang="en-US" dirty="0" smtClean="0"/>
                <a:t>"name": “</a:t>
              </a:r>
              <a:r>
                <a:rPr lang="ru-RU" dirty="0" smtClean="0"/>
                <a:t>Иван</a:t>
              </a:r>
              <a:r>
                <a:rPr lang="en-US" dirty="0" smtClean="0"/>
                <a:t>",</a:t>
              </a:r>
              <a:endParaRPr lang="ru-RU" dirty="0" smtClean="0"/>
            </a:p>
            <a:p>
              <a:pPr marL="114300" indent="0">
                <a:buNone/>
              </a:pPr>
              <a:r>
                <a:rPr lang="ru-RU" dirty="0"/>
                <a:t> </a:t>
              </a:r>
              <a:r>
                <a:rPr lang="ru-RU" dirty="0" smtClean="0"/>
                <a:t>   </a:t>
              </a:r>
              <a:r>
                <a:rPr lang="en-US" dirty="0" smtClean="0"/>
                <a:t>"age": 30,</a:t>
              </a:r>
              <a:endParaRPr lang="ru-RU" dirty="0" smtClean="0"/>
            </a:p>
            <a:p>
              <a:pPr marL="114300" indent="0">
                <a:buNone/>
              </a:pPr>
              <a:r>
                <a:rPr lang="ru-RU" dirty="0"/>
                <a:t> </a:t>
              </a:r>
              <a:r>
                <a:rPr lang="ru-RU" dirty="0" smtClean="0"/>
                <a:t>   </a:t>
              </a:r>
              <a:r>
                <a:rPr lang="en-US" dirty="0" smtClean="0"/>
                <a:t>"</a:t>
              </a:r>
              <a:r>
                <a:rPr lang="en-US" dirty="0" err="1" smtClean="0"/>
                <a:t>isAdmin</a:t>
              </a:r>
              <a:r>
                <a:rPr lang="en-US" dirty="0" smtClean="0"/>
                <a:t>": false,</a:t>
              </a:r>
              <a:endParaRPr lang="ru-RU" dirty="0" smtClean="0"/>
            </a:p>
            <a:p>
              <a:pPr marL="114300" indent="0">
                <a:buNone/>
              </a:pPr>
              <a:r>
                <a:rPr lang="ru-RU" dirty="0"/>
                <a:t> </a:t>
              </a:r>
              <a:r>
                <a:rPr lang="ru-RU" dirty="0" smtClean="0"/>
                <a:t>   </a:t>
              </a:r>
              <a:r>
                <a:rPr lang="en-US" dirty="0" smtClean="0"/>
                <a:t>"courses": ["html", "</a:t>
              </a:r>
              <a:r>
                <a:rPr lang="en-US" dirty="0" err="1" smtClean="0"/>
                <a:t>css</a:t>
              </a:r>
              <a:r>
                <a:rPr lang="en-US" dirty="0" smtClean="0"/>
                <a:t>", "</a:t>
              </a:r>
              <a:r>
                <a:rPr lang="en-US" dirty="0" err="1" smtClean="0"/>
                <a:t>js</a:t>
              </a:r>
              <a:r>
                <a:rPr lang="en-US" dirty="0" smtClean="0"/>
                <a:t>"]</a:t>
              </a:r>
              <a:endParaRPr lang="ru-RU" dirty="0" smtClean="0"/>
            </a:p>
            <a:p>
              <a:pPr marL="114300" indent="0">
                <a:buNone/>
              </a:pPr>
              <a:r>
                <a:rPr lang="en-US" dirty="0" smtClean="0"/>
                <a:t>}</a:t>
              </a:r>
              <a:endParaRPr lang="ru-RU" dirty="0"/>
            </a:p>
            <a:p>
              <a:pPr marL="114300" indent="0">
                <a:buNone/>
              </a:pPr>
              <a:r>
                <a:rPr lang="ru-RU" dirty="0"/>
                <a:t> </a:t>
              </a:r>
            </a:p>
            <a:p>
              <a:endParaRPr lang="ru-RU" dirty="0"/>
            </a:p>
          </p:txBody>
        </p:sp>
        <p:sp>
          <p:nvSpPr>
            <p:cNvPr id="6" name="Стрелка вправо 5"/>
            <p:cNvSpPr/>
            <p:nvPr/>
          </p:nvSpPr>
          <p:spPr>
            <a:xfrm>
              <a:off x="3347864" y="5157192"/>
              <a:ext cx="1080120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089341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ru-RU" sz="4000" b="1" dirty="0" smtClean="0"/>
              <a:t>Методы преобразования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715200" cy="48006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800" b="1" dirty="0" err="1"/>
              <a:t>JavaScript</a:t>
            </a:r>
            <a:r>
              <a:rPr lang="ru-RU" sz="1800" b="1" dirty="0"/>
              <a:t> предоставляет методы:</a:t>
            </a:r>
          </a:p>
          <a:p>
            <a:r>
              <a:rPr lang="ru-RU" sz="1800" b="1" dirty="0" err="1"/>
              <a:t>JSON.stringify</a:t>
            </a:r>
            <a:r>
              <a:rPr lang="ru-RU" sz="1800" dirty="0"/>
              <a:t> для преобразования объектов в JSON.</a:t>
            </a:r>
          </a:p>
          <a:p>
            <a:r>
              <a:rPr lang="ru-RU" sz="1800" b="1" dirty="0" err="1"/>
              <a:t>JSON.parse</a:t>
            </a:r>
            <a:r>
              <a:rPr lang="ru-RU" sz="1800" dirty="0"/>
              <a:t> для преобразования JSON обратно в объект</a:t>
            </a:r>
            <a:r>
              <a:rPr lang="ru-RU" sz="1800" dirty="0" smtClean="0"/>
              <a:t>.</a:t>
            </a:r>
            <a:endParaRPr lang="ru-RU" sz="1800" dirty="0"/>
          </a:p>
          <a:p>
            <a:endParaRPr lang="ru-RU" sz="1800" dirty="0" smtClean="0"/>
          </a:p>
          <a:p>
            <a:pPr marL="114300" indent="0">
              <a:buNone/>
            </a:pPr>
            <a:r>
              <a:rPr lang="ru-RU" sz="1800" dirty="0" smtClean="0"/>
              <a:t>Таким образом, с помощью </a:t>
            </a:r>
            <a:r>
              <a:rPr lang="en-US" sz="1800" dirty="0" smtClean="0"/>
              <a:t>AJAX-</a:t>
            </a:r>
            <a:r>
              <a:rPr lang="ru-RU" sz="1800" dirty="0" smtClean="0"/>
              <a:t>запроса можно прочитать </a:t>
            </a:r>
            <a:r>
              <a:rPr lang="en-US" sz="1800" dirty="0" smtClean="0"/>
              <a:t>JSON-</a:t>
            </a:r>
            <a:r>
              <a:rPr lang="ru-RU" sz="1800" dirty="0" smtClean="0"/>
              <a:t>данные, пр</a:t>
            </a:r>
            <a:r>
              <a:rPr lang="ru-RU" sz="1800" dirty="0"/>
              <a:t>е</a:t>
            </a:r>
            <a:r>
              <a:rPr lang="ru-RU" sz="1800" dirty="0" smtClean="0"/>
              <a:t>образовать их в объект и работать с ним в терминах 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. </a:t>
            </a:r>
            <a:r>
              <a:rPr lang="ru-RU" sz="1800" dirty="0" smtClean="0"/>
              <a:t>Такой подход может составлять конкуренцию </a:t>
            </a:r>
            <a:r>
              <a:rPr lang="en-US" sz="1800" dirty="0" smtClean="0"/>
              <a:t>XML-DOM, </a:t>
            </a:r>
            <a:r>
              <a:rPr lang="ru-RU" sz="1800" dirty="0" smtClean="0"/>
              <a:t>с которыми </a:t>
            </a:r>
            <a:r>
              <a:rPr lang="en-US" sz="1800" dirty="0" smtClean="0"/>
              <a:t>AJAX-</a:t>
            </a:r>
            <a:r>
              <a:rPr lang="ru-RU" sz="1800" dirty="0" smtClean="0"/>
              <a:t>приложения работают </a:t>
            </a:r>
            <a:r>
              <a:rPr lang="ru-RU" sz="1800" dirty="0" err="1" smtClean="0"/>
              <a:t>нативно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marL="114300" indent="0">
              <a:buNone/>
            </a:pPr>
            <a:endParaRPr lang="ru-RU" sz="1800" dirty="0" smtClean="0"/>
          </a:p>
          <a:p>
            <a:pPr marL="11430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8486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&lt;!</a:t>
            </a:r>
            <a:r>
              <a:rPr lang="en-US" sz="1600" dirty="0" err="1"/>
              <a:t>doctype</a:t>
            </a:r>
            <a:r>
              <a:rPr lang="en-US" sz="1600" dirty="0"/>
              <a:t> html&gt;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&lt;html&gt;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&lt;head&gt;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&lt;script&gt;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function </a:t>
            </a:r>
            <a:r>
              <a:rPr lang="en-US" sz="1600" dirty="0" err="1" smtClean="0"/>
              <a:t>loadJSON</a:t>
            </a:r>
            <a:r>
              <a:rPr lang="en-US" sz="1600" dirty="0" smtClean="0"/>
              <a:t>() </a:t>
            </a:r>
            <a:r>
              <a:rPr lang="en-US" sz="1600" dirty="0"/>
              <a:t>{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R=new </a:t>
            </a:r>
            <a:r>
              <a:rPr lang="en-US" sz="1600" dirty="0" err="1" smtClean="0"/>
              <a:t>XMLHttpRequest</a:t>
            </a:r>
            <a:r>
              <a:rPr lang="en-US" sz="1600" dirty="0" smtClean="0"/>
              <a:t>();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R.open</a:t>
            </a:r>
            <a:r>
              <a:rPr lang="en-US" sz="1600" dirty="0" smtClean="0"/>
              <a:t>(‘GET’,’pobeda.</a:t>
            </a:r>
            <a:r>
              <a:rPr lang="en-US" sz="1600" dirty="0" err="1" smtClean="0"/>
              <a:t>json</a:t>
            </a:r>
            <a:r>
              <a:rPr lang="en-US" sz="1600" dirty="0" smtClean="0"/>
              <a:t>’,true);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R.send</a:t>
            </a:r>
            <a:r>
              <a:rPr lang="en-US" sz="1600" dirty="0" smtClean="0"/>
              <a:t>();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R.onload</a:t>
            </a:r>
            <a:r>
              <a:rPr lang="en-US" sz="1600" dirty="0" smtClean="0"/>
              <a:t>=function(){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 smtClean="0"/>
              <a:t>mydata</a:t>
            </a:r>
            <a:r>
              <a:rPr lang="en-US" sz="1600" dirty="0" smtClean="0"/>
              <a:t>=</a:t>
            </a:r>
            <a:r>
              <a:rPr lang="en-US" sz="1600" dirty="0" err="1" smtClean="0"/>
              <a:t>JSON.parse</a:t>
            </a:r>
            <a:r>
              <a:rPr lang="en-US" sz="1600" dirty="0" smtClean="0"/>
              <a:t>(</a:t>
            </a:r>
            <a:r>
              <a:rPr lang="en-US" sz="1600" dirty="0" err="1" smtClean="0"/>
              <a:t>R.responseText</a:t>
            </a:r>
            <a:r>
              <a:rPr lang="en-US" sz="1600" dirty="0" smtClean="0"/>
              <a:t>);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document.getElementById</a:t>
            </a:r>
            <a:r>
              <a:rPr lang="en-US" sz="1600" dirty="0" smtClean="0"/>
              <a:t>(‘out’).</a:t>
            </a:r>
            <a:r>
              <a:rPr lang="en-US" sz="1600" dirty="0" err="1" smtClean="0"/>
              <a:t>innerHTML</a:t>
            </a:r>
            <a:r>
              <a:rPr lang="en-US" sz="1600" dirty="0" smtClean="0"/>
              <a:t>=</a:t>
            </a:r>
            <a:r>
              <a:rPr lang="en-US" sz="1600" dirty="0" err="1" smtClean="0"/>
              <a:t>mydata.generals.person</a:t>
            </a:r>
            <a:r>
              <a:rPr lang="en-US" sz="1600" dirty="0" smtClean="0"/>
              <a:t>[0].name;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 &lt;/</a:t>
            </a:r>
            <a:r>
              <a:rPr lang="en-US" sz="1600" dirty="0"/>
              <a:t>script&gt;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&lt;/head&gt;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&lt;body </a:t>
            </a:r>
            <a:r>
              <a:rPr lang="en-US" sz="1600" dirty="0" err="1" smtClean="0"/>
              <a:t>onLoad</a:t>
            </a:r>
            <a:r>
              <a:rPr lang="en-US" sz="1600" dirty="0" smtClean="0"/>
              <a:t>=“</a:t>
            </a:r>
            <a:r>
              <a:rPr lang="en-US" sz="1600" dirty="0" err="1" smtClean="0"/>
              <a:t>loadJSON</a:t>
            </a:r>
            <a:r>
              <a:rPr lang="en-US" sz="1600" dirty="0" smtClean="0"/>
              <a:t>();”&gt;</a:t>
            </a:r>
            <a:r>
              <a:rPr lang="en-US" sz="1600" dirty="0"/>
              <a:t>	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 smtClean="0"/>
              <a:t>	&lt;div id=“out”&gt;&lt;/div&gt;</a:t>
            </a:r>
            <a:endParaRPr lang="en-US" sz="1600" dirty="0"/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&lt;/body&gt;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5391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Семантическая разметка страниц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800" dirty="0"/>
              <a:t>Цель семантической разметки – сделать интернет более понятным, структурированным и облегчить поисковым системам и специальным программам извлечение и обработку информации для удобного её представления в результатах </a:t>
            </a:r>
            <a:r>
              <a:rPr lang="ru-RU" sz="1800" dirty="0" smtClean="0"/>
              <a:t>поиска. </a:t>
            </a:r>
          </a:p>
          <a:p>
            <a:pPr marL="114300" indent="0">
              <a:buNone/>
            </a:pPr>
            <a:endParaRPr lang="ru-RU" sz="1800" b="1" dirty="0"/>
          </a:p>
          <a:p>
            <a:pPr marL="114300" indent="0">
              <a:buNone/>
            </a:pPr>
            <a:r>
              <a:rPr lang="ru-RU" sz="1800" b="1" dirty="0" smtClean="0"/>
              <a:t>Разметка </a:t>
            </a:r>
            <a:r>
              <a:rPr lang="ru-RU" sz="1800" b="1" dirty="0"/>
              <a:t>происходит непосредственно в HTML-коде страниц с помощью специальных атрибутов и не требует создания отдельных экспортных файлов.</a:t>
            </a:r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 smtClean="0"/>
          </a:p>
          <a:p>
            <a:pPr marL="1143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 smtClean="0"/>
              <a:t>Существует несколько видов семантической разметки, каждый из них предназначен для решения определенного круга задач: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b="1" dirty="0" smtClean="0"/>
              <a:t>Schema.org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1800" b="1" dirty="0" smtClean="0"/>
              <a:t>Open Graph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ru-RU" sz="1800" b="1" dirty="0" smtClean="0"/>
              <a:t>Микроформаты</a:t>
            </a:r>
          </a:p>
        </p:txBody>
      </p:sp>
    </p:spTree>
    <p:extLst>
      <p:ext uri="{BB962C8B-B14F-4D97-AF65-F5344CB8AC3E}">
        <p14:creationId xmlns:p14="http://schemas.microsoft.com/office/powerpoint/2010/main" val="42963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задачи решаются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ru-RU" b="1" dirty="0" smtClean="0"/>
              <a:t>Семантическая </a:t>
            </a:r>
            <a:r>
              <a:rPr lang="ru-RU" b="1" dirty="0"/>
              <a:t>разметка контента </a:t>
            </a:r>
            <a:r>
              <a:rPr lang="ru-RU" b="1" dirty="0" smtClean="0"/>
              <a:t>используется, например, следующими сервисами </a:t>
            </a:r>
            <a:r>
              <a:rPr lang="ru-RU" b="1" dirty="0"/>
              <a:t>Яндекса:</a:t>
            </a:r>
          </a:p>
          <a:p>
            <a:r>
              <a:rPr lang="ru-RU" b="1" dirty="0"/>
              <a:t>Разметка товаров и их стоимости</a:t>
            </a:r>
            <a:r>
              <a:rPr lang="ru-RU" dirty="0"/>
              <a:t> помогает Поиску формировать специальные </a:t>
            </a:r>
            <a:r>
              <a:rPr lang="ru-RU" dirty="0" err="1"/>
              <a:t>сниппеты</a:t>
            </a:r>
            <a:r>
              <a:rPr lang="ru-RU" dirty="0"/>
              <a:t> для страниц с такой разметкой.</a:t>
            </a:r>
          </a:p>
          <a:p>
            <a:r>
              <a:rPr lang="ru-RU" b="1" dirty="0"/>
              <a:t>Разметка информации о программах</a:t>
            </a:r>
            <a:r>
              <a:rPr lang="ru-RU" dirty="0"/>
              <a:t> (приложениях, компьютерных программах, играх и т. д.) помогает Поиску формировать специальные </a:t>
            </a:r>
            <a:r>
              <a:rPr lang="ru-RU" dirty="0" err="1"/>
              <a:t>сниппеты</a:t>
            </a:r>
            <a:r>
              <a:rPr lang="ru-RU" dirty="0"/>
              <a:t> для страниц с такой разметкой.</a:t>
            </a:r>
          </a:p>
          <a:p>
            <a:r>
              <a:rPr lang="ru-RU" b="1" dirty="0"/>
              <a:t>Разметка рецептов</a:t>
            </a:r>
            <a:r>
              <a:rPr lang="ru-RU" dirty="0"/>
              <a:t> помогает Поиску формировать специальные </a:t>
            </a:r>
            <a:r>
              <a:rPr lang="ru-RU" dirty="0" err="1"/>
              <a:t>сниппеты</a:t>
            </a:r>
            <a:r>
              <a:rPr lang="ru-RU" dirty="0"/>
              <a:t> для страниц с такой разметкой.</a:t>
            </a:r>
          </a:p>
          <a:p>
            <a:r>
              <a:rPr lang="ru-RU" b="1" dirty="0"/>
              <a:t>Разметка описаний фильмов</a:t>
            </a:r>
            <a:r>
              <a:rPr lang="ru-RU" dirty="0"/>
              <a:t> помогает Поиску формировать специальные </a:t>
            </a:r>
            <a:r>
              <a:rPr lang="ru-RU" dirty="0" err="1"/>
              <a:t>сниппеты</a:t>
            </a:r>
            <a:r>
              <a:rPr lang="ru-RU" dirty="0"/>
              <a:t> для страниц с такой разметкой.</a:t>
            </a:r>
          </a:p>
          <a:p>
            <a:r>
              <a:rPr lang="ru-RU" b="1" dirty="0"/>
              <a:t>Разметка творческих работ </a:t>
            </a:r>
            <a:r>
              <a:rPr lang="ru-RU" dirty="0"/>
              <a:t>помогает Поиску формировать специальные </a:t>
            </a:r>
            <a:r>
              <a:rPr lang="ru-RU" dirty="0" err="1"/>
              <a:t>сниппеты</a:t>
            </a:r>
            <a:r>
              <a:rPr lang="ru-RU" dirty="0"/>
              <a:t> для страниц с такой разметкой.</a:t>
            </a:r>
          </a:p>
          <a:p>
            <a:r>
              <a:rPr lang="ru-RU" b="1" dirty="0"/>
              <a:t>Разметка вопросов и ответов</a:t>
            </a:r>
            <a:r>
              <a:rPr lang="ru-RU" dirty="0"/>
              <a:t> помогает Поиску выделять лучший ответ и формировать специальные </a:t>
            </a:r>
            <a:r>
              <a:rPr lang="ru-RU" dirty="0" err="1"/>
              <a:t>сниппеты</a:t>
            </a:r>
            <a:r>
              <a:rPr lang="ru-RU" dirty="0"/>
              <a:t> для страниц с такой разметкой.</a:t>
            </a:r>
          </a:p>
          <a:p>
            <a:r>
              <a:rPr lang="ru-RU" b="1" dirty="0"/>
              <a:t>Разметка рефератов</a:t>
            </a:r>
            <a:r>
              <a:rPr lang="ru-RU" dirty="0"/>
              <a:t> и других подобных работ помогает Поиску формировать специальные </a:t>
            </a:r>
            <a:r>
              <a:rPr lang="ru-RU" dirty="0" err="1"/>
              <a:t>сниппеты</a:t>
            </a:r>
            <a:r>
              <a:rPr lang="ru-RU" dirty="0"/>
              <a:t> для страниц с такой разметкой.</a:t>
            </a:r>
          </a:p>
          <a:p>
            <a:r>
              <a:rPr lang="ru-RU" b="1" dirty="0"/>
              <a:t>Разметка данных об организации и ее адресе</a:t>
            </a:r>
            <a:r>
              <a:rPr lang="ru-RU" dirty="0"/>
              <a:t> помогает Справочнику и Поиску формировать специальные </a:t>
            </a:r>
            <a:r>
              <a:rPr lang="ru-RU" dirty="0" err="1"/>
              <a:t>сниппеты</a:t>
            </a:r>
            <a:r>
              <a:rPr lang="ru-RU" dirty="0"/>
              <a:t> для страниц с такой разметкой.</a:t>
            </a:r>
          </a:p>
          <a:p>
            <a:r>
              <a:rPr lang="ru-RU" b="1" dirty="0"/>
              <a:t>Разметка информации</a:t>
            </a:r>
            <a:r>
              <a:rPr lang="ru-RU" dirty="0"/>
              <a:t> об изображениях помогает улучшить представление изображений на сервисе </a:t>
            </a:r>
            <a:r>
              <a:rPr lang="ru-RU" dirty="0" err="1"/>
              <a:t>Яндекс.Картинки</a:t>
            </a:r>
            <a:r>
              <a:rPr lang="ru-RU" dirty="0"/>
              <a:t>.</a:t>
            </a:r>
          </a:p>
          <a:p>
            <a:r>
              <a:rPr lang="ru-RU" b="1" dirty="0"/>
              <a:t>Разметка информации о видеороликах</a:t>
            </a:r>
            <a:r>
              <a:rPr lang="ru-RU" dirty="0"/>
              <a:t> помогает улучшить представление видеоматериалов.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335780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Сохранение состояния </a:t>
            </a:r>
            <a:r>
              <a:rPr lang="en-US" sz="4000" dirty="0" smtClean="0"/>
              <a:t>AJAX</a:t>
            </a:r>
            <a:r>
              <a:rPr lang="ru-RU" sz="4000" dirty="0" smtClean="0"/>
              <a:t>-прил.</a:t>
            </a:r>
            <a:endParaRPr lang="ru-RU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12776"/>
            <a:ext cx="3467409" cy="342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68960"/>
            <a:ext cx="3479345" cy="343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12776"/>
            <a:ext cx="3479345" cy="343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68960"/>
            <a:ext cx="3479345" cy="343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539552" y="1988840"/>
            <a:ext cx="1512168" cy="144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835947" y="1988840"/>
            <a:ext cx="0" cy="144016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2843808" y="1772816"/>
            <a:ext cx="1584176" cy="187220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7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Schema.org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800" dirty="0"/>
              <a:t>Обычно HTML-теги указывают браузеру, как отображать информацию, заключенную в тег. Например, тег &lt;h1&gt;</a:t>
            </a:r>
            <a:r>
              <a:rPr lang="ru-RU" sz="1800" dirty="0" err="1"/>
              <a:t>Аватар</a:t>
            </a:r>
            <a:r>
              <a:rPr lang="ru-RU" sz="1800" dirty="0"/>
              <a:t>&lt;/h1&gt; означает, что строку «</a:t>
            </a:r>
            <a:r>
              <a:rPr lang="ru-RU" sz="1800" dirty="0" err="1"/>
              <a:t>Аватар</a:t>
            </a:r>
            <a:r>
              <a:rPr lang="ru-RU" sz="1800" dirty="0"/>
              <a:t>» следует отображать в формате заголовка первого уровня. Однако HTML-тег не предоставляет никакой информации о смысловом значении этой строки: «</a:t>
            </a:r>
            <a:r>
              <a:rPr lang="ru-RU" sz="1800" dirty="0" err="1"/>
              <a:t>Аватар</a:t>
            </a:r>
            <a:r>
              <a:rPr lang="ru-RU" sz="1800" dirty="0"/>
              <a:t>» может относиться к чрезвычайно успешному 3D-фильму или к картинке в пользовательском профиле. Это усложняет поисковым системам задачу нахождения информации, адекватной запросу пользователя.</a:t>
            </a:r>
          </a:p>
          <a:p>
            <a:pPr marL="114300" indent="0">
              <a:buNone/>
            </a:pPr>
            <a:endParaRPr lang="en-US" sz="1800" dirty="0" smtClean="0"/>
          </a:p>
          <a:p>
            <a:pPr marL="114300" indent="0">
              <a:buNone/>
            </a:pPr>
            <a:r>
              <a:rPr lang="ru-RU" sz="1800" dirty="0" smtClean="0"/>
              <a:t>Schema.org </a:t>
            </a:r>
            <a:r>
              <a:rPr lang="ru-RU" sz="1800" dirty="0"/>
              <a:t>предоставляет общедоступный словарь, с помощью которого вебмастера могут размечать страницы, так чтобы они были понятны самым распространенным поисковым системам: Яндексу, </a:t>
            </a:r>
            <a:r>
              <a:rPr lang="ru-RU" sz="1800" dirty="0" err="1"/>
              <a:t>Google</a:t>
            </a:r>
            <a:r>
              <a:rPr lang="ru-RU" sz="1800" dirty="0"/>
              <a:t>, </a:t>
            </a:r>
            <a:r>
              <a:rPr lang="ru-RU" sz="1800" dirty="0" err="1"/>
              <a:t>Microsoft</a:t>
            </a:r>
            <a:r>
              <a:rPr lang="ru-RU" sz="1800" dirty="0"/>
              <a:t> и </a:t>
            </a:r>
            <a:r>
              <a:rPr lang="ru-RU" sz="1800" dirty="0" err="1"/>
              <a:t>Yahoo</a:t>
            </a:r>
            <a:r>
              <a:rPr lang="ru-RU" sz="1800" dirty="0"/>
              <a:t>!.</a:t>
            </a:r>
          </a:p>
          <a:p>
            <a:pPr marL="11430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45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Разметка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800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1600" dirty="0"/>
              <a:t>&lt;div</a:t>
            </a:r>
            <a:r>
              <a:rPr lang="en-US" sz="1600" dirty="0" smtClean="0"/>
              <a:t>&gt;</a:t>
            </a:r>
          </a:p>
          <a:p>
            <a:pPr marL="411480" lvl="1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h1&gt;</a:t>
            </a:r>
            <a:r>
              <a:rPr lang="ru-RU" sz="1600" dirty="0" err="1"/>
              <a:t>Аватар</a:t>
            </a:r>
            <a:r>
              <a:rPr lang="ru-RU" sz="1600" dirty="0"/>
              <a:t>&lt;/</a:t>
            </a:r>
            <a:r>
              <a:rPr lang="en-US" sz="1600" dirty="0"/>
              <a:t>h1</a:t>
            </a:r>
            <a:r>
              <a:rPr lang="en-US" sz="1600" dirty="0" smtClean="0"/>
              <a:t>&gt;</a:t>
            </a:r>
          </a:p>
          <a:p>
            <a:pPr marL="411480" lvl="1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span&gt;</a:t>
            </a:r>
            <a:r>
              <a:rPr lang="ru-RU" sz="1600" dirty="0"/>
              <a:t>Режиссер: Джеймс </a:t>
            </a:r>
            <a:r>
              <a:rPr lang="ru-RU" sz="1600" dirty="0" err="1"/>
              <a:t>Кэмерон</a:t>
            </a:r>
            <a:r>
              <a:rPr lang="ru-RU" sz="1600" dirty="0"/>
              <a:t> (род. 16 августа 1954 г.)&lt;/</a:t>
            </a:r>
            <a:r>
              <a:rPr lang="en-US" sz="1600" dirty="0"/>
              <a:t>span</a:t>
            </a:r>
            <a:r>
              <a:rPr lang="en-US" sz="1600" dirty="0" smtClean="0"/>
              <a:t>&gt;</a:t>
            </a:r>
          </a:p>
          <a:p>
            <a:pPr marL="411480" lvl="1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span&gt;</a:t>
            </a:r>
            <a:r>
              <a:rPr lang="ru-RU" sz="1600" dirty="0"/>
              <a:t>Фантастика&lt;/</a:t>
            </a:r>
            <a:r>
              <a:rPr lang="en-US" sz="1600" dirty="0"/>
              <a:t>span</a:t>
            </a:r>
            <a:r>
              <a:rPr lang="en-US" sz="1600" dirty="0" smtClean="0"/>
              <a:t>&gt;</a:t>
            </a:r>
          </a:p>
          <a:p>
            <a:pPr marL="411480" lvl="1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a </a:t>
            </a:r>
            <a:r>
              <a:rPr lang="en-US" sz="1600" dirty="0" err="1"/>
              <a:t>href</a:t>
            </a:r>
            <a:r>
              <a:rPr lang="en-US" sz="1600" dirty="0"/>
              <a:t>="../movies/avatar-theatrical-trailer.html"&gt;</a:t>
            </a:r>
            <a:r>
              <a:rPr lang="ru-RU" sz="1600" dirty="0"/>
              <a:t>Трейлер&lt;/</a:t>
            </a:r>
            <a:r>
              <a:rPr lang="en-US" sz="1600" dirty="0"/>
              <a:t>a</a:t>
            </a:r>
            <a:r>
              <a:rPr lang="en-US" sz="1600" dirty="0" smtClean="0"/>
              <a:t>&gt;</a:t>
            </a:r>
          </a:p>
          <a:p>
            <a:pPr marL="11430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div</a:t>
            </a:r>
            <a:r>
              <a:rPr lang="en-US" sz="1600" dirty="0" smtClean="0"/>
              <a:t>&gt;</a:t>
            </a:r>
          </a:p>
          <a:p>
            <a:pPr marL="114300" indent="0">
              <a:buNone/>
            </a:pPr>
            <a:endParaRPr lang="ru-RU" sz="1600" dirty="0" smtClean="0"/>
          </a:p>
          <a:p>
            <a:pPr marL="114300" indent="0">
              <a:buNone/>
            </a:pPr>
            <a:endParaRPr lang="ru-RU" sz="1600" dirty="0" smtClean="0"/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&lt;div </a:t>
            </a:r>
            <a:r>
              <a:rPr lang="en-US" sz="1600" dirty="0" err="1"/>
              <a:t>itemscope</a:t>
            </a:r>
            <a:r>
              <a:rPr lang="en-US" sz="1600" dirty="0"/>
              <a:t> </a:t>
            </a:r>
            <a:r>
              <a:rPr lang="en-US" sz="1600" dirty="0" err="1"/>
              <a:t>itemtype</a:t>
            </a:r>
            <a:r>
              <a:rPr lang="en-US" sz="1600" dirty="0"/>
              <a:t>="http://schema.org/Movie</a:t>
            </a:r>
            <a:r>
              <a:rPr lang="en-US" sz="1600" dirty="0" smtClean="0"/>
              <a:t>"&gt;</a:t>
            </a:r>
            <a:endParaRPr lang="ru-RU" sz="1600" dirty="0" smtClean="0"/>
          </a:p>
          <a:p>
            <a:pPr marL="411480" lvl="1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h1 itemprop="name"&gt;</a:t>
            </a:r>
            <a:r>
              <a:rPr lang="ru-RU" sz="1600" dirty="0" err="1"/>
              <a:t>Аватар</a:t>
            </a:r>
            <a:r>
              <a:rPr lang="ru-RU" sz="1600" dirty="0"/>
              <a:t>&lt;/</a:t>
            </a:r>
            <a:r>
              <a:rPr lang="en-US" sz="1600" dirty="0"/>
              <a:t>h1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pPr marL="411480" lvl="1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div itemprop="director" </a:t>
            </a:r>
            <a:r>
              <a:rPr lang="en-US" sz="1600" dirty="0" err="1"/>
              <a:t>itemscope</a:t>
            </a:r>
            <a:r>
              <a:rPr lang="en-US" sz="1600" dirty="0"/>
              <a:t> </a:t>
            </a:r>
            <a:r>
              <a:rPr lang="en-US" sz="1600" dirty="0" err="1"/>
              <a:t>itemtype</a:t>
            </a:r>
            <a:r>
              <a:rPr lang="en-US" sz="1600" dirty="0"/>
              <a:t>="http://schema.org/Person"&gt;</a:t>
            </a:r>
            <a:r>
              <a:rPr lang="ru-RU" sz="1600" dirty="0"/>
              <a:t>Режиссер: </a:t>
            </a:r>
            <a:r>
              <a:rPr lang="ru-RU" sz="1600" dirty="0" smtClean="0"/>
              <a:t>	&lt;</a:t>
            </a:r>
            <a:r>
              <a:rPr lang="en-US" sz="1600" dirty="0"/>
              <a:t>span itemprop="name"&gt;</a:t>
            </a:r>
            <a:r>
              <a:rPr lang="ru-RU" sz="1600" dirty="0"/>
              <a:t>Джеймс </a:t>
            </a:r>
            <a:r>
              <a:rPr lang="ru-RU" sz="1600" dirty="0" err="1"/>
              <a:t>Кэмерон</a:t>
            </a:r>
            <a:r>
              <a:rPr lang="ru-RU" sz="1600" dirty="0"/>
              <a:t>&lt;/</a:t>
            </a:r>
            <a:r>
              <a:rPr lang="en-US" sz="1600" dirty="0"/>
              <a:t>span&gt; </a:t>
            </a:r>
            <a:endParaRPr lang="ru-RU" sz="1600" dirty="0" smtClean="0"/>
          </a:p>
          <a:p>
            <a:pPr marL="411480" lvl="1" indent="0">
              <a:buNone/>
            </a:pPr>
            <a:r>
              <a:rPr lang="ru-RU" sz="1600" dirty="0"/>
              <a:t>	</a:t>
            </a:r>
            <a:r>
              <a:rPr lang="en-US" sz="1600" dirty="0" smtClean="0"/>
              <a:t>(</a:t>
            </a:r>
            <a:r>
              <a:rPr lang="ru-RU" sz="1600" dirty="0"/>
              <a:t>род. &lt;</a:t>
            </a:r>
            <a:r>
              <a:rPr lang="en-US" sz="1600" dirty="0"/>
              <a:t>span itemprop="</a:t>
            </a:r>
            <a:r>
              <a:rPr lang="en-US" sz="1600" dirty="0" err="1"/>
              <a:t>birthDate</a:t>
            </a:r>
            <a:r>
              <a:rPr lang="en-US" sz="1600" dirty="0"/>
              <a:t>"&gt;16 </a:t>
            </a:r>
            <a:r>
              <a:rPr lang="ru-RU" sz="1600" dirty="0"/>
              <a:t>августа 1954 г.&lt;/</a:t>
            </a:r>
            <a:r>
              <a:rPr lang="en-US" sz="1600" dirty="0"/>
              <a:t>span&gt;) </a:t>
            </a:r>
            <a:endParaRPr lang="ru-RU" sz="1600" dirty="0" smtClean="0"/>
          </a:p>
          <a:p>
            <a:pPr marL="411480" lvl="1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div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pPr marL="411480" lvl="1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span itemprop="genre"&gt;</a:t>
            </a:r>
            <a:r>
              <a:rPr lang="ru-RU" sz="1600" dirty="0"/>
              <a:t>Фантастика&lt;/</a:t>
            </a:r>
            <a:r>
              <a:rPr lang="en-US" sz="1600" dirty="0"/>
              <a:t>span</a:t>
            </a:r>
            <a:r>
              <a:rPr lang="en-US" sz="1600" dirty="0" smtClean="0"/>
              <a:t>&gt;</a:t>
            </a:r>
            <a:endParaRPr lang="ru-RU" sz="1600" dirty="0" smtClean="0"/>
          </a:p>
          <a:p>
            <a:pPr marL="411480" lvl="1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a </a:t>
            </a:r>
            <a:r>
              <a:rPr lang="en-US" sz="1600" dirty="0" err="1"/>
              <a:t>href</a:t>
            </a:r>
            <a:r>
              <a:rPr lang="en-US" sz="1600" dirty="0"/>
              <a:t>="../movies/avatar-theatrical-trailer.html" itemprop="trailer"&gt;</a:t>
            </a:r>
            <a:r>
              <a:rPr lang="ru-RU" sz="1600" dirty="0"/>
              <a:t>Трейлер&lt;/</a:t>
            </a:r>
            <a:r>
              <a:rPr lang="en-US" sz="1600" dirty="0"/>
              <a:t>a&gt; </a:t>
            </a:r>
            <a:endParaRPr lang="ru-RU" sz="1600" dirty="0"/>
          </a:p>
          <a:p>
            <a:pPr marL="11430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div&gt;</a:t>
            </a:r>
            <a:endParaRPr lang="en-US" sz="1600" dirty="0" smtClean="0"/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Стрелка вниз 3"/>
          <p:cNvSpPr/>
          <p:nvPr/>
        </p:nvSpPr>
        <p:spPr>
          <a:xfrm>
            <a:off x="1115616" y="3212976"/>
            <a:ext cx="576064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8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smtClean="0"/>
              <a:t>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5257800"/>
          </a:xfrm>
        </p:spPr>
        <p:txBody>
          <a:bodyPr>
            <a:normAutofit lnSpcReduction="10000"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ru-RU" sz="1600" dirty="0"/>
              <a:t>Стандарт </a:t>
            </a:r>
            <a:r>
              <a:rPr lang="ru-RU" sz="1600" dirty="0" err="1"/>
              <a:t>Open</a:t>
            </a:r>
            <a:r>
              <a:rPr lang="ru-RU" sz="1600" dirty="0"/>
              <a:t> </a:t>
            </a:r>
            <a:r>
              <a:rPr lang="ru-RU" sz="1600" dirty="0" err="1"/>
              <a:t>Graph</a:t>
            </a:r>
            <a:r>
              <a:rPr lang="ru-RU" sz="1600" dirty="0"/>
              <a:t> разработан социальной сетью </a:t>
            </a:r>
            <a:r>
              <a:rPr lang="ru-RU" sz="1600" dirty="0" err="1"/>
              <a:t>Facebook</a:t>
            </a:r>
            <a:r>
              <a:rPr lang="ru-RU" sz="1600" dirty="0"/>
              <a:t>. Он позволяет контролировать превью, которое формируется при публикации ссылки на сайт в социальных сетях, и передавать информацию другим интернет-сервисам</a:t>
            </a:r>
            <a:r>
              <a:rPr lang="ru-RU" sz="16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1600" b="1" dirty="0" smtClean="0"/>
              <a:t>Разметку </a:t>
            </a:r>
            <a:r>
              <a:rPr lang="ru-RU" sz="1600" b="1" dirty="0" err="1"/>
              <a:t>Open</a:t>
            </a:r>
            <a:r>
              <a:rPr lang="ru-RU" sz="1600" b="1" dirty="0"/>
              <a:t> </a:t>
            </a:r>
            <a:r>
              <a:rPr lang="ru-RU" sz="1600" b="1" dirty="0" err="1"/>
              <a:t>Graph</a:t>
            </a:r>
            <a:r>
              <a:rPr lang="ru-RU" sz="1600" b="1" dirty="0"/>
              <a:t> используют </a:t>
            </a:r>
            <a:r>
              <a:rPr lang="ru-RU" sz="1600" b="1" dirty="0" err="1"/>
              <a:t>Facebook</a:t>
            </a:r>
            <a:r>
              <a:rPr lang="ru-RU" sz="1600" b="1" dirty="0"/>
              <a:t>, </a:t>
            </a:r>
            <a:r>
              <a:rPr lang="ru-RU" sz="1600" b="1" dirty="0" err="1"/>
              <a:t>Вконтакте</a:t>
            </a:r>
            <a:r>
              <a:rPr lang="ru-RU" sz="1600" b="1" dirty="0"/>
              <a:t>, </a:t>
            </a:r>
            <a:r>
              <a:rPr lang="ru-RU" sz="1600" b="1" dirty="0" err="1"/>
              <a:t>Google</a:t>
            </a:r>
            <a:r>
              <a:rPr lang="ru-RU" sz="1600" b="1" dirty="0"/>
              <a:t>+, </a:t>
            </a:r>
            <a:r>
              <a:rPr lang="ru-RU" sz="1600" b="1" dirty="0" err="1"/>
              <a:t>Twitter</a:t>
            </a:r>
            <a:r>
              <a:rPr lang="ru-RU" sz="1600" b="1" dirty="0"/>
              <a:t>, </a:t>
            </a:r>
            <a:r>
              <a:rPr lang="ru-RU" sz="1600" b="1" dirty="0" err="1"/>
              <a:t>LinkedIn</a:t>
            </a:r>
            <a:r>
              <a:rPr lang="ru-RU" sz="1600" b="1" dirty="0"/>
              <a:t>, </a:t>
            </a:r>
            <a:r>
              <a:rPr lang="ru-RU" sz="1600" b="1" dirty="0" err="1"/>
              <a:t>Pinterest</a:t>
            </a:r>
            <a:r>
              <a:rPr lang="ru-RU" sz="1600" b="1" dirty="0"/>
              <a:t> и другие сервисы. В Яндексе </a:t>
            </a:r>
            <a:r>
              <a:rPr lang="ru-RU" sz="1600" b="1" dirty="0" err="1"/>
              <a:t>Open</a:t>
            </a:r>
            <a:r>
              <a:rPr lang="ru-RU" sz="1600" b="1" dirty="0"/>
              <a:t> </a:t>
            </a:r>
            <a:r>
              <a:rPr lang="ru-RU" sz="1600" b="1" dirty="0" err="1"/>
              <a:t>Graph</a:t>
            </a:r>
            <a:r>
              <a:rPr lang="ru-RU" sz="1600" b="1" dirty="0"/>
              <a:t> используется для передачи данных в сервис </a:t>
            </a:r>
            <a:r>
              <a:rPr lang="ru-RU" sz="1600" b="1" dirty="0" err="1"/>
              <a:t>Яндекс.Видео</a:t>
            </a:r>
            <a:r>
              <a:rPr lang="ru-RU" sz="1600" b="1" dirty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1600" dirty="0" smtClean="0"/>
              <a:t>Кроме </a:t>
            </a:r>
            <a:r>
              <a:rPr lang="ru-RU" sz="1600" dirty="0"/>
              <a:t>построения превью, стандарт </a:t>
            </a:r>
            <a:r>
              <a:rPr lang="ru-RU" sz="1600" dirty="0" err="1"/>
              <a:t>Open</a:t>
            </a:r>
            <a:r>
              <a:rPr lang="ru-RU" sz="1600" dirty="0"/>
              <a:t> </a:t>
            </a:r>
            <a:r>
              <a:rPr lang="ru-RU" sz="1600" dirty="0" err="1"/>
              <a:t>Graph</a:t>
            </a:r>
            <a:r>
              <a:rPr lang="ru-RU" sz="1600" dirty="0"/>
              <a:t> могут использовать разработчики приложений для публикации действий пользователей в </a:t>
            </a:r>
            <a:r>
              <a:rPr lang="ru-RU" sz="1600" dirty="0" err="1"/>
              <a:t>Facebook</a:t>
            </a:r>
            <a:r>
              <a:rPr lang="ru-RU" sz="1600" dirty="0"/>
              <a:t>. В таких публикациях можно указывать действующее лицо (пользователя), объект, действие с этим объектом и название приложения, с помощью которого это действие было произведено.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600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932041" y="1484785"/>
            <a:ext cx="3367302" cy="3456384"/>
            <a:chOff x="4932041" y="1484785"/>
            <a:chExt cx="3367302" cy="345638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1" y="1484785"/>
              <a:ext cx="3367302" cy="3456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Прямая соединительная линия 4"/>
            <p:cNvCxnSpPr/>
            <p:nvPr/>
          </p:nvCxnSpPr>
          <p:spPr>
            <a:xfrm>
              <a:off x="5364088" y="1772816"/>
              <a:ext cx="2016224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>
              <a:off x="6615692" y="1772816"/>
              <a:ext cx="0" cy="360040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8421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</a:t>
            </a:r>
            <a:r>
              <a:rPr lang="ru-RU" dirty="0" err="1" smtClean="0"/>
              <a:t>метатеги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ru-RU" sz="1600" dirty="0"/>
              <a:t>В стандарте </a:t>
            </a:r>
            <a:r>
              <a:rPr lang="ru-RU" sz="1600" dirty="0" err="1"/>
              <a:t>Open</a:t>
            </a:r>
            <a:r>
              <a:rPr lang="ru-RU" sz="1600" dirty="0"/>
              <a:t> </a:t>
            </a:r>
            <a:r>
              <a:rPr lang="ru-RU" sz="1600" dirty="0" err="1"/>
              <a:t>Graph</a:t>
            </a:r>
            <a:r>
              <a:rPr lang="ru-RU" sz="1600" dirty="0"/>
              <a:t> одна страница описывает только один объект — человека, компанию или продукт. Для этого объекта и указываются все данные. </a:t>
            </a:r>
            <a:endParaRPr lang="ru-RU" sz="1600" dirty="0" smtClean="0"/>
          </a:p>
          <a:p>
            <a:pPr marL="114300" indent="0">
              <a:spcBef>
                <a:spcPts val="0"/>
              </a:spcBef>
              <a:buNone/>
            </a:pPr>
            <a:endParaRPr lang="ru-RU" sz="1600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1600" b="1" dirty="0" smtClean="0"/>
              <a:t>Чтобы </a:t>
            </a:r>
            <a:r>
              <a:rPr lang="ru-RU" sz="1600" b="1" dirty="0"/>
              <a:t>передать информацию сервисам, необходимо в HTML-код (в элемент </a:t>
            </a:r>
            <a:r>
              <a:rPr lang="ru-RU" sz="1600" b="1" dirty="0" err="1"/>
              <a:t>head</a:t>
            </a:r>
            <a:r>
              <a:rPr lang="ru-RU" sz="1600" b="1" dirty="0"/>
              <a:t>) добавить следующие обязательные </a:t>
            </a:r>
            <a:r>
              <a:rPr lang="ru-RU" sz="1600" b="1" dirty="0" err="1"/>
              <a:t>метатеги</a:t>
            </a:r>
            <a:r>
              <a:rPr lang="ru-RU" sz="1600" b="1" dirty="0"/>
              <a:t>:</a:t>
            </a:r>
          </a:p>
          <a:p>
            <a:pPr>
              <a:spcBef>
                <a:spcPts val="0"/>
              </a:spcBef>
            </a:pPr>
            <a:r>
              <a:rPr lang="ru-RU" sz="1600" b="1" dirty="0" err="1"/>
              <a:t>og:title</a:t>
            </a:r>
            <a:r>
              <a:rPr lang="ru-RU" sz="1600" dirty="0"/>
              <a:t> — название объекта.</a:t>
            </a:r>
          </a:p>
          <a:p>
            <a:pPr>
              <a:spcBef>
                <a:spcPts val="0"/>
              </a:spcBef>
            </a:pPr>
            <a:r>
              <a:rPr lang="ru-RU" sz="1600" b="1" dirty="0" err="1"/>
              <a:t>og:type</a:t>
            </a:r>
            <a:r>
              <a:rPr lang="ru-RU" sz="1600" dirty="0"/>
              <a:t> — тип объекта, например, </a:t>
            </a:r>
            <a:r>
              <a:rPr lang="ru-RU" sz="1600" dirty="0" err="1"/>
              <a:t>video.movie</a:t>
            </a:r>
            <a:r>
              <a:rPr lang="ru-RU" sz="1600" dirty="0"/>
              <a:t> (фильм). Если у вас несколько объектов на странице, выберите один из них (главный). В зависимости от типа можно указать дополнительные свойства.</a:t>
            </a:r>
          </a:p>
          <a:p>
            <a:pPr>
              <a:spcBef>
                <a:spcPts val="0"/>
              </a:spcBef>
            </a:pPr>
            <a:r>
              <a:rPr lang="ru-RU" sz="1600" b="1" dirty="0" err="1"/>
              <a:t>og:image</a:t>
            </a:r>
            <a:r>
              <a:rPr lang="ru-RU" sz="1600" dirty="0"/>
              <a:t> — URL изображения, описывающего объект.</a:t>
            </a:r>
          </a:p>
          <a:p>
            <a:pPr>
              <a:spcBef>
                <a:spcPts val="0"/>
              </a:spcBef>
            </a:pPr>
            <a:r>
              <a:rPr lang="ru-RU" sz="1600" b="1" dirty="0" err="1"/>
              <a:t>og:url</a:t>
            </a:r>
            <a:r>
              <a:rPr lang="ru-RU" sz="1600" dirty="0"/>
              <a:t> — канонический URL объекта, который будет использован в качестве постоянного идентификатора.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11430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1600" dirty="0" smtClean="0"/>
              <a:t>&lt;</a:t>
            </a:r>
            <a:r>
              <a:rPr lang="ru-RU" sz="1600" dirty="0" err="1"/>
              <a:t>meta</a:t>
            </a:r>
            <a:r>
              <a:rPr lang="ru-RU" sz="1600" dirty="0"/>
              <a:t> </a:t>
            </a:r>
            <a:r>
              <a:rPr lang="ru-RU" sz="1600" dirty="0" err="1"/>
              <a:t>property</a:t>
            </a:r>
            <a:r>
              <a:rPr lang="ru-RU" sz="1600" dirty="0"/>
              <a:t>="</a:t>
            </a:r>
            <a:r>
              <a:rPr lang="ru-RU" sz="1600" dirty="0" err="1"/>
              <a:t>og:title</a:t>
            </a:r>
            <a:r>
              <a:rPr lang="ru-RU" sz="1600" dirty="0"/>
              <a:t>" </a:t>
            </a:r>
            <a:r>
              <a:rPr lang="ru-RU" sz="1600" dirty="0" err="1"/>
              <a:t>content</a:t>
            </a:r>
            <a:r>
              <a:rPr lang="ru-RU" sz="1600" dirty="0"/>
              <a:t>="Мэрилин Монро</a:t>
            </a:r>
            <a:r>
              <a:rPr lang="ru-RU" sz="1600" dirty="0" smtClean="0"/>
              <a:t>"/&gt;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1600" dirty="0" smtClean="0"/>
              <a:t>&lt;</a:t>
            </a:r>
            <a:r>
              <a:rPr lang="ru-RU" sz="1600" dirty="0" err="1"/>
              <a:t>meta</a:t>
            </a:r>
            <a:r>
              <a:rPr lang="ru-RU" sz="1600" dirty="0"/>
              <a:t> </a:t>
            </a:r>
            <a:r>
              <a:rPr lang="ru-RU" sz="1600" dirty="0" err="1"/>
              <a:t>property</a:t>
            </a:r>
            <a:r>
              <a:rPr lang="ru-RU" sz="1600" dirty="0"/>
              <a:t>="</a:t>
            </a:r>
            <a:r>
              <a:rPr lang="ru-RU" sz="1600" dirty="0" err="1"/>
              <a:t>og:description</a:t>
            </a:r>
            <a:r>
              <a:rPr lang="ru-RU" sz="1600" dirty="0"/>
              <a:t>" </a:t>
            </a:r>
            <a:r>
              <a:rPr lang="ru-RU" sz="1600" dirty="0" err="1"/>
              <a:t>content</a:t>
            </a:r>
            <a:r>
              <a:rPr lang="ru-RU" sz="1600" dirty="0"/>
              <a:t>="Американская </a:t>
            </a:r>
            <a:r>
              <a:rPr lang="ru-RU" sz="1600" dirty="0" smtClean="0"/>
              <a:t>киноактриса"/&gt;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1600" dirty="0" smtClean="0"/>
              <a:t>&lt;</a:t>
            </a:r>
            <a:r>
              <a:rPr lang="ru-RU" sz="1600" dirty="0" err="1"/>
              <a:t>meta</a:t>
            </a:r>
            <a:r>
              <a:rPr lang="ru-RU" sz="1600" dirty="0"/>
              <a:t> </a:t>
            </a:r>
            <a:r>
              <a:rPr lang="ru-RU" sz="1600" dirty="0" err="1"/>
              <a:t>property</a:t>
            </a:r>
            <a:r>
              <a:rPr lang="ru-RU" sz="1600" dirty="0"/>
              <a:t>="</a:t>
            </a:r>
            <a:r>
              <a:rPr lang="ru-RU" sz="1600" dirty="0" err="1"/>
              <a:t>og:image</a:t>
            </a:r>
            <a:r>
              <a:rPr lang="ru-RU" sz="1600" dirty="0"/>
              <a:t>" </a:t>
            </a:r>
            <a:r>
              <a:rPr lang="ru-RU" sz="1600" dirty="0" err="1"/>
              <a:t>content</a:t>
            </a:r>
            <a:r>
              <a:rPr lang="ru-RU" sz="1600" dirty="0"/>
              <a:t>="https://</a:t>
            </a:r>
            <a:r>
              <a:rPr lang="ru-RU" sz="1600" dirty="0" smtClean="0"/>
              <a:t>upload.wikimedia.org/y.JPG"/&gt;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1600" dirty="0" smtClean="0"/>
              <a:t>&lt;</a:t>
            </a:r>
            <a:r>
              <a:rPr lang="ru-RU" sz="1600" dirty="0" err="1"/>
              <a:t>meta</a:t>
            </a:r>
            <a:r>
              <a:rPr lang="ru-RU" sz="1600" dirty="0"/>
              <a:t> </a:t>
            </a:r>
            <a:r>
              <a:rPr lang="ru-RU" sz="1600" dirty="0" err="1"/>
              <a:t>property</a:t>
            </a:r>
            <a:r>
              <a:rPr lang="ru-RU" sz="1600" dirty="0"/>
              <a:t>="</a:t>
            </a:r>
            <a:r>
              <a:rPr lang="ru-RU" sz="1600" dirty="0" err="1"/>
              <a:t>og:type</a:t>
            </a:r>
            <a:r>
              <a:rPr lang="ru-RU" sz="1600" dirty="0"/>
              <a:t>" </a:t>
            </a:r>
            <a:r>
              <a:rPr lang="ru-RU" sz="1600" dirty="0" err="1"/>
              <a:t>content</a:t>
            </a:r>
            <a:r>
              <a:rPr lang="ru-RU" sz="1600" dirty="0"/>
              <a:t>="</a:t>
            </a:r>
            <a:r>
              <a:rPr lang="ru-RU" sz="1600" dirty="0" err="1"/>
              <a:t>profile</a:t>
            </a:r>
            <a:r>
              <a:rPr lang="ru-RU" sz="1600" dirty="0" smtClean="0"/>
              <a:t>"/&gt;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1600" dirty="0" smtClean="0"/>
              <a:t>&lt;</a:t>
            </a:r>
            <a:r>
              <a:rPr lang="ru-RU" sz="1600" dirty="0" err="1"/>
              <a:t>meta</a:t>
            </a:r>
            <a:r>
              <a:rPr lang="ru-RU" sz="1600" dirty="0"/>
              <a:t> </a:t>
            </a:r>
            <a:r>
              <a:rPr lang="ru-RU" sz="1600" dirty="0" err="1"/>
              <a:t>property</a:t>
            </a:r>
            <a:r>
              <a:rPr lang="ru-RU" sz="1600" dirty="0"/>
              <a:t>="</a:t>
            </a:r>
            <a:r>
              <a:rPr lang="ru-RU" sz="1600" dirty="0" err="1"/>
              <a:t>og:url</a:t>
            </a:r>
            <a:r>
              <a:rPr lang="ru-RU" sz="1600" dirty="0"/>
              <a:t>" </a:t>
            </a:r>
            <a:r>
              <a:rPr lang="ru-RU" sz="1600" dirty="0" err="1"/>
              <a:t>content</a:t>
            </a:r>
            <a:r>
              <a:rPr lang="ru-RU" sz="1600" dirty="0"/>
              <a:t>= "https://ru.wikipedia.org/wiki/Мэрилин_Монро" </a:t>
            </a:r>
            <a:r>
              <a:rPr lang="ru-RU" sz="1600" dirty="0" smtClean="0"/>
              <a:t>/&gt;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88130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</a:t>
            </a:r>
            <a:r>
              <a:rPr lang="ru-RU" dirty="0" err="1" smtClean="0"/>
              <a:t>метатеги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spcBef>
                <a:spcPts val="0"/>
              </a:spcBef>
              <a:buNone/>
            </a:pPr>
            <a:endParaRPr lang="ru-RU" sz="1600" b="1" dirty="0"/>
          </a:p>
          <a:p>
            <a:pPr>
              <a:spcBef>
                <a:spcPts val="0"/>
              </a:spcBef>
            </a:pPr>
            <a:r>
              <a:rPr lang="ru-RU" sz="1600" b="1" dirty="0" err="1"/>
              <a:t>og:audio</a:t>
            </a:r>
            <a:r>
              <a:rPr lang="ru-RU" sz="1600" dirty="0"/>
              <a:t> — URL звукового файла, который относится к описываемому объекту.</a:t>
            </a:r>
          </a:p>
          <a:p>
            <a:pPr>
              <a:spcBef>
                <a:spcPts val="0"/>
              </a:spcBef>
            </a:pPr>
            <a:r>
              <a:rPr lang="ru-RU" sz="1600" b="1" dirty="0" err="1"/>
              <a:t>og:description</a:t>
            </a:r>
            <a:r>
              <a:rPr lang="ru-RU" sz="1600" dirty="0"/>
              <a:t> — краткое описание объекта.</a:t>
            </a:r>
          </a:p>
          <a:p>
            <a:pPr>
              <a:spcBef>
                <a:spcPts val="0"/>
              </a:spcBef>
            </a:pPr>
            <a:r>
              <a:rPr lang="ru-RU" sz="1600" b="1" dirty="0" err="1"/>
              <a:t>og:determiner</a:t>
            </a:r>
            <a:r>
              <a:rPr lang="ru-RU" sz="1600" dirty="0"/>
              <a:t> — слово (артикль), которое должно быть перед названием объекта в предложении. Может быть указано как: a, </a:t>
            </a:r>
            <a:r>
              <a:rPr lang="ru-RU" sz="1600" dirty="0" err="1"/>
              <a:t>an</a:t>
            </a:r>
            <a:r>
              <a:rPr lang="ru-RU" sz="1600" dirty="0"/>
              <a:t>, </a:t>
            </a:r>
            <a:r>
              <a:rPr lang="ru-RU" sz="1600" dirty="0" err="1"/>
              <a:t>the</a:t>
            </a:r>
            <a:r>
              <a:rPr lang="ru-RU" sz="1600" dirty="0"/>
              <a:t>, "", </a:t>
            </a:r>
            <a:r>
              <a:rPr lang="ru-RU" sz="1600" dirty="0" err="1"/>
              <a:t>auto</a:t>
            </a:r>
            <a:r>
              <a:rPr lang="ru-RU" sz="1600" dirty="0"/>
              <a:t>. Если в значении будет указано </a:t>
            </a:r>
            <a:r>
              <a:rPr lang="ru-RU" sz="1600" dirty="0" err="1"/>
              <a:t>auto</a:t>
            </a:r>
            <a:r>
              <a:rPr lang="ru-RU" sz="1600" dirty="0"/>
              <a:t>, сервис, распознающий разметку, будет выбирать между значениями a и </a:t>
            </a:r>
            <a:r>
              <a:rPr lang="ru-RU" sz="1600" dirty="0" err="1"/>
              <a:t>an</a:t>
            </a:r>
            <a:r>
              <a:rPr lang="ru-RU" sz="1600" dirty="0"/>
              <a:t>. Если значение не указано, перед названием объекта артикль будет отсутствовать.</a:t>
            </a:r>
          </a:p>
          <a:p>
            <a:pPr>
              <a:spcBef>
                <a:spcPts val="0"/>
              </a:spcBef>
            </a:pPr>
            <a:r>
              <a:rPr lang="ru-RU" sz="1600" b="1" dirty="0" err="1"/>
              <a:t>og:locale</a:t>
            </a:r>
            <a:r>
              <a:rPr lang="ru-RU" sz="1600" dirty="0"/>
              <a:t> — язык описания объекта в формате </a:t>
            </a:r>
            <a:r>
              <a:rPr lang="ru-RU" sz="1600" dirty="0" err="1"/>
              <a:t>язык_страна</a:t>
            </a:r>
            <a:r>
              <a:rPr lang="ru-RU" sz="1600" dirty="0"/>
              <a:t>. По умолчанию используется значение </a:t>
            </a:r>
            <a:r>
              <a:rPr lang="ru-RU" sz="1600" dirty="0" err="1"/>
              <a:t>en_US</a:t>
            </a:r>
            <a:r>
              <a:rPr lang="ru-RU" sz="1600" dirty="0"/>
              <a:t>.</a:t>
            </a:r>
          </a:p>
          <a:p>
            <a:pPr>
              <a:spcBef>
                <a:spcPts val="0"/>
              </a:spcBef>
            </a:pPr>
            <a:r>
              <a:rPr lang="ru-RU" sz="1600" b="1" dirty="0" err="1"/>
              <a:t>og:locale:alternate</a:t>
            </a:r>
            <a:r>
              <a:rPr lang="ru-RU" sz="1600" dirty="0"/>
              <a:t> — массив дополнительных языков, на которых доступно описание объекта.</a:t>
            </a:r>
          </a:p>
          <a:p>
            <a:pPr>
              <a:spcBef>
                <a:spcPts val="0"/>
              </a:spcBef>
            </a:pPr>
            <a:r>
              <a:rPr lang="ru-RU" sz="1600" b="1" dirty="0" err="1"/>
              <a:t>og:site_name</a:t>
            </a:r>
            <a:r>
              <a:rPr lang="ru-RU" sz="1600" dirty="0"/>
              <a:t> — название сайта, на котором размещена информация об объекте.</a:t>
            </a:r>
          </a:p>
          <a:p>
            <a:pPr>
              <a:spcBef>
                <a:spcPts val="0"/>
              </a:spcBef>
            </a:pPr>
            <a:r>
              <a:rPr lang="ru-RU" sz="1600" b="1" dirty="0" err="1"/>
              <a:t>og:video</a:t>
            </a:r>
            <a:r>
              <a:rPr lang="ru-RU" sz="1600" dirty="0"/>
              <a:t> — URL видео файла, который относится к описываемому объекту.</a:t>
            </a:r>
          </a:p>
          <a:p>
            <a:pPr>
              <a:spcBef>
                <a:spcPts val="0"/>
              </a:spcBef>
            </a:pPr>
            <a:endParaRPr lang="ru-RU" sz="1600" dirty="0" smtClean="0"/>
          </a:p>
          <a:p>
            <a:pPr>
              <a:spcBef>
                <a:spcPts val="0"/>
              </a:spcBef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44342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Структурированные теги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ru-RU" dirty="0"/>
              <a:t>Некоторые </a:t>
            </a:r>
            <a:r>
              <a:rPr lang="ru-RU" dirty="0" err="1"/>
              <a:t>метатеги</a:t>
            </a:r>
            <a:r>
              <a:rPr lang="ru-RU" dirty="0"/>
              <a:t> могут иметь </a:t>
            </a:r>
            <a:r>
              <a:rPr lang="ru-RU" dirty="0" smtClean="0"/>
              <a:t>дополнительные метаданные</a:t>
            </a:r>
            <a:r>
              <a:rPr lang="ru-RU" dirty="0"/>
              <a:t>. Такие </a:t>
            </a:r>
            <a:r>
              <a:rPr lang="ru-RU" dirty="0" err="1"/>
              <a:t>метатеги</a:t>
            </a:r>
            <a:r>
              <a:rPr lang="ru-RU" dirty="0"/>
              <a:t> содержат </a:t>
            </a:r>
            <a:r>
              <a:rPr lang="ru-RU" dirty="0" smtClean="0"/>
              <a:t>дополнительное двоеточие.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&lt;meta </a:t>
            </a:r>
            <a:r>
              <a:rPr lang="en-US" dirty="0"/>
              <a:t>property="</a:t>
            </a:r>
            <a:r>
              <a:rPr lang="en-US" dirty="0" err="1"/>
              <a:t>og:image</a:t>
            </a:r>
            <a:r>
              <a:rPr lang="en-US" dirty="0"/>
              <a:t>" content="http://</a:t>
            </a:r>
            <a:r>
              <a:rPr lang="en-US" dirty="0" smtClean="0"/>
              <a:t>ex.com/ogp.jpg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meta property="</a:t>
            </a:r>
            <a:r>
              <a:rPr lang="en-US" dirty="0" err="1"/>
              <a:t>og:image:secure_url</a:t>
            </a:r>
            <a:r>
              <a:rPr lang="en-US" dirty="0"/>
              <a:t>" content="https://</a:t>
            </a:r>
            <a:r>
              <a:rPr lang="en-US" dirty="0" smtClean="0"/>
              <a:t>s.ex.com/ogp.jpg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dirty="0"/>
              <a:t>&lt;meta property="</a:t>
            </a:r>
            <a:r>
              <a:rPr lang="en-US" dirty="0" err="1"/>
              <a:t>og:image:type</a:t>
            </a:r>
            <a:r>
              <a:rPr lang="en-US" dirty="0"/>
              <a:t>" content="image/jpeg" </a:t>
            </a:r>
            <a:r>
              <a:rPr lang="en-US" dirty="0" smtClean="0"/>
              <a:t>/&gt;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meta property="</a:t>
            </a:r>
            <a:r>
              <a:rPr lang="en-US" dirty="0" err="1"/>
              <a:t>og:image:width</a:t>
            </a:r>
            <a:r>
              <a:rPr lang="en-US" dirty="0"/>
              <a:t>" content="400" </a:t>
            </a:r>
            <a:r>
              <a:rPr lang="en-US" dirty="0" smtClean="0"/>
              <a:t>/&gt;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meta property="</a:t>
            </a:r>
            <a:r>
              <a:rPr lang="en-US" dirty="0" err="1"/>
              <a:t>og:image:height</a:t>
            </a:r>
            <a:r>
              <a:rPr lang="en-US" dirty="0"/>
              <a:t>" content="300" </a:t>
            </a:r>
            <a:r>
              <a:rPr lang="en-US" dirty="0" smtClean="0"/>
              <a:t>/&gt;</a:t>
            </a:r>
          </a:p>
          <a:p>
            <a:pPr marL="114300" indent="0">
              <a:buNone/>
            </a:pPr>
            <a:r>
              <a:rPr lang="ru-RU" dirty="0" smtClean="0"/>
              <a:t>или</a:t>
            </a:r>
            <a:endParaRPr lang="en-US" dirty="0"/>
          </a:p>
          <a:p>
            <a:pPr marL="114300" indent="0">
              <a:buNone/>
            </a:pPr>
            <a:r>
              <a:rPr lang="ru-RU" dirty="0" smtClean="0"/>
              <a:t>&lt;</a:t>
            </a:r>
            <a:r>
              <a:rPr lang="en-US" dirty="0"/>
              <a:t>meta property="</a:t>
            </a:r>
            <a:r>
              <a:rPr lang="en-US" dirty="0" err="1"/>
              <a:t>og:video</a:t>
            </a:r>
            <a:r>
              <a:rPr lang="en-US" dirty="0"/>
              <a:t>" content="http://</a:t>
            </a:r>
            <a:r>
              <a:rPr lang="en-US" dirty="0" smtClean="0"/>
              <a:t>ex.com/movie.swf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meta property="</a:t>
            </a:r>
            <a:r>
              <a:rPr lang="en-US" dirty="0" err="1"/>
              <a:t>og:video:secure_url</a:t>
            </a:r>
            <a:r>
              <a:rPr lang="en-US" dirty="0"/>
              <a:t>" content="https://</a:t>
            </a:r>
            <a:r>
              <a:rPr lang="en-US" dirty="0" smtClean="0"/>
              <a:t>s.ex.com/movie.swf</a:t>
            </a:r>
            <a:r>
              <a:rPr lang="en-US" dirty="0"/>
              <a:t>" </a:t>
            </a:r>
            <a:r>
              <a:rPr lang="en-US" dirty="0" smtClean="0"/>
              <a:t>/&gt;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meta property="</a:t>
            </a:r>
            <a:r>
              <a:rPr lang="en-US" dirty="0" err="1"/>
              <a:t>og:video:type</a:t>
            </a:r>
            <a:r>
              <a:rPr lang="en-US" dirty="0"/>
              <a:t>" content="application/x-shockwave-flash" </a:t>
            </a:r>
            <a:r>
              <a:rPr lang="en-US" dirty="0" smtClean="0"/>
              <a:t>/&gt;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meta property="</a:t>
            </a:r>
            <a:r>
              <a:rPr lang="en-US" dirty="0" err="1"/>
              <a:t>og:video:width</a:t>
            </a:r>
            <a:r>
              <a:rPr lang="en-US" dirty="0"/>
              <a:t>" content="400" </a:t>
            </a:r>
            <a:r>
              <a:rPr lang="en-US" dirty="0" smtClean="0"/>
              <a:t>/&gt;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meta property="</a:t>
            </a:r>
            <a:r>
              <a:rPr lang="en-US" dirty="0" err="1"/>
              <a:t>og:video:height</a:t>
            </a:r>
            <a:r>
              <a:rPr lang="en-US" dirty="0"/>
              <a:t>" content="300" </a:t>
            </a:r>
            <a:r>
              <a:rPr lang="en-US" dirty="0" smtClean="0"/>
              <a:t>/&gt;</a:t>
            </a:r>
          </a:p>
          <a:p>
            <a:pPr marL="114300" indent="0">
              <a:buNone/>
            </a:pPr>
            <a:r>
              <a:rPr lang="ru-RU" dirty="0" smtClean="0"/>
              <a:t>или</a:t>
            </a: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&lt;</a:t>
            </a:r>
            <a:r>
              <a:rPr lang="en-US" dirty="0"/>
              <a:t>meta property="</a:t>
            </a:r>
            <a:r>
              <a:rPr lang="en-US" dirty="0" err="1"/>
              <a:t>og:audio</a:t>
            </a:r>
            <a:r>
              <a:rPr lang="en-US" dirty="0"/>
              <a:t>" content="http://example.com/sound.mp3" </a:t>
            </a:r>
            <a:r>
              <a:rPr lang="en-US" dirty="0" smtClean="0"/>
              <a:t>/&gt;</a:t>
            </a:r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/>
              <a:t>meta property="</a:t>
            </a:r>
            <a:r>
              <a:rPr lang="en-US" dirty="0" err="1"/>
              <a:t>og:audio:type</a:t>
            </a:r>
            <a:r>
              <a:rPr lang="en-US" dirty="0"/>
              <a:t>" content="audio/mpeg" /&gt;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5188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1800" b="1" dirty="0" smtClean="0"/>
              <a:t>Музыка, видео, статья, книга, профиль, вебсайт</a:t>
            </a:r>
          </a:p>
          <a:p>
            <a:pPr marL="114300" indent="0">
              <a:buNone/>
            </a:pPr>
            <a:endParaRPr lang="ru-RU" sz="1800" dirty="0" smtClean="0"/>
          </a:p>
          <a:p>
            <a:pPr marL="114300" indent="0">
              <a:buNone/>
            </a:pPr>
            <a:r>
              <a:rPr lang="ru-RU" sz="1800" dirty="0" smtClean="0"/>
              <a:t>В каждом объекте могут быть  собственные теги</a:t>
            </a:r>
          </a:p>
          <a:p>
            <a:pPr marL="114300" indent="0">
              <a:buNone/>
            </a:pPr>
            <a:r>
              <a:rPr lang="ru-RU" sz="1800" dirty="0" smtClean="0"/>
              <a:t>Например, музыка =</a:t>
            </a:r>
            <a:r>
              <a:rPr lang="en-US" sz="1800" dirty="0" smtClean="0"/>
              <a:t>&gt; </a:t>
            </a:r>
            <a:r>
              <a:rPr lang="ru-RU" sz="1800" dirty="0" smtClean="0"/>
              <a:t>песня:</a:t>
            </a:r>
          </a:p>
          <a:p>
            <a:pPr marL="114300" indent="0">
              <a:buNone/>
            </a:pPr>
            <a:r>
              <a:rPr lang="en-US" sz="1800" dirty="0"/>
              <a:t>&lt;meta property="</a:t>
            </a:r>
            <a:r>
              <a:rPr lang="en-US" sz="1800" dirty="0" err="1"/>
              <a:t>og:type</a:t>
            </a:r>
            <a:r>
              <a:rPr lang="en-US" sz="1800" dirty="0"/>
              <a:t>" content="</a:t>
            </a:r>
            <a:r>
              <a:rPr lang="en-US" sz="1800" dirty="0" err="1"/>
              <a:t>music.song</a:t>
            </a:r>
            <a:r>
              <a:rPr lang="en-US" sz="1800" dirty="0" smtClean="0"/>
              <a:t>"/&gt;</a:t>
            </a:r>
            <a:endParaRPr lang="ru-RU" sz="1800" dirty="0" smtClean="0"/>
          </a:p>
          <a:p>
            <a:pPr marL="11430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meta property="</a:t>
            </a:r>
            <a:r>
              <a:rPr lang="en-US" sz="1800" dirty="0" err="1"/>
              <a:t>music:song</a:t>
            </a:r>
            <a:r>
              <a:rPr lang="en-US" sz="1800" dirty="0"/>
              <a:t>" content="Favorite song</a:t>
            </a:r>
            <a:r>
              <a:rPr lang="en-US" sz="1800" dirty="0" smtClean="0"/>
              <a:t>"/&gt;</a:t>
            </a:r>
            <a:endParaRPr lang="ru-RU" sz="1800" dirty="0" smtClean="0"/>
          </a:p>
          <a:p>
            <a:pPr marL="114300" indent="0">
              <a:buNone/>
            </a:pPr>
            <a:r>
              <a:rPr lang="en-US" sz="1800" dirty="0" smtClean="0"/>
              <a:t>&lt;</a:t>
            </a:r>
            <a:r>
              <a:rPr lang="en-US" sz="1800" dirty="0"/>
              <a:t>meta property="</a:t>
            </a:r>
            <a:r>
              <a:rPr lang="en-US" sz="1800" dirty="0" err="1"/>
              <a:t>music:duration</a:t>
            </a:r>
            <a:r>
              <a:rPr lang="en-US" sz="1800" dirty="0"/>
              <a:t>" content="185</a:t>
            </a:r>
            <a:r>
              <a:rPr lang="en-US" sz="1800" dirty="0" smtClean="0"/>
              <a:t>"/&gt;</a:t>
            </a:r>
            <a:endParaRPr lang="ru-RU" sz="1800" dirty="0" smtClean="0"/>
          </a:p>
          <a:p>
            <a:pPr marL="114300" indent="0">
              <a:buNone/>
            </a:pPr>
            <a:endParaRPr lang="ru-RU" sz="1800" dirty="0"/>
          </a:p>
          <a:p>
            <a:pPr marL="114300" indent="0">
              <a:buNone/>
            </a:pPr>
            <a:r>
              <a:rPr lang="ru-RU" sz="1800" b="1" dirty="0" smtClean="0"/>
              <a:t>! </a:t>
            </a:r>
            <a:r>
              <a:rPr lang="en-US" sz="1800" b="1" dirty="0" err="1" smtClean="0"/>
              <a:t>og:type</a:t>
            </a:r>
            <a:r>
              <a:rPr lang="en-US" sz="1800" b="1" dirty="0" smtClean="0"/>
              <a:t> w</a:t>
            </a:r>
            <a:r>
              <a:rPr lang="ru-RU" sz="1800" b="1" dirty="0" err="1" smtClean="0"/>
              <a:t>ebsite</a:t>
            </a:r>
            <a:r>
              <a:rPr lang="ru-RU" sz="1800" b="1" dirty="0" smtClean="0"/>
              <a:t> не </a:t>
            </a:r>
            <a:r>
              <a:rPr lang="ru-RU" sz="1800" b="1" dirty="0"/>
              <a:t>имеет значений, кроме основных. Любая неразмеченная страница определяется как объект </a:t>
            </a:r>
            <a:r>
              <a:rPr lang="ru-RU" sz="1800" b="1" dirty="0" err="1"/>
              <a:t>website</a:t>
            </a:r>
            <a:endParaRPr lang="ru-RU" sz="1800" b="1" dirty="0"/>
          </a:p>
          <a:p>
            <a:pPr marL="114300" indent="0">
              <a:buNone/>
            </a:pPr>
            <a:endParaRPr lang="ru-RU" sz="1800" dirty="0" smtClean="0"/>
          </a:p>
          <a:p>
            <a:pPr marL="11430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0931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Сохранение состояния </a:t>
            </a:r>
            <a:r>
              <a:rPr lang="en-US" sz="4000" dirty="0"/>
              <a:t>AJAX</a:t>
            </a:r>
            <a:r>
              <a:rPr lang="ru-RU" sz="4000" dirty="0"/>
              <a:t>-прил.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ru-RU" sz="1800" dirty="0" smtClean="0"/>
              <a:t>Один из возможных способов хранить состояния </a:t>
            </a:r>
            <a:r>
              <a:rPr lang="en-US" sz="1800" dirty="0" smtClean="0"/>
              <a:t>AJAX-</a:t>
            </a:r>
            <a:r>
              <a:rPr lang="ru-RU" sz="1800" dirty="0" smtClean="0"/>
              <a:t>приложения являются </a:t>
            </a:r>
            <a:r>
              <a:rPr lang="en-US" sz="1800" dirty="0" smtClean="0"/>
              <a:t>URL-</a:t>
            </a:r>
            <a:r>
              <a:rPr lang="ru-RU" sz="1800" dirty="0" smtClean="0"/>
              <a:t>адреса.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800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1800" dirty="0" smtClean="0"/>
              <a:t>Структура </a:t>
            </a:r>
            <a:r>
              <a:rPr lang="en-US" sz="1800" dirty="0" smtClean="0"/>
              <a:t>URL </a:t>
            </a:r>
            <a:r>
              <a:rPr lang="ru-RU" sz="1800" dirty="0" smtClean="0"/>
              <a:t>имеет следующий (сокращенный) вид:</a:t>
            </a:r>
          </a:p>
          <a:p>
            <a:pPr marL="114300" indent="0" algn="ctr">
              <a:spcBef>
                <a:spcPts val="0"/>
              </a:spcBef>
              <a:buNone/>
            </a:pPr>
            <a:r>
              <a:rPr lang="ru-RU" sz="1800" b="1" dirty="0"/>
              <a:t>&lt;схема</a:t>
            </a:r>
            <a:r>
              <a:rPr lang="ru-RU" sz="1800" b="1" dirty="0" smtClean="0"/>
              <a:t>&gt;://&lt;хост&gt;/&lt;</a:t>
            </a:r>
            <a:r>
              <a:rPr lang="en-US" sz="1800" b="1" dirty="0"/>
              <a:t>URL‐</a:t>
            </a:r>
            <a:r>
              <a:rPr lang="ru-RU" sz="1800" b="1" dirty="0"/>
              <a:t>путь</a:t>
            </a:r>
            <a:r>
              <a:rPr lang="ru-RU" sz="1800" b="1" dirty="0" smtClean="0"/>
              <a:t>&gt;&lt;</a:t>
            </a:r>
            <a:r>
              <a:rPr lang="ru-RU" sz="1800" b="1" dirty="0"/>
              <a:t>?</a:t>
            </a:r>
            <a:r>
              <a:rPr lang="ru-RU" sz="1800" b="1" dirty="0" smtClean="0"/>
              <a:t>параметры&gt;&lt;</a:t>
            </a:r>
            <a:r>
              <a:rPr lang="ru-RU" sz="1800" b="1" dirty="0"/>
              <a:t>#</a:t>
            </a:r>
            <a:r>
              <a:rPr lang="ru-RU" sz="1800" b="1" dirty="0" smtClean="0"/>
              <a:t>якорь&gt;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 smtClean="0"/>
              <a:t>&lt;?</a:t>
            </a:r>
            <a:r>
              <a:rPr lang="ru-RU" sz="1800" b="1" dirty="0" smtClean="0"/>
              <a:t>параметры</a:t>
            </a:r>
            <a:r>
              <a:rPr lang="en-US" sz="1800" b="1" dirty="0" smtClean="0"/>
              <a:t>&gt; </a:t>
            </a:r>
            <a:r>
              <a:rPr lang="en-US" sz="1800" dirty="0" smtClean="0"/>
              <a:t>- </a:t>
            </a:r>
            <a:r>
              <a:rPr lang="ru-RU" sz="1800" dirty="0" smtClean="0"/>
              <a:t>строка </a:t>
            </a:r>
            <a:r>
              <a:rPr lang="ru-RU" sz="1800" dirty="0"/>
              <a:t>запроса с передаваемыми на сервер </a:t>
            </a:r>
            <a:r>
              <a:rPr lang="ru-RU" sz="1800" dirty="0" smtClean="0"/>
              <a:t>методом GET </a:t>
            </a:r>
            <a:r>
              <a:rPr lang="ru-RU" sz="1800" dirty="0"/>
              <a:t>параметрами. Начинается с символа </a:t>
            </a:r>
            <a:r>
              <a:rPr lang="ru-RU" sz="1800" b="1" dirty="0"/>
              <a:t>?</a:t>
            </a:r>
            <a:r>
              <a:rPr lang="ru-RU" sz="1800" dirty="0"/>
              <a:t>, разделитель параметров — знак </a:t>
            </a:r>
            <a:r>
              <a:rPr lang="ru-RU" sz="1800" b="1" dirty="0"/>
              <a:t>&amp;</a:t>
            </a:r>
            <a:r>
              <a:rPr lang="ru-RU" sz="1800" dirty="0"/>
              <a:t>. Пример: ?</a:t>
            </a:r>
            <a:r>
              <a:rPr lang="ru-RU" sz="1800" dirty="0" smtClean="0"/>
              <a:t>параметр_1=значение_1&amp;параметр_2=значение_2</a:t>
            </a:r>
            <a:endParaRPr lang="en-US" sz="1800" dirty="0" smtClean="0"/>
          </a:p>
          <a:p>
            <a:pPr marL="114300" indent="0">
              <a:spcBef>
                <a:spcPts val="0"/>
              </a:spcBef>
              <a:buNone/>
            </a:pPr>
            <a:endParaRPr lang="en-US" sz="18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 smtClean="0"/>
              <a:t>&lt;#</a:t>
            </a:r>
            <a:r>
              <a:rPr lang="ru-RU" sz="1800" b="1" dirty="0" smtClean="0"/>
              <a:t>якорь</a:t>
            </a:r>
            <a:r>
              <a:rPr lang="en-US" sz="1800" b="1" dirty="0" smtClean="0"/>
              <a:t>&gt;</a:t>
            </a:r>
            <a:r>
              <a:rPr lang="ru-RU" sz="1800" dirty="0"/>
              <a:t> </a:t>
            </a:r>
            <a:r>
              <a:rPr lang="ru-RU" sz="1800" dirty="0"/>
              <a:t>идентификатор «якоря»</a:t>
            </a:r>
            <a:r>
              <a:rPr lang="ru-RU" sz="1800" dirty="0"/>
              <a:t> </a:t>
            </a:r>
            <a:r>
              <a:rPr lang="ru-RU" sz="1800" dirty="0" smtClean="0"/>
              <a:t>с </a:t>
            </a:r>
            <a:r>
              <a:rPr lang="ru-RU" sz="1800" dirty="0"/>
              <a:t>предшествующим символом </a:t>
            </a:r>
            <a:r>
              <a:rPr lang="ru-RU" sz="1800" b="1" dirty="0"/>
              <a:t>#</a:t>
            </a:r>
            <a:r>
              <a:rPr lang="ru-RU" sz="1800" dirty="0"/>
              <a:t>. Якорем </a:t>
            </a:r>
            <a:r>
              <a:rPr lang="ru-RU" sz="1800" dirty="0" smtClean="0"/>
              <a:t>может </a:t>
            </a:r>
            <a:r>
              <a:rPr lang="ru-RU" sz="1800" dirty="0"/>
              <a:t>быть </a:t>
            </a:r>
            <a:r>
              <a:rPr lang="ru-RU" sz="1800" dirty="0" smtClean="0"/>
              <a:t>именованная ссылка </a:t>
            </a:r>
            <a:r>
              <a:rPr lang="ru-RU" sz="1800" dirty="0"/>
              <a:t>внутри документа </a:t>
            </a:r>
            <a:r>
              <a:rPr lang="en-US" sz="1800" dirty="0" smtClean="0"/>
              <a:t>&lt;a name</a:t>
            </a:r>
            <a:r>
              <a:rPr lang="ru-RU" sz="1800" dirty="0" smtClean="0"/>
              <a:t>=</a:t>
            </a:r>
            <a:r>
              <a:rPr lang="en-US" sz="1800" dirty="0" smtClean="0"/>
              <a:t>“</a:t>
            </a:r>
            <a:r>
              <a:rPr lang="ru-RU" sz="1800" dirty="0" smtClean="0"/>
              <a:t>якорь</a:t>
            </a:r>
            <a:r>
              <a:rPr lang="en-US" sz="1800" dirty="0" smtClean="0"/>
              <a:t>”&gt; </a:t>
            </a:r>
            <a:r>
              <a:rPr lang="ru-RU" sz="1800" dirty="0" smtClean="0"/>
              <a:t>или</a:t>
            </a:r>
            <a:r>
              <a:rPr lang="ru-RU" sz="1800" dirty="0"/>
              <a:t> </a:t>
            </a:r>
            <a:r>
              <a:rPr lang="ru-RU" sz="1800" dirty="0"/>
              <a:t>атрибут </a:t>
            </a:r>
            <a:r>
              <a:rPr lang="ru-RU" sz="1800" dirty="0" err="1"/>
              <a:t>id</a:t>
            </a:r>
            <a:r>
              <a:rPr lang="ru-RU" sz="1800" dirty="0"/>
              <a:t>  элемента. По такой ссылке браузер откроет </a:t>
            </a:r>
            <a:r>
              <a:rPr lang="ru-RU" sz="1800" dirty="0" smtClean="0"/>
              <a:t>страницу </a:t>
            </a:r>
            <a:r>
              <a:rPr lang="ru-RU" sz="1800" dirty="0"/>
              <a:t>и переместит окно к указанному элементу</a:t>
            </a:r>
            <a:r>
              <a:rPr lang="ru-RU" sz="1800" dirty="0" smtClean="0"/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1800" b="1" dirty="0" smtClean="0"/>
              <a:t>Если</a:t>
            </a:r>
            <a:r>
              <a:rPr lang="en-US" sz="1800" b="1" dirty="0" smtClean="0"/>
              <a:t> </a:t>
            </a:r>
            <a:r>
              <a:rPr lang="ru-RU" sz="1800" b="1" dirty="0" smtClean="0"/>
              <a:t>страница не обрабатывает </a:t>
            </a:r>
            <a:r>
              <a:rPr lang="en-US" sz="1800" b="1" dirty="0" smtClean="0"/>
              <a:t>GET-</a:t>
            </a:r>
            <a:r>
              <a:rPr lang="ru-RU" sz="1800" b="1" dirty="0" smtClean="0"/>
              <a:t>параметры или не использует якоря, эти части можно использовать для хранения ключей-идентификаторов состояния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80614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Сохранение состояния </a:t>
            </a:r>
            <a:r>
              <a:rPr lang="en-US" sz="4000" dirty="0"/>
              <a:t>AJAX</a:t>
            </a:r>
            <a:r>
              <a:rPr lang="ru-RU" sz="4000" dirty="0"/>
              <a:t>-прил.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ru-RU" sz="1800" b="1" dirty="0" smtClean="0"/>
              <a:t>Для сохранения состояния</a:t>
            </a:r>
            <a:r>
              <a:rPr lang="en-US" sz="1800" dirty="0" smtClean="0"/>
              <a:t> AJAX-</a:t>
            </a:r>
            <a:r>
              <a:rPr lang="ru-RU" sz="1800" dirty="0" smtClean="0"/>
              <a:t>приложения необходимо при наступлении события, вызывающего смену текущего состояния записать в соответствующую часть </a:t>
            </a:r>
            <a:r>
              <a:rPr lang="en-US" sz="1800" dirty="0" err="1" smtClean="0"/>
              <a:t>url</a:t>
            </a:r>
            <a:r>
              <a:rPr lang="en-US" sz="1800" dirty="0" smtClean="0"/>
              <a:t>-</a:t>
            </a:r>
            <a:r>
              <a:rPr lang="ru-RU" sz="1800" dirty="0" smtClean="0"/>
              <a:t>адреса метку, характеризующую новое состояние.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800" dirty="0"/>
          </a:p>
          <a:p>
            <a:pPr marL="114300" indent="0">
              <a:spcBef>
                <a:spcPts val="0"/>
              </a:spcBef>
              <a:buNone/>
            </a:pPr>
            <a:r>
              <a:rPr lang="ru-RU" sz="1800" b="1" dirty="0" smtClean="0"/>
              <a:t>Для восстановления состояния </a:t>
            </a:r>
            <a:r>
              <a:rPr lang="en-US" sz="1800" dirty="0" smtClean="0"/>
              <a:t>AJAX-</a:t>
            </a:r>
            <a:r>
              <a:rPr lang="ru-RU" sz="1800" dirty="0" smtClean="0"/>
              <a:t>приложения при открытии страницы необходимо проверить, есть ли метка, связанная с состоянием приложения. Если такая метка имеется, то необходимо принудительно загрузить и отобразить данные, соответствующие данному состоянию.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800" b="1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1800" b="1" dirty="0" smtClean="0"/>
              <a:t>Реализация механизма хранения состояния </a:t>
            </a:r>
            <a:r>
              <a:rPr lang="en-US" sz="1800" b="1" dirty="0" smtClean="0"/>
              <a:t>AJAX-</a:t>
            </a:r>
            <a:r>
              <a:rPr lang="ru-RU" sz="1800" b="1" dirty="0" smtClean="0"/>
              <a:t>приложения с использование </a:t>
            </a:r>
            <a:r>
              <a:rPr lang="en-US" sz="1800" b="1" dirty="0" smtClean="0"/>
              <a:t>GET-</a:t>
            </a:r>
            <a:r>
              <a:rPr lang="ru-RU" sz="1800" b="1" dirty="0" smtClean="0"/>
              <a:t>параметров или якорей в </a:t>
            </a:r>
            <a:r>
              <a:rPr lang="en-US" sz="1800" b="1" dirty="0" smtClean="0"/>
              <a:t>URL-</a:t>
            </a:r>
            <a:r>
              <a:rPr lang="ru-RU" sz="1800" b="1" dirty="0" smtClean="0"/>
              <a:t>адресе позволяет передавать </a:t>
            </a:r>
            <a:r>
              <a:rPr lang="en-US" sz="1800" b="1" dirty="0" smtClean="0"/>
              <a:t>URL-</a:t>
            </a:r>
            <a:r>
              <a:rPr lang="ru-RU" sz="1800" b="1" dirty="0" smtClean="0"/>
              <a:t>адрес другим пользователям (на другие компьютеры), гарантируя открытие приложения в нужном состоянии (с нужной информацией). </a:t>
            </a:r>
            <a:endParaRPr lang="ru-RU" sz="1800" b="1" dirty="0"/>
          </a:p>
          <a:p>
            <a:pPr marL="114300" indent="0">
              <a:spcBef>
                <a:spcPts val="0"/>
              </a:spcBef>
              <a:buNone/>
            </a:pPr>
            <a:endParaRPr lang="ru-RU" sz="1800" b="1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1800" b="1" dirty="0" smtClean="0"/>
              <a:t>Это является преимуществом, в отличие от других способов  (</a:t>
            </a:r>
            <a:r>
              <a:rPr lang="en-US" sz="1800" b="1" dirty="0" err="1" smtClean="0"/>
              <a:t>localStorage</a:t>
            </a:r>
            <a:r>
              <a:rPr lang="en-US" sz="1800" b="1" dirty="0" smtClean="0"/>
              <a:t>, cookie </a:t>
            </a:r>
            <a:r>
              <a:rPr lang="ru-RU" sz="1800" b="1" dirty="0" err="1" smtClean="0"/>
              <a:t>итп</a:t>
            </a:r>
            <a:r>
              <a:rPr lang="ru-RU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347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Сохранение состояния </a:t>
            </a:r>
            <a:r>
              <a:rPr lang="en-US" sz="4000" dirty="0"/>
              <a:t>AJAX</a:t>
            </a:r>
            <a:r>
              <a:rPr lang="ru-RU" sz="4000" dirty="0"/>
              <a:t>-прил.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ru-RU" sz="1800" b="1" dirty="0" smtClean="0"/>
              <a:t>Для чтения</a:t>
            </a:r>
            <a:r>
              <a:rPr lang="en-US" sz="1800" b="1" dirty="0" smtClean="0"/>
              <a:t>/</a:t>
            </a:r>
            <a:r>
              <a:rPr lang="ru-RU" sz="1800" b="1" dirty="0" smtClean="0"/>
              <a:t>записи состояния</a:t>
            </a:r>
            <a:r>
              <a:rPr lang="en-US" sz="1800" dirty="0" smtClean="0"/>
              <a:t> AJAX-</a:t>
            </a:r>
            <a:r>
              <a:rPr lang="ru-RU" sz="1800" dirty="0" smtClean="0"/>
              <a:t>приложения можно использовать свойства </a:t>
            </a:r>
            <a:r>
              <a:rPr lang="en-US" sz="1800" b="1" dirty="0" smtClean="0"/>
              <a:t>search</a:t>
            </a:r>
            <a:r>
              <a:rPr lang="en-US" sz="1800" dirty="0" smtClean="0"/>
              <a:t> </a:t>
            </a:r>
            <a:r>
              <a:rPr lang="ru-RU" sz="1800" dirty="0" smtClean="0"/>
              <a:t>или </a:t>
            </a:r>
            <a:r>
              <a:rPr lang="en-US" sz="1800" b="1" dirty="0" smtClean="0"/>
              <a:t>hash </a:t>
            </a:r>
            <a:r>
              <a:rPr lang="ru-RU" sz="1800" dirty="0" smtClean="0"/>
              <a:t>объект </a:t>
            </a:r>
            <a:r>
              <a:rPr lang="en-US" sz="1800" b="1" dirty="0" err="1" smtClean="0"/>
              <a:t>window.location</a:t>
            </a:r>
            <a:r>
              <a:rPr lang="ru-RU" sz="1800" dirty="0" smtClean="0"/>
              <a:t>, например: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800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800" dirty="0" err="1" smtClean="0"/>
              <a:t>window.location.hash</a:t>
            </a:r>
            <a:r>
              <a:rPr lang="en-US" sz="1800" dirty="0" smtClean="0"/>
              <a:t>=“state1”; // </a:t>
            </a:r>
            <a:r>
              <a:rPr lang="ru-RU" sz="1800" dirty="0" smtClean="0"/>
              <a:t>добавит в </a:t>
            </a:r>
            <a:r>
              <a:rPr lang="en-US" sz="1800" dirty="0" err="1" smtClean="0"/>
              <a:t>url</a:t>
            </a:r>
            <a:r>
              <a:rPr lang="en-US" sz="1800" dirty="0" smtClean="0"/>
              <a:t>-</a:t>
            </a:r>
            <a:r>
              <a:rPr lang="ru-RU" sz="1800" dirty="0" smtClean="0"/>
              <a:t>адрес страницы </a:t>
            </a:r>
            <a:r>
              <a:rPr lang="en-US" sz="1800" dirty="0" smtClean="0"/>
              <a:t>#state1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dirty="0" err="1"/>
              <a:t>v</a:t>
            </a:r>
            <a:r>
              <a:rPr lang="en-US" sz="1800" dirty="0" err="1" smtClean="0"/>
              <a:t>ar</a:t>
            </a:r>
            <a:r>
              <a:rPr lang="en-US" sz="1800" dirty="0" smtClean="0"/>
              <a:t> </a:t>
            </a:r>
            <a:r>
              <a:rPr lang="en-US" sz="1800" dirty="0" err="1" smtClean="0"/>
              <a:t>mystate</a:t>
            </a:r>
            <a:r>
              <a:rPr lang="en-US" sz="1800" dirty="0" smtClean="0"/>
              <a:t>=</a:t>
            </a:r>
            <a:r>
              <a:rPr lang="en-US" sz="1800" dirty="0" err="1" smtClean="0"/>
              <a:t>window.location.hash</a:t>
            </a:r>
            <a:r>
              <a:rPr lang="en-US" sz="1800" dirty="0" smtClean="0"/>
              <a:t>; // </a:t>
            </a:r>
            <a:r>
              <a:rPr lang="ru-RU" sz="1800" dirty="0" smtClean="0"/>
              <a:t>в </a:t>
            </a:r>
            <a:r>
              <a:rPr lang="en-US" sz="1800" dirty="0" err="1" smtClean="0"/>
              <a:t>mystate</a:t>
            </a:r>
            <a:r>
              <a:rPr lang="en-US" sz="1800" dirty="0" smtClean="0"/>
              <a:t> </a:t>
            </a:r>
            <a:r>
              <a:rPr lang="ru-RU" sz="1800" dirty="0" smtClean="0"/>
              <a:t>попадет строка </a:t>
            </a:r>
            <a:r>
              <a:rPr lang="en-US" sz="1800" dirty="0" smtClean="0"/>
              <a:t>‘#state1’</a:t>
            </a:r>
          </a:p>
          <a:p>
            <a:pPr marL="11430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1800" dirty="0" smtClean="0"/>
              <a:t>Аналогичным образом можно организовать работу и </a:t>
            </a:r>
            <a:r>
              <a:rPr lang="en-US" sz="1800" dirty="0" smtClean="0"/>
              <a:t>search-</a:t>
            </a:r>
            <a:r>
              <a:rPr lang="ru-RU" sz="1800" dirty="0" smtClean="0"/>
              <a:t>частью </a:t>
            </a:r>
            <a:r>
              <a:rPr lang="en-US" sz="1800" dirty="0" err="1" smtClean="0"/>
              <a:t>url</a:t>
            </a:r>
            <a:r>
              <a:rPr lang="en-US" sz="1800" dirty="0" smtClean="0"/>
              <a:t>-</a:t>
            </a:r>
            <a:r>
              <a:rPr lang="ru-RU" sz="1800" dirty="0" smtClean="0"/>
              <a:t>адреса.</a:t>
            </a:r>
          </a:p>
        </p:txBody>
      </p:sp>
    </p:spTree>
    <p:extLst>
      <p:ext uri="{BB962C8B-B14F-4D97-AF65-F5344CB8AC3E}">
        <p14:creationId xmlns:p14="http://schemas.microsoft.com/office/powerpoint/2010/main" val="163545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Восстановление состояния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&lt;!</a:t>
            </a:r>
            <a:r>
              <a:rPr lang="en-US" sz="1800" b="1" dirty="0" err="1"/>
              <a:t>doctype</a:t>
            </a:r>
            <a:r>
              <a:rPr lang="en-US" sz="1800" b="1" dirty="0"/>
              <a:t> html&gt;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&lt;html&gt;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&lt;head&gt;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&lt;script&gt;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function </a:t>
            </a:r>
            <a:r>
              <a:rPr lang="en-US" sz="1800" b="1" dirty="0" err="1" smtClean="0"/>
              <a:t>checkHash</a:t>
            </a:r>
            <a:r>
              <a:rPr lang="en-US" sz="1800" b="1" dirty="0" smtClean="0"/>
              <a:t>() </a:t>
            </a:r>
            <a:r>
              <a:rPr lang="en-US" sz="1800" b="1" dirty="0"/>
              <a:t>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if (</a:t>
            </a:r>
            <a:r>
              <a:rPr lang="en-US" sz="1800" b="1" dirty="0" err="1" smtClean="0"/>
              <a:t>window.location.hash.length</a:t>
            </a:r>
            <a:r>
              <a:rPr lang="en-US" sz="1800" b="1" dirty="0" smtClean="0"/>
              <a:t>&gt;2) {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	…</a:t>
            </a:r>
            <a:r>
              <a:rPr lang="ru-RU" sz="1800" b="1" dirty="0" smtClean="0"/>
              <a:t>в </a:t>
            </a:r>
            <a:r>
              <a:rPr lang="en-US" sz="1800" b="1" dirty="0" smtClean="0"/>
              <a:t>hash </a:t>
            </a:r>
            <a:r>
              <a:rPr lang="ru-RU" sz="1800" b="1" dirty="0" smtClean="0"/>
              <a:t>есть состояние</a:t>
            </a:r>
            <a:r>
              <a:rPr lang="en-US" sz="1800" b="1" dirty="0" smtClean="0"/>
              <a:t>, </a:t>
            </a:r>
            <a:r>
              <a:rPr lang="ru-RU" sz="1800" b="1" dirty="0" smtClean="0"/>
              <a:t>восстанавливаем…</a:t>
            </a:r>
            <a:endParaRPr lang="en-US" sz="1800" b="1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 smtClean="0"/>
              <a:t>		}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}</a:t>
            </a:r>
            <a:endParaRPr lang="en-US" sz="1800" b="1" dirty="0"/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 smtClean="0"/>
              <a:t>&lt;/</a:t>
            </a:r>
            <a:r>
              <a:rPr lang="en-US" sz="1800" b="1" dirty="0"/>
              <a:t>script&gt;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&lt;/head&gt;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&lt;body </a:t>
            </a:r>
            <a:r>
              <a:rPr lang="en-US" sz="1800" b="1" dirty="0" err="1" smtClean="0"/>
              <a:t>onLoad</a:t>
            </a:r>
            <a:r>
              <a:rPr lang="en-US" sz="1800" b="1" dirty="0" smtClean="0"/>
              <a:t>=“</a:t>
            </a:r>
            <a:r>
              <a:rPr lang="en-US" sz="1800" b="1" dirty="0" err="1" smtClean="0"/>
              <a:t>checkHash</a:t>
            </a:r>
            <a:r>
              <a:rPr lang="en-US" sz="1800" b="1" dirty="0" smtClean="0"/>
              <a:t>();”&gt;</a:t>
            </a:r>
            <a:r>
              <a:rPr lang="en-US" sz="1800" b="1" dirty="0"/>
              <a:t>	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…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&lt;/body&gt;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3233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«Бесконечная» лента новостей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6316"/>
            <a:ext cx="4785048" cy="5261684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596316"/>
            <a:ext cx="4785048" cy="5261684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06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2639803"/>
            <a:ext cx="3995936" cy="216966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Механика </a:t>
            </a:r>
            <a:r>
              <a:rPr lang="ru-RU" sz="4000" dirty="0" smtClean="0"/>
              <a:t>процесса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83968" y="1600200"/>
            <a:ext cx="3793232" cy="4800600"/>
          </a:xfrm>
        </p:spPr>
        <p:txBody>
          <a:bodyPr>
            <a:norm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ru-RU" sz="1800" dirty="0" smtClean="0"/>
              <a:t>Пусть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 smtClean="0"/>
              <a:t>A</a:t>
            </a:r>
            <a:r>
              <a:rPr lang="en-US" sz="1800" dirty="0" smtClean="0"/>
              <a:t> – </a:t>
            </a:r>
            <a:r>
              <a:rPr lang="ru-RU" sz="1800" dirty="0" smtClean="0"/>
              <a:t>высота всей страницы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sz="1800" b="1" dirty="0" smtClean="0"/>
              <a:t>B</a:t>
            </a:r>
            <a:r>
              <a:rPr lang="en-US" sz="1800" dirty="0" smtClean="0"/>
              <a:t> – </a:t>
            </a:r>
            <a:r>
              <a:rPr lang="ru-RU" sz="1800" dirty="0" smtClean="0"/>
              <a:t>на сколько страницу уже прокрутили</a:t>
            </a:r>
            <a:r>
              <a:rPr lang="en-US" sz="1800" dirty="0" smtClean="0"/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1800" b="1" dirty="0" smtClean="0"/>
              <a:t>С</a:t>
            </a:r>
            <a:r>
              <a:rPr lang="ru-RU" sz="1800" dirty="0" smtClean="0"/>
              <a:t> – высота окна браузера без учета толщины </a:t>
            </a:r>
            <a:r>
              <a:rPr lang="ru-RU" sz="1800" dirty="0" err="1" smtClean="0"/>
              <a:t>скроллбаров</a:t>
            </a:r>
            <a:endParaRPr lang="ru-RU" sz="1800" dirty="0" smtClean="0"/>
          </a:p>
          <a:p>
            <a:pPr marL="11430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sz="1800" dirty="0" smtClean="0"/>
              <a:t>Тогда, если равенство </a:t>
            </a:r>
          </a:p>
          <a:p>
            <a:pPr marL="114300" indent="0" algn="ctr">
              <a:spcBef>
                <a:spcPts val="0"/>
              </a:spcBef>
              <a:buNone/>
            </a:pPr>
            <a:r>
              <a:rPr lang="en-US" sz="1800" b="1" dirty="0" smtClean="0"/>
              <a:t>A=B+C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1800" dirty="0" smtClean="0"/>
              <a:t>становится верным, значит пользователь </a:t>
            </a:r>
            <a:r>
              <a:rPr lang="ru-RU" sz="1800" dirty="0" err="1" smtClean="0"/>
              <a:t>долистал</a:t>
            </a:r>
            <a:r>
              <a:rPr lang="ru-RU" sz="1800" dirty="0" smtClean="0"/>
              <a:t> страницу в </a:t>
            </a:r>
            <a:r>
              <a:rPr lang="ru-RU" sz="1800" dirty="0"/>
              <a:t>б</a:t>
            </a:r>
            <a:r>
              <a:rPr lang="ru-RU" sz="1800" dirty="0" smtClean="0"/>
              <a:t>раузере до конца.</a:t>
            </a:r>
          </a:p>
          <a:p>
            <a:pPr marL="114300" indent="0">
              <a:spcBef>
                <a:spcPts val="0"/>
              </a:spcBef>
              <a:buNone/>
            </a:pP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628800"/>
            <a:ext cx="2592288" cy="475252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500" dirty="0" smtClean="0">
              <a:solidFill>
                <a:schemeClr val="tx1"/>
              </a:solidFill>
            </a:endParaRPr>
          </a:p>
          <a:p>
            <a:r>
              <a:rPr lang="en-US" sz="500" dirty="0" smtClean="0">
                <a:solidFill>
                  <a:schemeClr val="tx1"/>
                </a:solidFill>
              </a:rPr>
              <a:t>Lorem </a:t>
            </a:r>
            <a:r>
              <a:rPr lang="en-US" sz="500" dirty="0">
                <a:solidFill>
                  <a:schemeClr val="tx1"/>
                </a:solidFill>
              </a:rPr>
              <a:t>ipsum dolor sit </a:t>
            </a:r>
            <a:r>
              <a:rPr lang="en-US" sz="500" dirty="0" err="1">
                <a:solidFill>
                  <a:schemeClr val="tx1"/>
                </a:solidFill>
              </a:rPr>
              <a:t>amet</a:t>
            </a:r>
            <a:r>
              <a:rPr lang="en-US" sz="500" dirty="0">
                <a:solidFill>
                  <a:schemeClr val="tx1"/>
                </a:solidFill>
              </a:rPr>
              <a:t>, </a:t>
            </a:r>
            <a:r>
              <a:rPr lang="en-US" sz="500" dirty="0" err="1">
                <a:solidFill>
                  <a:schemeClr val="tx1"/>
                </a:solidFill>
              </a:rPr>
              <a:t>consectetur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adipiscing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elit</a:t>
            </a:r>
            <a:r>
              <a:rPr lang="en-US" sz="500" dirty="0">
                <a:solidFill>
                  <a:schemeClr val="tx1"/>
                </a:solidFill>
              </a:rPr>
              <a:t>, </a:t>
            </a:r>
            <a:r>
              <a:rPr lang="en-US" sz="500" dirty="0" err="1">
                <a:solidFill>
                  <a:schemeClr val="tx1"/>
                </a:solidFill>
              </a:rPr>
              <a:t>sed</a:t>
            </a:r>
            <a:r>
              <a:rPr lang="en-US" sz="500" dirty="0">
                <a:solidFill>
                  <a:schemeClr val="tx1"/>
                </a:solidFill>
              </a:rPr>
              <a:t> do </a:t>
            </a:r>
            <a:r>
              <a:rPr lang="en-US" sz="500" dirty="0" err="1">
                <a:solidFill>
                  <a:schemeClr val="tx1"/>
                </a:solidFill>
              </a:rPr>
              <a:t>eiusmod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tempor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incididunt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ut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labore</a:t>
            </a:r>
            <a:r>
              <a:rPr lang="en-US" sz="500" dirty="0">
                <a:solidFill>
                  <a:schemeClr val="tx1"/>
                </a:solidFill>
              </a:rPr>
              <a:t> et </a:t>
            </a:r>
            <a:r>
              <a:rPr lang="en-US" sz="500" dirty="0" err="1">
                <a:solidFill>
                  <a:schemeClr val="tx1"/>
                </a:solidFill>
              </a:rPr>
              <a:t>dolore</a:t>
            </a:r>
            <a:r>
              <a:rPr lang="en-US" sz="500" dirty="0">
                <a:solidFill>
                  <a:schemeClr val="tx1"/>
                </a:solidFill>
              </a:rPr>
              <a:t> magna </a:t>
            </a:r>
            <a:r>
              <a:rPr lang="en-US" sz="500" dirty="0" err="1">
                <a:solidFill>
                  <a:schemeClr val="tx1"/>
                </a:solidFill>
              </a:rPr>
              <a:t>aliqua</a:t>
            </a:r>
            <a:r>
              <a:rPr lang="en-US" sz="500" dirty="0">
                <a:solidFill>
                  <a:schemeClr val="tx1"/>
                </a:solidFill>
              </a:rPr>
              <a:t>. </a:t>
            </a:r>
            <a:r>
              <a:rPr lang="en-US" sz="500" dirty="0" err="1">
                <a:solidFill>
                  <a:schemeClr val="tx1"/>
                </a:solidFill>
              </a:rPr>
              <a:t>Ut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enim</a:t>
            </a:r>
            <a:r>
              <a:rPr lang="en-US" sz="500" dirty="0">
                <a:solidFill>
                  <a:schemeClr val="tx1"/>
                </a:solidFill>
              </a:rPr>
              <a:t> ad minim </a:t>
            </a:r>
            <a:r>
              <a:rPr lang="en-US" sz="500" dirty="0" err="1">
                <a:solidFill>
                  <a:schemeClr val="tx1"/>
                </a:solidFill>
              </a:rPr>
              <a:t>veniam</a:t>
            </a:r>
            <a:r>
              <a:rPr lang="en-US" sz="500" dirty="0">
                <a:solidFill>
                  <a:schemeClr val="tx1"/>
                </a:solidFill>
              </a:rPr>
              <a:t>, </a:t>
            </a:r>
            <a:r>
              <a:rPr lang="en-US" sz="500" dirty="0" err="1">
                <a:solidFill>
                  <a:schemeClr val="tx1"/>
                </a:solidFill>
              </a:rPr>
              <a:t>quis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nostrud</a:t>
            </a:r>
            <a:r>
              <a:rPr lang="en-US" sz="500" dirty="0">
                <a:solidFill>
                  <a:schemeClr val="tx1"/>
                </a:solidFill>
              </a:rPr>
              <a:t> exercitation </a:t>
            </a:r>
            <a:r>
              <a:rPr lang="en-US" sz="500" dirty="0" err="1">
                <a:solidFill>
                  <a:schemeClr val="tx1"/>
                </a:solidFill>
              </a:rPr>
              <a:t>ullamco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laboris</a:t>
            </a:r>
            <a:r>
              <a:rPr lang="en-US" sz="500" dirty="0">
                <a:solidFill>
                  <a:schemeClr val="tx1"/>
                </a:solidFill>
              </a:rPr>
              <a:t> nisi </a:t>
            </a:r>
            <a:r>
              <a:rPr lang="en-US" sz="500" dirty="0" err="1">
                <a:solidFill>
                  <a:schemeClr val="tx1"/>
                </a:solidFill>
              </a:rPr>
              <a:t>ut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aliquip</a:t>
            </a:r>
            <a:r>
              <a:rPr lang="en-US" sz="500" dirty="0">
                <a:solidFill>
                  <a:schemeClr val="tx1"/>
                </a:solidFill>
              </a:rPr>
              <a:t> ex </a:t>
            </a:r>
            <a:r>
              <a:rPr lang="en-US" sz="500" dirty="0" err="1">
                <a:solidFill>
                  <a:schemeClr val="tx1"/>
                </a:solidFill>
              </a:rPr>
              <a:t>ea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commodo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consequat</a:t>
            </a:r>
            <a:r>
              <a:rPr lang="en-US" sz="500" dirty="0">
                <a:solidFill>
                  <a:schemeClr val="tx1"/>
                </a:solidFill>
              </a:rPr>
              <a:t>. </a:t>
            </a:r>
            <a:r>
              <a:rPr lang="en-US" sz="500" dirty="0" err="1">
                <a:solidFill>
                  <a:schemeClr val="tx1"/>
                </a:solidFill>
              </a:rPr>
              <a:t>Duis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aute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irure</a:t>
            </a:r>
            <a:r>
              <a:rPr lang="en-US" sz="500" dirty="0">
                <a:solidFill>
                  <a:schemeClr val="tx1"/>
                </a:solidFill>
              </a:rPr>
              <a:t> dolor in </a:t>
            </a:r>
            <a:r>
              <a:rPr lang="en-US" sz="500" dirty="0" err="1">
                <a:solidFill>
                  <a:schemeClr val="tx1"/>
                </a:solidFill>
              </a:rPr>
              <a:t>reprehenderit</a:t>
            </a:r>
            <a:r>
              <a:rPr lang="en-US" sz="500" dirty="0">
                <a:solidFill>
                  <a:schemeClr val="tx1"/>
                </a:solidFill>
              </a:rPr>
              <a:t> in </a:t>
            </a:r>
            <a:r>
              <a:rPr lang="en-US" sz="500" dirty="0" err="1">
                <a:solidFill>
                  <a:schemeClr val="tx1"/>
                </a:solidFill>
              </a:rPr>
              <a:t>voluptate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velit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esse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cillum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dolore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eu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fugiat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nulla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pariatur</a:t>
            </a:r>
            <a:r>
              <a:rPr lang="en-US" sz="500" dirty="0">
                <a:solidFill>
                  <a:schemeClr val="tx1"/>
                </a:solidFill>
              </a:rPr>
              <a:t>. </a:t>
            </a:r>
            <a:r>
              <a:rPr lang="en-US" sz="500" dirty="0" err="1">
                <a:solidFill>
                  <a:schemeClr val="tx1"/>
                </a:solidFill>
              </a:rPr>
              <a:t>Excepteur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sint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occaecat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cupidatat</a:t>
            </a:r>
            <a:r>
              <a:rPr lang="en-US" sz="500" dirty="0">
                <a:solidFill>
                  <a:schemeClr val="tx1"/>
                </a:solidFill>
              </a:rPr>
              <a:t> non </a:t>
            </a:r>
            <a:r>
              <a:rPr lang="en-US" sz="500" dirty="0" err="1">
                <a:solidFill>
                  <a:schemeClr val="tx1"/>
                </a:solidFill>
              </a:rPr>
              <a:t>proident</a:t>
            </a:r>
            <a:r>
              <a:rPr lang="en-US" sz="500" dirty="0">
                <a:solidFill>
                  <a:schemeClr val="tx1"/>
                </a:solidFill>
              </a:rPr>
              <a:t>, </a:t>
            </a:r>
            <a:r>
              <a:rPr lang="en-US" sz="500" dirty="0" err="1">
                <a:solidFill>
                  <a:schemeClr val="tx1"/>
                </a:solidFill>
              </a:rPr>
              <a:t>sunt</a:t>
            </a:r>
            <a:r>
              <a:rPr lang="en-US" sz="500" dirty="0">
                <a:solidFill>
                  <a:schemeClr val="tx1"/>
                </a:solidFill>
              </a:rPr>
              <a:t> in culpa qui </a:t>
            </a:r>
            <a:r>
              <a:rPr lang="en-US" sz="500" dirty="0" err="1">
                <a:solidFill>
                  <a:schemeClr val="tx1"/>
                </a:solidFill>
              </a:rPr>
              <a:t>officia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deserunt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mollit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anim</a:t>
            </a:r>
            <a:r>
              <a:rPr lang="en-US" sz="500" dirty="0">
                <a:solidFill>
                  <a:schemeClr val="tx1"/>
                </a:solidFill>
              </a:rPr>
              <a:t> id </a:t>
            </a:r>
            <a:r>
              <a:rPr lang="en-US" sz="500" dirty="0" err="1">
                <a:solidFill>
                  <a:schemeClr val="tx1"/>
                </a:solidFill>
              </a:rPr>
              <a:t>est</a:t>
            </a:r>
            <a:r>
              <a:rPr lang="en-US" sz="500" dirty="0">
                <a:solidFill>
                  <a:schemeClr val="tx1"/>
                </a:solidFill>
              </a:rPr>
              <a:t> </a:t>
            </a:r>
            <a:r>
              <a:rPr lang="en-US" sz="500" dirty="0" err="1">
                <a:solidFill>
                  <a:schemeClr val="tx1"/>
                </a:solidFill>
              </a:rPr>
              <a:t>laborum</a:t>
            </a:r>
            <a:r>
              <a:rPr lang="en-US" sz="500" dirty="0" smtClean="0">
                <a:solidFill>
                  <a:schemeClr val="tx1"/>
                </a:solidFill>
              </a:rPr>
              <a:t>.</a:t>
            </a:r>
            <a:endParaRPr lang="ru-RU" sz="500" dirty="0" smtClean="0">
              <a:solidFill>
                <a:schemeClr val="tx1"/>
              </a:solidFill>
            </a:endParaRPr>
          </a:p>
          <a:p>
            <a:endParaRPr lang="ru-RU" sz="500" dirty="0">
              <a:solidFill>
                <a:schemeClr val="tx1"/>
              </a:solidFill>
            </a:endParaRPr>
          </a:p>
          <a:p>
            <a:r>
              <a:rPr lang="en-US" sz="500" dirty="0" smtClean="0">
                <a:solidFill>
                  <a:schemeClr val="tx1"/>
                </a:solidFill>
              </a:rPr>
              <a:t>Lorem ipsum dolor sit </a:t>
            </a:r>
            <a:r>
              <a:rPr lang="en-US" sz="500" dirty="0" err="1" smtClean="0">
                <a:solidFill>
                  <a:schemeClr val="tx1"/>
                </a:solidFill>
              </a:rPr>
              <a:t>amet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consectetur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adipiscing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elit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sed</a:t>
            </a:r>
            <a:r>
              <a:rPr lang="en-US" sz="500" dirty="0" smtClean="0">
                <a:solidFill>
                  <a:schemeClr val="tx1"/>
                </a:solidFill>
              </a:rPr>
              <a:t> do </a:t>
            </a:r>
            <a:r>
              <a:rPr lang="en-US" sz="500" dirty="0" err="1" smtClean="0">
                <a:solidFill>
                  <a:schemeClr val="tx1"/>
                </a:solidFill>
              </a:rPr>
              <a:t>eiusmod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tempor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incididunt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labore</a:t>
            </a:r>
            <a:r>
              <a:rPr lang="en-US" sz="500" dirty="0" smtClean="0">
                <a:solidFill>
                  <a:schemeClr val="tx1"/>
                </a:solidFill>
              </a:rPr>
              <a:t> et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magna </a:t>
            </a:r>
            <a:r>
              <a:rPr lang="en-US" sz="500" dirty="0" err="1" smtClean="0">
                <a:solidFill>
                  <a:schemeClr val="tx1"/>
                </a:solidFill>
              </a:rPr>
              <a:t>aliqua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enim</a:t>
            </a:r>
            <a:r>
              <a:rPr lang="en-US" sz="500" dirty="0" smtClean="0">
                <a:solidFill>
                  <a:schemeClr val="tx1"/>
                </a:solidFill>
              </a:rPr>
              <a:t> ad minim </a:t>
            </a:r>
            <a:r>
              <a:rPr lang="en-US" sz="500" dirty="0" err="1" smtClean="0">
                <a:solidFill>
                  <a:schemeClr val="tx1"/>
                </a:solidFill>
              </a:rPr>
              <a:t>veniam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quis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nostrud</a:t>
            </a:r>
            <a:r>
              <a:rPr lang="en-US" sz="500" dirty="0" smtClean="0">
                <a:solidFill>
                  <a:schemeClr val="tx1"/>
                </a:solidFill>
              </a:rPr>
              <a:t> exercitation </a:t>
            </a:r>
            <a:r>
              <a:rPr lang="en-US" sz="500" dirty="0" err="1" smtClean="0">
                <a:solidFill>
                  <a:schemeClr val="tx1"/>
                </a:solidFill>
              </a:rPr>
              <a:t>ullamco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laboris</a:t>
            </a:r>
            <a:r>
              <a:rPr lang="en-US" sz="500" dirty="0" smtClean="0">
                <a:solidFill>
                  <a:schemeClr val="tx1"/>
                </a:solidFill>
              </a:rPr>
              <a:t> nisi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aliquip</a:t>
            </a:r>
            <a:r>
              <a:rPr lang="en-US" sz="500" dirty="0" smtClean="0">
                <a:solidFill>
                  <a:schemeClr val="tx1"/>
                </a:solidFill>
              </a:rPr>
              <a:t> ex </a:t>
            </a:r>
            <a:r>
              <a:rPr lang="en-US" sz="500" dirty="0" err="1" smtClean="0">
                <a:solidFill>
                  <a:schemeClr val="tx1"/>
                </a:solidFill>
              </a:rPr>
              <a:t>ea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commodo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consequat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Duis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aute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irure</a:t>
            </a:r>
            <a:r>
              <a:rPr lang="en-US" sz="500" dirty="0" smtClean="0">
                <a:solidFill>
                  <a:schemeClr val="tx1"/>
                </a:solidFill>
              </a:rPr>
              <a:t> dolor in </a:t>
            </a:r>
            <a:r>
              <a:rPr lang="en-US" sz="500" dirty="0" err="1" smtClean="0">
                <a:solidFill>
                  <a:schemeClr val="tx1"/>
                </a:solidFill>
              </a:rPr>
              <a:t>reprehenderit</a:t>
            </a:r>
            <a:r>
              <a:rPr lang="en-US" sz="500" dirty="0" smtClean="0">
                <a:solidFill>
                  <a:schemeClr val="tx1"/>
                </a:solidFill>
              </a:rPr>
              <a:t> in </a:t>
            </a:r>
            <a:r>
              <a:rPr lang="en-US" sz="500" dirty="0" err="1" smtClean="0">
                <a:solidFill>
                  <a:schemeClr val="tx1"/>
                </a:solidFill>
              </a:rPr>
              <a:t>voluptate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velit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esse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cillum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eu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fugiat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nulla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pariatur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Excepteur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sint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occaecat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cupidatat</a:t>
            </a:r>
            <a:r>
              <a:rPr lang="en-US" sz="500" dirty="0" smtClean="0">
                <a:solidFill>
                  <a:schemeClr val="tx1"/>
                </a:solidFill>
              </a:rPr>
              <a:t> non </a:t>
            </a:r>
            <a:r>
              <a:rPr lang="en-US" sz="500" dirty="0" err="1" smtClean="0">
                <a:solidFill>
                  <a:schemeClr val="tx1"/>
                </a:solidFill>
              </a:rPr>
              <a:t>proident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sunt</a:t>
            </a:r>
            <a:r>
              <a:rPr lang="en-US" sz="500" dirty="0" smtClean="0">
                <a:solidFill>
                  <a:schemeClr val="tx1"/>
                </a:solidFill>
              </a:rPr>
              <a:t> in culpa qui </a:t>
            </a:r>
            <a:r>
              <a:rPr lang="en-US" sz="500" dirty="0" err="1" smtClean="0">
                <a:solidFill>
                  <a:schemeClr val="tx1"/>
                </a:solidFill>
              </a:rPr>
              <a:t>officia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deserunt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mollit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anim</a:t>
            </a:r>
            <a:r>
              <a:rPr lang="en-US" sz="500" dirty="0" smtClean="0">
                <a:solidFill>
                  <a:schemeClr val="tx1"/>
                </a:solidFill>
              </a:rPr>
              <a:t> id </a:t>
            </a:r>
            <a:r>
              <a:rPr lang="en-US" sz="500" dirty="0" err="1" smtClean="0">
                <a:solidFill>
                  <a:schemeClr val="tx1"/>
                </a:solidFill>
              </a:rPr>
              <a:t>est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laborum</a:t>
            </a:r>
            <a:r>
              <a:rPr lang="en-US" sz="500" dirty="0" smtClean="0">
                <a:solidFill>
                  <a:schemeClr val="tx1"/>
                </a:solidFill>
              </a:rPr>
              <a:t>.</a:t>
            </a:r>
            <a:endParaRPr lang="ru-RU" sz="500" dirty="0" smtClean="0">
              <a:solidFill>
                <a:schemeClr val="tx1"/>
              </a:solidFill>
            </a:endParaRPr>
          </a:p>
          <a:p>
            <a:endParaRPr lang="ru-RU" sz="500" dirty="0" smtClean="0">
              <a:solidFill>
                <a:schemeClr val="tx1"/>
              </a:solidFill>
            </a:endParaRPr>
          </a:p>
          <a:p>
            <a:r>
              <a:rPr lang="en-US" sz="500" dirty="0" smtClean="0">
                <a:solidFill>
                  <a:schemeClr val="tx1"/>
                </a:solidFill>
              </a:rPr>
              <a:t>Lorem ipsum dolor sit </a:t>
            </a:r>
            <a:r>
              <a:rPr lang="en-US" sz="500" dirty="0" err="1" smtClean="0">
                <a:solidFill>
                  <a:schemeClr val="tx1"/>
                </a:solidFill>
              </a:rPr>
              <a:t>amet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consectetur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adipiscing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elit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sed</a:t>
            </a:r>
            <a:r>
              <a:rPr lang="en-US" sz="500" dirty="0" smtClean="0">
                <a:solidFill>
                  <a:schemeClr val="tx1"/>
                </a:solidFill>
              </a:rPr>
              <a:t> do </a:t>
            </a:r>
            <a:r>
              <a:rPr lang="en-US" sz="500" dirty="0" err="1" smtClean="0">
                <a:solidFill>
                  <a:schemeClr val="tx1"/>
                </a:solidFill>
              </a:rPr>
              <a:t>eiusmod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tempor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incididunt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labore</a:t>
            </a:r>
            <a:r>
              <a:rPr lang="en-US" sz="500" dirty="0" smtClean="0">
                <a:solidFill>
                  <a:schemeClr val="tx1"/>
                </a:solidFill>
              </a:rPr>
              <a:t> et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magna </a:t>
            </a:r>
            <a:r>
              <a:rPr lang="en-US" sz="500" dirty="0" err="1" smtClean="0">
                <a:solidFill>
                  <a:schemeClr val="tx1"/>
                </a:solidFill>
              </a:rPr>
              <a:t>aliqua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enim</a:t>
            </a:r>
            <a:r>
              <a:rPr lang="en-US" sz="500" dirty="0" smtClean="0">
                <a:solidFill>
                  <a:schemeClr val="tx1"/>
                </a:solidFill>
              </a:rPr>
              <a:t> ad minim </a:t>
            </a:r>
            <a:r>
              <a:rPr lang="en-US" sz="500" dirty="0" err="1" smtClean="0">
                <a:solidFill>
                  <a:schemeClr val="tx1"/>
                </a:solidFill>
              </a:rPr>
              <a:t>veniam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quis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nostrud</a:t>
            </a:r>
            <a:r>
              <a:rPr lang="en-US" sz="500" dirty="0" smtClean="0">
                <a:solidFill>
                  <a:schemeClr val="tx1"/>
                </a:solidFill>
              </a:rPr>
              <a:t> exercitation </a:t>
            </a:r>
            <a:r>
              <a:rPr lang="en-US" sz="500" dirty="0" err="1" smtClean="0">
                <a:solidFill>
                  <a:schemeClr val="tx1"/>
                </a:solidFill>
              </a:rPr>
              <a:t>ullamco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laboris</a:t>
            </a:r>
            <a:r>
              <a:rPr lang="en-US" sz="500" dirty="0" smtClean="0">
                <a:solidFill>
                  <a:schemeClr val="tx1"/>
                </a:solidFill>
              </a:rPr>
              <a:t> nisi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aliquip</a:t>
            </a:r>
            <a:r>
              <a:rPr lang="en-US" sz="500" dirty="0" smtClean="0">
                <a:solidFill>
                  <a:schemeClr val="tx1"/>
                </a:solidFill>
              </a:rPr>
              <a:t> ex </a:t>
            </a:r>
            <a:r>
              <a:rPr lang="en-US" sz="500" dirty="0" err="1" smtClean="0">
                <a:solidFill>
                  <a:schemeClr val="tx1"/>
                </a:solidFill>
              </a:rPr>
              <a:t>ea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commodo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consequat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Duis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aute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irure</a:t>
            </a:r>
            <a:r>
              <a:rPr lang="en-US" sz="500" dirty="0" smtClean="0">
                <a:solidFill>
                  <a:schemeClr val="tx1"/>
                </a:solidFill>
              </a:rPr>
              <a:t> dolor in </a:t>
            </a:r>
            <a:r>
              <a:rPr lang="en-US" sz="500" dirty="0" err="1" smtClean="0">
                <a:solidFill>
                  <a:schemeClr val="tx1"/>
                </a:solidFill>
              </a:rPr>
              <a:t>reprehenderit</a:t>
            </a:r>
            <a:r>
              <a:rPr lang="en-US" sz="500" dirty="0" smtClean="0">
                <a:solidFill>
                  <a:schemeClr val="tx1"/>
                </a:solidFill>
              </a:rPr>
              <a:t> in </a:t>
            </a:r>
            <a:r>
              <a:rPr lang="en-US" sz="500" dirty="0" err="1" smtClean="0">
                <a:solidFill>
                  <a:schemeClr val="tx1"/>
                </a:solidFill>
              </a:rPr>
              <a:t>voluptate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velit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esse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cillum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eu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fugiat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nulla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pariatur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Excepteur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sint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occaecat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cupidatat</a:t>
            </a:r>
            <a:r>
              <a:rPr lang="en-US" sz="500" dirty="0" smtClean="0">
                <a:solidFill>
                  <a:schemeClr val="tx1"/>
                </a:solidFill>
              </a:rPr>
              <a:t> non </a:t>
            </a:r>
            <a:r>
              <a:rPr lang="en-US" sz="500" dirty="0" err="1" smtClean="0">
                <a:solidFill>
                  <a:schemeClr val="tx1"/>
                </a:solidFill>
              </a:rPr>
              <a:t>proident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sunt</a:t>
            </a:r>
            <a:r>
              <a:rPr lang="en-US" sz="500" dirty="0" smtClean="0">
                <a:solidFill>
                  <a:schemeClr val="tx1"/>
                </a:solidFill>
              </a:rPr>
              <a:t> in culpa qui </a:t>
            </a:r>
            <a:r>
              <a:rPr lang="en-US" sz="500" dirty="0" err="1" smtClean="0">
                <a:solidFill>
                  <a:schemeClr val="tx1"/>
                </a:solidFill>
              </a:rPr>
              <a:t>officia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deserunt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mollit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anim</a:t>
            </a:r>
            <a:r>
              <a:rPr lang="en-US" sz="500" dirty="0" smtClean="0">
                <a:solidFill>
                  <a:schemeClr val="tx1"/>
                </a:solidFill>
              </a:rPr>
              <a:t> id </a:t>
            </a:r>
            <a:r>
              <a:rPr lang="en-US" sz="500" dirty="0" err="1" smtClean="0">
                <a:solidFill>
                  <a:schemeClr val="tx1"/>
                </a:solidFill>
              </a:rPr>
              <a:t>est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laborum</a:t>
            </a:r>
            <a:r>
              <a:rPr lang="en-US" sz="500" dirty="0" smtClean="0">
                <a:solidFill>
                  <a:schemeClr val="tx1"/>
                </a:solidFill>
              </a:rPr>
              <a:t>.</a:t>
            </a:r>
            <a:endParaRPr lang="ru-RU" sz="500" dirty="0" smtClean="0">
              <a:solidFill>
                <a:schemeClr val="tx1"/>
              </a:solidFill>
            </a:endParaRPr>
          </a:p>
          <a:p>
            <a:endParaRPr lang="ru-RU" sz="500" dirty="0" smtClean="0">
              <a:solidFill>
                <a:schemeClr val="tx1"/>
              </a:solidFill>
            </a:endParaRPr>
          </a:p>
          <a:p>
            <a:r>
              <a:rPr lang="en-US" sz="500" dirty="0" smtClean="0">
                <a:solidFill>
                  <a:schemeClr val="tx1"/>
                </a:solidFill>
              </a:rPr>
              <a:t>Lorem ipsum dolor sit </a:t>
            </a:r>
            <a:r>
              <a:rPr lang="en-US" sz="500" dirty="0" err="1" smtClean="0">
                <a:solidFill>
                  <a:schemeClr val="tx1"/>
                </a:solidFill>
              </a:rPr>
              <a:t>amet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consectetur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adipiscing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elit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sed</a:t>
            </a:r>
            <a:r>
              <a:rPr lang="en-US" sz="500" dirty="0" smtClean="0">
                <a:solidFill>
                  <a:schemeClr val="tx1"/>
                </a:solidFill>
              </a:rPr>
              <a:t> do </a:t>
            </a:r>
            <a:r>
              <a:rPr lang="en-US" sz="500" dirty="0" err="1" smtClean="0">
                <a:solidFill>
                  <a:schemeClr val="tx1"/>
                </a:solidFill>
              </a:rPr>
              <a:t>eiusmod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tempor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incididunt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labore</a:t>
            </a:r>
            <a:r>
              <a:rPr lang="en-US" sz="500" dirty="0" smtClean="0">
                <a:solidFill>
                  <a:schemeClr val="tx1"/>
                </a:solidFill>
              </a:rPr>
              <a:t> et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magna </a:t>
            </a:r>
            <a:r>
              <a:rPr lang="en-US" sz="500" dirty="0" err="1" smtClean="0">
                <a:solidFill>
                  <a:schemeClr val="tx1"/>
                </a:solidFill>
              </a:rPr>
              <a:t>aliqua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enim</a:t>
            </a:r>
            <a:r>
              <a:rPr lang="en-US" sz="500" dirty="0" smtClean="0">
                <a:solidFill>
                  <a:schemeClr val="tx1"/>
                </a:solidFill>
              </a:rPr>
              <a:t> ad minim </a:t>
            </a:r>
            <a:r>
              <a:rPr lang="en-US" sz="500" dirty="0" err="1" smtClean="0">
                <a:solidFill>
                  <a:schemeClr val="tx1"/>
                </a:solidFill>
              </a:rPr>
              <a:t>veniam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quis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nostrud</a:t>
            </a:r>
            <a:r>
              <a:rPr lang="en-US" sz="500" dirty="0" smtClean="0">
                <a:solidFill>
                  <a:schemeClr val="tx1"/>
                </a:solidFill>
              </a:rPr>
              <a:t> exercitation </a:t>
            </a:r>
            <a:r>
              <a:rPr lang="en-US" sz="500" dirty="0" err="1" smtClean="0">
                <a:solidFill>
                  <a:schemeClr val="tx1"/>
                </a:solidFill>
              </a:rPr>
              <a:t>ullamco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laboris</a:t>
            </a:r>
            <a:r>
              <a:rPr lang="en-US" sz="500" dirty="0" smtClean="0">
                <a:solidFill>
                  <a:schemeClr val="tx1"/>
                </a:solidFill>
              </a:rPr>
              <a:t> nisi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aliquip</a:t>
            </a:r>
            <a:r>
              <a:rPr lang="en-US" sz="500" dirty="0" smtClean="0">
                <a:solidFill>
                  <a:schemeClr val="tx1"/>
                </a:solidFill>
              </a:rPr>
              <a:t> ex </a:t>
            </a:r>
            <a:r>
              <a:rPr lang="en-US" sz="500" dirty="0" err="1" smtClean="0">
                <a:solidFill>
                  <a:schemeClr val="tx1"/>
                </a:solidFill>
              </a:rPr>
              <a:t>ea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commodo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consequat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Duis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aute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irure</a:t>
            </a:r>
            <a:r>
              <a:rPr lang="en-US" sz="500" dirty="0" smtClean="0">
                <a:solidFill>
                  <a:schemeClr val="tx1"/>
                </a:solidFill>
              </a:rPr>
              <a:t> dolor in </a:t>
            </a:r>
            <a:r>
              <a:rPr lang="en-US" sz="500" dirty="0" err="1" smtClean="0">
                <a:solidFill>
                  <a:schemeClr val="tx1"/>
                </a:solidFill>
              </a:rPr>
              <a:t>reprehenderit</a:t>
            </a:r>
            <a:r>
              <a:rPr lang="en-US" sz="500" dirty="0" smtClean="0">
                <a:solidFill>
                  <a:schemeClr val="tx1"/>
                </a:solidFill>
              </a:rPr>
              <a:t> in </a:t>
            </a:r>
            <a:r>
              <a:rPr lang="en-US" sz="500" dirty="0" err="1" smtClean="0">
                <a:solidFill>
                  <a:schemeClr val="tx1"/>
                </a:solidFill>
              </a:rPr>
              <a:t>voluptate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velit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esse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cillum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eu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fugiat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nulla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pariatur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Excepteur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sint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occaecat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cupidatat</a:t>
            </a:r>
            <a:r>
              <a:rPr lang="en-US" sz="500" dirty="0" smtClean="0">
                <a:solidFill>
                  <a:schemeClr val="tx1"/>
                </a:solidFill>
              </a:rPr>
              <a:t> non </a:t>
            </a:r>
            <a:r>
              <a:rPr lang="en-US" sz="500" dirty="0" err="1" smtClean="0">
                <a:solidFill>
                  <a:schemeClr val="tx1"/>
                </a:solidFill>
              </a:rPr>
              <a:t>proident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sunt</a:t>
            </a:r>
            <a:r>
              <a:rPr lang="en-US" sz="500" dirty="0" smtClean="0">
                <a:solidFill>
                  <a:schemeClr val="tx1"/>
                </a:solidFill>
              </a:rPr>
              <a:t> in culpa qui </a:t>
            </a:r>
            <a:r>
              <a:rPr lang="en-US" sz="500" dirty="0" err="1" smtClean="0">
                <a:solidFill>
                  <a:schemeClr val="tx1"/>
                </a:solidFill>
              </a:rPr>
              <a:t>officia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deserunt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mollit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anim</a:t>
            </a:r>
            <a:r>
              <a:rPr lang="en-US" sz="500" dirty="0" smtClean="0">
                <a:solidFill>
                  <a:schemeClr val="tx1"/>
                </a:solidFill>
              </a:rPr>
              <a:t> id </a:t>
            </a:r>
            <a:r>
              <a:rPr lang="en-US" sz="500" dirty="0" err="1" smtClean="0">
                <a:solidFill>
                  <a:schemeClr val="tx1"/>
                </a:solidFill>
              </a:rPr>
              <a:t>est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laborum</a:t>
            </a:r>
            <a:r>
              <a:rPr lang="en-US" sz="500" dirty="0" smtClean="0">
                <a:solidFill>
                  <a:schemeClr val="tx1"/>
                </a:solidFill>
              </a:rPr>
              <a:t>.</a:t>
            </a:r>
            <a:endParaRPr lang="ru-RU" sz="500" dirty="0" smtClean="0">
              <a:solidFill>
                <a:schemeClr val="tx1"/>
              </a:solidFill>
            </a:endParaRPr>
          </a:p>
          <a:p>
            <a:endParaRPr lang="ru-RU" sz="500" dirty="0" smtClean="0">
              <a:solidFill>
                <a:schemeClr val="tx1"/>
              </a:solidFill>
            </a:endParaRPr>
          </a:p>
          <a:p>
            <a:r>
              <a:rPr lang="en-US" sz="500" dirty="0" smtClean="0">
                <a:solidFill>
                  <a:schemeClr val="tx1"/>
                </a:solidFill>
              </a:rPr>
              <a:t>Lorem ipsum dolor sit </a:t>
            </a:r>
            <a:r>
              <a:rPr lang="en-US" sz="500" dirty="0" err="1" smtClean="0">
                <a:solidFill>
                  <a:schemeClr val="tx1"/>
                </a:solidFill>
              </a:rPr>
              <a:t>amet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consectetur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adipiscing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elit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sed</a:t>
            </a:r>
            <a:r>
              <a:rPr lang="en-US" sz="500" dirty="0" smtClean="0">
                <a:solidFill>
                  <a:schemeClr val="tx1"/>
                </a:solidFill>
              </a:rPr>
              <a:t> do </a:t>
            </a:r>
            <a:r>
              <a:rPr lang="en-US" sz="500" dirty="0" err="1" smtClean="0">
                <a:solidFill>
                  <a:schemeClr val="tx1"/>
                </a:solidFill>
              </a:rPr>
              <a:t>eiusmod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tempor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incididunt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labore</a:t>
            </a:r>
            <a:r>
              <a:rPr lang="en-US" sz="500" dirty="0" smtClean="0">
                <a:solidFill>
                  <a:schemeClr val="tx1"/>
                </a:solidFill>
              </a:rPr>
              <a:t> et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magna </a:t>
            </a:r>
            <a:r>
              <a:rPr lang="en-US" sz="500" dirty="0" err="1" smtClean="0">
                <a:solidFill>
                  <a:schemeClr val="tx1"/>
                </a:solidFill>
              </a:rPr>
              <a:t>aliqua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enim</a:t>
            </a:r>
            <a:r>
              <a:rPr lang="en-US" sz="500" dirty="0" smtClean="0">
                <a:solidFill>
                  <a:schemeClr val="tx1"/>
                </a:solidFill>
              </a:rPr>
              <a:t> ad minim </a:t>
            </a:r>
            <a:r>
              <a:rPr lang="en-US" sz="500" dirty="0" err="1" smtClean="0">
                <a:solidFill>
                  <a:schemeClr val="tx1"/>
                </a:solidFill>
              </a:rPr>
              <a:t>veniam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quis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nostrud</a:t>
            </a:r>
            <a:r>
              <a:rPr lang="en-US" sz="500" dirty="0" smtClean="0">
                <a:solidFill>
                  <a:schemeClr val="tx1"/>
                </a:solidFill>
              </a:rPr>
              <a:t> exercitation </a:t>
            </a:r>
            <a:r>
              <a:rPr lang="en-US" sz="500" dirty="0" err="1" smtClean="0">
                <a:solidFill>
                  <a:schemeClr val="tx1"/>
                </a:solidFill>
              </a:rPr>
              <a:t>ullamco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laboris</a:t>
            </a:r>
            <a:r>
              <a:rPr lang="en-US" sz="500" dirty="0" smtClean="0">
                <a:solidFill>
                  <a:schemeClr val="tx1"/>
                </a:solidFill>
              </a:rPr>
              <a:t> nisi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aliquip</a:t>
            </a:r>
            <a:r>
              <a:rPr lang="en-US" sz="500" dirty="0" smtClean="0">
                <a:solidFill>
                  <a:schemeClr val="tx1"/>
                </a:solidFill>
              </a:rPr>
              <a:t> ex </a:t>
            </a:r>
            <a:r>
              <a:rPr lang="en-US" sz="500" dirty="0" err="1" smtClean="0">
                <a:solidFill>
                  <a:schemeClr val="tx1"/>
                </a:solidFill>
              </a:rPr>
              <a:t>ea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commodo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consequat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Duis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aute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irure</a:t>
            </a:r>
            <a:r>
              <a:rPr lang="en-US" sz="500" dirty="0" smtClean="0">
                <a:solidFill>
                  <a:schemeClr val="tx1"/>
                </a:solidFill>
              </a:rPr>
              <a:t> dolor in </a:t>
            </a:r>
            <a:r>
              <a:rPr lang="en-US" sz="500" dirty="0" err="1" smtClean="0">
                <a:solidFill>
                  <a:schemeClr val="tx1"/>
                </a:solidFill>
              </a:rPr>
              <a:t>reprehenderit</a:t>
            </a:r>
            <a:r>
              <a:rPr lang="en-US" sz="500" dirty="0" smtClean="0">
                <a:solidFill>
                  <a:schemeClr val="tx1"/>
                </a:solidFill>
              </a:rPr>
              <a:t> in </a:t>
            </a:r>
            <a:r>
              <a:rPr lang="en-US" sz="500" dirty="0" err="1" smtClean="0">
                <a:solidFill>
                  <a:schemeClr val="tx1"/>
                </a:solidFill>
              </a:rPr>
              <a:t>voluptate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velit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esse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cillum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eu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fugiat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nulla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pariatur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Excepteur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sint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occaecat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cupidatat</a:t>
            </a:r>
            <a:r>
              <a:rPr lang="en-US" sz="500" dirty="0" smtClean="0">
                <a:solidFill>
                  <a:schemeClr val="tx1"/>
                </a:solidFill>
              </a:rPr>
              <a:t> non </a:t>
            </a:r>
            <a:r>
              <a:rPr lang="en-US" sz="500" dirty="0" err="1" smtClean="0">
                <a:solidFill>
                  <a:schemeClr val="tx1"/>
                </a:solidFill>
              </a:rPr>
              <a:t>proident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sunt</a:t>
            </a:r>
            <a:r>
              <a:rPr lang="en-US" sz="500" dirty="0" smtClean="0">
                <a:solidFill>
                  <a:schemeClr val="tx1"/>
                </a:solidFill>
              </a:rPr>
              <a:t> in culpa qui </a:t>
            </a:r>
            <a:r>
              <a:rPr lang="en-US" sz="500" dirty="0" err="1" smtClean="0">
                <a:solidFill>
                  <a:schemeClr val="tx1"/>
                </a:solidFill>
              </a:rPr>
              <a:t>officia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deserunt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mollit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anim</a:t>
            </a:r>
            <a:r>
              <a:rPr lang="en-US" sz="500" dirty="0" smtClean="0">
                <a:solidFill>
                  <a:schemeClr val="tx1"/>
                </a:solidFill>
              </a:rPr>
              <a:t> id </a:t>
            </a:r>
            <a:r>
              <a:rPr lang="en-US" sz="500" dirty="0" err="1" smtClean="0">
                <a:solidFill>
                  <a:schemeClr val="tx1"/>
                </a:solidFill>
              </a:rPr>
              <a:t>est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laborum</a:t>
            </a:r>
            <a:r>
              <a:rPr lang="en-US" sz="500" dirty="0" smtClean="0">
                <a:solidFill>
                  <a:schemeClr val="tx1"/>
                </a:solidFill>
              </a:rPr>
              <a:t>.</a:t>
            </a:r>
            <a:endParaRPr lang="ru-RU" sz="500" dirty="0" smtClean="0">
              <a:solidFill>
                <a:schemeClr val="tx1"/>
              </a:solidFill>
            </a:endParaRPr>
          </a:p>
          <a:p>
            <a:endParaRPr lang="ru-RU" sz="500" dirty="0" smtClean="0">
              <a:solidFill>
                <a:schemeClr val="tx1"/>
              </a:solidFill>
            </a:endParaRPr>
          </a:p>
          <a:p>
            <a:r>
              <a:rPr lang="en-US" sz="500" dirty="0" smtClean="0">
                <a:solidFill>
                  <a:schemeClr val="tx1"/>
                </a:solidFill>
              </a:rPr>
              <a:t>Lorem ipsum dolor sit </a:t>
            </a:r>
            <a:r>
              <a:rPr lang="en-US" sz="500" dirty="0" err="1" smtClean="0">
                <a:solidFill>
                  <a:schemeClr val="tx1"/>
                </a:solidFill>
              </a:rPr>
              <a:t>amet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consectetur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adipiscing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elit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sed</a:t>
            </a:r>
            <a:r>
              <a:rPr lang="en-US" sz="500" dirty="0" smtClean="0">
                <a:solidFill>
                  <a:schemeClr val="tx1"/>
                </a:solidFill>
              </a:rPr>
              <a:t> do </a:t>
            </a:r>
            <a:r>
              <a:rPr lang="en-US" sz="500" dirty="0" err="1" smtClean="0">
                <a:solidFill>
                  <a:schemeClr val="tx1"/>
                </a:solidFill>
              </a:rPr>
              <a:t>eiusmod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tempor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incididunt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labore</a:t>
            </a:r>
            <a:r>
              <a:rPr lang="en-US" sz="500" dirty="0" smtClean="0">
                <a:solidFill>
                  <a:schemeClr val="tx1"/>
                </a:solidFill>
              </a:rPr>
              <a:t> et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magna </a:t>
            </a:r>
            <a:r>
              <a:rPr lang="en-US" sz="500" dirty="0" err="1" smtClean="0">
                <a:solidFill>
                  <a:schemeClr val="tx1"/>
                </a:solidFill>
              </a:rPr>
              <a:t>aliqua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enim</a:t>
            </a:r>
            <a:r>
              <a:rPr lang="en-US" sz="500" dirty="0" smtClean="0">
                <a:solidFill>
                  <a:schemeClr val="tx1"/>
                </a:solidFill>
              </a:rPr>
              <a:t> ad minim </a:t>
            </a:r>
            <a:r>
              <a:rPr lang="en-US" sz="500" dirty="0" err="1" smtClean="0">
                <a:solidFill>
                  <a:schemeClr val="tx1"/>
                </a:solidFill>
              </a:rPr>
              <a:t>veniam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quis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nostrud</a:t>
            </a:r>
            <a:r>
              <a:rPr lang="en-US" sz="500" dirty="0" smtClean="0">
                <a:solidFill>
                  <a:schemeClr val="tx1"/>
                </a:solidFill>
              </a:rPr>
              <a:t> exercitation </a:t>
            </a:r>
            <a:r>
              <a:rPr lang="en-US" sz="500" dirty="0" err="1" smtClean="0">
                <a:solidFill>
                  <a:schemeClr val="tx1"/>
                </a:solidFill>
              </a:rPr>
              <a:t>ullamco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laboris</a:t>
            </a:r>
            <a:r>
              <a:rPr lang="en-US" sz="500" dirty="0" smtClean="0">
                <a:solidFill>
                  <a:schemeClr val="tx1"/>
                </a:solidFill>
              </a:rPr>
              <a:t> nisi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aliquip</a:t>
            </a:r>
            <a:r>
              <a:rPr lang="en-US" sz="500" dirty="0" smtClean="0">
                <a:solidFill>
                  <a:schemeClr val="tx1"/>
                </a:solidFill>
              </a:rPr>
              <a:t> ex </a:t>
            </a:r>
            <a:r>
              <a:rPr lang="en-US" sz="500" dirty="0" err="1" smtClean="0">
                <a:solidFill>
                  <a:schemeClr val="tx1"/>
                </a:solidFill>
              </a:rPr>
              <a:t>ea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commodo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consequat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Duis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aute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irure</a:t>
            </a:r>
            <a:r>
              <a:rPr lang="en-US" sz="500" dirty="0" smtClean="0">
                <a:solidFill>
                  <a:schemeClr val="tx1"/>
                </a:solidFill>
              </a:rPr>
              <a:t> dolor in </a:t>
            </a:r>
            <a:r>
              <a:rPr lang="en-US" sz="500" dirty="0" err="1" smtClean="0">
                <a:solidFill>
                  <a:schemeClr val="tx1"/>
                </a:solidFill>
              </a:rPr>
              <a:t>reprehenderit</a:t>
            </a:r>
            <a:r>
              <a:rPr lang="en-US" sz="500" dirty="0" smtClean="0">
                <a:solidFill>
                  <a:schemeClr val="tx1"/>
                </a:solidFill>
              </a:rPr>
              <a:t> in </a:t>
            </a:r>
            <a:r>
              <a:rPr lang="en-US" sz="500" dirty="0" err="1" smtClean="0">
                <a:solidFill>
                  <a:schemeClr val="tx1"/>
                </a:solidFill>
              </a:rPr>
              <a:t>voluptate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velit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esse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cillum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eu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fugiat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nulla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pariatur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Excepteur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sint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occaecat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cupidatat</a:t>
            </a:r>
            <a:r>
              <a:rPr lang="en-US" sz="500" dirty="0" smtClean="0">
                <a:solidFill>
                  <a:schemeClr val="tx1"/>
                </a:solidFill>
              </a:rPr>
              <a:t> non </a:t>
            </a:r>
            <a:r>
              <a:rPr lang="en-US" sz="500" dirty="0" err="1" smtClean="0">
                <a:solidFill>
                  <a:schemeClr val="tx1"/>
                </a:solidFill>
              </a:rPr>
              <a:t>proident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sunt</a:t>
            </a:r>
            <a:r>
              <a:rPr lang="en-US" sz="500" dirty="0" smtClean="0">
                <a:solidFill>
                  <a:schemeClr val="tx1"/>
                </a:solidFill>
              </a:rPr>
              <a:t> in culpa qui </a:t>
            </a:r>
            <a:r>
              <a:rPr lang="en-US" sz="500" dirty="0" err="1" smtClean="0">
                <a:solidFill>
                  <a:schemeClr val="tx1"/>
                </a:solidFill>
              </a:rPr>
              <a:t>officia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deserunt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mollit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anim</a:t>
            </a:r>
            <a:r>
              <a:rPr lang="en-US" sz="500" dirty="0" smtClean="0">
                <a:solidFill>
                  <a:schemeClr val="tx1"/>
                </a:solidFill>
              </a:rPr>
              <a:t> id </a:t>
            </a:r>
            <a:r>
              <a:rPr lang="en-US" sz="500" dirty="0" err="1" smtClean="0">
                <a:solidFill>
                  <a:schemeClr val="tx1"/>
                </a:solidFill>
              </a:rPr>
              <a:t>est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laborum</a:t>
            </a:r>
            <a:r>
              <a:rPr lang="en-US" sz="500" dirty="0" smtClean="0">
                <a:solidFill>
                  <a:schemeClr val="tx1"/>
                </a:solidFill>
              </a:rPr>
              <a:t>.</a:t>
            </a:r>
            <a:endParaRPr lang="ru-RU" sz="500" dirty="0" smtClean="0">
              <a:solidFill>
                <a:schemeClr val="tx1"/>
              </a:solidFill>
            </a:endParaRPr>
          </a:p>
          <a:p>
            <a:endParaRPr lang="ru-RU" sz="500" dirty="0" smtClean="0">
              <a:solidFill>
                <a:schemeClr val="tx1"/>
              </a:solidFill>
            </a:endParaRPr>
          </a:p>
          <a:p>
            <a:r>
              <a:rPr lang="en-US" sz="500" dirty="0" smtClean="0">
                <a:solidFill>
                  <a:schemeClr val="tx1"/>
                </a:solidFill>
              </a:rPr>
              <a:t>Lorem ipsum dolor sit </a:t>
            </a:r>
            <a:r>
              <a:rPr lang="en-US" sz="500" dirty="0" err="1" smtClean="0">
                <a:solidFill>
                  <a:schemeClr val="tx1"/>
                </a:solidFill>
              </a:rPr>
              <a:t>amet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consectetur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adipiscing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elit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sed</a:t>
            </a:r>
            <a:r>
              <a:rPr lang="en-US" sz="500" dirty="0" smtClean="0">
                <a:solidFill>
                  <a:schemeClr val="tx1"/>
                </a:solidFill>
              </a:rPr>
              <a:t> do </a:t>
            </a:r>
            <a:r>
              <a:rPr lang="en-US" sz="500" dirty="0" err="1" smtClean="0">
                <a:solidFill>
                  <a:schemeClr val="tx1"/>
                </a:solidFill>
              </a:rPr>
              <a:t>eiusmod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tempor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incididunt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labore</a:t>
            </a:r>
            <a:r>
              <a:rPr lang="en-US" sz="500" dirty="0" smtClean="0">
                <a:solidFill>
                  <a:schemeClr val="tx1"/>
                </a:solidFill>
              </a:rPr>
              <a:t> et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magna </a:t>
            </a:r>
            <a:r>
              <a:rPr lang="en-US" sz="500" dirty="0" err="1" smtClean="0">
                <a:solidFill>
                  <a:schemeClr val="tx1"/>
                </a:solidFill>
              </a:rPr>
              <a:t>aliqua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enim</a:t>
            </a:r>
            <a:r>
              <a:rPr lang="en-US" sz="500" dirty="0" smtClean="0">
                <a:solidFill>
                  <a:schemeClr val="tx1"/>
                </a:solidFill>
              </a:rPr>
              <a:t> ad minim </a:t>
            </a:r>
            <a:r>
              <a:rPr lang="en-US" sz="500" dirty="0" err="1" smtClean="0">
                <a:solidFill>
                  <a:schemeClr val="tx1"/>
                </a:solidFill>
              </a:rPr>
              <a:t>veniam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quis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nostrud</a:t>
            </a:r>
            <a:r>
              <a:rPr lang="en-US" sz="500" dirty="0" smtClean="0">
                <a:solidFill>
                  <a:schemeClr val="tx1"/>
                </a:solidFill>
              </a:rPr>
              <a:t> exercitation </a:t>
            </a:r>
            <a:r>
              <a:rPr lang="en-US" sz="500" dirty="0" err="1" smtClean="0">
                <a:solidFill>
                  <a:schemeClr val="tx1"/>
                </a:solidFill>
              </a:rPr>
              <a:t>ullamco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laboris</a:t>
            </a:r>
            <a:r>
              <a:rPr lang="en-US" sz="500" dirty="0" smtClean="0">
                <a:solidFill>
                  <a:schemeClr val="tx1"/>
                </a:solidFill>
              </a:rPr>
              <a:t> nisi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aliquip</a:t>
            </a:r>
            <a:r>
              <a:rPr lang="en-US" sz="500" dirty="0" smtClean="0">
                <a:solidFill>
                  <a:schemeClr val="tx1"/>
                </a:solidFill>
              </a:rPr>
              <a:t> ex </a:t>
            </a:r>
            <a:r>
              <a:rPr lang="en-US" sz="500" dirty="0" err="1" smtClean="0">
                <a:solidFill>
                  <a:schemeClr val="tx1"/>
                </a:solidFill>
              </a:rPr>
              <a:t>ea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commodo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consequat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Duis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aute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irure</a:t>
            </a:r>
            <a:r>
              <a:rPr lang="en-US" sz="500" dirty="0" smtClean="0">
                <a:solidFill>
                  <a:schemeClr val="tx1"/>
                </a:solidFill>
              </a:rPr>
              <a:t> dolor in </a:t>
            </a:r>
            <a:r>
              <a:rPr lang="en-US" sz="500" dirty="0" err="1" smtClean="0">
                <a:solidFill>
                  <a:schemeClr val="tx1"/>
                </a:solidFill>
              </a:rPr>
              <a:t>reprehenderit</a:t>
            </a:r>
            <a:r>
              <a:rPr lang="en-US" sz="500" dirty="0" smtClean="0">
                <a:solidFill>
                  <a:schemeClr val="tx1"/>
                </a:solidFill>
              </a:rPr>
              <a:t> in </a:t>
            </a:r>
            <a:r>
              <a:rPr lang="en-US" sz="500" dirty="0" err="1" smtClean="0">
                <a:solidFill>
                  <a:schemeClr val="tx1"/>
                </a:solidFill>
              </a:rPr>
              <a:t>voluptate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velit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esse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cillum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eu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fugiat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nulla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pariatur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Excepteur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sint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occaecat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cupidatat</a:t>
            </a:r>
            <a:r>
              <a:rPr lang="en-US" sz="500" dirty="0" smtClean="0">
                <a:solidFill>
                  <a:schemeClr val="tx1"/>
                </a:solidFill>
              </a:rPr>
              <a:t> non </a:t>
            </a:r>
            <a:r>
              <a:rPr lang="en-US" sz="500" dirty="0" err="1" smtClean="0">
                <a:solidFill>
                  <a:schemeClr val="tx1"/>
                </a:solidFill>
              </a:rPr>
              <a:t>proident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sunt</a:t>
            </a:r>
            <a:r>
              <a:rPr lang="en-US" sz="500" dirty="0" smtClean="0">
                <a:solidFill>
                  <a:schemeClr val="tx1"/>
                </a:solidFill>
              </a:rPr>
              <a:t> in culpa qui </a:t>
            </a:r>
            <a:r>
              <a:rPr lang="en-US" sz="500" dirty="0" err="1" smtClean="0">
                <a:solidFill>
                  <a:schemeClr val="tx1"/>
                </a:solidFill>
              </a:rPr>
              <a:t>officia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deserunt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mollit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anim</a:t>
            </a:r>
            <a:r>
              <a:rPr lang="en-US" sz="500" dirty="0" smtClean="0">
                <a:solidFill>
                  <a:schemeClr val="tx1"/>
                </a:solidFill>
              </a:rPr>
              <a:t> id </a:t>
            </a:r>
            <a:r>
              <a:rPr lang="en-US" sz="500" dirty="0" err="1" smtClean="0">
                <a:solidFill>
                  <a:schemeClr val="tx1"/>
                </a:solidFill>
              </a:rPr>
              <a:t>est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laborum</a:t>
            </a:r>
            <a:r>
              <a:rPr lang="en-US" sz="500" dirty="0" smtClean="0">
                <a:solidFill>
                  <a:schemeClr val="tx1"/>
                </a:solidFill>
              </a:rPr>
              <a:t>.</a:t>
            </a:r>
            <a:endParaRPr lang="ru-RU" sz="500" dirty="0" smtClean="0">
              <a:solidFill>
                <a:schemeClr val="tx1"/>
              </a:solidFill>
            </a:endParaRPr>
          </a:p>
          <a:p>
            <a:endParaRPr lang="ru-RU" sz="500" dirty="0" smtClean="0">
              <a:solidFill>
                <a:schemeClr val="tx1"/>
              </a:solidFill>
            </a:endParaRPr>
          </a:p>
          <a:p>
            <a:r>
              <a:rPr lang="en-US" sz="500" dirty="0" smtClean="0">
                <a:solidFill>
                  <a:schemeClr val="tx1"/>
                </a:solidFill>
              </a:rPr>
              <a:t>Lorem ipsum dolor sit </a:t>
            </a:r>
            <a:r>
              <a:rPr lang="en-US" sz="500" dirty="0" err="1" smtClean="0">
                <a:solidFill>
                  <a:schemeClr val="tx1"/>
                </a:solidFill>
              </a:rPr>
              <a:t>amet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consectetur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adipiscing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elit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sed</a:t>
            </a:r>
            <a:r>
              <a:rPr lang="en-US" sz="500" dirty="0" smtClean="0">
                <a:solidFill>
                  <a:schemeClr val="tx1"/>
                </a:solidFill>
              </a:rPr>
              <a:t> do </a:t>
            </a:r>
            <a:r>
              <a:rPr lang="en-US" sz="500" dirty="0" err="1" smtClean="0">
                <a:solidFill>
                  <a:schemeClr val="tx1"/>
                </a:solidFill>
              </a:rPr>
              <a:t>eiusmod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tempor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incididunt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labore</a:t>
            </a:r>
            <a:r>
              <a:rPr lang="en-US" sz="500" dirty="0" smtClean="0">
                <a:solidFill>
                  <a:schemeClr val="tx1"/>
                </a:solidFill>
              </a:rPr>
              <a:t> et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magna </a:t>
            </a:r>
            <a:r>
              <a:rPr lang="en-US" sz="500" dirty="0" err="1" smtClean="0">
                <a:solidFill>
                  <a:schemeClr val="tx1"/>
                </a:solidFill>
              </a:rPr>
              <a:t>aliqua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enim</a:t>
            </a:r>
            <a:r>
              <a:rPr lang="en-US" sz="500" dirty="0" smtClean="0">
                <a:solidFill>
                  <a:schemeClr val="tx1"/>
                </a:solidFill>
              </a:rPr>
              <a:t> ad minim </a:t>
            </a:r>
            <a:r>
              <a:rPr lang="en-US" sz="500" dirty="0" err="1" smtClean="0">
                <a:solidFill>
                  <a:schemeClr val="tx1"/>
                </a:solidFill>
              </a:rPr>
              <a:t>veniam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quis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nostrud</a:t>
            </a:r>
            <a:r>
              <a:rPr lang="en-US" sz="500" dirty="0" smtClean="0">
                <a:solidFill>
                  <a:schemeClr val="tx1"/>
                </a:solidFill>
              </a:rPr>
              <a:t> exercitation </a:t>
            </a:r>
            <a:r>
              <a:rPr lang="en-US" sz="500" dirty="0" err="1" smtClean="0">
                <a:solidFill>
                  <a:schemeClr val="tx1"/>
                </a:solidFill>
              </a:rPr>
              <a:t>ullamco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laboris</a:t>
            </a:r>
            <a:r>
              <a:rPr lang="en-US" sz="500" dirty="0" smtClean="0">
                <a:solidFill>
                  <a:schemeClr val="tx1"/>
                </a:solidFill>
              </a:rPr>
              <a:t> nisi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aliquip</a:t>
            </a:r>
            <a:r>
              <a:rPr lang="en-US" sz="500" dirty="0" smtClean="0">
                <a:solidFill>
                  <a:schemeClr val="tx1"/>
                </a:solidFill>
              </a:rPr>
              <a:t> ex </a:t>
            </a:r>
            <a:r>
              <a:rPr lang="en-US" sz="500" dirty="0" err="1" smtClean="0">
                <a:solidFill>
                  <a:schemeClr val="tx1"/>
                </a:solidFill>
              </a:rPr>
              <a:t>ea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commodo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consequat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Duis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aute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irure</a:t>
            </a:r>
            <a:r>
              <a:rPr lang="en-US" sz="500" dirty="0" smtClean="0">
                <a:solidFill>
                  <a:schemeClr val="tx1"/>
                </a:solidFill>
              </a:rPr>
              <a:t> dolor in </a:t>
            </a:r>
            <a:r>
              <a:rPr lang="en-US" sz="500" dirty="0" err="1" smtClean="0">
                <a:solidFill>
                  <a:schemeClr val="tx1"/>
                </a:solidFill>
              </a:rPr>
              <a:t>reprehenderit</a:t>
            </a:r>
            <a:r>
              <a:rPr lang="en-US" sz="500" dirty="0" smtClean="0">
                <a:solidFill>
                  <a:schemeClr val="tx1"/>
                </a:solidFill>
              </a:rPr>
              <a:t> in </a:t>
            </a:r>
            <a:r>
              <a:rPr lang="en-US" sz="500" dirty="0" err="1" smtClean="0">
                <a:solidFill>
                  <a:schemeClr val="tx1"/>
                </a:solidFill>
              </a:rPr>
              <a:t>voluptate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velit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esse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cillum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eu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fugiat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nulla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pariatur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Excepteur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sint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occaecat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cupidatat</a:t>
            </a:r>
            <a:r>
              <a:rPr lang="en-US" sz="500" dirty="0" smtClean="0">
                <a:solidFill>
                  <a:schemeClr val="tx1"/>
                </a:solidFill>
              </a:rPr>
              <a:t> non </a:t>
            </a:r>
            <a:r>
              <a:rPr lang="en-US" sz="500" dirty="0" err="1" smtClean="0">
                <a:solidFill>
                  <a:schemeClr val="tx1"/>
                </a:solidFill>
              </a:rPr>
              <a:t>proident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sunt</a:t>
            </a:r>
            <a:r>
              <a:rPr lang="en-US" sz="500" dirty="0" smtClean="0">
                <a:solidFill>
                  <a:schemeClr val="tx1"/>
                </a:solidFill>
              </a:rPr>
              <a:t> in culpa qui </a:t>
            </a:r>
            <a:r>
              <a:rPr lang="en-US" sz="500" dirty="0" err="1" smtClean="0">
                <a:solidFill>
                  <a:schemeClr val="tx1"/>
                </a:solidFill>
              </a:rPr>
              <a:t>officia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deserunt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mollit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anim</a:t>
            </a:r>
            <a:r>
              <a:rPr lang="en-US" sz="500" dirty="0" smtClean="0">
                <a:solidFill>
                  <a:schemeClr val="tx1"/>
                </a:solidFill>
              </a:rPr>
              <a:t> id </a:t>
            </a:r>
            <a:r>
              <a:rPr lang="en-US" sz="500" dirty="0" err="1" smtClean="0">
                <a:solidFill>
                  <a:schemeClr val="tx1"/>
                </a:solidFill>
              </a:rPr>
              <a:t>est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laborum</a:t>
            </a:r>
            <a:r>
              <a:rPr lang="en-US" sz="500" dirty="0" smtClean="0">
                <a:solidFill>
                  <a:schemeClr val="tx1"/>
                </a:solidFill>
              </a:rPr>
              <a:t>.</a:t>
            </a:r>
            <a:endParaRPr lang="ru-RU" sz="500" dirty="0" smtClean="0">
              <a:solidFill>
                <a:schemeClr val="tx1"/>
              </a:solidFill>
            </a:endParaRPr>
          </a:p>
          <a:p>
            <a:endParaRPr lang="ru-RU" sz="500" dirty="0" smtClean="0">
              <a:solidFill>
                <a:schemeClr val="tx1"/>
              </a:solidFill>
            </a:endParaRPr>
          </a:p>
          <a:p>
            <a:r>
              <a:rPr lang="en-US" sz="500" dirty="0" smtClean="0">
                <a:solidFill>
                  <a:schemeClr val="tx1"/>
                </a:solidFill>
              </a:rPr>
              <a:t>Lorem ipsum dolor sit </a:t>
            </a:r>
            <a:r>
              <a:rPr lang="en-US" sz="500" dirty="0" err="1" smtClean="0">
                <a:solidFill>
                  <a:schemeClr val="tx1"/>
                </a:solidFill>
              </a:rPr>
              <a:t>amet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consectetur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adipiscing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elit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sed</a:t>
            </a:r>
            <a:r>
              <a:rPr lang="en-US" sz="500" dirty="0" smtClean="0">
                <a:solidFill>
                  <a:schemeClr val="tx1"/>
                </a:solidFill>
              </a:rPr>
              <a:t> do </a:t>
            </a:r>
            <a:r>
              <a:rPr lang="en-US" sz="500" dirty="0" err="1" smtClean="0">
                <a:solidFill>
                  <a:schemeClr val="tx1"/>
                </a:solidFill>
              </a:rPr>
              <a:t>eiusmod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tempor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incididunt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labore</a:t>
            </a:r>
            <a:r>
              <a:rPr lang="en-US" sz="500" dirty="0" smtClean="0">
                <a:solidFill>
                  <a:schemeClr val="tx1"/>
                </a:solidFill>
              </a:rPr>
              <a:t> et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magna </a:t>
            </a:r>
            <a:r>
              <a:rPr lang="en-US" sz="500" dirty="0" err="1" smtClean="0">
                <a:solidFill>
                  <a:schemeClr val="tx1"/>
                </a:solidFill>
              </a:rPr>
              <a:t>aliqua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enim</a:t>
            </a:r>
            <a:r>
              <a:rPr lang="en-US" sz="500" dirty="0" smtClean="0">
                <a:solidFill>
                  <a:schemeClr val="tx1"/>
                </a:solidFill>
              </a:rPr>
              <a:t> ad minim </a:t>
            </a:r>
            <a:r>
              <a:rPr lang="en-US" sz="500" dirty="0" err="1" smtClean="0">
                <a:solidFill>
                  <a:schemeClr val="tx1"/>
                </a:solidFill>
              </a:rPr>
              <a:t>veniam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quis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nostrud</a:t>
            </a:r>
            <a:r>
              <a:rPr lang="en-US" sz="500" dirty="0" smtClean="0">
                <a:solidFill>
                  <a:schemeClr val="tx1"/>
                </a:solidFill>
              </a:rPr>
              <a:t> exercitation </a:t>
            </a:r>
            <a:r>
              <a:rPr lang="en-US" sz="500" dirty="0" err="1" smtClean="0">
                <a:solidFill>
                  <a:schemeClr val="tx1"/>
                </a:solidFill>
              </a:rPr>
              <a:t>ullamco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laboris</a:t>
            </a:r>
            <a:r>
              <a:rPr lang="en-US" sz="500" dirty="0" smtClean="0">
                <a:solidFill>
                  <a:schemeClr val="tx1"/>
                </a:solidFill>
              </a:rPr>
              <a:t> nisi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aliquip</a:t>
            </a:r>
            <a:r>
              <a:rPr lang="en-US" sz="500" dirty="0" smtClean="0">
                <a:solidFill>
                  <a:schemeClr val="tx1"/>
                </a:solidFill>
              </a:rPr>
              <a:t> ex </a:t>
            </a:r>
            <a:r>
              <a:rPr lang="en-US" sz="500" dirty="0" err="1" smtClean="0">
                <a:solidFill>
                  <a:schemeClr val="tx1"/>
                </a:solidFill>
              </a:rPr>
              <a:t>ea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commodo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consequat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Duis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aute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irure</a:t>
            </a:r>
            <a:r>
              <a:rPr lang="en-US" sz="500" dirty="0" smtClean="0">
                <a:solidFill>
                  <a:schemeClr val="tx1"/>
                </a:solidFill>
              </a:rPr>
              <a:t> dolor in </a:t>
            </a:r>
            <a:r>
              <a:rPr lang="en-US" sz="500" dirty="0" err="1" smtClean="0">
                <a:solidFill>
                  <a:schemeClr val="tx1"/>
                </a:solidFill>
              </a:rPr>
              <a:t>reprehenderit</a:t>
            </a:r>
            <a:r>
              <a:rPr lang="en-US" sz="500" dirty="0" smtClean="0">
                <a:solidFill>
                  <a:schemeClr val="tx1"/>
                </a:solidFill>
              </a:rPr>
              <a:t> in </a:t>
            </a:r>
            <a:r>
              <a:rPr lang="en-US" sz="500" dirty="0" err="1" smtClean="0">
                <a:solidFill>
                  <a:schemeClr val="tx1"/>
                </a:solidFill>
              </a:rPr>
              <a:t>voluptate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velit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esse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cillum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eu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fugiat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nulla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pariatur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Excepteur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sint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occaecat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cupidatat</a:t>
            </a:r>
            <a:r>
              <a:rPr lang="en-US" sz="500" dirty="0" smtClean="0">
                <a:solidFill>
                  <a:schemeClr val="tx1"/>
                </a:solidFill>
              </a:rPr>
              <a:t> non </a:t>
            </a:r>
            <a:r>
              <a:rPr lang="en-US" sz="500" dirty="0" err="1" smtClean="0">
                <a:solidFill>
                  <a:schemeClr val="tx1"/>
                </a:solidFill>
              </a:rPr>
              <a:t>proident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sunt</a:t>
            </a:r>
            <a:r>
              <a:rPr lang="en-US" sz="500" dirty="0" smtClean="0">
                <a:solidFill>
                  <a:schemeClr val="tx1"/>
                </a:solidFill>
              </a:rPr>
              <a:t> in culpa qui </a:t>
            </a:r>
            <a:r>
              <a:rPr lang="en-US" sz="500" dirty="0" err="1" smtClean="0">
                <a:solidFill>
                  <a:schemeClr val="tx1"/>
                </a:solidFill>
              </a:rPr>
              <a:t>officia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deserunt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mollit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anim</a:t>
            </a:r>
            <a:r>
              <a:rPr lang="en-US" sz="500" dirty="0" smtClean="0">
                <a:solidFill>
                  <a:schemeClr val="tx1"/>
                </a:solidFill>
              </a:rPr>
              <a:t> id </a:t>
            </a:r>
            <a:r>
              <a:rPr lang="en-US" sz="500" dirty="0" err="1" smtClean="0">
                <a:solidFill>
                  <a:schemeClr val="tx1"/>
                </a:solidFill>
              </a:rPr>
              <a:t>est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laborum</a:t>
            </a:r>
            <a:r>
              <a:rPr lang="en-US" sz="500" dirty="0" smtClean="0">
                <a:solidFill>
                  <a:schemeClr val="tx1"/>
                </a:solidFill>
              </a:rPr>
              <a:t>.</a:t>
            </a:r>
            <a:endParaRPr lang="ru-RU" sz="500" dirty="0" smtClean="0">
              <a:solidFill>
                <a:schemeClr val="tx1"/>
              </a:solidFill>
            </a:endParaRPr>
          </a:p>
          <a:p>
            <a:endParaRPr lang="ru-RU" sz="500" dirty="0" smtClean="0">
              <a:solidFill>
                <a:schemeClr val="tx1"/>
              </a:solidFill>
            </a:endParaRPr>
          </a:p>
          <a:p>
            <a:r>
              <a:rPr lang="en-US" sz="500" dirty="0" smtClean="0">
                <a:solidFill>
                  <a:schemeClr val="tx1"/>
                </a:solidFill>
              </a:rPr>
              <a:t>Lorem ipsum dolor sit </a:t>
            </a:r>
            <a:r>
              <a:rPr lang="en-US" sz="500" dirty="0" err="1" smtClean="0">
                <a:solidFill>
                  <a:schemeClr val="tx1"/>
                </a:solidFill>
              </a:rPr>
              <a:t>amet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consectetur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adipiscing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elit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sed</a:t>
            </a:r>
            <a:r>
              <a:rPr lang="en-US" sz="500" dirty="0" smtClean="0">
                <a:solidFill>
                  <a:schemeClr val="tx1"/>
                </a:solidFill>
              </a:rPr>
              <a:t> do </a:t>
            </a:r>
            <a:r>
              <a:rPr lang="en-US" sz="500" dirty="0" err="1" smtClean="0">
                <a:solidFill>
                  <a:schemeClr val="tx1"/>
                </a:solidFill>
              </a:rPr>
              <a:t>eiusmod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tempor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incididunt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labore</a:t>
            </a:r>
            <a:r>
              <a:rPr lang="en-US" sz="500" dirty="0" smtClean="0">
                <a:solidFill>
                  <a:schemeClr val="tx1"/>
                </a:solidFill>
              </a:rPr>
              <a:t> et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magna </a:t>
            </a:r>
            <a:r>
              <a:rPr lang="en-US" sz="500" dirty="0" err="1" smtClean="0">
                <a:solidFill>
                  <a:schemeClr val="tx1"/>
                </a:solidFill>
              </a:rPr>
              <a:t>aliqua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enim</a:t>
            </a:r>
            <a:r>
              <a:rPr lang="en-US" sz="500" dirty="0" smtClean="0">
                <a:solidFill>
                  <a:schemeClr val="tx1"/>
                </a:solidFill>
              </a:rPr>
              <a:t> ad minim </a:t>
            </a:r>
            <a:r>
              <a:rPr lang="en-US" sz="500" dirty="0" err="1" smtClean="0">
                <a:solidFill>
                  <a:schemeClr val="tx1"/>
                </a:solidFill>
              </a:rPr>
              <a:t>veniam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quis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nostrud</a:t>
            </a:r>
            <a:r>
              <a:rPr lang="en-US" sz="500" dirty="0" smtClean="0">
                <a:solidFill>
                  <a:schemeClr val="tx1"/>
                </a:solidFill>
              </a:rPr>
              <a:t> exercitation </a:t>
            </a:r>
            <a:r>
              <a:rPr lang="en-US" sz="500" dirty="0" err="1" smtClean="0">
                <a:solidFill>
                  <a:schemeClr val="tx1"/>
                </a:solidFill>
              </a:rPr>
              <a:t>ullamco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laboris</a:t>
            </a:r>
            <a:r>
              <a:rPr lang="en-US" sz="500" dirty="0" smtClean="0">
                <a:solidFill>
                  <a:schemeClr val="tx1"/>
                </a:solidFill>
              </a:rPr>
              <a:t> nisi </a:t>
            </a:r>
            <a:r>
              <a:rPr lang="en-US" sz="500" dirty="0" err="1" smtClean="0">
                <a:solidFill>
                  <a:schemeClr val="tx1"/>
                </a:solidFill>
              </a:rPr>
              <a:t>ut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aliquip</a:t>
            </a:r>
            <a:r>
              <a:rPr lang="en-US" sz="500" dirty="0" smtClean="0">
                <a:solidFill>
                  <a:schemeClr val="tx1"/>
                </a:solidFill>
              </a:rPr>
              <a:t> ex </a:t>
            </a:r>
            <a:r>
              <a:rPr lang="en-US" sz="500" dirty="0" err="1" smtClean="0">
                <a:solidFill>
                  <a:schemeClr val="tx1"/>
                </a:solidFill>
              </a:rPr>
              <a:t>ea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commodo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consequat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Duis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aute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irure</a:t>
            </a:r>
            <a:r>
              <a:rPr lang="en-US" sz="500" dirty="0" smtClean="0">
                <a:solidFill>
                  <a:schemeClr val="tx1"/>
                </a:solidFill>
              </a:rPr>
              <a:t> dolor in </a:t>
            </a:r>
            <a:r>
              <a:rPr lang="en-US" sz="500" dirty="0" err="1" smtClean="0">
                <a:solidFill>
                  <a:schemeClr val="tx1"/>
                </a:solidFill>
              </a:rPr>
              <a:t>reprehenderit</a:t>
            </a:r>
            <a:r>
              <a:rPr lang="en-US" sz="500" dirty="0" smtClean="0">
                <a:solidFill>
                  <a:schemeClr val="tx1"/>
                </a:solidFill>
              </a:rPr>
              <a:t> in </a:t>
            </a:r>
            <a:r>
              <a:rPr lang="en-US" sz="500" dirty="0" err="1" smtClean="0">
                <a:solidFill>
                  <a:schemeClr val="tx1"/>
                </a:solidFill>
              </a:rPr>
              <a:t>voluptate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velit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esse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cillum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dolore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eu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fugiat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nulla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pariatur</a:t>
            </a:r>
            <a:r>
              <a:rPr lang="en-US" sz="500" dirty="0" smtClean="0">
                <a:solidFill>
                  <a:schemeClr val="tx1"/>
                </a:solidFill>
              </a:rPr>
              <a:t>. </a:t>
            </a:r>
            <a:r>
              <a:rPr lang="en-US" sz="500" dirty="0" err="1" smtClean="0">
                <a:solidFill>
                  <a:schemeClr val="tx1"/>
                </a:solidFill>
              </a:rPr>
              <a:t>Excepteur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sint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occaecat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cupidatat</a:t>
            </a:r>
            <a:r>
              <a:rPr lang="en-US" sz="500" dirty="0" smtClean="0">
                <a:solidFill>
                  <a:schemeClr val="tx1"/>
                </a:solidFill>
              </a:rPr>
              <a:t> non </a:t>
            </a:r>
            <a:r>
              <a:rPr lang="en-US" sz="500" dirty="0" err="1" smtClean="0">
                <a:solidFill>
                  <a:schemeClr val="tx1"/>
                </a:solidFill>
              </a:rPr>
              <a:t>proident</a:t>
            </a:r>
            <a:r>
              <a:rPr lang="en-US" sz="500" dirty="0" smtClean="0">
                <a:solidFill>
                  <a:schemeClr val="tx1"/>
                </a:solidFill>
              </a:rPr>
              <a:t>, </a:t>
            </a:r>
            <a:r>
              <a:rPr lang="en-US" sz="500" dirty="0" err="1" smtClean="0">
                <a:solidFill>
                  <a:schemeClr val="tx1"/>
                </a:solidFill>
              </a:rPr>
              <a:t>sunt</a:t>
            </a:r>
            <a:r>
              <a:rPr lang="en-US" sz="500" dirty="0" smtClean="0">
                <a:solidFill>
                  <a:schemeClr val="tx1"/>
                </a:solidFill>
              </a:rPr>
              <a:t> in culpa qui </a:t>
            </a:r>
            <a:r>
              <a:rPr lang="en-US" sz="500" dirty="0" err="1" smtClean="0">
                <a:solidFill>
                  <a:schemeClr val="tx1"/>
                </a:solidFill>
              </a:rPr>
              <a:t>officia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deserunt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mollit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anim</a:t>
            </a:r>
            <a:r>
              <a:rPr lang="en-US" sz="500" dirty="0" smtClean="0">
                <a:solidFill>
                  <a:schemeClr val="tx1"/>
                </a:solidFill>
              </a:rPr>
              <a:t> id </a:t>
            </a:r>
            <a:r>
              <a:rPr lang="en-US" sz="500" dirty="0" err="1" smtClean="0">
                <a:solidFill>
                  <a:schemeClr val="tx1"/>
                </a:solidFill>
              </a:rPr>
              <a:t>est</a:t>
            </a:r>
            <a:r>
              <a:rPr lang="en-US" sz="500" dirty="0" smtClean="0">
                <a:solidFill>
                  <a:schemeClr val="tx1"/>
                </a:solidFill>
              </a:rPr>
              <a:t> </a:t>
            </a:r>
            <a:r>
              <a:rPr lang="en-US" sz="500" dirty="0" err="1" smtClean="0">
                <a:solidFill>
                  <a:schemeClr val="tx1"/>
                </a:solidFill>
              </a:rPr>
              <a:t>laborum</a:t>
            </a:r>
            <a:r>
              <a:rPr lang="en-US" sz="500" dirty="0" smtClean="0">
                <a:solidFill>
                  <a:schemeClr val="tx1"/>
                </a:solidFill>
              </a:rPr>
              <a:t>.</a:t>
            </a:r>
            <a:endParaRPr lang="ru-RU" sz="500" dirty="0" smtClean="0">
              <a:solidFill>
                <a:schemeClr val="tx1"/>
              </a:solidFill>
            </a:endParaRPr>
          </a:p>
          <a:p>
            <a:endParaRPr lang="ru-RU" sz="500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779912" y="2780928"/>
            <a:ext cx="0" cy="2028543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259632" y="1625531"/>
            <a:ext cx="0" cy="4755797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771800" y="1628800"/>
            <a:ext cx="0" cy="115212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88319" y="3369186"/>
            <a:ext cx="455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C</a:t>
            </a:r>
            <a:endParaRPr lang="ru-RU" sz="40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71800" y="1850921"/>
            <a:ext cx="471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B</a:t>
            </a:r>
            <a:endParaRPr lang="ru-RU" sz="4000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6565" y="3369186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A</a:t>
            </a:r>
            <a:endParaRPr lang="ru-RU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9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A</a:t>
            </a:r>
            <a:r>
              <a:rPr lang="en-US" sz="4000" dirty="0" smtClean="0"/>
              <a:t> - </a:t>
            </a:r>
            <a:r>
              <a:rPr lang="ru-RU" sz="4000" dirty="0" smtClean="0"/>
              <a:t>высота страницы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800" dirty="0" smtClean="0"/>
              <a:t>Полный </a:t>
            </a:r>
            <a:r>
              <a:rPr lang="ru-RU" sz="1800" dirty="0"/>
              <a:t>размер </a:t>
            </a:r>
            <a:r>
              <a:rPr lang="ru-RU" sz="1800" dirty="0" smtClean="0"/>
              <a:t>страницы с </a:t>
            </a:r>
            <a:r>
              <a:rPr lang="ru-RU" sz="1800" dirty="0"/>
              <a:t>учётом прокрутки </a:t>
            </a:r>
            <a:r>
              <a:rPr lang="ru-RU" sz="1800" dirty="0" smtClean="0"/>
              <a:t>определяется свойствами </a:t>
            </a:r>
            <a:r>
              <a:rPr lang="ru-RU" sz="1800" b="1" dirty="0" smtClean="0"/>
              <a:t>.</a:t>
            </a:r>
            <a:r>
              <a:rPr lang="ru-RU" sz="1800" b="1" dirty="0" err="1" smtClean="0"/>
              <a:t>scrollWidth</a:t>
            </a:r>
            <a:r>
              <a:rPr lang="ru-RU" sz="1800" b="1" dirty="0" smtClean="0"/>
              <a:t> и .</a:t>
            </a:r>
            <a:r>
              <a:rPr lang="ru-RU" sz="1800" b="1" dirty="0" err="1" smtClean="0"/>
              <a:t>scrollHeight</a:t>
            </a:r>
            <a:r>
              <a:rPr lang="ru-RU" sz="1800" dirty="0"/>
              <a:t> </a:t>
            </a:r>
            <a:r>
              <a:rPr lang="ru-RU" sz="1800" dirty="0" smtClean="0"/>
              <a:t>элемента </a:t>
            </a:r>
            <a:r>
              <a:rPr lang="en-US" sz="1800" b="1" dirty="0" err="1" smtClean="0"/>
              <a:t>documentElement</a:t>
            </a:r>
            <a:r>
              <a:rPr lang="en-US" sz="1800" dirty="0" smtClean="0"/>
              <a:t> (</a:t>
            </a:r>
            <a:r>
              <a:rPr lang="ru-RU" sz="1800" dirty="0" smtClean="0"/>
              <a:t>корневой элемент). Однако, с </a:t>
            </a:r>
            <a:r>
              <a:rPr lang="ru-RU" sz="1800" dirty="0"/>
              <a:t>этими свойствами возникает проблема, когда прокрутка </a:t>
            </a:r>
            <a:r>
              <a:rPr lang="ru-RU" sz="1800" dirty="0" smtClean="0"/>
              <a:t>страницы то </a:t>
            </a:r>
            <a:r>
              <a:rPr lang="ru-RU" sz="1800" dirty="0"/>
              <a:t>есть, то нет. В этом случае они работают некорректно. </a:t>
            </a:r>
            <a:endParaRPr lang="ru-RU" sz="1800" dirty="0" smtClean="0"/>
          </a:p>
          <a:p>
            <a:pPr marL="114300" indent="0">
              <a:buNone/>
            </a:pPr>
            <a:endParaRPr lang="ru-RU" sz="1800" dirty="0"/>
          </a:p>
          <a:p>
            <a:pPr marL="411480" lvl="1" indent="0">
              <a:buNone/>
            </a:pPr>
            <a:r>
              <a:rPr lang="ru-RU" sz="1800" b="1" dirty="0" smtClean="0"/>
              <a:t>В </a:t>
            </a:r>
            <a:r>
              <a:rPr lang="ru-RU" sz="1800" b="1" dirty="0"/>
              <a:t>браузерах </a:t>
            </a:r>
            <a:r>
              <a:rPr lang="ru-RU" sz="1800" b="1" dirty="0" err="1"/>
              <a:t>Chrome</a:t>
            </a:r>
            <a:r>
              <a:rPr lang="ru-RU" sz="1800" b="1" dirty="0"/>
              <a:t>/</a:t>
            </a:r>
            <a:r>
              <a:rPr lang="ru-RU" sz="1800" b="1" dirty="0" err="1"/>
              <a:t>Safari</a:t>
            </a:r>
            <a:r>
              <a:rPr lang="ru-RU" sz="1800" b="1" dirty="0"/>
              <a:t> и </a:t>
            </a:r>
            <a:r>
              <a:rPr lang="ru-RU" sz="1800" b="1" dirty="0" err="1"/>
              <a:t>Opera</a:t>
            </a:r>
            <a:r>
              <a:rPr lang="ru-RU" sz="1800" b="1" dirty="0"/>
              <a:t> при отсутствии прокрутки значение </a:t>
            </a:r>
            <a:r>
              <a:rPr lang="ru-RU" sz="1800" b="1" dirty="0" err="1"/>
              <a:t>documentElement.scrollHeight</a:t>
            </a:r>
            <a:r>
              <a:rPr lang="ru-RU" sz="1800" b="1" dirty="0"/>
              <a:t> в этом случае может быть даже меньше, чем </a:t>
            </a:r>
            <a:r>
              <a:rPr lang="ru-RU" sz="1800" b="1" dirty="0" smtClean="0"/>
              <a:t>высота окна браузера, определяемая как </a:t>
            </a:r>
            <a:r>
              <a:rPr lang="ru-RU" sz="1800" b="1" dirty="0" err="1" smtClean="0"/>
              <a:t>documentElement.clientHeight</a:t>
            </a:r>
            <a:r>
              <a:rPr lang="ru-RU" sz="1800" b="1" dirty="0" smtClean="0"/>
              <a:t>. Эта </a:t>
            </a:r>
            <a:r>
              <a:rPr lang="ru-RU" sz="1800" b="1" dirty="0"/>
              <a:t>проблема возникает именно для </a:t>
            </a:r>
            <a:r>
              <a:rPr lang="ru-RU" sz="1800" b="1" dirty="0" err="1"/>
              <a:t>documentElement</a:t>
            </a:r>
            <a:r>
              <a:rPr lang="ru-RU" sz="1800" b="1" dirty="0"/>
              <a:t>, то есть для всей страницы.</a:t>
            </a:r>
          </a:p>
          <a:p>
            <a:pPr marL="114300" indent="0">
              <a:buNone/>
            </a:pPr>
            <a:endParaRPr lang="ru-RU" sz="1800" dirty="0" smtClean="0"/>
          </a:p>
          <a:p>
            <a:pPr marL="114300" indent="0">
              <a:buNone/>
            </a:pPr>
            <a:r>
              <a:rPr lang="ru-RU" sz="1800" dirty="0" smtClean="0"/>
              <a:t>Поэтому на практике для получения высоты страницы используют максимальное из значений свойств</a:t>
            </a:r>
            <a:endParaRPr lang="en-US" sz="1800" dirty="0" smtClean="0"/>
          </a:p>
          <a:p>
            <a:pPr marL="114300" indent="0" algn="ctr">
              <a:buNone/>
            </a:pPr>
            <a:r>
              <a:rPr lang="en-US" sz="1800" b="1" dirty="0" smtClean="0"/>
              <a:t>.</a:t>
            </a:r>
            <a:r>
              <a:rPr lang="en-US" sz="1800" b="1" dirty="0" err="1" smtClean="0"/>
              <a:t>scrollHeight</a:t>
            </a:r>
            <a:r>
              <a:rPr lang="ru-RU" sz="1800" b="1" dirty="0" smtClean="0"/>
              <a:t>, </a:t>
            </a:r>
            <a:r>
              <a:rPr lang="en-US" sz="1800" b="1" dirty="0" smtClean="0"/>
              <a:t>.</a:t>
            </a:r>
            <a:r>
              <a:rPr lang="en-US" sz="1800" b="1" dirty="0" err="1" smtClean="0"/>
              <a:t>offsetHeight</a:t>
            </a:r>
            <a:r>
              <a:rPr lang="en-US" sz="1800" b="1" dirty="0" smtClean="0"/>
              <a:t>,</a:t>
            </a:r>
            <a:r>
              <a:rPr lang="ru-RU" sz="1800" b="1" dirty="0" smtClean="0"/>
              <a:t> </a:t>
            </a:r>
            <a:r>
              <a:rPr lang="en-US" sz="1800" b="1" dirty="0" smtClean="0"/>
              <a:t>.</a:t>
            </a:r>
            <a:r>
              <a:rPr lang="en-US" sz="1800" b="1" dirty="0" err="1" smtClean="0"/>
              <a:t>clientHeight</a:t>
            </a:r>
            <a:endParaRPr lang="ru-RU" sz="1800" b="1" dirty="0" smtClean="0"/>
          </a:p>
          <a:p>
            <a:pPr marL="114300" indent="0">
              <a:buNone/>
            </a:pPr>
            <a:r>
              <a:rPr lang="ru-RU" sz="1800" dirty="0" smtClean="0"/>
              <a:t>объектов</a:t>
            </a:r>
          </a:p>
          <a:p>
            <a:pPr marL="114300" indent="0" algn="ctr">
              <a:buNone/>
            </a:pPr>
            <a:r>
              <a:rPr lang="en-US" sz="1800" b="1" dirty="0" err="1" smtClean="0"/>
              <a:t>document.documentElement</a:t>
            </a:r>
            <a:r>
              <a:rPr lang="ru-RU" sz="1800" b="1" dirty="0" smtClean="0"/>
              <a:t> и </a:t>
            </a:r>
            <a:r>
              <a:rPr lang="en-US" sz="1800" b="1" dirty="0" err="1" smtClean="0"/>
              <a:t>document.body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478141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265</TotalTime>
  <Words>1950</Words>
  <Application>Microsoft Office PowerPoint</Application>
  <PresentationFormat>Экран (4:3)</PresentationFormat>
  <Paragraphs>298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Соседство</vt:lpstr>
      <vt:lpstr>AJAX – SPA приложение</vt:lpstr>
      <vt:lpstr>Сохранение состояния AJAX-прил.</vt:lpstr>
      <vt:lpstr>Сохранение состояния AJAX-прил.</vt:lpstr>
      <vt:lpstr>Сохранение состояния AJAX-прил.</vt:lpstr>
      <vt:lpstr>Сохранение состояния AJAX-прил.</vt:lpstr>
      <vt:lpstr>Восстановление состояния</vt:lpstr>
      <vt:lpstr>«Бесконечная» лента новостей</vt:lpstr>
      <vt:lpstr>Механика процесса</vt:lpstr>
      <vt:lpstr>A - высота страницы</vt:lpstr>
      <vt:lpstr>B - высота прокрутки</vt:lpstr>
      <vt:lpstr>С - высота окна браузера</vt:lpstr>
      <vt:lpstr>Итог</vt:lpstr>
      <vt:lpstr>Объекты в JavaScript</vt:lpstr>
      <vt:lpstr>Основы работы с объектами в JS</vt:lpstr>
      <vt:lpstr>JavaScript Object Notation</vt:lpstr>
      <vt:lpstr>Методы преобразования</vt:lpstr>
      <vt:lpstr>Пример</vt:lpstr>
      <vt:lpstr>Семантическая разметка страниц</vt:lpstr>
      <vt:lpstr>Какие задачи решаются</vt:lpstr>
      <vt:lpstr>Schema.org</vt:lpstr>
      <vt:lpstr>Разметка данных</vt:lpstr>
      <vt:lpstr>Open Graph</vt:lpstr>
      <vt:lpstr>Основные метатеги</vt:lpstr>
      <vt:lpstr>Дополнительные метатеги</vt:lpstr>
      <vt:lpstr>Структурированные теги</vt:lpstr>
      <vt:lpstr>Объекты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«Бесконечная» лента новостей</dc:title>
  <dc:creator>luky</dc:creator>
  <cp:lastModifiedBy>luky</cp:lastModifiedBy>
  <cp:revision>25</cp:revision>
  <dcterms:created xsi:type="dcterms:W3CDTF">2020-03-27T06:46:25Z</dcterms:created>
  <dcterms:modified xsi:type="dcterms:W3CDTF">2020-03-27T11:11:53Z</dcterms:modified>
</cp:coreProperties>
</file>