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273" r:id="rId26"/>
    <p:sldId id="281" r:id="rId27"/>
    <p:sldId id="267" r:id="rId28"/>
    <p:sldId id="268" r:id="rId29"/>
    <p:sldId id="269" r:id="rId30"/>
    <p:sldId id="270" r:id="rId31"/>
    <p:sldId id="271" r:id="rId32"/>
    <p:sldId id="272" r:id="rId33"/>
    <p:sldId id="274" r:id="rId34"/>
    <p:sldId id="275" r:id="rId35"/>
    <p:sldId id="276" r:id="rId36"/>
    <p:sldId id="277" r:id="rId37"/>
    <p:sldId id="278" r:id="rId38"/>
    <p:sldId id="279" r:id="rId39"/>
    <p:sldId id="280" r:id="rId40"/>
    <p:sldId id="284" r:id="rId41"/>
    <p:sldId id="282" r:id="rId42"/>
    <p:sldId id="283" r:id="rId43"/>
    <p:sldId id="285" r:id="rId44"/>
    <p:sldId id="286" r:id="rId45"/>
    <p:sldId id="287" r:id="rId46"/>
    <p:sldId id="289" r:id="rId47"/>
    <p:sldId id="290" r:id="rId48"/>
    <p:sldId id="291" r:id="rId4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113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8DD80-28BF-40B7-A3E1-F605ADC52E5E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9CB91-9DEE-4074-8B3E-26989B86B6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555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F0C7D19-A4E5-4C66-98E1-E275F7865F64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7D954C1-793C-4E74-9222-22C13A2B4A7D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7D19-A4E5-4C66-98E1-E275F7865F64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54C1-793C-4E74-9222-22C13A2B4A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7D19-A4E5-4C66-98E1-E275F7865F64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54C1-793C-4E74-9222-22C13A2B4A7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7D19-A4E5-4C66-98E1-E275F7865F64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54C1-793C-4E74-9222-22C13A2B4A7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F0C7D19-A4E5-4C66-98E1-E275F7865F64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7D954C1-793C-4E74-9222-22C13A2B4A7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7D19-A4E5-4C66-98E1-E275F7865F64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54C1-793C-4E74-9222-22C13A2B4A7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7D19-A4E5-4C66-98E1-E275F7865F64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54C1-793C-4E74-9222-22C13A2B4A7D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7D19-A4E5-4C66-98E1-E275F7865F64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54C1-793C-4E74-9222-22C13A2B4A7D}" type="slidenum">
              <a:rPr lang="ru-RU" smtClean="0"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7D19-A4E5-4C66-98E1-E275F7865F64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54C1-793C-4E74-9222-22C13A2B4A7D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7D19-A4E5-4C66-98E1-E275F7865F64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54C1-793C-4E74-9222-22C13A2B4A7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Объект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7D19-A4E5-4C66-98E1-E275F7865F64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54C1-793C-4E74-9222-22C13A2B4A7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0C7D19-A4E5-4C66-98E1-E275F7865F64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7D954C1-793C-4E74-9222-22C13A2B4A7D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w3.org/People/Berners-Le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Web-</a:t>
            </a:r>
            <a:r>
              <a:rPr lang="ru-RU" dirty="0" smtClean="0"/>
              <a:t>дизайн</a:t>
            </a:r>
            <a:br>
              <a:rPr lang="ru-RU" dirty="0" smtClean="0"/>
            </a:br>
            <a:r>
              <a:rPr lang="ru-RU" dirty="0" smtClean="0"/>
              <a:t>и портальные технологии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Лукьянов Константин Валерьевич</a:t>
            </a:r>
          </a:p>
          <a:p>
            <a:r>
              <a:rPr lang="ru-RU" dirty="0" smtClean="0"/>
              <a:t>Доцент ИСАУ, к.ф.-м.н.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882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определения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800" b="1" dirty="0"/>
              <a:t>Портал предоставляет единую точку безопасного доступа часто в форме веб-интерфейса, и </a:t>
            </a:r>
            <a:r>
              <a:rPr lang="ru-RU" sz="1800" b="1" dirty="0" smtClean="0"/>
              <a:t>предназначен для агрегирования</a:t>
            </a:r>
            <a:r>
              <a:rPr lang="ru-RU" sz="1800" b="1" dirty="0"/>
              <a:t> </a:t>
            </a:r>
            <a:r>
              <a:rPr lang="ru-RU" sz="1800" b="1" dirty="0" smtClean="0"/>
              <a:t>и</a:t>
            </a:r>
            <a:r>
              <a:rPr lang="ru-RU" sz="1800" b="1" dirty="0"/>
              <a:t> </a:t>
            </a:r>
            <a:r>
              <a:rPr lang="ru-RU" sz="1800" b="1" dirty="0" smtClean="0"/>
              <a:t>персонализации</a:t>
            </a:r>
            <a:r>
              <a:rPr lang="ru-RU" sz="1800" b="1" dirty="0"/>
              <a:t> </a:t>
            </a:r>
            <a:r>
              <a:rPr lang="ru-RU" sz="1800" b="1" dirty="0" smtClean="0"/>
              <a:t>информации </a:t>
            </a:r>
            <a:r>
              <a:rPr lang="ru-RU" sz="1800" b="1" dirty="0"/>
              <a:t>с помощью подходящих </a:t>
            </a:r>
            <a:r>
              <a:rPr lang="ru-RU" sz="1800" b="1" dirty="0" err="1"/>
              <a:t>портлетов</a:t>
            </a:r>
            <a:r>
              <a:rPr lang="ru-RU" sz="1800" b="1" dirty="0"/>
              <a:t>.</a:t>
            </a:r>
          </a:p>
          <a:p>
            <a:endParaRPr lang="ru-RU" sz="1800" dirty="0" smtClean="0"/>
          </a:p>
          <a:p>
            <a:pPr marL="0" indent="0">
              <a:buNone/>
            </a:pPr>
            <a:r>
              <a:rPr lang="ru-RU" sz="1800" dirty="0" smtClean="0"/>
              <a:t>Например</a:t>
            </a:r>
            <a:r>
              <a:rPr lang="ru-RU" sz="1800" dirty="0"/>
              <a:t>, корпоративный портал (корпоративный информационный портал) - среда интеграции информации, людей и процессов из различных организационных подразделений. Важным признаком корпоративных порталов является децентрализованное распределение и управление контентом, что позволяет информации постоянно обновляться</a:t>
            </a:r>
            <a:r>
              <a:rPr lang="ru-RU" sz="1800" dirty="0" smtClean="0"/>
              <a:t>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 err="1"/>
              <a:t>Портлеты</a:t>
            </a:r>
            <a:r>
              <a:rPr lang="ru-RU" sz="1800" dirty="0"/>
              <a:t> - подключаемые программные компоненты пользовательского интерфейса, управляемые и отображаемые в веб-портале. </a:t>
            </a:r>
            <a:r>
              <a:rPr lang="ru-RU" sz="1800" dirty="0" err="1"/>
              <a:t>Портлеты</a:t>
            </a:r>
            <a:r>
              <a:rPr lang="ru-RU" sz="1800" dirty="0"/>
              <a:t> генерируют фрагменты кода разметки, которые внедряются на страницу портала. Страница портала представляет собой набор непересекающихся окон </a:t>
            </a:r>
            <a:r>
              <a:rPr lang="ru-RU" sz="1800" dirty="0" err="1"/>
              <a:t>портлетов</a:t>
            </a:r>
            <a:r>
              <a:rPr lang="ru-RU" sz="1800" dirty="0"/>
              <a:t>. Например, окно электронной почты, окно погоды, окно форума или новостей. Стандартизация </a:t>
            </a:r>
            <a:r>
              <a:rPr lang="ru-RU" sz="1800" dirty="0" err="1"/>
              <a:t>портлетов</a:t>
            </a:r>
            <a:r>
              <a:rPr lang="ru-RU" sz="1800" dirty="0"/>
              <a:t> нацелена на предоставление в распоряжение программиста </a:t>
            </a:r>
            <a:r>
              <a:rPr lang="ru-RU" sz="1800" dirty="0" err="1"/>
              <a:t>портлетов</a:t>
            </a:r>
            <a:r>
              <a:rPr lang="ru-RU" sz="1800" dirty="0"/>
              <a:t>, которые могут быть встроены в любой портал, поддерживающий стандарты.</a:t>
            </a:r>
          </a:p>
        </p:txBody>
      </p:sp>
    </p:spTree>
    <p:extLst>
      <p:ext uri="{BB962C8B-B14F-4D97-AF65-F5344CB8AC3E}">
        <p14:creationId xmlns:p14="http://schemas.microsoft.com/office/powerpoint/2010/main" val="1645007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порталов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Первичная классификация порталов включает два основных класса:</a:t>
            </a:r>
          </a:p>
          <a:p>
            <a:r>
              <a:rPr lang="ru-RU" sz="1800" dirty="0"/>
              <a:t>Горизонтальные порталы.</a:t>
            </a:r>
          </a:p>
          <a:p>
            <a:r>
              <a:rPr lang="ru-RU" sz="1800" dirty="0"/>
              <a:t>Вертикальные порталы.</a:t>
            </a:r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r>
              <a:rPr lang="ru-RU" sz="1800" dirty="0" smtClean="0"/>
              <a:t>Кроме </a:t>
            </a:r>
            <a:r>
              <a:rPr lang="ru-RU" sz="1800" dirty="0"/>
              <a:t>того, можно рассматривать и другие классы порталов:</a:t>
            </a:r>
          </a:p>
          <a:p>
            <a:r>
              <a:rPr lang="ru-RU" sz="1800" dirty="0"/>
              <a:t>Персональные.</a:t>
            </a:r>
          </a:p>
          <a:p>
            <a:r>
              <a:rPr lang="ru-RU" sz="1800" dirty="0"/>
              <a:t>Академические.</a:t>
            </a:r>
          </a:p>
          <a:p>
            <a:r>
              <a:rPr lang="ru-RU" sz="1800" dirty="0"/>
              <a:t>Правительственные.</a:t>
            </a:r>
          </a:p>
          <a:p>
            <a:r>
              <a:rPr lang="ru-RU" sz="1800" dirty="0"/>
              <a:t>Корпоративные.</a:t>
            </a:r>
          </a:p>
          <a:p>
            <a:r>
              <a:rPr lang="ru-RU" sz="1800" dirty="0"/>
              <a:t>Тематические.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1983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Горизонтальные и вертикальные порталы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Общедоступные </a:t>
            </a: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(или горизонтальные) </a:t>
            </a:r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порталы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такие как </a:t>
            </a: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Ya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ndex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Mail.ru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Rambler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и др. Эти порталы предназначены для самой широкой аудитории, что отражается на содержании предоставляемой ими информации и услуг — обычно они носят общий характер (например, новости о политических событиях и культурной жизни, электронная почта, новостные рассылки и т.д.). Сфера деятельности таких порталов пересекается со сферой деятельности средств массовой информации, поэтому в последнее время наблюдаются процессы слияния общедоступных порталов и средств массовой информации в рамках одной компании.</a:t>
            </a:r>
          </a:p>
          <a:p>
            <a:pPr marL="0" indent="0">
              <a:buNone/>
            </a:pPr>
            <a:endParaRPr lang="en-US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Вертикальные </a:t>
            </a: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порталы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 предназначены для специфических видов рынка и обслуживают аудиторию, пользующуюся услугами этого рынка или работающую на нем. Примерами таких порталов могут служить приложения B2C ( 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Business-to-consumer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 ), например туристические агентства, предоставляющие услуги по бронированию мест в гостиницах, заказу и доставке билетов, доступу к картам и т.п., либо порталы типа B2B ( 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business-to-business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 ), позволяющие своим клиентам реализовывать совместные бизнес-операции (например, выбирать поставщиков и осуществлять закупку товаров, проводить аукционы и т.п.). Число подобных порталов в последнее время быстро растет, поскольку все новые рынки товаров и услуг перемещаются в Интернет.</a:t>
            </a:r>
          </a:p>
          <a:p>
            <a:pPr marL="0" indent="0">
              <a:buNone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466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Корпоративные порталы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1" dirty="0">
                <a:latin typeface="Calibri" panose="020F0502020204030204" pitchFamily="34" charset="0"/>
                <a:cs typeface="Calibri" panose="020F0502020204030204" pitchFamily="34" charset="0"/>
              </a:rPr>
              <a:t>Корпоративные порталы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 предназначены для сотрудников, клиентов и партнеров одного предприятия (иногда они называются B2E-порталы -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Business-to-employees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). Пользователи такого портала получают доступ к предназначенным им сервисам и приложениям в зависимости от их роли и персонального профиля, и это наиболее интересная категория порталов в плане реализации корпоративной инфраструктуры и интеграции приложений.</a:t>
            </a:r>
          </a:p>
          <a:p>
            <a:pPr marL="0" indent="0">
              <a:buNone/>
            </a:pPr>
            <a:endParaRPr lang="ru-RU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Корпоративный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портал предназначен для:</a:t>
            </a:r>
          </a:p>
          <a:p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предоставления внешним и внутренним пользователям возможности персонифицированного доступа ко всем корпоративным данным и приложениям (включая неструктурированные и разнородные данные),</a:t>
            </a:r>
          </a:p>
          <a:p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объединения изолированных моделей бизнеса, интеграция различных корпоративных приложений (в том числе приложений бизнес-партнеров),</a:t>
            </a:r>
          </a:p>
          <a:p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обеспечения полноценного круглосуточного доступа всех пользователей (включая и мобильных) к ресурсам компании независимо от их места пребывания.</a:t>
            </a:r>
          </a:p>
          <a:p>
            <a:pPr marL="0" indent="0">
              <a:buNone/>
            </a:pPr>
            <a:endParaRPr lang="ru-RU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746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корпоративных порталов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 составе типичного корпоративного портала условно можно выделить три основных функциональных слоя:</a:t>
            </a:r>
          </a:p>
          <a:p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Слой базовой инфраструктуры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отвечающий за базовые сервисы, такие как управление транзакциями, система безопасности, управление порталом и др. Технически он содержит, как правило, сервер приложений, сервер баз данных и веб-сервер, либо несколько подобных серверов.</a:t>
            </a:r>
          </a:p>
          <a:p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Слой интеграции приложений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отвечающий за взаимодействие портала со всеми существующими в компании приложениями, такими как СУБД, CRM- и ERP-системы, унаследованные приложения и др.</a:t>
            </a:r>
          </a:p>
          <a:p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Слой интерфейсов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включающий в себя средства управления информационным наполнением (CMS – 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Management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), интерфейсы для обмена данными с информационными системами бизнес-партнеров, средства для работы с мобильными и беспроводными устройствами и др. К этому же слою относятся визуальные и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невизуальные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компоненты порталов, называемые обычно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портлетами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но иногда имеющие и другие названия (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Pagelets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Gadgets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iViews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и т.д.).</a:t>
            </a: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44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Методы, используемые при проектирования сайтов\порталов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46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сортировки карточек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При проектировании сайтов и приложений часто требуется объединить разнородные объекты в иерархическую структуру. Карточная сортировка позволяет узнать преставление пользователей о структуре объектов и дать группам понятные названия. Карточная сортировка полезна для создания каталогов, информационной архитектуры, меню и навигации веб‑сайтов</a:t>
            </a:r>
            <a:r>
              <a:rPr lang="ru-RU" sz="1800" dirty="0" smtClean="0"/>
              <a:t>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b="1" dirty="0" smtClean="0"/>
              <a:t>Метод сортировки карточек </a:t>
            </a:r>
            <a:r>
              <a:rPr lang="ru-RU" sz="1800" b="1" dirty="0"/>
              <a:t>— это техника исследования, в которой </a:t>
            </a:r>
            <a:r>
              <a:rPr lang="ru-RU" sz="1800" b="1" u="sng" dirty="0"/>
              <a:t>пользователь</a:t>
            </a:r>
            <a:r>
              <a:rPr lang="ru-RU" sz="1800" b="1" dirty="0"/>
              <a:t> сортирует карточки с названиями объектов по группам.</a:t>
            </a:r>
            <a:endParaRPr lang="ru-RU" sz="1800" b="1" dirty="0"/>
          </a:p>
        </p:txBody>
      </p:sp>
      <p:pic>
        <p:nvPicPr>
          <p:cNvPr id="1026" name="Picture 2" descr="https://usabilitylab.ru/wp-content/uploads/2019/01/metod_im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61048"/>
            <a:ext cx="9144000" cy="5266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03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нужно использовать?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Повышает </a:t>
            </a:r>
            <a:r>
              <a:rPr lang="ru-RU" sz="1800" dirty="0"/>
              <a:t>эффективность поиска информации </a:t>
            </a:r>
            <a:r>
              <a:rPr lang="ru-RU" sz="1800" dirty="0" smtClean="0"/>
              <a:t>на сайте, т.к. структура (навигация, архитектура…) создается самими пользователями</a:t>
            </a:r>
          </a:p>
          <a:p>
            <a:r>
              <a:rPr lang="ru-RU" sz="1800" dirty="0"/>
              <a:t>П</a:t>
            </a:r>
            <a:r>
              <a:rPr lang="ru-RU" sz="1800" dirty="0" smtClean="0"/>
              <a:t>озволяет </a:t>
            </a:r>
            <a:r>
              <a:rPr lang="ru-RU" sz="1800" dirty="0"/>
              <a:t>понять модель мышления </a:t>
            </a:r>
            <a:r>
              <a:rPr lang="ru-RU" sz="1800" dirty="0" smtClean="0"/>
              <a:t>целевых пользователей</a:t>
            </a:r>
          </a:p>
          <a:p>
            <a:r>
              <a:rPr lang="ru-RU" sz="1800" dirty="0"/>
              <a:t>Н</a:t>
            </a:r>
            <a:r>
              <a:rPr lang="ru-RU" sz="1800" dirty="0" smtClean="0"/>
              <a:t>едорогой </a:t>
            </a:r>
            <a:r>
              <a:rPr lang="ru-RU" sz="1800" dirty="0"/>
              <a:t>способ узнать, по каким правилам пользователи будут </a:t>
            </a:r>
            <a:r>
              <a:rPr lang="ru-RU" sz="1800" dirty="0" smtClean="0"/>
              <a:t>ориентироваться на сайте</a:t>
            </a:r>
          </a:p>
          <a:p>
            <a:endParaRPr lang="ru-RU" sz="1800" dirty="0"/>
          </a:p>
          <a:p>
            <a:pPr marL="0" indent="0">
              <a:buNone/>
            </a:pPr>
            <a:r>
              <a:rPr lang="ru-RU" sz="1800" b="1" dirty="0" smtClean="0"/>
              <a:t>Метод позволяет получить ответы на следующие вопросы</a:t>
            </a:r>
            <a:r>
              <a:rPr lang="ru-RU" sz="1800" dirty="0" smtClean="0"/>
              <a:t>:</a:t>
            </a:r>
          </a:p>
          <a:p>
            <a:r>
              <a:rPr lang="ru-RU" sz="1800" dirty="0" smtClean="0"/>
              <a:t>какую </a:t>
            </a:r>
            <a:r>
              <a:rPr lang="ru-RU" sz="1800" dirty="0"/>
              <a:t>группировку информации на сайте предпочитают пользователи: по предмету, по процессу, по структуре компании или как-то по-другому?</a:t>
            </a:r>
          </a:p>
          <a:p>
            <a:r>
              <a:rPr lang="ru-RU" sz="1800" dirty="0"/>
              <a:t>насколько совпадают интересы различных групп пользователей?</a:t>
            </a:r>
          </a:p>
          <a:p>
            <a:r>
              <a:rPr lang="ru-RU" sz="1800" dirty="0"/>
              <a:t>насколько сильно различаются их интересы?</a:t>
            </a:r>
          </a:p>
          <a:p>
            <a:r>
              <a:rPr lang="ru-RU" sz="1800" dirty="0"/>
              <a:t>сколько потенциально может быть главных категорий? (это потом связано с навигацией)</a:t>
            </a:r>
          </a:p>
          <a:p>
            <a:r>
              <a:rPr lang="ru-RU" sz="1800" dirty="0"/>
              <a:t>как должны называться группы материалов на сайте?</a:t>
            </a:r>
          </a:p>
          <a:p>
            <a:pPr marL="0" indent="0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367895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Вариации метода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1" dirty="0"/>
              <a:t>Открытая сортировка </a:t>
            </a:r>
            <a:r>
              <a:rPr lang="ru-RU" sz="1800" b="1" dirty="0" smtClean="0"/>
              <a:t>карточек.</a:t>
            </a:r>
          </a:p>
          <a:p>
            <a:pPr marL="0" indent="0">
              <a:buNone/>
            </a:pPr>
            <a:r>
              <a:rPr lang="ru-RU" sz="1800" dirty="0" smtClean="0"/>
              <a:t>Участникам </a:t>
            </a:r>
            <a:r>
              <a:rPr lang="ru-RU" sz="1800" dirty="0"/>
              <a:t>дается набор карточек, на которых написаны названия материалов сайта, без каких-либо предварительных разбиений на группы. От участников требуется разложить карточки по группам, которые они сами посчитают нужным создать, и затем описать эти группы. 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i="1" dirty="0" smtClean="0"/>
              <a:t>Открытая </a:t>
            </a:r>
            <a:r>
              <a:rPr lang="ru-RU" sz="1800" i="1" dirty="0"/>
              <a:t>сортировка помогает создать информационную структуру нового или уже существующего сайта или продукта.</a:t>
            </a:r>
          </a:p>
          <a:p>
            <a:pPr marL="0" indent="0">
              <a:buNone/>
            </a:pPr>
            <a:endParaRPr lang="ru-RU" sz="1800" b="1" dirty="0" smtClean="0"/>
          </a:p>
          <a:p>
            <a:pPr marL="0" indent="0">
              <a:buNone/>
            </a:pPr>
            <a:r>
              <a:rPr lang="ru-RU" sz="1800" b="1" dirty="0" smtClean="0"/>
              <a:t>Закрытая </a:t>
            </a:r>
            <a:r>
              <a:rPr lang="ru-RU" sz="1800" b="1" dirty="0"/>
              <a:t>сортировка </a:t>
            </a:r>
            <a:r>
              <a:rPr lang="ru-RU" sz="1800" b="1" dirty="0" smtClean="0"/>
              <a:t>карточек</a:t>
            </a:r>
            <a:r>
              <a:rPr lang="ru-RU" sz="1800" dirty="0" smtClean="0"/>
              <a:t>.</a:t>
            </a:r>
          </a:p>
          <a:p>
            <a:pPr marL="0" indent="0">
              <a:buNone/>
            </a:pPr>
            <a:r>
              <a:rPr lang="ru-RU" sz="1800" dirty="0" smtClean="0"/>
              <a:t>Участникам </a:t>
            </a:r>
            <a:r>
              <a:rPr lang="ru-RU" sz="1800" dirty="0"/>
              <a:t>дается набор карточек с названиями материалов и заранее определенный список главных групп. От участников требуется разложить карточки по этим группам. 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i="1" dirty="0" smtClean="0"/>
              <a:t>Закрытая </a:t>
            </a:r>
            <a:r>
              <a:rPr lang="ru-RU" sz="1800" i="1" dirty="0"/>
              <a:t>сортировка используется для добавления новых материалов в уже существующую структуру сайта, либо для уточнения информации, полученной при открытой сортировке.</a:t>
            </a:r>
          </a:p>
          <a:p>
            <a:pPr marL="0" indent="0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418272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 метода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ru-RU" sz="1800" b="1" dirty="0"/>
              <a:t>Не учитывает задач </a:t>
            </a:r>
            <a:r>
              <a:rPr lang="ru-RU" sz="1800" b="1" dirty="0" smtClean="0"/>
              <a:t>пользователей.</a:t>
            </a:r>
            <a:r>
              <a:rPr lang="ru-RU" sz="1800" dirty="0" smtClean="0"/>
              <a:t> Сортировка </a:t>
            </a:r>
            <a:r>
              <a:rPr lang="ru-RU" sz="1800" dirty="0"/>
              <a:t>карточек ориентирована только на материалы. Если этот метод использовать без учета задач пользователей, у вас может получиться структура, с которой будет трудно работать. Информацию, которая будет помещена на сайт, следует проанализировать с точки зрения выполнения пользовательских задач, чтобы материалы сайта образовали структуру, которая поможет пользователям выполнить нужные им действия.</a:t>
            </a:r>
          </a:p>
          <a:p>
            <a:r>
              <a:rPr lang="ru-RU" sz="1800" b="1" dirty="0"/>
              <a:t>Дает разброс </a:t>
            </a:r>
            <a:r>
              <a:rPr lang="ru-RU" sz="1800" b="1" dirty="0" smtClean="0"/>
              <a:t>результатов. </a:t>
            </a:r>
            <a:r>
              <a:rPr lang="ru-RU" sz="1800" dirty="0"/>
              <a:t>Сортировка карточек может дать как одинаковые результаты, так и результаты, значительно отличающиеся друг от друга.</a:t>
            </a:r>
          </a:p>
          <a:p>
            <a:r>
              <a:rPr lang="ru-RU" sz="1800" b="1" dirty="0"/>
              <a:t>Анализ результатов занимает много </a:t>
            </a:r>
            <a:r>
              <a:rPr lang="ru-RU" sz="1800" b="1" dirty="0" smtClean="0"/>
              <a:t>времени. </a:t>
            </a:r>
            <a:r>
              <a:rPr lang="ru-RU" sz="1800" dirty="0" smtClean="0"/>
              <a:t>Сам </a:t>
            </a:r>
            <a:r>
              <a:rPr lang="ru-RU" sz="1800" dirty="0"/>
              <a:t>процесс сортировки выполняется быстро, но анализ полученных данных может оказаться очень сложным и может потребовать много времени, особенно в том случае, когда в результатах наблюдается множество различий.</a:t>
            </a:r>
          </a:p>
          <a:p>
            <a:r>
              <a:rPr lang="ru-RU" sz="1800" b="1" dirty="0"/>
              <a:t>Не дает нужной </a:t>
            </a:r>
            <a:r>
              <a:rPr lang="ru-RU" sz="1800" b="1" dirty="0" smtClean="0"/>
              <a:t>глубины. </a:t>
            </a:r>
            <a:r>
              <a:rPr lang="ru-RU" sz="1800" dirty="0" smtClean="0"/>
              <a:t>Участники </a:t>
            </a:r>
            <a:r>
              <a:rPr lang="ru-RU" sz="1800" dirty="0"/>
              <a:t>сортировки при обдумывании могут принимать решения, основываясь лишь на поверхностных характеристиках материалов, не придавая большого значения тому, как эти материалы связаны с выполнением задач.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100256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Сравнение этапов развития программирования </a:t>
            </a:r>
            <a:r>
              <a:rPr lang="ru-RU" dirty="0"/>
              <a:t>и </a:t>
            </a:r>
            <a:r>
              <a:rPr lang="en-US" dirty="0"/>
              <a:t>web-</a:t>
            </a:r>
            <a:r>
              <a:rPr lang="ru-RU" dirty="0" smtClean="0"/>
              <a:t>программирования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u="sng" dirty="0" smtClean="0"/>
              <a:t>Обычные приложения</a:t>
            </a:r>
            <a:endParaRPr lang="ru-RU" u="sng" dirty="0"/>
          </a:p>
        </p:txBody>
      </p:sp>
      <p:sp>
        <p:nvSpPr>
          <p:cNvPr id="7" name="Текст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u="sng" dirty="0" smtClean="0"/>
              <a:t>Web-</a:t>
            </a:r>
            <a:r>
              <a:rPr lang="ru-RU" u="sng" dirty="0" smtClean="0"/>
              <a:t>приложения</a:t>
            </a:r>
            <a:endParaRPr lang="ru-RU" u="sng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ru-RU" sz="2000" b="1" dirty="0" smtClean="0"/>
              <a:t>Консольные приложения без входных данных</a:t>
            </a:r>
          </a:p>
          <a:p>
            <a:pPr>
              <a:spcBef>
                <a:spcPts val="0"/>
              </a:spcBef>
            </a:pPr>
            <a:endParaRPr lang="ru-RU" sz="2000" b="1" dirty="0" smtClean="0"/>
          </a:p>
          <a:p>
            <a:pPr>
              <a:spcBef>
                <a:spcPts val="0"/>
              </a:spcBef>
            </a:pPr>
            <a:r>
              <a:rPr lang="ru-RU" sz="2000" b="1" dirty="0" smtClean="0"/>
              <a:t>Приложения, обрабатывающие входные параметры</a:t>
            </a:r>
          </a:p>
          <a:p>
            <a:pPr>
              <a:spcBef>
                <a:spcPts val="0"/>
              </a:spcBef>
            </a:pPr>
            <a:endParaRPr lang="ru-RU" sz="2000" b="1" dirty="0" smtClean="0"/>
          </a:p>
          <a:p>
            <a:pPr>
              <a:spcBef>
                <a:spcPts val="0"/>
              </a:spcBef>
            </a:pPr>
            <a:endParaRPr lang="ru-RU" sz="2000" b="1" dirty="0" smtClean="0"/>
          </a:p>
          <a:p>
            <a:pPr>
              <a:spcBef>
                <a:spcPts val="0"/>
              </a:spcBef>
            </a:pPr>
            <a:r>
              <a:rPr lang="ru-RU" sz="2000" b="1" dirty="0" smtClean="0"/>
              <a:t>Оконные приложения (интерфейсы)</a:t>
            </a:r>
          </a:p>
          <a:p>
            <a:pPr>
              <a:spcBef>
                <a:spcPts val="0"/>
              </a:spcBef>
            </a:pPr>
            <a:endParaRPr lang="ru-RU" sz="2000" b="1" dirty="0" smtClean="0"/>
          </a:p>
          <a:p>
            <a:pPr>
              <a:spcBef>
                <a:spcPts val="0"/>
              </a:spcBef>
            </a:pPr>
            <a:endParaRPr lang="ru-RU" sz="2000" b="1" dirty="0"/>
          </a:p>
          <a:p>
            <a:pPr>
              <a:spcBef>
                <a:spcPts val="0"/>
              </a:spcBef>
            </a:pPr>
            <a:r>
              <a:rPr lang="ru-RU" sz="2000" b="1" dirty="0" smtClean="0"/>
              <a:t>Мобильные приложения</a:t>
            </a:r>
          </a:p>
          <a:p>
            <a:pPr>
              <a:spcBef>
                <a:spcPts val="0"/>
              </a:spcBef>
            </a:pPr>
            <a:endParaRPr lang="ru-RU" sz="2000" b="1" dirty="0"/>
          </a:p>
          <a:p>
            <a:pPr marL="0" indent="0">
              <a:spcBef>
                <a:spcPts val="0"/>
              </a:spcBef>
              <a:buNone/>
            </a:pPr>
            <a:endParaRPr lang="ru-RU" sz="2000" b="1" dirty="0" smtClean="0"/>
          </a:p>
        </p:txBody>
      </p:sp>
      <p:sp>
        <p:nvSpPr>
          <p:cNvPr id="8" name="Объект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ru-RU" sz="2000" b="1" dirty="0" smtClean="0"/>
              <a:t>Статические сайты </a:t>
            </a:r>
            <a:r>
              <a:rPr lang="ru-RU" sz="2000" dirty="0" smtClean="0"/>
              <a:t>- почти не осталось</a:t>
            </a:r>
            <a:endParaRPr lang="ru-RU" sz="2000" dirty="0"/>
          </a:p>
          <a:p>
            <a:pPr>
              <a:spcBef>
                <a:spcPts val="0"/>
              </a:spcBef>
            </a:pPr>
            <a:endParaRPr lang="ru-RU" sz="2000" b="1" dirty="0" smtClean="0"/>
          </a:p>
          <a:p>
            <a:pPr>
              <a:spcBef>
                <a:spcPts val="0"/>
              </a:spcBef>
            </a:pPr>
            <a:r>
              <a:rPr lang="ru-RU" sz="2000" b="1" dirty="0" smtClean="0"/>
              <a:t>Динамические сайты </a:t>
            </a:r>
            <a:r>
              <a:rPr lang="ru-RU" sz="2000" dirty="0" smtClean="0"/>
              <a:t>– реагируют на запросы пользователей</a:t>
            </a:r>
          </a:p>
          <a:p>
            <a:pPr>
              <a:spcBef>
                <a:spcPts val="0"/>
              </a:spcBef>
            </a:pPr>
            <a:endParaRPr lang="ru-RU" sz="2000" b="1" dirty="0" smtClean="0"/>
          </a:p>
          <a:p>
            <a:pPr>
              <a:spcBef>
                <a:spcPts val="0"/>
              </a:spcBef>
            </a:pPr>
            <a:r>
              <a:rPr lang="en-US" sz="2000" b="1" dirty="0" smtClean="0"/>
              <a:t>UI/UX – </a:t>
            </a:r>
            <a:r>
              <a:rPr lang="ru-RU" sz="2000" b="1" dirty="0" smtClean="0"/>
              <a:t>построение сайтов с удобными и быстрыми интерфейсами</a:t>
            </a:r>
          </a:p>
          <a:p>
            <a:pPr>
              <a:spcBef>
                <a:spcPts val="0"/>
              </a:spcBef>
            </a:pPr>
            <a:endParaRPr lang="ru-RU" sz="2000" b="1" dirty="0" smtClean="0"/>
          </a:p>
          <a:p>
            <a:pPr>
              <a:spcBef>
                <a:spcPts val="0"/>
              </a:spcBef>
            </a:pPr>
            <a:r>
              <a:rPr lang="ru-RU" sz="2000" b="1" dirty="0" smtClean="0"/>
              <a:t>Адаптивные сайты</a:t>
            </a:r>
            <a:endParaRPr lang="ru-RU" sz="2000" b="1" dirty="0"/>
          </a:p>
          <a:p>
            <a:pPr>
              <a:spcBef>
                <a:spcPts val="0"/>
              </a:spcBef>
            </a:pPr>
            <a:endParaRPr lang="ru-RU" dirty="0" smtClean="0"/>
          </a:p>
          <a:p>
            <a:pPr marL="0" indent="0">
              <a:spcBef>
                <a:spcPts val="0"/>
              </a:spcBef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109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Подготовка: подбор материалов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1800" b="1" dirty="0" smtClean="0"/>
          </a:p>
          <a:p>
            <a:pPr marL="0" indent="0">
              <a:buNone/>
            </a:pPr>
            <a:r>
              <a:rPr lang="ru-RU" sz="1800" dirty="0" smtClean="0"/>
              <a:t>На </a:t>
            </a:r>
            <a:r>
              <a:rPr lang="ru-RU" sz="1800" dirty="0"/>
              <a:t>первом этапе в проведении сортировки карточек необходимо определить список тем. Этот список составляется на основе различных источников:</a:t>
            </a:r>
          </a:p>
          <a:p>
            <a:r>
              <a:rPr lang="ru-RU" sz="1800" dirty="0"/>
              <a:t>материалы на уже существующем </a:t>
            </a:r>
            <a:r>
              <a:rPr lang="ru-RU" sz="1800" dirty="0" smtClean="0"/>
              <a:t>сайте</a:t>
            </a:r>
            <a:r>
              <a:rPr lang="en-US" sz="1800" dirty="0" smtClean="0"/>
              <a:t>;</a:t>
            </a:r>
            <a:endParaRPr lang="ru-RU" sz="1800" dirty="0"/>
          </a:p>
          <a:p>
            <a:r>
              <a:rPr lang="ru-RU" sz="1800" dirty="0"/>
              <a:t>описания подразделений компании и их процессов </a:t>
            </a:r>
            <a:r>
              <a:rPr lang="ru-RU" sz="1800" dirty="0" smtClean="0"/>
              <a:t>работы</a:t>
            </a:r>
            <a:r>
              <a:rPr lang="en-US" sz="1800" dirty="0" smtClean="0"/>
              <a:t>;</a:t>
            </a:r>
            <a:endParaRPr lang="ru-RU" sz="1800" dirty="0"/>
          </a:p>
          <a:p>
            <a:r>
              <a:rPr lang="ru-RU" sz="1800" dirty="0"/>
              <a:t>планируемые функции и </a:t>
            </a:r>
            <a:r>
              <a:rPr lang="ru-RU" sz="1800" dirty="0" smtClean="0"/>
              <a:t>процессы</a:t>
            </a:r>
            <a:r>
              <a:rPr lang="en-US" sz="1800" dirty="0"/>
              <a:t>;</a:t>
            </a:r>
            <a:endParaRPr lang="ru-RU" sz="1800" dirty="0"/>
          </a:p>
          <a:p>
            <a:r>
              <a:rPr lang="ru-RU" sz="1800" dirty="0"/>
              <a:t>материалы, которые планируется создать в </a:t>
            </a:r>
            <a:r>
              <a:rPr lang="ru-RU" sz="1800" dirty="0" smtClean="0"/>
              <a:t>будущем</a:t>
            </a:r>
            <a:r>
              <a:rPr lang="en-US" sz="1800" dirty="0" smtClean="0"/>
              <a:t>.</a:t>
            </a:r>
            <a:endParaRPr lang="ru-RU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ru-RU" sz="1800" dirty="0" smtClean="0"/>
              <a:t>Включая </a:t>
            </a:r>
            <a:r>
              <a:rPr lang="ru-RU" sz="1800" dirty="0"/>
              <a:t>в тест будущие материалы, вы получаете возможность создать такую структуру, которая будет работать не только сейчас, но и рассчитана на расширение функций и видов материалов. Следовательно, при добавлении новых материалов в будущем потребуется минимум усилий, так как место в структуре для них было заранее предусмотрено.</a:t>
            </a:r>
          </a:p>
          <a:p>
            <a:pPr marL="0" indent="0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713621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Подготовка: отбор материалов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ru-RU" sz="1600" b="1" dirty="0" smtClean="0"/>
          </a:p>
          <a:p>
            <a:pPr marL="0" indent="0">
              <a:buNone/>
            </a:pPr>
            <a:r>
              <a:rPr lang="ru-RU" sz="1800" b="1" dirty="0" smtClean="0"/>
              <a:t>Материалами</a:t>
            </a:r>
            <a:r>
              <a:rPr lang="ru-RU" sz="1800" b="1" dirty="0"/>
              <a:t>, выбранными для сортировки карточек, могут быть отдельные страницы, названия функций, небольшие группы страниц или целые разделы сайта.</a:t>
            </a:r>
            <a:r>
              <a:rPr lang="ru-RU" sz="1800" dirty="0"/>
              <a:t> При выборе детализации материалов </a:t>
            </a:r>
            <a:r>
              <a:rPr lang="ru-RU" sz="1800" dirty="0" smtClean="0"/>
              <a:t>нужно быть последовательным, иначе тест </a:t>
            </a:r>
            <a:r>
              <a:rPr lang="ru-RU" sz="1800" dirty="0"/>
              <a:t>т</a:t>
            </a:r>
            <a:r>
              <a:rPr lang="ru-RU" sz="1800" dirty="0" smtClean="0"/>
              <a:t>рудно будет </a:t>
            </a:r>
            <a:r>
              <a:rPr lang="ru-RU" sz="1800" dirty="0"/>
              <a:t>выполнить, если масштаб материалов слишком сильно разнится.</a:t>
            </a:r>
          </a:p>
          <a:p>
            <a:pPr marL="0" indent="0">
              <a:buNone/>
            </a:pPr>
            <a:r>
              <a:rPr lang="ru-RU" sz="1800" b="1" dirty="0"/>
              <a:t>Если </a:t>
            </a:r>
            <a:r>
              <a:rPr lang="ru-RU" sz="1800" b="1" dirty="0" smtClean="0"/>
              <a:t>решено </a:t>
            </a:r>
            <a:r>
              <a:rPr lang="ru-RU" sz="1800" b="1" dirty="0"/>
              <a:t>работать с небольшими группами страниц или разделами сайта, </a:t>
            </a:r>
            <a:r>
              <a:rPr lang="ru-RU" sz="1800" b="1" dirty="0" smtClean="0"/>
              <a:t>нужно убедится, </a:t>
            </a:r>
            <a:r>
              <a:rPr lang="ru-RU" sz="1800" b="1" dirty="0"/>
              <a:t>что в их состав входят материалы, которые действительно принадлежат одной группе.</a:t>
            </a:r>
            <a:r>
              <a:rPr lang="ru-RU" sz="1800" dirty="0"/>
              <a:t> Например не </a:t>
            </a:r>
            <a:r>
              <a:rPr lang="ru-RU" sz="1800" dirty="0" smtClean="0"/>
              <a:t>нужно создавать </a:t>
            </a:r>
            <a:r>
              <a:rPr lang="ru-RU" sz="1800" dirty="0"/>
              <a:t>группу "пресс-релизы", так как может оказаться, что пользователи не считают, что все пресс-релизы должны быть в оной группе. Они могут, скажем, предпочесть, чтобы отдельные пресс-релизы были сгруппированы с другими страницам на одну и ту же тему. В этом случае </a:t>
            </a:r>
            <a:r>
              <a:rPr lang="ru-RU" sz="1800" dirty="0" smtClean="0"/>
              <a:t>лучше включить </a:t>
            </a:r>
            <a:r>
              <a:rPr lang="ru-RU" sz="1800" dirty="0"/>
              <a:t>в тест отдельные виды пресс-релизов, и посмотрите, в какое место участники теста их определят.</a:t>
            </a:r>
          </a:p>
          <a:p>
            <a:pPr marL="0" indent="0">
              <a:buNone/>
            </a:pPr>
            <a:r>
              <a:rPr lang="ru-RU" sz="1800" b="1" dirty="0"/>
              <a:t>Материалы, выбранные для сортировки карточек, должны быть характерными для сайта - или для той части сайта, в отношении которой проводится эксперимент. </a:t>
            </a:r>
            <a:r>
              <a:rPr lang="ru-RU" sz="1800" dirty="0"/>
              <a:t>Очень важно убедиться, чтобы материалы были достаточно схожи для формирования групп. Если же они будут слишком сильно отличаться друг от друга, участники не смогут создать естественные группы для них.</a:t>
            </a:r>
          </a:p>
          <a:p>
            <a:pPr marL="0" indent="0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88587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Подготовка: подбор участников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800" dirty="0"/>
              <a:t>Сортировка карточек может выполняться индивидуально каждым участником или в группе. </a:t>
            </a:r>
            <a:r>
              <a:rPr lang="ru-RU" sz="1800" dirty="0" smtClean="0"/>
              <a:t>Участники должны являться представителями ЦА.</a:t>
            </a:r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r>
              <a:rPr lang="ru-RU" sz="1800" b="1" dirty="0" smtClean="0"/>
              <a:t>Индивидуальное тестирование.</a:t>
            </a:r>
          </a:p>
          <a:p>
            <a:pPr marL="0" indent="0">
              <a:buNone/>
            </a:pPr>
            <a:r>
              <a:rPr lang="ru-RU" sz="1800" dirty="0" smtClean="0"/>
              <a:t>Количество участников: 7-8 человек</a:t>
            </a:r>
          </a:p>
          <a:p>
            <a:pPr marL="0" indent="0">
              <a:buNone/>
            </a:pPr>
            <a:r>
              <a:rPr lang="ru-RU" sz="1800" dirty="0" smtClean="0"/>
              <a:t>Возможность удаленного тестирования: да</a:t>
            </a:r>
          </a:p>
          <a:p>
            <a:pPr marL="0" indent="0">
              <a:buNone/>
            </a:pPr>
            <a:r>
              <a:rPr lang="ru-RU" sz="1800" dirty="0" smtClean="0"/>
              <a:t>Сортировка большого количества карточек: затруднительно</a:t>
            </a:r>
          </a:p>
          <a:p>
            <a:pPr marL="0" indent="0">
              <a:buNone/>
            </a:pPr>
            <a:r>
              <a:rPr lang="ru-RU" sz="1800" dirty="0" smtClean="0"/>
              <a:t>Возможность обсуждения: нет</a:t>
            </a:r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r>
              <a:rPr lang="ru-RU" sz="1800" b="1" dirty="0" smtClean="0"/>
              <a:t>Групповое тестирование: </a:t>
            </a:r>
          </a:p>
          <a:p>
            <a:pPr marL="0" indent="0">
              <a:buNone/>
            </a:pPr>
            <a:r>
              <a:rPr lang="ru-RU" sz="1800" dirty="0" smtClean="0"/>
              <a:t>Количество: 5 групп по 3 человека. В каждой группе должно быть по представителю ЦА.</a:t>
            </a:r>
          </a:p>
          <a:p>
            <a:pPr marL="0" indent="0">
              <a:buNone/>
            </a:pPr>
            <a:r>
              <a:rPr lang="ru-RU" sz="1800" dirty="0" smtClean="0"/>
              <a:t>Возможность удаленного тестирования: затруднительно</a:t>
            </a:r>
          </a:p>
          <a:p>
            <a:pPr marL="0" indent="0">
              <a:buNone/>
            </a:pPr>
            <a:r>
              <a:rPr lang="ru-RU" sz="1800" dirty="0" smtClean="0"/>
              <a:t>Сортировка большого количества карточек: да</a:t>
            </a:r>
          </a:p>
          <a:p>
            <a:pPr marL="0" indent="0">
              <a:buNone/>
            </a:pPr>
            <a:r>
              <a:rPr lang="ru-RU" sz="1800" dirty="0"/>
              <a:t>Возможность обсуждения: </a:t>
            </a:r>
            <a:r>
              <a:rPr lang="ru-RU" sz="1800" dirty="0" smtClean="0"/>
              <a:t>да</a:t>
            </a: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endParaRPr lang="ru-RU" sz="1800" dirty="0" smtClean="0"/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431110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Подготовка: карточки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r>
              <a:rPr lang="ru-RU" sz="1800" dirty="0" smtClean="0"/>
              <a:t>Названия </a:t>
            </a:r>
            <a:r>
              <a:rPr lang="ru-RU" sz="1800" dirty="0"/>
              <a:t>каждого из </a:t>
            </a:r>
            <a:r>
              <a:rPr lang="ru-RU" sz="1800" dirty="0" smtClean="0"/>
              <a:t>материалов </a:t>
            </a:r>
            <a:r>
              <a:rPr lang="ru-RU" sz="1800" dirty="0"/>
              <a:t>должны быть помещены на отдельную карточку. </a:t>
            </a:r>
            <a:r>
              <a:rPr lang="ru-RU" sz="1800" dirty="0" smtClean="0"/>
              <a:t>Названия </a:t>
            </a:r>
            <a:r>
              <a:rPr lang="ru-RU" sz="1800" dirty="0"/>
              <a:t>должны быть достаточно короткими, чтобы участники могли их быстро прочитать, и в то же время достаточно подробными, чтобы участники могли понять о чем идет в речь в материале. </a:t>
            </a:r>
            <a:endParaRPr lang="ru-RU" sz="1800" dirty="0" smtClean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r>
              <a:rPr lang="ru-RU" sz="1800" dirty="0" smtClean="0"/>
              <a:t>Названия могут быть распечатаны на бумаге и порезаны ножницами. При дистанционном способе просто составляется файл с названиями материалов, которые нужно рассортировать.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b="1" dirty="0"/>
              <a:t>Количество карточек</a:t>
            </a:r>
          </a:p>
          <a:p>
            <a:pPr marL="0" indent="0">
              <a:buNone/>
            </a:pPr>
            <a:r>
              <a:rPr lang="ru-RU" sz="1800" dirty="0" smtClean="0"/>
              <a:t>Оптимального </a:t>
            </a:r>
            <a:r>
              <a:rPr lang="ru-RU" sz="1800" dirty="0"/>
              <a:t>числа карточек не существует, но </a:t>
            </a:r>
            <a:r>
              <a:rPr lang="ru-RU" sz="1800" dirty="0" smtClean="0"/>
              <a:t>из опыта </a:t>
            </a:r>
            <a:r>
              <a:rPr lang="ru-RU" sz="1800" dirty="0"/>
              <a:t>карточек может быть от 30 до 100 штук. Если их меньше 30, их обычно не хватает для того, чтобы разобрать по группам. Если их больше 100 - на их разбор уйдет много времени.</a:t>
            </a:r>
          </a:p>
          <a:p>
            <a:pPr marL="0" indent="0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673103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Дополнительные условия тестирования: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r>
              <a:rPr lang="ru-RU" sz="1800" b="1" dirty="0" smtClean="0"/>
              <a:t>Время на одну карточку</a:t>
            </a:r>
          </a:p>
          <a:p>
            <a:pPr marL="0" indent="0">
              <a:buNone/>
            </a:pPr>
            <a:r>
              <a:rPr lang="ru-RU" sz="1800" dirty="0" smtClean="0"/>
              <a:t>При индивидуальном выполнении: 3-5 секунд</a:t>
            </a:r>
          </a:p>
          <a:p>
            <a:pPr marL="0" indent="0">
              <a:buNone/>
            </a:pPr>
            <a:r>
              <a:rPr lang="ru-RU" sz="1800" dirty="0" smtClean="0"/>
              <a:t>При групповом: до 1 минуты</a:t>
            </a:r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r>
              <a:rPr lang="ru-RU" sz="1800" b="1" dirty="0"/>
              <a:t>Материалы для главной </a:t>
            </a:r>
            <a:r>
              <a:rPr lang="ru-RU" sz="1800" b="1" dirty="0" smtClean="0"/>
              <a:t>страницы</a:t>
            </a:r>
            <a:endParaRPr lang="ru-RU" sz="1800" b="1" dirty="0"/>
          </a:p>
          <a:p>
            <a:pPr marL="0" indent="0">
              <a:buNone/>
            </a:pPr>
            <a:r>
              <a:rPr lang="ru-RU" sz="1800" dirty="0" smtClean="0"/>
              <a:t>Можно предложить участникам </a:t>
            </a:r>
            <a:r>
              <a:rPr lang="ru-RU" sz="1800" dirty="0"/>
              <a:t>сложить в отдельную стопку материалы, которыми они будут настолько часто пользоваться, что им для этого нужна ссылка сразу на главной странице сайта</a:t>
            </a:r>
            <a:r>
              <a:rPr lang="ru-RU" sz="1800" dirty="0" smtClean="0"/>
              <a:t>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999368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HTTP(S)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44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Протокол </a:t>
            </a:r>
            <a:r>
              <a:rPr lang="en-US" dirty="0" smtClean="0"/>
              <a:t>HTTP(S) (</a:t>
            </a:r>
            <a:r>
              <a:rPr lang="ru-RU" dirty="0" smtClean="0"/>
              <a:t>ПТИ, 3 курс)</a:t>
            </a:r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56524"/>
            <a:ext cx="8280920" cy="4757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Овал 5"/>
          <p:cNvSpPr/>
          <p:nvPr/>
        </p:nvSpPr>
        <p:spPr>
          <a:xfrm>
            <a:off x="2411760" y="1356524"/>
            <a:ext cx="1656184" cy="1136372"/>
          </a:xfrm>
          <a:prstGeom prst="ellipse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69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Протокол </a:t>
            </a:r>
            <a:r>
              <a:rPr lang="en-US" dirty="0" smtClean="0"/>
              <a:t>HTTP(S)</a:t>
            </a:r>
            <a:r>
              <a:rPr lang="ru-RU" dirty="0" smtClean="0"/>
              <a:t> (</a:t>
            </a:r>
            <a:r>
              <a:rPr lang="ru-RU" dirty="0"/>
              <a:t>ПТИ, 3 курс)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644008" y="1219200"/>
            <a:ext cx="4042792" cy="4937760"/>
          </a:xfrm>
        </p:spPr>
        <p:txBody>
          <a:bodyPr>
            <a:normAutofit/>
          </a:bodyPr>
          <a:lstStyle/>
          <a:p>
            <a:pPr marL="0" indent="0">
              <a:spcBef>
                <a:spcPts val="750"/>
              </a:spcBef>
              <a:buSzPct val="65000"/>
              <a:buNone/>
            </a:pPr>
            <a:r>
              <a:rPr lang="ru-RU" altLang="ru-RU" sz="18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HTTP-транзакция – </a:t>
            </a:r>
            <a:r>
              <a:rPr lang="ru-RU" altLang="ru-RU" sz="18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однонаправленное, логически завершенное действие между </a:t>
            </a:r>
            <a:r>
              <a:rPr lang="ru-RU" altLang="ru-RU" sz="180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Web</a:t>
            </a:r>
            <a:r>
              <a:rPr lang="ru-RU" altLang="ru-RU" sz="18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-сервером и </a:t>
            </a:r>
            <a:r>
              <a:rPr lang="ru-RU" altLang="ru-RU" sz="1800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браузером.</a:t>
            </a:r>
            <a:endParaRPr lang="ru-RU" altLang="ru-RU" sz="18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spcBef>
                <a:spcPts val="750"/>
              </a:spcBef>
              <a:buSzPct val="65000"/>
            </a:pPr>
            <a:endParaRPr lang="ru-RU" altLang="ru-RU" sz="18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spcBef>
                <a:spcPts val="750"/>
              </a:spcBef>
              <a:buSzPct val="65000"/>
              <a:buNone/>
            </a:pPr>
            <a:endParaRPr lang="ru-RU" altLang="ru-RU" sz="1800" b="1" dirty="0" smtClean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spcBef>
                <a:spcPts val="750"/>
              </a:spcBef>
              <a:buSzPct val="65000"/>
              <a:buNone/>
            </a:pPr>
            <a:endParaRPr lang="ru-RU" altLang="ru-RU" sz="1800" b="1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spcBef>
                <a:spcPts val="750"/>
              </a:spcBef>
              <a:buSzPct val="65000"/>
              <a:buNone/>
            </a:pPr>
            <a:r>
              <a:rPr lang="ru-RU" altLang="ru-RU" sz="1800" b="1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Формат</a:t>
            </a:r>
            <a:r>
              <a:rPr lang="ru-RU" altLang="ru-RU" sz="1800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altLang="ru-RU" sz="18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HTTP-транзакции:</a:t>
            </a:r>
          </a:p>
          <a:p>
            <a:pPr>
              <a:spcBef>
                <a:spcPts val="750"/>
              </a:spcBef>
              <a:buClr>
                <a:srgbClr val="19194D"/>
              </a:buClr>
              <a:buSzPct val="65000"/>
              <a:buFont typeface="Times New Roman" pitchFamily="18" charset="0"/>
              <a:buAutoNum type="arabicPeriod"/>
            </a:pPr>
            <a:r>
              <a:rPr lang="ru-RU" altLang="ru-RU" sz="18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Строка запроса/ответа (строка состояния)</a:t>
            </a:r>
          </a:p>
          <a:p>
            <a:pPr>
              <a:spcBef>
                <a:spcPts val="750"/>
              </a:spcBef>
              <a:buClr>
                <a:srgbClr val="19194D"/>
              </a:buClr>
              <a:buSzPct val="65000"/>
              <a:buFont typeface="Times New Roman" pitchFamily="18" charset="0"/>
              <a:buAutoNum type="arabicPeriod"/>
            </a:pPr>
            <a:r>
              <a:rPr lang="ru-RU" altLang="ru-RU" sz="18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Заголовки запроса/ответа (может быть </a:t>
            </a:r>
            <a:r>
              <a:rPr lang="ru-RU" altLang="ru-RU" sz="180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неск.строк</a:t>
            </a:r>
            <a:r>
              <a:rPr lang="ru-RU" altLang="ru-RU" sz="18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>
              <a:spcBef>
                <a:spcPts val="750"/>
              </a:spcBef>
              <a:buClr>
                <a:srgbClr val="19194D"/>
              </a:buClr>
              <a:buSzPct val="65000"/>
              <a:buFont typeface="Times New Roman" pitchFamily="18" charset="0"/>
              <a:buAutoNum type="arabicPeriod"/>
            </a:pPr>
            <a:endParaRPr lang="ru-RU" altLang="ru-RU" sz="1800" dirty="0" smtClean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spcBef>
                <a:spcPts val="750"/>
              </a:spcBef>
              <a:buClr>
                <a:srgbClr val="19194D"/>
              </a:buClr>
              <a:buSzPct val="65000"/>
              <a:buFont typeface="Times New Roman" pitchFamily="18" charset="0"/>
              <a:buAutoNum type="arabicPeriod"/>
            </a:pPr>
            <a:r>
              <a:rPr lang="ru-RU" altLang="ru-RU" sz="1800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Тело </a:t>
            </a:r>
            <a:r>
              <a:rPr lang="ru-RU" altLang="ru-RU" sz="18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запроса/ответа</a:t>
            </a:r>
          </a:p>
          <a:p>
            <a:pPr marL="45720" indent="0">
              <a:buNone/>
            </a:pPr>
            <a:endParaRPr lang="ru-RU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49"/>
          <a:stretch>
            <a:fillRect/>
          </a:stretch>
        </p:blipFill>
        <p:spPr bwMode="auto">
          <a:xfrm>
            <a:off x="467544" y="1268760"/>
            <a:ext cx="3935492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6549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467544" y="4005064"/>
            <a:ext cx="4042792" cy="215189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b="1" dirty="0" smtClean="0"/>
              <a:t>В основе протокола лежат запросы клиента (браузера) к серверу и ответы сервера клиенту (браузеру), называемые транзакциями.</a:t>
            </a:r>
          </a:p>
          <a:p>
            <a:pPr marL="0" indent="0">
              <a:buNone/>
            </a:pPr>
            <a:r>
              <a:rPr lang="ru-RU" sz="1800" dirty="0" smtClean="0"/>
              <a:t>Большая часть сайтов взаимодействует с использованием </a:t>
            </a:r>
            <a:r>
              <a:rPr lang="en-US" sz="1800" dirty="0" smtClean="0"/>
              <a:t>HTTPv1.1, </a:t>
            </a:r>
            <a:r>
              <a:rPr lang="ru-RU" sz="1800" dirty="0" smtClean="0"/>
              <a:t>хотя есть разработки 2 и 3 версий.</a:t>
            </a:r>
            <a:endParaRPr lang="ru-RU" sz="1800" dirty="0"/>
          </a:p>
        </p:txBody>
      </p:sp>
      <p:grpSp>
        <p:nvGrpSpPr>
          <p:cNvPr id="13" name="Группа 12"/>
          <p:cNvGrpSpPr/>
          <p:nvPr/>
        </p:nvGrpSpPr>
        <p:grpSpPr>
          <a:xfrm>
            <a:off x="5030309" y="5229200"/>
            <a:ext cx="3678903" cy="369332"/>
            <a:chOff x="1619672" y="4612486"/>
            <a:chExt cx="3678903" cy="369332"/>
          </a:xfrm>
        </p:grpSpPr>
        <p:sp>
          <p:nvSpPr>
            <p:cNvPr id="10" name="Прямоугольник 9"/>
            <p:cNvSpPr/>
            <p:nvPr/>
          </p:nvSpPr>
          <p:spPr bwMode="auto">
            <a:xfrm>
              <a:off x="1619672" y="4653136"/>
              <a:ext cx="1224136" cy="288032"/>
            </a:xfrm>
            <a:prstGeom prst="rect">
              <a:avLst/>
            </a:prstGeom>
            <a:noFill/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800" b="0" i="0" u="none" strike="noStrike" cap="none" normalizeH="0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cxnSp>
          <p:nvCxnSpPr>
            <p:cNvPr id="11" name="Прямая со стрелкой 10"/>
            <p:cNvCxnSpPr/>
            <p:nvPr/>
          </p:nvCxnSpPr>
          <p:spPr>
            <a:xfrm flipH="1">
              <a:off x="3053337" y="4797152"/>
              <a:ext cx="360040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557393" y="4612486"/>
              <a:ext cx="17411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Пустая строка</a:t>
              </a:r>
              <a:endParaRPr lang="ru-RU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15" name="Прямоугольник 14"/>
          <p:cNvSpPr/>
          <p:nvPr/>
        </p:nvSpPr>
        <p:spPr>
          <a:xfrm>
            <a:off x="4510336" y="3356992"/>
            <a:ext cx="4382144" cy="2952328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3969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HTTP(S), </a:t>
            </a:r>
            <a:r>
              <a:rPr lang="ru-RU" dirty="0" smtClean="0"/>
              <a:t>запрос клиента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indent="-342900">
              <a:spcBef>
                <a:spcPts val="900"/>
              </a:spcBef>
              <a:buClr>
                <a:srgbClr val="19194D"/>
              </a:buClr>
              <a:buSzPct val="75000"/>
              <a:buFont typeface="+mj-lt"/>
              <a:buAutoNum type="arabicPeriod"/>
            </a:pPr>
            <a:endParaRPr lang="en-US" altLang="ru-RU" sz="1800" dirty="0" smtClean="0">
              <a:solidFill>
                <a:srgbClr val="000000"/>
              </a:solidFill>
              <a:ea typeface="Roboto" panose="02000000000000000000" pitchFamily="2" charset="0"/>
            </a:endParaRPr>
          </a:p>
          <a:p>
            <a:pPr marL="342900" indent="-342900">
              <a:spcBef>
                <a:spcPts val="900"/>
              </a:spcBef>
              <a:buClr>
                <a:srgbClr val="19194D"/>
              </a:buClr>
              <a:buSzPct val="75000"/>
              <a:buFont typeface="+mj-lt"/>
              <a:buAutoNum type="arabicPeriod"/>
            </a:pPr>
            <a:r>
              <a:rPr lang="ru-RU" altLang="ru-RU" sz="1800" dirty="0" smtClean="0">
                <a:solidFill>
                  <a:srgbClr val="000000"/>
                </a:solidFill>
                <a:ea typeface="Roboto" panose="02000000000000000000" pitchFamily="2" charset="0"/>
              </a:rPr>
              <a:t>Строка </a:t>
            </a:r>
            <a:r>
              <a:rPr lang="ru-RU" altLang="ru-RU" sz="1800" dirty="0">
                <a:solidFill>
                  <a:srgbClr val="000000"/>
                </a:solidFill>
                <a:ea typeface="Roboto" panose="02000000000000000000" pitchFamily="2" charset="0"/>
              </a:rPr>
              <a:t>запроса — HTTP-метод, URI, номер версии HTTP</a:t>
            </a:r>
          </a:p>
          <a:p>
            <a:pPr marL="342900" indent="-342900">
              <a:spcBef>
                <a:spcPts val="900"/>
              </a:spcBef>
              <a:buClr>
                <a:srgbClr val="19194D"/>
              </a:buClr>
              <a:buSzPct val="75000"/>
              <a:buFont typeface="+mj-lt"/>
              <a:buAutoNum type="arabicPeriod"/>
            </a:pPr>
            <a:r>
              <a:rPr lang="ru-RU" altLang="ru-RU" sz="1800" dirty="0">
                <a:solidFill>
                  <a:srgbClr val="000000"/>
                </a:solidFill>
                <a:ea typeface="Roboto" panose="02000000000000000000" pitchFamily="2" charset="0"/>
              </a:rPr>
              <a:t>Заголовки  — сведения о клиенте и посылаемом информационном объекте</a:t>
            </a:r>
          </a:p>
          <a:p>
            <a:pPr marL="342900" indent="-342900">
              <a:spcBef>
                <a:spcPts val="900"/>
              </a:spcBef>
              <a:buSzPct val="65000"/>
              <a:buFont typeface="+mj-lt"/>
              <a:buAutoNum type="arabicPeriod"/>
            </a:pPr>
            <a:r>
              <a:rPr lang="en-US" altLang="ru-RU" sz="1800" dirty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[</a:t>
            </a:r>
            <a:r>
              <a:rPr lang="ru-RU" altLang="ru-RU" sz="1800" dirty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Пустая строка</a:t>
            </a:r>
            <a:r>
              <a:rPr lang="en-US" altLang="ru-RU" sz="1800" dirty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]</a:t>
            </a:r>
            <a:endParaRPr lang="ru-RU" altLang="ru-RU" sz="1800" dirty="0">
              <a:solidFill>
                <a:schemeClr val="bg1">
                  <a:lumMod val="65000"/>
                </a:schemeClr>
              </a:solidFill>
              <a:ea typeface="Roboto" panose="02000000000000000000" pitchFamily="2" charset="0"/>
            </a:endParaRPr>
          </a:p>
          <a:p>
            <a:pPr marL="342900" indent="-342900">
              <a:spcBef>
                <a:spcPts val="900"/>
              </a:spcBef>
              <a:buClr>
                <a:srgbClr val="19194D"/>
              </a:buClr>
              <a:buSzPct val="75000"/>
              <a:buFont typeface="+mj-lt"/>
              <a:buAutoNum type="arabicPeriod"/>
            </a:pPr>
            <a:r>
              <a:rPr lang="ru-RU" altLang="ru-RU" sz="1800" dirty="0">
                <a:solidFill>
                  <a:srgbClr val="000000"/>
                </a:solidFill>
                <a:ea typeface="Roboto" panose="02000000000000000000" pitchFamily="2" charset="0"/>
              </a:rPr>
              <a:t>Тело запроса — содержимое, собственно данные</a:t>
            </a:r>
          </a:p>
          <a:p>
            <a:pPr marL="0" indent="0">
              <a:spcBef>
                <a:spcPts val="900"/>
              </a:spcBef>
              <a:buClr>
                <a:srgbClr val="19194D"/>
              </a:buClr>
              <a:buSzPct val="75000"/>
              <a:buFont typeface="+mj-lt"/>
              <a:buAutoNum type="arabicPeriod"/>
            </a:pPr>
            <a:endParaRPr lang="ru-RU" altLang="ru-RU" sz="1800" dirty="0">
              <a:solidFill>
                <a:srgbClr val="000000"/>
              </a:solidFill>
              <a:ea typeface="Roboto" panose="02000000000000000000" pitchFamily="2" charset="0"/>
            </a:endParaRPr>
          </a:p>
          <a:p>
            <a:pPr marL="0" indent="0">
              <a:spcBef>
                <a:spcPts val="900"/>
              </a:spcBef>
              <a:buClr>
                <a:srgbClr val="19194D"/>
              </a:buClr>
              <a:buSzPct val="75000"/>
              <a:buNone/>
            </a:pPr>
            <a:r>
              <a:rPr lang="ru-RU" altLang="ru-RU" sz="1800" b="1" u="sng" dirty="0" smtClean="0">
                <a:solidFill>
                  <a:srgbClr val="000000"/>
                </a:solidFill>
                <a:ea typeface="Roboto" panose="02000000000000000000" pitchFamily="2" charset="0"/>
              </a:rPr>
              <a:t>Пример</a:t>
            </a:r>
            <a:r>
              <a:rPr lang="en-US" altLang="ru-RU" sz="1800" b="1" u="sng" dirty="0" smtClean="0">
                <a:solidFill>
                  <a:srgbClr val="000000"/>
                </a:solidFill>
                <a:ea typeface="Roboto" panose="02000000000000000000" pitchFamily="2" charset="0"/>
              </a:rPr>
              <a:t> </a:t>
            </a:r>
            <a:r>
              <a:rPr lang="ru-RU" altLang="ru-RU" sz="1800" b="1" u="sng" dirty="0">
                <a:solidFill>
                  <a:srgbClr val="000000"/>
                </a:solidFill>
                <a:ea typeface="Roboto" panose="02000000000000000000" pitchFamily="2" charset="0"/>
              </a:rPr>
              <a:t>запроса клиента (браузера) к серверу:</a:t>
            </a:r>
          </a:p>
          <a:p>
            <a:pPr marL="0" indent="0">
              <a:spcBef>
                <a:spcPts val="0"/>
              </a:spcBef>
              <a:buClr>
                <a:srgbClr val="19194D"/>
              </a:buClr>
              <a:buSzPct val="75000"/>
              <a:buNone/>
            </a:pPr>
            <a:r>
              <a:rPr lang="en-US" sz="1800" dirty="0" smtClean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GET </a:t>
            </a:r>
            <a:r>
              <a:rPr lang="en-US" sz="18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/</a:t>
            </a:r>
            <a:r>
              <a:rPr lang="en-US" sz="1800" dirty="0" smtClean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index.html </a:t>
            </a:r>
            <a:r>
              <a:rPr lang="en-US" sz="18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HTTP/1.1 </a:t>
            </a:r>
          </a:p>
          <a:p>
            <a:pPr marL="0" indent="0">
              <a:spcBef>
                <a:spcPts val="0"/>
              </a:spcBef>
              <a:buClr>
                <a:srgbClr val="19194D"/>
              </a:buClr>
              <a:buSzPct val="75000"/>
              <a:buNone/>
            </a:pPr>
            <a:r>
              <a:rPr lang="en-US" sz="18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User-Agent: Mozilla/5.0 (X11; U; Linux i686; </a:t>
            </a:r>
            <a:r>
              <a:rPr lang="en-US" sz="1800" dirty="0" err="1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ru</a:t>
            </a:r>
            <a:r>
              <a:rPr lang="en-US" sz="18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; rv:1.9b5) Gecko/2008050509 Firefox/3.0b5 </a:t>
            </a:r>
          </a:p>
          <a:p>
            <a:pPr marL="0" indent="0">
              <a:spcBef>
                <a:spcPts val="0"/>
              </a:spcBef>
              <a:buClr>
                <a:srgbClr val="19194D"/>
              </a:buClr>
              <a:buSzPct val="75000"/>
              <a:buNone/>
            </a:pPr>
            <a:r>
              <a:rPr lang="en-US" sz="18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Accept: text/html</a:t>
            </a:r>
          </a:p>
          <a:p>
            <a:pPr marL="0" indent="0">
              <a:spcBef>
                <a:spcPts val="0"/>
              </a:spcBef>
              <a:buClr>
                <a:srgbClr val="19194D"/>
              </a:buClr>
              <a:buSzPct val="75000"/>
              <a:buNone/>
            </a:pPr>
            <a:endParaRPr lang="ru-RU" altLang="ru-RU" sz="1800" dirty="0">
              <a:latin typeface="Calibri" panose="020F0502020204030204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Clr>
                <a:srgbClr val="19194D"/>
              </a:buClr>
              <a:buSzPct val="75000"/>
              <a:buNone/>
            </a:pPr>
            <a:r>
              <a:rPr lang="en-US" altLang="ru-RU" sz="18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[</a:t>
            </a:r>
            <a:r>
              <a:rPr lang="ru-RU" altLang="ru-RU" sz="18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пустое тело запроса</a:t>
            </a:r>
            <a:r>
              <a:rPr lang="en-US" altLang="ru-RU" sz="18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]</a:t>
            </a:r>
            <a:endParaRPr lang="ru-RU" altLang="ru-RU" sz="1800" dirty="0">
              <a:latin typeface="Calibri" panose="020F0502020204030204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714008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HTTP(S), </a:t>
            </a:r>
            <a:r>
              <a:rPr lang="ru-RU" dirty="0" smtClean="0"/>
              <a:t>методы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879388"/>
              </p:ext>
            </p:extLst>
          </p:nvPr>
        </p:nvGraphicFramePr>
        <p:xfrm>
          <a:off x="467544" y="1340768"/>
          <a:ext cx="8291264" cy="44763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8840"/>
                <a:gridCol w="6842424"/>
              </a:tblGrid>
              <a:tr h="453769">
                <a:tc>
                  <a:txBody>
                    <a:bodyPr/>
                    <a:lstStyle/>
                    <a:p>
                      <a:pPr marL="347345" indent="-338455" algn="ctr" fontAlgn="base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342900" algn="l"/>
                          <a:tab pos="790575" algn="l"/>
                          <a:tab pos="1240155" algn="l"/>
                          <a:tab pos="1689100" algn="l"/>
                          <a:tab pos="2138680" algn="l"/>
                          <a:tab pos="2587625" algn="l"/>
                          <a:tab pos="3037205" algn="l"/>
                          <a:tab pos="3486150" algn="l"/>
                          <a:tab pos="3935730" algn="l"/>
                          <a:tab pos="4384675" algn="l"/>
                          <a:tab pos="4834255" algn="l"/>
                          <a:tab pos="5283200" algn="l"/>
                          <a:tab pos="5732780" algn="l"/>
                          <a:tab pos="6181725" algn="l"/>
                          <a:tab pos="6631305" algn="l"/>
                          <a:tab pos="7080250" algn="l"/>
                          <a:tab pos="7529830" algn="l"/>
                          <a:tab pos="7978775" algn="l"/>
                          <a:tab pos="8428355" algn="l"/>
                          <a:tab pos="8877300" algn="l"/>
                          <a:tab pos="9326880" algn="l"/>
                        </a:tabLst>
                      </a:pPr>
                      <a:r>
                        <a:rPr lang="ru-RU" sz="1600" b="1" kern="12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МЕТОД</a:t>
                      </a:r>
                      <a:endParaRPr lang="ru-RU" sz="16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/>
                      </a:endParaRPr>
                    </a:p>
                  </a:txBody>
                  <a:tcPr marL="47491" marR="47491" marT="44481" marB="24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7345" indent="-338455" algn="ctr" fontAlgn="base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342900" algn="l"/>
                          <a:tab pos="790575" algn="l"/>
                          <a:tab pos="1240155" algn="l"/>
                          <a:tab pos="1689100" algn="l"/>
                          <a:tab pos="2138680" algn="l"/>
                          <a:tab pos="2587625" algn="l"/>
                          <a:tab pos="3037205" algn="l"/>
                          <a:tab pos="3486150" algn="l"/>
                          <a:tab pos="3935730" algn="l"/>
                          <a:tab pos="4384675" algn="l"/>
                          <a:tab pos="4834255" algn="l"/>
                          <a:tab pos="5283200" algn="l"/>
                          <a:tab pos="5732780" algn="l"/>
                          <a:tab pos="6181725" algn="l"/>
                          <a:tab pos="6631305" algn="l"/>
                          <a:tab pos="7080250" algn="l"/>
                          <a:tab pos="7529830" algn="l"/>
                          <a:tab pos="7978775" algn="l"/>
                          <a:tab pos="8428355" algn="l"/>
                          <a:tab pos="8877300" algn="l"/>
                          <a:tab pos="9326880" algn="l"/>
                        </a:tabLst>
                      </a:pPr>
                      <a:r>
                        <a:rPr lang="ru-RU" sz="1600" b="1" kern="12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ОПИСАНИЕ</a:t>
                      </a:r>
                      <a:endParaRPr lang="ru-RU" sz="16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/>
                      </a:endParaRPr>
                    </a:p>
                  </a:txBody>
                  <a:tcPr marL="47491" marR="47491" marT="44481" marB="24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2414">
                <a:tc>
                  <a:txBody>
                    <a:bodyPr/>
                    <a:lstStyle/>
                    <a:p>
                      <a:pPr marL="347345" indent="-338455" fontAlgn="base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342900" algn="l"/>
                          <a:tab pos="790575" algn="l"/>
                          <a:tab pos="1240155" algn="l"/>
                          <a:tab pos="1689100" algn="l"/>
                          <a:tab pos="2138680" algn="l"/>
                          <a:tab pos="2587625" algn="l"/>
                          <a:tab pos="3037205" algn="l"/>
                          <a:tab pos="3486150" algn="l"/>
                          <a:tab pos="3935730" algn="l"/>
                          <a:tab pos="4384675" algn="l"/>
                          <a:tab pos="4834255" algn="l"/>
                          <a:tab pos="5283200" algn="l"/>
                          <a:tab pos="5732780" algn="l"/>
                          <a:tab pos="6181725" algn="l"/>
                          <a:tab pos="6631305" algn="l"/>
                          <a:tab pos="7080250" algn="l"/>
                          <a:tab pos="7529830" algn="l"/>
                          <a:tab pos="7978775" algn="l"/>
                          <a:tab pos="8428355" algn="l"/>
                          <a:tab pos="8877300" algn="l"/>
                          <a:tab pos="9326880" algn="l"/>
                        </a:tabLst>
                      </a:pPr>
                      <a:r>
                        <a:rPr lang="ru-RU" sz="1600" b="1" kern="1200" dirty="0">
                          <a:solidFill>
                            <a:srgbClr val="00B05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GET</a:t>
                      </a:r>
                      <a:endParaRPr lang="ru-RU" sz="1600" b="1" dirty="0">
                        <a:solidFill>
                          <a:srgbClr val="00B05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/>
                      </a:endParaRPr>
                    </a:p>
                  </a:txBody>
                  <a:tcPr marL="47491" marR="47491" marT="44481" marB="24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" indent="0" fontAlgn="base">
                        <a:lnSpc>
                          <a:spcPct val="9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342900" algn="l"/>
                          <a:tab pos="790575" algn="l"/>
                          <a:tab pos="1240155" algn="l"/>
                          <a:tab pos="1689100" algn="l"/>
                          <a:tab pos="2138680" algn="l"/>
                          <a:tab pos="2587625" algn="l"/>
                          <a:tab pos="3037205" algn="l"/>
                          <a:tab pos="3486150" algn="l"/>
                          <a:tab pos="3935730" algn="l"/>
                          <a:tab pos="4384675" algn="l"/>
                          <a:tab pos="4834255" algn="l"/>
                          <a:tab pos="5283200" algn="l"/>
                          <a:tab pos="5732780" algn="l"/>
                          <a:tab pos="6181725" algn="l"/>
                          <a:tab pos="6631305" algn="l"/>
                          <a:tab pos="7080250" algn="l"/>
                          <a:tab pos="7529830" algn="l"/>
                          <a:tab pos="7978775" algn="l"/>
                          <a:tab pos="8428355" algn="l"/>
                          <a:tab pos="8877300" algn="l"/>
                          <a:tab pos="9326880" algn="l"/>
                        </a:tabLst>
                      </a:pPr>
                      <a:r>
                        <a:rPr lang="ru-RU" sz="1600" b="1" kern="1200" dirty="0">
                          <a:solidFill>
                            <a:srgbClr val="00B05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Запрос информации, расположенной по данному URI</a:t>
                      </a:r>
                      <a:endParaRPr lang="ru-RU" sz="1600" b="1" dirty="0">
                        <a:solidFill>
                          <a:srgbClr val="00B05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/>
                      </a:endParaRPr>
                    </a:p>
                  </a:txBody>
                  <a:tcPr marL="47491" marR="47491" marT="44481" marB="24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7831">
                <a:tc>
                  <a:txBody>
                    <a:bodyPr/>
                    <a:lstStyle/>
                    <a:p>
                      <a:pPr marL="347345" indent="-338455" fontAlgn="base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342900" algn="l"/>
                          <a:tab pos="790575" algn="l"/>
                          <a:tab pos="1240155" algn="l"/>
                          <a:tab pos="1689100" algn="l"/>
                          <a:tab pos="2138680" algn="l"/>
                          <a:tab pos="2587625" algn="l"/>
                          <a:tab pos="3037205" algn="l"/>
                          <a:tab pos="3486150" algn="l"/>
                          <a:tab pos="3935730" algn="l"/>
                          <a:tab pos="4384675" algn="l"/>
                          <a:tab pos="4834255" algn="l"/>
                          <a:tab pos="5283200" algn="l"/>
                          <a:tab pos="5732780" algn="l"/>
                          <a:tab pos="6181725" algn="l"/>
                          <a:tab pos="6631305" algn="l"/>
                          <a:tab pos="7080250" algn="l"/>
                          <a:tab pos="7529830" algn="l"/>
                          <a:tab pos="7978775" algn="l"/>
                          <a:tab pos="8428355" algn="l"/>
                          <a:tab pos="8877300" algn="l"/>
                          <a:tab pos="9326880" algn="l"/>
                        </a:tabLst>
                      </a:pPr>
                      <a:r>
                        <a:rPr lang="ru-RU" sz="1600" b="1" kern="1200" dirty="0">
                          <a:solidFill>
                            <a:srgbClr val="00B05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HEAD</a:t>
                      </a:r>
                      <a:endParaRPr lang="ru-RU" sz="1600" b="1" dirty="0">
                        <a:solidFill>
                          <a:srgbClr val="00B05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/>
                      </a:endParaRPr>
                    </a:p>
                  </a:txBody>
                  <a:tcPr marL="47491" marR="47491" marT="44481" marB="24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" indent="0" fontAlgn="base">
                        <a:lnSpc>
                          <a:spcPct val="9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342900" algn="l"/>
                          <a:tab pos="790575" algn="l"/>
                          <a:tab pos="1240155" algn="l"/>
                          <a:tab pos="1689100" algn="l"/>
                          <a:tab pos="2138680" algn="l"/>
                          <a:tab pos="2587625" algn="l"/>
                          <a:tab pos="3037205" algn="l"/>
                          <a:tab pos="3486150" algn="l"/>
                          <a:tab pos="3935730" algn="l"/>
                          <a:tab pos="4384675" algn="l"/>
                          <a:tab pos="4834255" algn="l"/>
                          <a:tab pos="5283200" algn="l"/>
                          <a:tab pos="5732780" algn="l"/>
                          <a:tab pos="6181725" algn="l"/>
                          <a:tab pos="6631305" algn="l"/>
                          <a:tab pos="7080250" algn="l"/>
                          <a:tab pos="7529830" algn="l"/>
                          <a:tab pos="7978775" algn="l"/>
                          <a:tab pos="8428355" algn="l"/>
                          <a:tab pos="8877300" algn="l"/>
                          <a:tab pos="9326880" algn="l"/>
                        </a:tabLst>
                      </a:pPr>
                      <a:r>
                        <a:rPr lang="ru-RU" sz="1600" b="1" kern="1200" dirty="0">
                          <a:solidFill>
                            <a:srgbClr val="00B05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Запрашивает только информацию заголовков  ресурса (информацию о документе без пересылки его содержимого).</a:t>
                      </a:r>
                      <a:endParaRPr lang="ru-RU" sz="1600" b="1" dirty="0">
                        <a:solidFill>
                          <a:srgbClr val="00B05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/>
                      </a:endParaRPr>
                    </a:p>
                  </a:txBody>
                  <a:tcPr marL="47491" marR="47491" marT="44481" marB="24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2414">
                <a:tc>
                  <a:txBody>
                    <a:bodyPr/>
                    <a:lstStyle/>
                    <a:p>
                      <a:pPr marL="347345" indent="-338455" fontAlgn="base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342900" algn="l"/>
                          <a:tab pos="790575" algn="l"/>
                          <a:tab pos="1240155" algn="l"/>
                          <a:tab pos="1689100" algn="l"/>
                          <a:tab pos="2138680" algn="l"/>
                          <a:tab pos="2587625" algn="l"/>
                          <a:tab pos="3037205" algn="l"/>
                          <a:tab pos="3486150" algn="l"/>
                          <a:tab pos="3935730" algn="l"/>
                          <a:tab pos="4384675" algn="l"/>
                          <a:tab pos="4834255" algn="l"/>
                          <a:tab pos="5283200" algn="l"/>
                          <a:tab pos="5732780" algn="l"/>
                          <a:tab pos="6181725" algn="l"/>
                          <a:tab pos="6631305" algn="l"/>
                          <a:tab pos="7080250" algn="l"/>
                          <a:tab pos="7529830" algn="l"/>
                          <a:tab pos="7978775" algn="l"/>
                          <a:tab pos="8428355" algn="l"/>
                          <a:tab pos="8877300" algn="l"/>
                          <a:tab pos="9326880" algn="l"/>
                        </a:tabLst>
                      </a:pPr>
                      <a:r>
                        <a:rPr lang="ru-RU" sz="1600" b="1" kern="1200">
                          <a:solidFill>
                            <a:srgbClr val="00B05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POST</a:t>
                      </a:r>
                      <a:endParaRPr lang="ru-RU" sz="1600" b="1">
                        <a:solidFill>
                          <a:srgbClr val="00B05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/>
                      </a:endParaRPr>
                    </a:p>
                  </a:txBody>
                  <a:tcPr marL="47491" marR="47491" marT="44481" marB="24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" indent="0" fontAlgn="base">
                        <a:lnSpc>
                          <a:spcPct val="9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342900" algn="l"/>
                          <a:tab pos="790575" algn="l"/>
                          <a:tab pos="1240155" algn="l"/>
                          <a:tab pos="1689100" algn="l"/>
                          <a:tab pos="2138680" algn="l"/>
                          <a:tab pos="2587625" algn="l"/>
                          <a:tab pos="3037205" algn="l"/>
                          <a:tab pos="3486150" algn="l"/>
                          <a:tab pos="3935730" algn="l"/>
                          <a:tab pos="4384675" algn="l"/>
                          <a:tab pos="4834255" algn="l"/>
                          <a:tab pos="5283200" algn="l"/>
                          <a:tab pos="5732780" algn="l"/>
                          <a:tab pos="6181725" algn="l"/>
                          <a:tab pos="6631305" algn="l"/>
                          <a:tab pos="7080250" algn="l"/>
                          <a:tab pos="7529830" algn="l"/>
                          <a:tab pos="7978775" algn="l"/>
                          <a:tab pos="8428355" algn="l"/>
                          <a:tab pos="8877300" algn="l"/>
                          <a:tab pos="9326880" algn="l"/>
                        </a:tabLst>
                      </a:pPr>
                      <a:r>
                        <a:rPr lang="ru-RU" sz="1600" b="1" kern="1200" dirty="0">
                          <a:solidFill>
                            <a:srgbClr val="00B05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Пересылает данные на сервер в теле запроса</a:t>
                      </a:r>
                      <a:endParaRPr lang="ru-RU" sz="1600" b="1" dirty="0">
                        <a:solidFill>
                          <a:srgbClr val="00B05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/>
                      </a:endParaRPr>
                    </a:p>
                  </a:txBody>
                  <a:tcPr marL="47491" marR="47491" marT="44481" marB="24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2414">
                <a:tc>
                  <a:txBody>
                    <a:bodyPr/>
                    <a:lstStyle/>
                    <a:p>
                      <a:pPr marL="347345" indent="-338455" fontAlgn="base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342900" algn="l"/>
                          <a:tab pos="790575" algn="l"/>
                          <a:tab pos="1240155" algn="l"/>
                          <a:tab pos="1689100" algn="l"/>
                          <a:tab pos="2138680" algn="l"/>
                          <a:tab pos="2587625" algn="l"/>
                          <a:tab pos="3037205" algn="l"/>
                          <a:tab pos="3486150" algn="l"/>
                          <a:tab pos="3935730" algn="l"/>
                          <a:tab pos="4384675" algn="l"/>
                          <a:tab pos="4834255" algn="l"/>
                          <a:tab pos="5283200" algn="l"/>
                          <a:tab pos="5732780" algn="l"/>
                          <a:tab pos="6181725" algn="l"/>
                          <a:tab pos="6631305" algn="l"/>
                          <a:tab pos="7080250" algn="l"/>
                          <a:tab pos="7529830" algn="l"/>
                          <a:tab pos="7978775" algn="l"/>
                          <a:tab pos="8428355" algn="l"/>
                          <a:tab pos="8877300" algn="l"/>
                          <a:tab pos="9326880" algn="l"/>
                        </a:tabLst>
                      </a:pPr>
                      <a:r>
                        <a:rPr lang="ru-RU" sz="1600" kern="12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LINK</a:t>
                      </a:r>
                      <a:endParaRPr lang="ru-RU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/>
                      </a:endParaRPr>
                    </a:p>
                  </a:txBody>
                  <a:tcPr marL="47491" marR="47491" marT="44481" marB="24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" indent="0" fontAlgn="base">
                        <a:lnSpc>
                          <a:spcPct val="9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342900" algn="l"/>
                          <a:tab pos="790575" algn="l"/>
                          <a:tab pos="1240155" algn="l"/>
                          <a:tab pos="1689100" algn="l"/>
                          <a:tab pos="2138680" algn="l"/>
                          <a:tab pos="2587625" algn="l"/>
                          <a:tab pos="3037205" algn="l"/>
                          <a:tab pos="3486150" algn="l"/>
                          <a:tab pos="3935730" algn="l"/>
                          <a:tab pos="4384675" algn="l"/>
                          <a:tab pos="4834255" algn="l"/>
                          <a:tab pos="5283200" algn="l"/>
                          <a:tab pos="5732780" algn="l"/>
                          <a:tab pos="6181725" algn="l"/>
                          <a:tab pos="6631305" algn="l"/>
                          <a:tab pos="7080250" algn="l"/>
                          <a:tab pos="7529830" algn="l"/>
                          <a:tab pos="7978775" algn="l"/>
                          <a:tab pos="8428355" algn="l"/>
                          <a:tab pos="8877300" algn="l"/>
                          <a:tab pos="9326880" algn="l"/>
                        </a:tabLst>
                      </a:pPr>
                      <a:r>
                        <a:rPr lang="ru-RU" sz="1600" kern="12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Связывает информацию заголовка с документом на сервере</a:t>
                      </a:r>
                      <a:endParaRPr lang="ru-RU" sz="16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/>
                      </a:endParaRPr>
                    </a:p>
                  </a:txBody>
                  <a:tcPr marL="47491" marR="47491" marT="44481" marB="24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2414">
                <a:tc>
                  <a:txBody>
                    <a:bodyPr/>
                    <a:lstStyle/>
                    <a:p>
                      <a:pPr marL="347345" indent="-338455" fontAlgn="base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342900" algn="l"/>
                          <a:tab pos="790575" algn="l"/>
                          <a:tab pos="1240155" algn="l"/>
                          <a:tab pos="1689100" algn="l"/>
                          <a:tab pos="2138680" algn="l"/>
                          <a:tab pos="2587625" algn="l"/>
                          <a:tab pos="3037205" algn="l"/>
                          <a:tab pos="3486150" algn="l"/>
                          <a:tab pos="3935730" algn="l"/>
                          <a:tab pos="4384675" algn="l"/>
                          <a:tab pos="4834255" algn="l"/>
                          <a:tab pos="5283200" algn="l"/>
                          <a:tab pos="5732780" algn="l"/>
                          <a:tab pos="6181725" algn="l"/>
                          <a:tab pos="6631305" algn="l"/>
                          <a:tab pos="7080250" algn="l"/>
                          <a:tab pos="7529830" algn="l"/>
                          <a:tab pos="7978775" algn="l"/>
                          <a:tab pos="8428355" algn="l"/>
                          <a:tab pos="8877300" algn="l"/>
                          <a:tab pos="9326880" algn="l"/>
                        </a:tabLst>
                      </a:pPr>
                      <a:r>
                        <a:rPr lang="ru-RU" sz="1600" kern="12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UNLINK</a:t>
                      </a:r>
                      <a:endParaRPr lang="ru-RU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/>
                      </a:endParaRPr>
                    </a:p>
                  </a:txBody>
                  <a:tcPr marL="47491" marR="47491" marT="44481" marB="24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" indent="0" fontAlgn="base">
                        <a:lnSpc>
                          <a:spcPct val="9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342900" algn="l"/>
                          <a:tab pos="790575" algn="l"/>
                          <a:tab pos="1240155" algn="l"/>
                          <a:tab pos="1689100" algn="l"/>
                          <a:tab pos="2138680" algn="l"/>
                          <a:tab pos="2587625" algn="l"/>
                          <a:tab pos="3037205" algn="l"/>
                          <a:tab pos="3486150" algn="l"/>
                          <a:tab pos="3935730" algn="l"/>
                          <a:tab pos="4384675" algn="l"/>
                          <a:tab pos="4834255" algn="l"/>
                          <a:tab pos="5283200" algn="l"/>
                          <a:tab pos="5732780" algn="l"/>
                          <a:tab pos="6181725" algn="l"/>
                          <a:tab pos="6631305" algn="l"/>
                          <a:tab pos="7080250" algn="l"/>
                          <a:tab pos="7529830" algn="l"/>
                          <a:tab pos="7978775" algn="l"/>
                          <a:tab pos="8428355" algn="l"/>
                          <a:tab pos="8877300" algn="l"/>
                          <a:tab pos="9326880" algn="l"/>
                        </a:tabLst>
                      </a:pPr>
                      <a:r>
                        <a:rPr lang="ru-RU" sz="1600" kern="12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Отменяет связь информации заголовка с документом на сервере</a:t>
                      </a:r>
                      <a:endParaRPr lang="ru-RU" sz="16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/>
                      </a:endParaRPr>
                    </a:p>
                  </a:txBody>
                  <a:tcPr marL="47491" marR="47491" marT="44481" marB="24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2414">
                <a:tc>
                  <a:txBody>
                    <a:bodyPr/>
                    <a:lstStyle/>
                    <a:p>
                      <a:pPr marL="347345" indent="-338455" fontAlgn="base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342900" algn="l"/>
                          <a:tab pos="790575" algn="l"/>
                          <a:tab pos="1240155" algn="l"/>
                          <a:tab pos="1689100" algn="l"/>
                          <a:tab pos="2138680" algn="l"/>
                          <a:tab pos="2587625" algn="l"/>
                          <a:tab pos="3037205" algn="l"/>
                          <a:tab pos="3486150" algn="l"/>
                          <a:tab pos="3935730" algn="l"/>
                          <a:tab pos="4384675" algn="l"/>
                          <a:tab pos="4834255" algn="l"/>
                          <a:tab pos="5283200" algn="l"/>
                          <a:tab pos="5732780" algn="l"/>
                          <a:tab pos="6181725" algn="l"/>
                          <a:tab pos="6631305" algn="l"/>
                          <a:tab pos="7080250" algn="l"/>
                          <a:tab pos="7529830" algn="l"/>
                          <a:tab pos="7978775" algn="l"/>
                          <a:tab pos="8428355" algn="l"/>
                          <a:tab pos="8877300" algn="l"/>
                          <a:tab pos="9326880" algn="l"/>
                        </a:tabLst>
                      </a:pPr>
                      <a:r>
                        <a:rPr lang="ru-RU" sz="1600" kern="12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PUT</a:t>
                      </a:r>
                      <a:endParaRPr lang="ru-RU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/>
                      </a:endParaRPr>
                    </a:p>
                  </a:txBody>
                  <a:tcPr marL="47491" marR="47491" marT="44481" marB="24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" indent="0" fontAlgn="base">
                        <a:lnSpc>
                          <a:spcPct val="9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342900" algn="l"/>
                          <a:tab pos="790575" algn="l"/>
                          <a:tab pos="1240155" algn="l"/>
                          <a:tab pos="1689100" algn="l"/>
                          <a:tab pos="2138680" algn="l"/>
                          <a:tab pos="2587625" algn="l"/>
                          <a:tab pos="3037205" algn="l"/>
                          <a:tab pos="3486150" algn="l"/>
                          <a:tab pos="3935730" algn="l"/>
                          <a:tab pos="4384675" algn="l"/>
                          <a:tab pos="4834255" algn="l"/>
                          <a:tab pos="5283200" algn="l"/>
                          <a:tab pos="5732780" algn="l"/>
                          <a:tab pos="6181725" algn="l"/>
                          <a:tab pos="6631305" algn="l"/>
                          <a:tab pos="7080250" algn="l"/>
                          <a:tab pos="7529830" algn="l"/>
                          <a:tab pos="7978775" algn="l"/>
                          <a:tab pos="8428355" algn="l"/>
                          <a:tab pos="8877300" algn="l"/>
                          <a:tab pos="9326880" algn="l"/>
                        </a:tabLst>
                      </a:pPr>
                      <a:r>
                        <a:rPr lang="ru-RU" sz="1600" kern="12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Помещает тело запроса по указанному URI</a:t>
                      </a:r>
                      <a:endParaRPr lang="ru-RU" sz="16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/>
                      </a:endParaRPr>
                    </a:p>
                  </a:txBody>
                  <a:tcPr marL="47491" marR="47491" marT="44481" marB="24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2414">
                <a:tc>
                  <a:txBody>
                    <a:bodyPr/>
                    <a:lstStyle/>
                    <a:p>
                      <a:pPr marL="347345" indent="-338455" fontAlgn="base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342900" algn="l"/>
                          <a:tab pos="790575" algn="l"/>
                          <a:tab pos="1240155" algn="l"/>
                          <a:tab pos="1689100" algn="l"/>
                          <a:tab pos="2138680" algn="l"/>
                          <a:tab pos="2587625" algn="l"/>
                          <a:tab pos="3037205" algn="l"/>
                          <a:tab pos="3486150" algn="l"/>
                          <a:tab pos="3935730" algn="l"/>
                          <a:tab pos="4384675" algn="l"/>
                          <a:tab pos="4834255" algn="l"/>
                          <a:tab pos="5283200" algn="l"/>
                          <a:tab pos="5732780" algn="l"/>
                          <a:tab pos="6181725" algn="l"/>
                          <a:tab pos="6631305" algn="l"/>
                          <a:tab pos="7080250" algn="l"/>
                          <a:tab pos="7529830" algn="l"/>
                          <a:tab pos="7978775" algn="l"/>
                          <a:tab pos="8428355" algn="l"/>
                          <a:tab pos="8877300" algn="l"/>
                          <a:tab pos="9326880" algn="l"/>
                        </a:tabLst>
                      </a:pPr>
                      <a:r>
                        <a:rPr lang="ru-RU" sz="1600" kern="12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DELETE</a:t>
                      </a:r>
                      <a:endParaRPr lang="ru-RU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/>
                      </a:endParaRPr>
                    </a:p>
                  </a:txBody>
                  <a:tcPr marL="47491" marR="47491" marT="44481" marB="24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" indent="0" fontAlgn="base">
                        <a:lnSpc>
                          <a:spcPct val="9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342900" algn="l"/>
                          <a:tab pos="790575" algn="l"/>
                          <a:tab pos="1240155" algn="l"/>
                          <a:tab pos="1689100" algn="l"/>
                          <a:tab pos="2138680" algn="l"/>
                          <a:tab pos="2587625" algn="l"/>
                          <a:tab pos="3037205" algn="l"/>
                          <a:tab pos="3486150" algn="l"/>
                          <a:tab pos="3935730" algn="l"/>
                          <a:tab pos="4384675" algn="l"/>
                          <a:tab pos="4834255" algn="l"/>
                          <a:tab pos="5283200" algn="l"/>
                          <a:tab pos="5732780" algn="l"/>
                          <a:tab pos="6181725" algn="l"/>
                          <a:tab pos="6631305" algn="l"/>
                          <a:tab pos="7080250" algn="l"/>
                          <a:tab pos="7529830" algn="l"/>
                          <a:tab pos="7978775" algn="l"/>
                          <a:tab pos="8428355" algn="l"/>
                          <a:tab pos="8877300" algn="l"/>
                          <a:tab pos="9326880" algn="l"/>
                        </a:tabLst>
                      </a:pPr>
                      <a:r>
                        <a:rPr lang="ru-RU" sz="1600" kern="12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Удаляет данные, находящиеся на сервере по указанному URI</a:t>
                      </a:r>
                      <a:endParaRPr lang="ru-RU" sz="16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/>
                      </a:endParaRPr>
                    </a:p>
                  </a:txBody>
                  <a:tcPr marL="47491" marR="47491" marT="44481" marB="24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2414">
                <a:tc>
                  <a:txBody>
                    <a:bodyPr/>
                    <a:lstStyle/>
                    <a:p>
                      <a:pPr marL="347345" indent="-338455" fontAlgn="base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342900" algn="l"/>
                          <a:tab pos="790575" algn="l"/>
                          <a:tab pos="1240155" algn="l"/>
                          <a:tab pos="1689100" algn="l"/>
                          <a:tab pos="2138680" algn="l"/>
                          <a:tab pos="2587625" algn="l"/>
                          <a:tab pos="3037205" algn="l"/>
                          <a:tab pos="3486150" algn="l"/>
                          <a:tab pos="3935730" algn="l"/>
                          <a:tab pos="4384675" algn="l"/>
                          <a:tab pos="4834255" algn="l"/>
                          <a:tab pos="5283200" algn="l"/>
                          <a:tab pos="5732780" algn="l"/>
                          <a:tab pos="6181725" algn="l"/>
                          <a:tab pos="6631305" algn="l"/>
                          <a:tab pos="7080250" algn="l"/>
                          <a:tab pos="7529830" algn="l"/>
                          <a:tab pos="7978775" algn="l"/>
                          <a:tab pos="8428355" algn="l"/>
                          <a:tab pos="8877300" algn="l"/>
                          <a:tab pos="9326880" algn="l"/>
                        </a:tabLst>
                      </a:pPr>
                      <a:r>
                        <a:rPr lang="ru-RU" sz="1600" kern="12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OPTIONS</a:t>
                      </a:r>
                      <a:endParaRPr lang="ru-RU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/>
                      </a:endParaRPr>
                    </a:p>
                  </a:txBody>
                  <a:tcPr marL="47491" marR="47491" marT="44481" marB="24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" indent="0" fontAlgn="base">
                        <a:lnSpc>
                          <a:spcPct val="9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342900" algn="l"/>
                          <a:tab pos="790575" algn="l"/>
                          <a:tab pos="1240155" algn="l"/>
                          <a:tab pos="1689100" algn="l"/>
                          <a:tab pos="2138680" algn="l"/>
                          <a:tab pos="2587625" algn="l"/>
                          <a:tab pos="3037205" algn="l"/>
                          <a:tab pos="3486150" algn="l"/>
                          <a:tab pos="3935730" algn="l"/>
                          <a:tab pos="4384675" algn="l"/>
                          <a:tab pos="4834255" algn="l"/>
                          <a:tab pos="5283200" algn="l"/>
                          <a:tab pos="5732780" algn="l"/>
                          <a:tab pos="6181725" algn="l"/>
                          <a:tab pos="6631305" algn="l"/>
                          <a:tab pos="7080250" algn="l"/>
                          <a:tab pos="7529830" algn="l"/>
                          <a:tab pos="7978775" algn="l"/>
                          <a:tab pos="8428355" algn="l"/>
                          <a:tab pos="8877300" algn="l"/>
                          <a:tab pos="9326880" algn="l"/>
                        </a:tabLst>
                      </a:pPr>
                      <a:r>
                        <a:rPr lang="ru-RU" sz="1600" kern="12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Запрашивает данные о коммуникационных параметрах сервера</a:t>
                      </a:r>
                      <a:endParaRPr lang="ru-RU" sz="16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/>
                      </a:endParaRPr>
                    </a:p>
                  </a:txBody>
                  <a:tcPr marL="47491" marR="47491" marT="44481" marB="24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7831">
                <a:tc>
                  <a:txBody>
                    <a:bodyPr/>
                    <a:lstStyle/>
                    <a:p>
                      <a:pPr marL="347345" indent="-338455" fontAlgn="base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342900" algn="l"/>
                          <a:tab pos="790575" algn="l"/>
                          <a:tab pos="1240155" algn="l"/>
                          <a:tab pos="1689100" algn="l"/>
                          <a:tab pos="2138680" algn="l"/>
                          <a:tab pos="2587625" algn="l"/>
                          <a:tab pos="3037205" algn="l"/>
                          <a:tab pos="3486150" algn="l"/>
                          <a:tab pos="3935730" algn="l"/>
                          <a:tab pos="4384675" algn="l"/>
                          <a:tab pos="4834255" algn="l"/>
                          <a:tab pos="5283200" algn="l"/>
                          <a:tab pos="5732780" algn="l"/>
                          <a:tab pos="6181725" algn="l"/>
                          <a:tab pos="6631305" algn="l"/>
                          <a:tab pos="7080250" algn="l"/>
                          <a:tab pos="7529830" algn="l"/>
                          <a:tab pos="7978775" algn="l"/>
                          <a:tab pos="8428355" algn="l"/>
                          <a:tab pos="8877300" algn="l"/>
                          <a:tab pos="9326880" algn="l"/>
                        </a:tabLst>
                      </a:pPr>
                      <a:r>
                        <a:rPr lang="ru-RU" sz="1600" kern="12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TRACE</a:t>
                      </a:r>
                      <a:endParaRPr lang="ru-RU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/>
                      </a:endParaRPr>
                    </a:p>
                  </a:txBody>
                  <a:tcPr marL="47491" marR="47491" marT="44481" marB="24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" indent="0" fontAlgn="base">
                        <a:lnSpc>
                          <a:spcPct val="9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342900" algn="l"/>
                          <a:tab pos="790575" algn="l"/>
                          <a:tab pos="1240155" algn="l"/>
                          <a:tab pos="1689100" algn="l"/>
                          <a:tab pos="2138680" algn="l"/>
                          <a:tab pos="2587625" algn="l"/>
                          <a:tab pos="3037205" algn="l"/>
                          <a:tab pos="3486150" algn="l"/>
                          <a:tab pos="3935730" algn="l"/>
                          <a:tab pos="4384675" algn="l"/>
                          <a:tab pos="4834255" algn="l"/>
                          <a:tab pos="5283200" algn="l"/>
                          <a:tab pos="5732780" algn="l"/>
                          <a:tab pos="6181725" algn="l"/>
                          <a:tab pos="6631305" algn="l"/>
                          <a:tab pos="7080250" algn="l"/>
                          <a:tab pos="7529830" algn="l"/>
                          <a:tab pos="7978775" algn="l"/>
                          <a:tab pos="8428355" algn="l"/>
                          <a:tab pos="8877300" algn="l"/>
                          <a:tab pos="9326880" algn="l"/>
                        </a:tabLst>
                      </a:pPr>
                      <a:r>
                        <a:rPr lang="ru-RU" sz="1600" kern="12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Выставляет требование, чтобы тело запроса было возвращено без изменений. Используется для отладки.</a:t>
                      </a:r>
                      <a:endParaRPr lang="ru-RU" sz="16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/>
                      </a:endParaRPr>
                    </a:p>
                  </a:txBody>
                  <a:tcPr marL="47491" marR="47491" marT="44481" marB="24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158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Технологические особенности программирования </a:t>
            </a:r>
            <a:r>
              <a:rPr lang="ru-RU" dirty="0"/>
              <a:t>и </a:t>
            </a:r>
            <a:r>
              <a:rPr lang="en-US" dirty="0"/>
              <a:t>web-</a:t>
            </a:r>
            <a:r>
              <a:rPr lang="ru-RU" dirty="0" smtClean="0"/>
              <a:t>программирования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u="sng" dirty="0" smtClean="0"/>
              <a:t>Обычные приложения</a:t>
            </a:r>
            <a:endParaRPr lang="ru-RU" u="sng" dirty="0"/>
          </a:p>
        </p:txBody>
      </p:sp>
      <p:sp>
        <p:nvSpPr>
          <p:cNvPr id="7" name="Текст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u="sng" dirty="0" smtClean="0"/>
              <a:t>Web-</a:t>
            </a:r>
            <a:r>
              <a:rPr lang="ru-RU" u="sng" dirty="0" smtClean="0"/>
              <a:t>приложения</a:t>
            </a:r>
            <a:endParaRPr lang="ru-RU" u="sng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ru-RU" sz="2000" b="1" dirty="0" smtClean="0"/>
              <a:t>Неограниченный спектр технологий</a:t>
            </a:r>
          </a:p>
          <a:p>
            <a:pPr>
              <a:spcBef>
                <a:spcPts val="0"/>
              </a:spcBef>
            </a:pPr>
            <a:endParaRPr lang="ru-RU" sz="2000" b="1" dirty="0" smtClean="0"/>
          </a:p>
          <a:p>
            <a:pPr>
              <a:spcBef>
                <a:spcPts val="0"/>
              </a:spcBef>
            </a:pPr>
            <a:r>
              <a:rPr lang="ru-RU" sz="2000" b="1" dirty="0" smtClean="0"/>
              <a:t>Как </a:t>
            </a:r>
            <a:r>
              <a:rPr lang="en-US" sz="2000" b="1" dirty="0" smtClean="0"/>
              <a:t>standalone, </a:t>
            </a:r>
            <a:r>
              <a:rPr lang="ru-RU" sz="2000" b="1" dirty="0" smtClean="0"/>
              <a:t>так и клиент-серверные приложения</a:t>
            </a:r>
          </a:p>
          <a:p>
            <a:pPr>
              <a:spcBef>
                <a:spcPts val="0"/>
              </a:spcBef>
            </a:pPr>
            <a:endParaRPr lang="ru-RU" sz="2000" b="1" dirty="0" smtClean="0"/>
          </a:p>
          <a:p>
            <a:pPr>
              <a:spcBef>
                <a:spcPts val="0"/>
              </a:spcBef>
            </a:pPr>
            <a:r>
              <a:rPr lang="ru-RU" sz="2000" b="1" dirty="0" smtClean="0"/>
              <a:t>Менее безопасные</a:t>
            </a:r>
            <a:r>
              <a:rPr lang="ru-RU" sz="2000" dirty="0" smtClean="0"/>
              <a:t>, т.к. весь код приложения доступен для трассировки</a:t>
            </a:r>
            <a:endParaRPr lang="ru-RU" sz="2000" dirty="0"/>
          </a:p>
          <a:p>
            <a:pPr marL="0" indent="0">
              <a:spcBef>
                <a:spcPts val="0"/>
              </a:spcBef>
              <a:buNone/>
            </a:pPr>
            <a:endParaRPr lang="ru-RU" sz="2000" b="1" dirty="0" smtClean="0"/>
          </a:p>
        </p:txBody>
      </p:sp>
      <p:sp>
        <p:nvSpPr>
          <p:cNvPr id="8" name="Объект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ru-RU" sz="2000" b="1" dirty="0" smtClean="0"/>
              <a:t>Спектр технологий широк, но ограничен</a:t>
            </a:r>
          </a:p>
          <a:p>
            <a:pPr>
              <a:spcBef>
                <a:spcPts val="0"/>
              </a:spcBef>
            </a:pPr>
            <a:endParaRPr lang="ru-RU" sz="2000" b="1" dirty="0" smtClean="0"/>
          </a:p>
          <a:p>
            <a:pPr>
              <a:spcBef>
                <a:spcPts val="0"/>
              </a:spcBef>
            </a:pPr>
            <a:r>
              <a:rPr lang="ru-RU" sz="2000" b="1" dirty="0" smtClean="0"/>
              <a:t>Всегда клиент-сервер</a:t>
            </a:r>
          </a:p>
          <a:p>
            <a:pPr>
              <a:spcBef>
                <a:spcPts val="0"/>
              </a:spcBef>
            </a:pPr>
            <a:endParaRPr lang="ru-RU" sz="2000" b="1" dirty="0" smtClean="0"/>
          </a:p>
          <a:p>
            <a:pPr>
              <a:spcBef>
                <a:spcPts val="0"/>
              </a:spcBef>
            </a:pPr>
            <a:endParaRPr lang="ru-RU" sz="2000" b="1" dirty="0" smtClean="0"/>
          </a:p>
          <a:p>
            <a:pPr>
              <a:spcBef>
                <a:spcPts val="0"/>
              </a:spcBef>
            </a:pPr>
            <a:r>
              <a:rPr lang="ru-RU" sz="2000" b="1" dirty="0" smtClean="0"/>
              <a:t>Более безопасные</a:t>
            </a:r>
            <a:r>
              <a:rPr lang="ru-RU" sz="2000" dirty="0" smtClean="0"/>
              <a:t>, т.к. разделены на клиентскую и серверную, одна из которых недоступна*</a:t>
            </a:r>
            <a:endParaRPr lang="ru-RU" sz="2000" dirty="0"/>
          </a:p>
          <a:p>
            <a:pPr>
              <a:spcBef>
                <a:spcPts val="0"/>
              </a:spcBef>
            </a:pPr>
            <a:endParaRPr lang="ru-RU" dirty="0" smtClean="0"/>
          </a:p>
          <a:p>
            <a:pPr marL="0" indent="0">
              <a:spcBef>
                <a:spcPts val="0"/>
              </a:spcBef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693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HTTP(S), </a:t>
            </a:r>
            <a:r>
              <a:rPr lang="ru-RU" dirty="0" smtClean="0"/>
              <a:t>ответ сервера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indent="-342900">
              <a:spcBef>
                <a:spcPts val="900"/>
              </a:spcBef>
              <a:buClr>
                <a:srgbClr val="000080"/>
              </a:buClr>
              <a:buSzPct val="65000"/>
              <a:buFont typeface="+mj-lt"/>
              <a:buAutoNum type="arabicPeriod"/>
            </a:pPr>
            <a:endParaRPr lang="en-US" altLang="ru-RU" sz="1800" dirty="0" smtClean="0">
              <a:solidFill>
                <a:srgbClr val="000000"/>
              </a:solidFill>
              <a:latin typeface="Calibri" panose="020F0502020204030204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  <a:p>
            <a:pPr marL="342900" indent="-342900">
              <a:spcBef>
                <a:spcPts val="900"/>
              </a:spcBef>
              <a:buClr>
                <a:srgbClr val="000080"/>
              </a:buClr>
              <a:buSzPct val="65000"/>
              <a:buFont typeface="+mj-lt"/>
              <a:buAutoNum type="arabicPeriod"/>
            </a:pPr>
            <a:r>
              <a:rPr lang="ru-RU" altLang="ru-RU" sz="1800" dirty="0" smtClean="0">
                <a:solidFill>
                  <a:srgbClr val="000000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Строка </a:t>
            </a:r>
            <a:r>
              <a:rPr lang="ru-RU" altLang="ru-RU" sz="1800" dirty="0">
                <a:solidFill>
                  <a:srgbClr val="000000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ответа — версия HTTP, код завершения, информация </a:t>
            </a:r>
          </a:p>
          <a:p>
            <a:pPr marL="342900" indent="-342900">
              <a:spcBef>
                <a:spcPts val="900"/>
              </a:spcBef>
              <a:buClr>
                <a:srgbClr val="000080"/>
              </a:buClr>
              <a:buSzPct val="65000"/>
              <a:buFont typeface="+mj-lt"/>
              <a:buAutoNum type="arabicPeriod"/>
            </a:pPr>
            <a:r>
              <a:rPr lang="ru-RU" altLang="ru-RU" sz="1800" dirty="0">
                <a:solidFill>
                  <a:srgbClr val="000000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Заголовки  — сведения о сервере и передаваемой информации</a:t>
            </a:r>
          </a:p>
          <a:p>
            <a:pPr marL="342900" indent="-342900">
              <a:spcBef>
                <a:spcPts val="900"/>
              </a:spcBef>
              <a:buSzPct val="65000"/>
              <a:buFont typeface="+mj-lt"/>
              <a:buAutoNum type="arabicPeriod"/>
            </a:pPr>
            <a:r>
              <a:rPr lang="en-US" altLang="ru-RU" sz="18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[</a:t>
            </a:r>
            <a:r>
              <a:rPr lang="ru-RU" altLang="ru-RU" sz="18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Пустая строка</a:t>
            </a:r>
            <a:r>
              <a:rPr lang="en-US" altLang="ru-RU" sz="18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]</a:t>
            </a:r>
            <a:endParaRPr lang="ru-RU" altLang="ru-RU" sz="18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  <a:p>
            <a:pPr marL="342900" indent="-342900">
              <a:spcBef>
                <a:spcPts val="900"/>
              </a:spcBef>
              <a:buClr>
                <a:srgbClr val="000080"/>
              </a:buClr>
              <a:buSzPct val="65000"/>
              <a:buFont typeface="+mj-lt"/>
              <a:buAutoNum type="arabicPeriod"/>
            </a:pPr>
            <a:r>
              <a:rPr lang="ru-RU" altLang="ru-RU" sz="1800" dirty="0">
                <a:solidFill>
                  <a:srgbClr val="000000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Тело ответа — содержимое</a:t>
            </a:r>
            <a:endParaRPr lang="en-US" altLang="ru-RU" sz="1800" dirty="0">
              <a:solidFill>
                <a:srgbClr val="000000"/>
              </a:solidFill>
              <a:latin typeface="Calibri" panose="020F0502020204030204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  <a:p>
            <a:pPr>
              <a:spcBef>
                <a:spcPts val="900"/>
              </a:spcBef>
              <a:buClr>
                <a:srgbClr val="000080"/>
              </a:buClr>
              <a:buSzPct val="65000"/>
              <a:buFont typeface="Times New Roman" pitchFamily="18" charset="0"/>
              <a:buAutoNum type="arabicPeriod" startAt="3"/>
            </a:pPr>
            <a:endParaRPr lang="en-US" altLang="ru-RU" sz="1800" dirty="0">
              <a:solidFill>
                <a:srgbClr val="000000"/>
              </a:solidFill>
              <a:latin typeface="Calibri" panose="020F0502020204030204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  <a:p>
            <a:pPr marL="0" indent="0">
              <a:spcBef>
                <a:spcPts val="900"/>
              </a:spcBef>
              <a:buClr>
                <a:srgbClr val="000080"/>
              </a:buClr>
              <a:buSzPct val="65000"/>
              <a:buNone/>
            </a:pPr>
            <a:r>
              <a:rPr lang="ru-RU" altLang="ru-RU" sz="1800" b="1" u="sng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Пример ответа сервера:</a:t>
            </a:r>
          </a:p>
          <a:p>
            <a:pPr marL="0" indent="0">
              <a:spcBef>
                <a:spcPts val="0"/>
              </a:spcBef>
              <a:buClr>
                <a:srgbClr val="000080"/>
              </a:buClr>
              <a:buSzPct val="65000"/>
              <a:buNone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HTTP/1.0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200 OK </a:t>
            </a:r>
            <a:endParaRPr lang="ru-RU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Clr>
                <a:srgbClr val="000080"/>
              </a:buClr>
              <a:buSzPct val="65000"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Server: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nginx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/0.6.31 </a:t>
            </a:r>
            <a:endParaRPr lang="ru-RU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Clr>
                <a:srgbClr val="000080"/>
              </a:buClr>
              <a:buSzPct val="65000"/>
              <a:buNone/>
            </a:pPr>
            <a:r>
              <a:rPr lang="en-US" sz="1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Content-Type: text/html; charset=utf-8 </a:t>
            </a:r>
            <a:endParaRPr lang="ru-RU" sz="18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Clr>
                <a:srgbClr val="000080"/>
              </a:buClr>
              <a:buSzPct val="65000"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Content-Language: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ru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Clr>
                <a:srgbClr val="000080"/>
              </a:buClr>
              <a:buSzPct val="65000"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Content-Length: 1234 </a:t>
            </a:r>
            <a:endParaRPr lang="ru-RU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Clr>
                <a:srgbClr val="000080"/>
              </a:buClr>
              <a:buSzPct val="65000"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Connection: close </a:t>
            </a:r>
            <a:endParaRPr lang="ru-RU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Clr>
                <a:srgbClr val="000080"/>
              </a:buClr>
              <a:buSzPct val="65000"/>
              <a:buNone/>
            </a:pPr>
            <a:endParaRPr lang="ru-RU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Clr>
                <a:srgbClr val="000080"/>
              </a:buClr>
              <a:buSzPct val="65000"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...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КОД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WEB-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СТРАНИЦЫ ...</a:t>
            </a:r>
            <a:endParaRPr lang="ru-RU" altLang="ru-RU" sz="1800" dirty="0">
              <a:latin typeface="Calibri" panose="020F0502020204030204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  <a:p>
            <a:endParaRPr lang="ru-RU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1324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HTTP(S), </a:t>
            </a:r>
            <a:r>
              <a:rPr lang="ru-RU" dirty="0" smtClean="0"/>
              <a:t>коды ответов </a:t>
            </a:r>
            <a:r>
              <a:rPr lang="ru-RU" dirty="0"/>
              <a:t>сервера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67881"/>
            <a:ext cx="8208912" cy="6372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021641"/>
              </p:ext>
            </p:extLst>
          </p:nvPr>
        </p:nvGraphicFramePr>
        <p:xfrm>
          <a:off x="467544" y="1260753"/>
          <a:ext cx="8208912" cy="2672303"/>
        </p:xfrm>
        <a:graphic>
          <a:graphicData uri="http://schemas.openxmlformats.org/drawingml/2006/table">
            <a:tbl>
              <a:tblPr/>
              <a:tblGrid>
                <a:gridCol w="2152968"/>
                <a:gridCol w="6055944"/>
              </a:tblGrid>
              <a:tr h="368047">
                <a:tc>
                  <a:txBody>
                    <a:bodyPr/>
                    <a:lstStyle>
                      <a:lvl1pPr marL="342900" indent="-339725" eaLnBrk="0" hangingPunct="0">
                        <a:spcBef>
                          <a:spcPts val="8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175" marR="0" lvl="0" indent="0" algn="l" defTabSz="449263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Диапазон</a:t>
                      </a:r>
                      <a:r>
                        <a:rPr kumimoji="0" lang="en-US" alt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ru-RU" alt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кодов</a:t>
                      </a:r>
                    </a:p>
                  </a:txBody>
                  <a:tcPr marL="90000" marR="90000" marT="9864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39725" eaLnBrk="0" hangingPunct="0">
                        <a:spcBef>
                          <a:spcPts val="8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175" marR="0" lvl="0" indent="0" algn="l" defTabSz="449263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Значение ответов</a:t>
                      </a:r>
                    </a:p>
                  </a:txBody>
                  <a:tcPr marL="90000" marR="90000" marT="9864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8847">
                <a:tc>
                  <a:txBody>
                    <a:bodyPr/>
                    <a:lstStyle>
                      <a:lvl1pPr marL="342900" indent="-339725" eaLnBrk="0" hangingPunct="0">
                        <a:spcBef>
                          <a:spcPts val="8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175" marR="0" lvl="0" indent="0" algn="l" defTabSz="449263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100—199</a:t>
                      </a:r>
                    </a:p>
                  </a:txBody>
                  <a:tcPr marL="90000" marR="90000" marT="9864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39725" eaLnBrk="0" hangingPunct="0">
                        <a:spcBef>
                          <a:spcPts val="8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175" marR="0" lvl="0" indent="0" algn="l" defTabSz="449263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Информационный</a:t>
                      </a:r>
                    </a:p>
                  </a:txBody>
                  <a:tcPr marL="90000" marR="90000" marT="9864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48">
                <a:tc>
                  <a:txBody>
                    <a:bodyPr/>
                    <a:lstStyle>
                      <a:lvl1pPr marL="342900" indent="-339725" eaLnBrk="0" hangingPunct="0">
                        <a:spcBef>
                          <a:spcPts val="8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175" marR="0" lvl="0" indent="0" algn="l" defTabSz="449263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200—299</a:t>
                      </a:r>
                    </a:p>
                  </a:txBody>
                  <a:tcPr marL="90000" marR="90000" marT="9864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39725" eaLnBrk="0" hangingPunct="0">
                        <a:spcBef>
                          <a:spcPts val="8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175" marR="0" lvl="0" indent="0" algn="l" defTabSz="449263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Запрос клиента успешен</a:t>
                      </a:r>
                    </a:p>
                  </a:txBody>
                  <a:tcPr marL="90000" marR="90000" marT="9864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8072">
                <a:tc>
                  <a:txBody>
                    <a:bodyPr/>
                    <a:lstStyle>
                      <a:lvl1pPr marL="342900" indent="-339725" eaLnBrk="0" hangingPunct="0">
                        <a:spcBef>
                          <a:spcPts val="8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175" marR="0" lvl="0" indent="0" algn="l" defTabSz="449263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300—399</a:t>
                      </a:r>
                    </a:p>
                  </a:txBody>
                  <a:tcPr marL="90000" marR="90000" marT="9864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39725" eaLnBrk="0" hangingPunct="0">
                        <a:spcBef>
                          <a:spcPts val="8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175" marR="0" lvl="0" indent="0" algn="l" defTabSz="449263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Запрос клиента переадресован, необходимы дальнейшие действия</a:t>
                      </a:r>
                    </a:p>
                  </a:txBody>
                  <a:tcPr marL="90000" marR="90000" marT="9864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40">
                <a:tc>
                  <a:txBody>
                    <a:bodyPr/>
                    <a:lstStyle>
                      <a:lvl1pPr marL="342900" indent="-339725" eaLnBrk="0" hangingPunct="0">
                        <a:spcBef>
                          <a:spcPts val="8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175" marR="0" lvl="0" indent="0" algn="l" defTabSz="449263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400—499</a:t>
                      </a:r>
                    </a:p>
                  </a:txBody>
                  <a:tcPr marL="90000" marR="90000" marT="9864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39725" eaLnBrk="0" hangingPunct="0">
                        <a:spcBef>
                          <a:spcPts val="8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175" marR="0" lvl="0" indent="0" algn="l" defTabSz="449263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Запрос клиента является неполным</a:t>
                      </a:r>
                    </a:p>
                  </a:txBody>
                  <a:tcPr marL="90000" marR="90000" marT="9864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840">
                <a:tc>
                  <a:txBody>
                    <a:bodyPr/>
                    <a:lstStyle>
                      <a:lvl1pPr marL="342900" indent="-339725" eaLnBrk="0" hangingPunct="0">
                        <a:spcBef>
                          <a:spcPts val="8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175" marR="0" lvl="0" indent="0" algn="l" defTabSz="449263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500—599</a:t>
                      </a:r>
                    </a:p>
                  </a:txBody>
                  <a:tcPr marL="90000" marR="90000" marT="9864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39725" eaLnBrk="0" hangingPunct="0">
                        <a:spcBef>
                          <a:spcPts val="8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175" marR="0" lvl="0" indent="0" algn="l" defTabSz="449263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Ошибки сервера</a:t>
                      </a:r>
                    </a:p>
                  </a:txBody>
                  <a:tcPr marL="90000" marR="90000" marT="9864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96419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Передача данных в </a:t>
            </a:r>
            <a:r>
              <a:rPr lang="en-US" dirty="0" smtClean="0"/>
              <a:t>GET </a:t>
            </a:r>
            <a:r>
              <a:rPr lang="ru-RU" dirty="0" smtClean="0"/>
              <a:t>и </a:t>
            </a:r>
            <a:r>
              <a:rPr lang="en-US" dirty="0" smtClean="0"/>
              <a:t>POST </a:t>
            </a:r>
            <a:r>
              <a:rPr lang="ru-RU" dirty="0" smtClean="0"/>
              <a:t>запросах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1" dirty="0" smtClean="0"/>
              <a:t>Данные могут передаваться на сервер с помощью запросов</a:t>
            </a:r>
            <a:endParaRPr lang="en-US" sz="1800" b="1" dirty="0" smtClean="0"/>
          </a:p>
          <a:p>
            <a:pPr lvl="1"/>
            <a:r>
              <a:rPr lang="ru-RU" sz="1800" dirty="0" smtClean="0"/>
              <a:t>путем отправки </a:t>
            </a:r>
            <a:r>
              <a:rPr lang="en-US" sz="1800" dirty="0" smtClean="0"/>
              <a:t>html-</a:t>
            </a:r>
            <a:r>
              <a:rPr lang="ru-RU" sz="1800" dirty="0" smtClean="0"/>
              <a:t>форм</a:t>
            </a:r>
          </a:p>
          <a:p>
            <a:pPr lvl="1"/>
            <a:r>
              <a:rPr lang="ru-RU" sz="1800" dirty="0" smtClean="0"/>
              <a:t>путем формирования запроса клиента средствами </a:t>
            </a:r>
            <a:r>
              <a:rPr lang="en-US" sz="1800" dirty="0" smtClean="0"/>
              <a:t>JavaScript</a:t>
            </a:r>
          </a:p>
          <a:p>
            <a:pPr marL="0" indent="0">
              <a:lnSpc>
                <a:spcPct val="90000"/>
              </a:lnSpc>
              <a:spcBef>
                <a:spcPts val="800"/>
              </a:spcBef>
              <a:buSzPct val="100000"/>
              <a:buNone/>
            </a:pPr>
            <a:endParaRPr lang="ru-RU" altLang="ru-RU" sz="1800" dirty="0" smtClean="0">
              <a:solidFill>
                <a:srgbClr val="000000"/>
              </a:solidFill>
              <a:ea typeface="Roboto" panose="02000000000000000000" pitchFamily="2" charset="0"/>
            </a:endParaRPr>
          </a:p>
          <a:p>
            <a:pPr marL="0" indent="0">
              <a:lnSpc>
                <a:spcPct val="90000"/>
              </a:lnSpc>
              <a:spcBef>
                <a:spcPts val="800"/>
              </a:spcBef>
              <a:buSzPct val="100000"/>
              <a:buNone/>
            </a:pPr>
            <a:r>
              <a:rPr lang="ru-RU" altLang="ru-RU" sz="1800" b="1" dirty="0" smtClean="0">
                <a:solidFill>
                  <a:srgbClr val="000000"/>
                </a:solidFill>
                <a:ea typeface="Roboto" panose="02000000000000000000" pitchFamily="2" charset="0"/>
              </a:rPr>
              <a:t>Данные передаются в </a:t>
            </a:r>
            <a:r>
              <a:rPr lang="ru-RU" altLang="ru-RU" sz="1800" b="1" dirty="0">
                <a:solidFill>
                  <a:srgbClr val="000000"/>
                </a:solidFill>
                <a:ea typeface="Roboto" panose="02000000000000000000" pitchFamily="2" charset="0"/>
              </a:rPr>
              <a:t>виде пар имя=значение</a:t>
            </a:r>
            <a:r>
              <a:rPr lang="ru-RU" altLang="ru-RU" sz="1800" dirty="0">
                <a:solidFill>
                  <a:srgbClr val="000000"/>
                </a:solidFill>
                <a:ea typeface="Roboto" panose="02000000000000000000" pitchFamily="2" charset="0"/>
              </a:rPr>
              <a:t>, разделенных между собой </a:t>
            </a:r>
            <a:r>
              <a:rPr lang="ru-RU" altLang="ru-RU" sz="1800" dirty="0" smtClean="0">
                <a:solidFill>
                  <a:srgbClr val="000000"/>
                </a:solidFill>
                <a:ea typeface="Roboto" panose="02000000000000000000" pitchFamily="2" charset="0"/>
              </a:rPr>
              <a:t>&amp;: </a:t>
            </a:r>
            <a:endParaRPr lang="ru-RU" altLang="ru-RU" sz="1800" dirty="0">
              <a:solidFill>
                <a:srgbClr val="000000"/>
              </a:solidFill>
              <a:ea typeface="Roboto" panose="02000000000000000000" pitchFamily="2" charset="0"/>
            </a:endParaRPr>
          </a:p>
          <a:p>
            <a:pPr marL="0" indent="0" algn="ctr">
              <a:lnSpc>
                <a:spcPct val="90000"/>
              </a:lnSpc>
              <a:spcBef>
                <a:spcPts val="800"/>
              </a:spcBef>
              <a:buSzPct val="100000"/>
              <a:buNone/>
            </a:pPr>
            <a:r>
              <a:rPr lang="ru-RU" altLang="ru-RU" sz="1800" i="1" dirty="0" smtClean="0">
                <a:solidFill>
                  <a:srgbClr val="00B050"/>
                </a:solidFill>
                <a:ea typeface="Roboto" panose="02000000000000000000" pitchFamily="2" charset="0"/>
              </a:rPr>
              <a:t>имя=значение&amp;имя1=значение1</a:t>
            </a:r>
            <a:r>
              <a:rPr lang="ru-RU" altLang="ru-RU" sz="1800" i="1" dirty="0">
                <a:solidFill>
                  <a:srgbClr val="00B050"/>
                </a:solidFill>
                <a:ea typeface="Roboto" panose="02000000000000000000" pitchFamily="2" charset="0"/>
              </a:rPr>
              <a:t>&amp;...&amp;</a:t>
            </a:r>
            <a:r>
              <a:rPr lang="ru-RU" altLang="ru-RU" sz="1800" i="1" dirty="0" err="1">
                <a:solidFill>
                  <a:srgbClr val="00B050"/>
                </a:solidFill>
                <a:ea typeface="Roboto" panose="02000000000000000000" pitchFamily="2" charset="0"/>
              </a:rPr>
              <a:t>имяN</a:t>
            </a:r>
            <a:r>
              <a:rPr lang="ru-RU" altLang="ru-RU" sz="1800" i="1" dirty="0">
                <a:solidFill>
                  <a:srgbClr val="00B050"/>
                </a:solidFill>
                <a:ea typeface="Roboto" panose="02000000000000000000" pitchFamily="2" charset="0"/>
              </a:rPr>
              <a:t>=</a:t>
            </a:r>
            <a:r>
              <a:rPr lang="ru-RU" altLang="ru-RU" sz="1800" i="1" dirty="0" err="1">
                <a:solidFill>
                  <a:srgbClr val="00B050"/>
                </a:solidFill>
                <a:ea typeface="Roboto" panose="02000000000000000000" pitchFamily="2" charset="0"/>
              </a:rPr>
              <a:t>значениеN</a:t>
            </a:r>
            <a:r>
              <a:rPr lang="ru-RU" altLang="ru-RU" sz="1800" i="1" dirty="0">
                <a:solidFill>
                  <a:srgbClr val="00B050"/>
                </a:solidFill>
                <a:ea typeface="Roboto" panose="02000000000000000000" pitchFamily="2" charset="0"/>
              </a:rPr>
              <a:t> </a:t>
            </a:r>
          </a:p>
          <a:p>
            <a:pPr marL="0" indent="0">
              <a:lnSpc>
                <a:spcPct val="90000"/>
              </a:lnSpc>
              <a:spcBef>
                <a:spcPts val="800"/>
              </a:spcBef>
              <a:buSzPct val="100000"/>
              <a:buNone/>
            </a:pPr>
            <a:r>
              <a:rPr lang="ru-RU" altLang="ru-RU" sz="1800" dirty="0" smtClean="0">
                <a:solidFill>
                  <a:srgbClr val="000000"/>
                </a:solidFill>
                <a:ea typeface="Roboto" panose="02000000000000000000" pitchFamily="2" charset="0"/>
              </a:rPr>
              <a:t>где </a:t>
            </a:r>
            <a:endParaRPr lang="ru-RU" altLang="ru-RU" sz="1800" dirty="0">
              <a:solidFill>
                <a:srgbClr val="000000"/>
              </a:solidFill>
              <a:ea typeface="Roboto" panose="02000000000000000000" pitchFamily="2" charset="0"/>
            </a:endParaRPr>
          </a:p>
          <a:p>
            <a:pPr lvl="1">
              <a:lnSpc>
                <a:spcPct val="90000"/>
              </a:lnSpc>
              <a:spcBef>
                <a:spcPts val="800"/>
              </a:spcBef>
              <a:buSzPct val="100000"/>
            </a:pPr>
            <a:r>
              <a:rPr lang="ru-RU" altLang="ru-RU" sz="1800" dirty="0" smtClean="0">
                <a:solidFill>
                  <a:srgbClr val="000000"/>
                </a:solidFill>
                <a:ea typeface="Roboto" panose="02000000000000000000" pitchFamily="2" charset="0"/>
              </a:rPr>
              <a:t>имя </a:t>
            </a:r>
            <a:r>
              <a:rPr lang="ru-RU" altLang="ru-RU" sz="1800" dirty="0">
                <a:solidFill>
                  <a:srgbClr val="000000"/>
                </a:solidFill>
                <a:ea typeface="Roboto" panose="02000000000000000000" pitchFamily="2" charset="0"/>
              </a:rPr>
              <a:t>- имя элемента формы (значения атрибутов NAME из оператора FORM)</a:t>
            </a:r>
            <a:endParaRPr lang="en-US" altLang="ru-RU" sz="1800" dirty="0">
              <a:solidFill>
                <a:srgbClr val="000000"/>
              </a:solidFill>
              <a:ea typeface="Roboto" panose="02000000000000000000" pitchFamily="2" charset="0"/>
            </a:endParaRPr>
          </a:p>
          <a:p>
            <a:pPr lvl="1">
              <a:lnSpc>
                <a:spcPct val="90000"/>
              </a:lnSpc>
              <a:spcBef>
                <a:spcPts val="800"/>
              </a:spcBef>
              <a:buSzPct val="100000"/>
            </a:pPr>
            <a:r>
              <a:rPr lang="ru-RU" altLang="ru-RU" sz="1800" dirty="0" smtClean="0">
                <a:solidFill>
                  <a:srgbClr val="000000"/>
                </a:solidFill>
                <a:ea typeface="Roboto" panose="02000000000000000000" pitchFamily="2" charset="0"/>
              </a:rPr>
              <a:t>значение </a:t>
            </a:r>
            <a:r>
              <a:rPr lang="ru-RU" altLang="ru-RU" sz="1800" dirty="0">
                <a:solidFill>
                  <a:srgbClr val="000000"/>
                </a:solidFill>
                <a:ea typeface="Roboto" panose="02000000000000000000" pitchFamily="2" charset="0"/>
              </a:rPr>
              <a:t>- ее реальное значение. </a:t>
            </a:r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lnSpc>
                <a:spcPct val="90000"/>
              </a:lnSpc>
              <a:spcBef>
                <a:spcPts val="800"/>
              </a:spcBef>
              <a:buClr>
                <a:srgbClr val="19194D"/>
              </a:buClr>
              <a:buSzPct val="100000"/>
              <a:buNone/>
            </a:pPr>
            <a:r>
              <a:rPr lang="ru-RU" altLang="ru-RU" sz="1800" b="1" dirty="0">
                <a:solidFill>
                  <a:srgbClr val="000000"/>
                </a:solidFill>
                <a:ea typeface="Roboto" panose="02000000000000000000" pitchFamily="2" charset="0"/>
              </a:rPr>
              <a:t>Перед отправкой </a:t>
            </a:r>
            <a:r>
              <a:rPr lang="ru-RU" altLang="ru-RU" sz="1800" b="1" dirty="0" smtClean="0">
                <a:solidFill>
                  <a:srgbClr val="000000"/>
                </a:solidFill>
                <a:ea typeface="Roboto" panose="02000000000000000000" pitchFamily="2" charset="0"/>
              </a:rPr>
              <a:t>данных браузером они </a:t>
            </a:r>
            <a:r>
              <a:rPr lang="ru-RU" altLang="ru-RU" sz="1800" b="1" dirty="0">
                <a:solidFill>
                  <a:srgbClr val="000000"/>
                </a:solidFill>
                <a:ea typeface="Roboto" panose="02000000000000000000" pitchFamily="2" charset="0"/>
              </a:rPr>
              <a:t>подвергается URL-кодированию</a:t>
            </a:r>
            <a:r>
              <a:rPr lang="en-US" altLang="ru-RU" sz="1800" dirty="0">
                <a:solidFill>
                  <a:srgbClr val="000000"/>
                </a:solidFill>
                <a:ea typeface="Roboto" panose="02000000000000000000" pitchFamily="2" charset="0"/>
              </a:rPr>
              <a:t>:</a:t>
            </a:r>
            <a:r>
              <a:rPr lang="ru-RU" altLang="ru-RU" sz="1800" dirty="0">
                <a:solidFill>
                  <a:srgbClr val="000000"/>
                </a:solidFill>
                <a:ea typeface="Roboto" panose="02000000000000000000" pitchFamily="2" charset="0"/>
              </a:rPr>
              <a:t> </a:t>
            </a:r>
            <a:endParaRPr lang="en-US" altLang="ru-RU" sz="1800" dirty="0" smtClean="0">
              <a:solidFill>
                <a:srgbClr val="000000"/>
              </a:solidFill>
              <a:ea typeface="Roboto" panose="02000000000000000000" pitchFamily="2" charset="0"/>
            </a:endParaRPr>
          </a:p>
          <a:p>
            <a:pPr lvl="1">
              <a:lnSpc>
                <a:spcPct val="90000"/>
              </a:lnSpc>
              <a:spcBef>
                <a:spcPts val="800"/>
              </a:spcBef>
              <a:buClr>
                <a:srgbClr val="19194D"/>
              </a:buClr>
              <a:buSzPct val="100000"/>
            </a:pPr>
            <a:r>
              <a:rPr lang="ru-RU" altLang="ru-RU" sz="1800" dirty="0" smtClean="0">
                <a:solidFill>
                  <a:srgbClr val="000000"/>
                </a:solidFill>
                <a:ea typeface="Roboto" panose="02000000000000000000" pitchFamily="2" charset="0"/>
              </a:rPr>
              <a:t>спецсимволы </a:t>
            </a:r>
            <a:r>
              <a:rPr lang="ru-RU" altLang="ru-RU" sz="1800" dirty="0">
                <a:solidFill>
                  <a:srgbClr val="000000"/>
                </a:solidFill>
                <a:ea typeface="Roboto" panose="02000000000000000000" pitchFamily="2" charset="0"/>
              </a:rPr>
              <a:t>(символы, применяемые для HTML-разметки) заменяются своими </a:t>
            </a:r>
            <a:r>
              <a:rPr lang="ru-RU" altLang="ru-RU" sz="1800" dirty="0" err="1">
                <a:solidFill>
                  <a:srgbClr val="000000"/>
                </a:solidFill>
                <a:ea typeface="Roboto" panose="02000000000000000000" pitchFamily="2" charset="0"/>
              </a:rPr>
              <a:t>шестнадцатиричными</a:t>
            </a:r>
            <a:r>
              <a:rPr lang="ru-RU" altLang="ru-RU" sz="1800" dirty="0">
                <a:solidFill>
                  <a:srgbClr val="000000"/>
                </a:solidFill>
                <a:ea typeface="Roboto" panose="02000000000000000000" pitchFamily="2" charset="0"/>
              </a:rPr>
              <a:t> эквивалентами (численные значения вида %DD)</a:t>
            </a:r>
            <a:r>
              <a:rPr lang="en-US" altLang="ru-RU" sz="1800" dirty="0" smtClean="0">
                <a:solidFill>
                  <a:srgbClr val="000000"/>
                </a:solidFill>
                <a:ea typeface="Roboto" panose="02000000000000000000" pitchFamily="2" charset="0"/>
              </a:rPr>
              <a:t>;</a:t>
            </a:r>
          </a:p>
          <a:p>
            <a:pPr lvl="1">
              <a:lnSpc>
                <a:spcPct val="90000"/>
              </a:lnSpc>
              <a:spcBef>
                <a:spcPts val="800"/>
              </a:spcBef>
              <a:buClr>
                <a:srgbClr val="19194D"/>
              </a:buClr>
              <a:buSzPct val="100000"/>
            </a:pPr>
            <a:r>
              <a:rPr lang="ru-RU" altLang="ru-RU" sz="1800" dirty="0" smtClean="0">
                <a:solidFill>
                  <a:srgbClr val="000000"/>
                </a:solidFill>
                <a:ea typeface="Roboto" panose="02000000000000000000" pitchFamily="2" charset="0"/>
              </a:rPr>
              <a:t>Пробел </a:t>
            </a:r>
            <a:r>
              <a:rPr lang="ru-RU" altLang="ru-RU" sz="1800" dirty="0">
                <a:solidFill>
                  <a:srgbClr val="000000"/>
                </a:solidFill>
                <a:ea typeface="Roboto" panose="02000000000000000000" pitchFamily="2" charset="0"/>
              </a:rPr>
              <a:t>может быть заменен символом ‘+’.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0117359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</a:t>
            </a:r>
            <a:r>
              <a:rPr lang="en-US" dirty="0" smtClean="0"/>
              <a:t>GET-</a:t>
            </a:r>
            <a:r>
              <a:rPr lang="ru-RU" dirty="0" smtClean="0"/>
              <a:t>запроса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ts val="650"/>
              </a:spcBef>
              <a:buClr>
                <a:srgbClr val="19194D"/>
              </a:buClr>
              <a:buSzPct val="100000"/>
              <a:buFont typeface="+mj-lt"/>
              <a:buAutoNum type="arabicPeriod"/>
            </a:pPr>
            <a:endParaRPr lang="ru-RU" altLang="ru-RU" sz="1800" dirty="0">
              <a:solidFill>
                <a:srgbClr val="000000"/>
              </a:solidFill>
              <a:ea typeface="Roboto" panose="02000000000000000000" pitchFamily="2" charset="0"/>
            </a:endParaRPr>
          </a:p>
          <a:p>
            <a:pPr marL="342900" indent="-342900">
              <a:lnSpc>
                <a:spcPct val="90000"/>
              </a:lnSpc>
              <a:spcBef>
                <a:spcPts val="650"/>
              </a:spcBef>
              <a:buClr>
                <a:srgbClr val="19194D"/>
              </a:buClr>
              <a:buSzPct val="100000"/>
              <a:buFont typeface="+mj-lt"/>
              <a:buAutoNum type="arabicPeriod"/>
            </a:pPr>
            <a:r>
              <a:rPr lang="ru-RU" altLang="ru-RU" sz="1800" b="1" dirty="0">
                <a:solidFill>
                  <a:srgbClr val="000000"/>
                </a:solidFill>
                <a:ea typeface="Roboto" panose="02000000000000000000" pitchFamily="2" charset="0"/>
              </a:rPr>
              <a:t>Строка запроса — HTTP-команда(метод), URI, номер версии </a:t>
            </a:r>
            <a:r>
              <a:rPr lang="ru-RU" altLang="ru-RU" sz="1800" b="1" dirty="0" smtClean="0">
                <a:solidFill>
                  <a:srgbClr val="000000"/>
                </a:solidFill>
                <a:ea typeface="Roboto" panose="02000000000000000000" pitchFamily="2" charset="0"/>
              </a:rPr>
              <a:t>HTTP</a:t>
            </a:r>
            <a:endParaRPr lang="en-US" altLang="ru-RU" sz="1800" b="1" dirty="0" smtClean="0">
              <a:solidFill>
                <a:srgbClr val="000000"/>
              </a:solidFill>
              <a:ea typeface="Roboto" panose="02000000000000000000" pitchFamily="2" charset="0"/>
            </a:endParaRPr>
          </a:p>
          <a:p>
            <a:pPr marL="548640" lvl="2" indent="0">
              <a:lnSpc>
                <a:spcPct val="90000"/>
              </a:lnSpc>
              <a:spcBef>
                <a:spcPts val="650"/>
              </a:spcBef>
              <a:buClr>
                <a:srgbClr val="19194D"/>
              </a:buClr>
              <a:buSzPct val="100000"/>
              <a:buNone/>
            </a:pPr>
            <a:r>
              <a:rPr lang="ru-RU" altLang="ru-RU" sz="1800" i="1" dirty="0" smtClean="0">
                <a:ea typeface="Roboto" panose="02000000000000000000" pitchFamily="2" charset="0"/>
              </a:rPr>
              <a:t>GET  </a:t>
            </a:r>
            <a:r>
              <a:rPr lang="ru-RU" altLang="ru-RU" sz="1800" i="1" dirty="0" err="1">
                <a:ea typeface="Roboto" panose="02000000000000000000" pitchFamily="2" charset="0"/>
              </a:rPr>
              <a:t>prog</a:t>
            </a:r>
            <a:r>
              <a:rPr lang="ru-RU" altLang="ru-RU" sz="1800" i="1" dirty="0">
                <a:ea typeface="Roboto" panose="02000000000000000000" pitchFamily="2" charset="0"/>
              </a:rPr>
              <a:t>.</a:t>
            </a:r>
            <a:r>
              <a:rPr lang="en-US" altLang="ru-RU" sz="1800" i="1" dirty="0" err="1">
                <a:ea typeface="Roboto" panose="02000000000000000000" pitchFamily="2" charset="0"/>
              </a:rPr>
              <a:t>php</a:t>
            </a:r>
            <a:r>
              <a:rPr lang="ru-RU" altLang="ru-RU" sz="1800" i="1" dirty="0">
                <a:ea typeface="Roboto" panose="02000000000000000000" pitchFamily="2" charset="0"/>
              </a:rPr>
              <a:t>?</a:t>
            </a:r>
            <a:r>
              <a:rPr lang="ru-RU" altLang="ru-RU" sz="1800" i="1" dirty="0" err="1">
                <a:ea typeface="Roboto" panose="02000000000000000000" pitchFamily="2" charset="0"/>
              </a:rPr>
              <a:t>cat</a:t>
            </a:r>
            <a:r>
              <a:rPr lang="ru-RU" altLang="ru-RU" sz="1800" i="1" dirty="0">
                <a:ea typeface="Roboto" panose="02000000000000000000" pitchFamily="2" charset="0"/>
              </a:rPr>
              <a:t>=</a:t>
            </a:r>
            <a:r>
              <a:rPr lang="ru-RU" altLang="ru-RU" sz="1800" i="1" dirty="0" err="1">
                <a:ea typeface="Roboto" panose="02000000000000000000" pitchFamily="2" charset="0"/>
              </a:rPr>
              <a:t>pers&amp;dog</a:t>
            </a:r>
            <a:r>
              <a:rPr lang="ru-RU" altLang="ru-RU" sz="1800" i="1" dirty="0">
                <a:ea typeface="Roboto" panose="02000000000000000000" pitchFamily="2" charset="0"/>
              </a:rPr>
              <a:t>=</a:t>
            </a:r>
            <a:r>
              <a:rPr lang="ru-RU" altLang="ru-RU" sz="1800" i="1" dirty="0" err="1">
                <a:ea typeface="Roboto" panose="02000000000000000000" pitchFamily="2" charset="0"/>
              </a:rPr>
              <a:t>cocker</a:t>
            </a:r>
            <a:r>
              <a:rPr lang="ru-RU" altLang="ru-RU" sz="1800" i="1" dirty="0">
                <a:ea typeface="Roboto" panose="02000000000000000000" pitchFamily="2" charset="0"/>
              </a:rPr>
              <a:t> HTTP 1.1</a:t>
            </a:r>
          </a:p>
          <a:p>
            <a:pPr marL="342900" indent="-342900">
              <a:lnSpc>
                <a:spcPct val="90000"/>
              </a:lnSpc>
              <a:spcBef>
                <a:spcPts val="650"/>
              </a:spcBef>
              <a:buClr>
                <a:srgbClr val="19194D"/>
              </a:buClr>
              <a:buSzPct val="100000"/>
              <a:buFont typeface="+mj-lt"/>
              <a:buAutoNum type="arabicPeriod"/>
            </a:pPr>
            <a:endParaRPr lang="en-US" altLang="ru-RU" sz="1800" dirty="0">
              <a:solidFill>
                <a:srgbClr val="000000"/>
              </a:solidFill>
              <a:ea typeface="Roboto" panose="02000000000000000000" pitchFamily="2" charset="0"/>
            </a:endParaRPr>
          </a:p>
          <a:p>
            <a:pPr marL="342900" indent="-342900">
              <a:lnSpc>
                <a:spcPct val="90000"/>
              </a:lnSpc>
              <a:spcBef>
                <a:spcPts val="650"/>
              </a:spcBef>
              <a:buClr>
                <a:srgbClr val="19194D"/>
              </a:buClr>
              <a:buSzPct val="100000"/>
              <a:buFont typeface="+mj-lt"/>
              <a:buAutoNum type="arabicPeriod"/>
            </a:pPr>
            <a:r>
              <a:rPr lang="ru-RU" altLang="ru-RU" sz="1800" b="1" dirty="0">
                <a:solidFill>
                  <a:srgbClr val="000000"/>
                </a:solidFill>
                <a:ea typeface="Roboto" panose="02000000000000000000" pitchFamily="2" charset="0"/>
              </a:rPr>
              <a:t>Заголовки запроса(могут отсутствовать)</a:t>
            </a:r>
          </a:p>
          <a:p>
            <a:pPr marL="548640" lvl="2" indent="0">
              <a:lnSpc>
                <a:spcPct val="90000"/>
              </a:lnSpc>
              <a:spcBef>
                <a:spcPts val="750"/>
              </a:spcBef>
              <a:buSzPct val="100000"/>
              <a:buNone/>
            </a:pPr>
            <a:r>
              <a:rPr lang="ru-RU" altLang="ru-RU" sz="1800" i="1" dirty="0" err="1" smtClean="0">
                <a:solidFill>
                  <a:srgbClr val="000000"/>
                </a:solidFill>
                <a:ea typeface="Roboto" panose="02000000000000000000" pitchFamily="2" charset="0"/>
              </a:rPr>
              <a:t>User-Agent</a:t>
            </a:r>
            <a:r>
              <a:rPr lang="ru-RU" altLang="ru-RU" sz="1800" i="1" dirty="0">
                <a:solidFill>
                  <a:srgbClr val="000000"/>
                </a:solidFill>
                <a:ea typeface="Roboto" panose="02000000000000000000" pitchFamily="2" charset="0"/>
              </a:rPr>
              <a:t>: </a:t>
            </a:r>
            <a:r>
              <a:rPr lang="ru-RU" altLang="ru-RU" sz="1800" i="1" dirty="0" err="1">
                <a:solidFill>
                  <a:srgbClr val="000000"/>
                </a:solidFill>
                <a:ea typeface="Roboto" panose="02000000000000000000" pitchFamily="2" charset="0"/>
              </a:rPr>
              <a:t>Mozilla</a:t>
            </a:r>
            <a:r>
              <a:rPr lang="ru-RU" altLang="ru-RU" sz="1800" i="1" dirty="0">
                <a:solidFill>
                  <a:srgbClr val="000000"/>
                </a:solidFill>
                <a:ea typeface="Roboto" panose="02000000000000000000" pitchFamily="2" charset="0"/>
              </a:rPr>
              <a:t>/5.0 (</a:t>
            </a:r>
            <a:r>
              <a:rPr lang="ru-RU" altLang="ru-RU" sz="1800" i="1" dirty="0" err="1">
                <a:solidFill>
                  <a:srgbClr val="000000"/>
                </a:solidFill>
                <a:ea typeface="Roboto" panose="02000000000000000000" pitchFamily="2" charset="0"/>
              </a:rPr>
              <a:t>Windows</a:t>
            </a:r>
            <a:r>
              <a:rPr lang="ru-RU" altLang="ru-RU" sz="1800" i="1" dirty="0">
                <a:solidFill>
                  <a:srgbClr val="000000"/>
                </a:solidFill>
                <a:ea typeface="Roboto" panose="02000000000000000000" pitchFamily="2" charset="0"/>
              </a:rPr>
              <a:t> NT 5.1) </a:t>
            </a:r>
            <a:r>
              <a:rPr lang="ru-RU" altLang="ru-RU" sz="1800" i="1" dirty="0" err="1">
                <a:solidFill>
                  <a:srgbClr val="000000"/>
                </a:solidFill>
                <a:ea typeface="Roboto" panose="02000000000000000000" pitchFamily="2" charset="0"/>
              </a:rPr>
              <a:t>AppleWebKit</a:t>
            </a:r>
            <a:r>
              <a:rPr lang="ru-RU" altLang="ru-RU" sz="1800" i="1" dirty="0">
                <a:solidFill>
                  <a:srgbClr val="000000"/>
                </a:solidFill>
                <a:ea typeface="Roboto" panose="02000000000000000000" pitchFamily="2" charset="0"/>
              </a:rPr>
              <a:t>/537.17 (KHTML, </a:t>
            </a:r>
            <a:r>
              <a:rPr lang="ru-RU" altLang="ru-RU" sz="1800" i="1" dirty="0" err="1">
                <a:solidFill>
                  <a:srgbClr val="000000"/>
                </a:solidFill>
                <a:ea typeface="Roboto" panose="02000000000000000000" pitchFamily="2" charset="0"/>
              </a:rPr>
              <a:t>like</a:t>
            </a:r>
            <a:r>
              <a:rPr lang="ru-RU" altLang="ru-RU" sz="1800" i="1" dirty="0">
                <a:solidFill>
                  <a:srgbClr val="000000"/>
                </a:solidFill>
                <a:ea typeface="Roboto" panose="02000000000000000000" pitchFamily="2" charset="0"/>
              </a:rPr>
              <a:t> </a:t>
            </a:r>
            <a:r>
              <a:rPr lang="ru-RU" altLang="ru-RU" sz="1800" i="1" dirty="0" err="1">
                <a:solidFill>
                  <a:srgbClr val="000000"/>
                </a:solidFill>
                <a:ea typeface="Roboto" panose="02000000000000000000" pitchFamily="2" charset="0"/>
              </a:rPr>
              <a:t>Gecko</a:t>
            </a:r>
            <a:r>
              <a:rPr lang="ru-RU" altLang="ru-RU" sz="1800" i="1" dirty="0">
                <a:solidFill>
                  <a:srgbClr val="000000"/>
                </a:solidFill>
                <a:ea typeface="Roboto" panose="02000000000000000000" pitchFamily="2" charset="0"/>
              </a:rPr>
              <a:t>) </a:t>
            </a:r>
            <a:r>
              <a:rPr lang="ru-RU" altLang="ru-RU" sz="1800" i="1" dirty="0" err="1">
                <a:solidFill>
                  <a:srgbClr val="000000"/>
                </a:solidFill>
                <a:ea typeface="Roboto" panose="02000000000000000000" pitchFamily="2" charset="0"/>
              </a:rPr>
              <a:t>Chrome</a:t>
            </a:r>
            <a:r>
              <a:rPr lang="ru-RU" altLang="ru-RU" sz="1800" i="1" dirty="0">
                <a:solidFill>
                  <a:srgbClr val="000000"/>
                </a:solidFill>
                <a:ea typeface="Roboto" panose="02000000000000000000" pitchFamily="2" charset="0"/>
              </a:rPr>
              <a:t>/24.0.1312.57 </a:t>
            </a:r>
            <a:r>
              <a:rPr lang="ru-RU" altLang="ru-RU" sz="1800" i="1" dirty="0" err="1">
                <a:solidFill>
                  <a:srgbClr val="000000"/>
                </a:solidFill>
                <a:ea typeface="Roboto" panose="02000000000000000000" pitchFamily="2" charset="0"/>
              </a:rPr>
              <a:t>Safari</a:t>
            </a:r>
            <a:r>
              <a:rPr lang="ru-RU" altLang="ru-RU" sz="1800" i="1" dirty="0">
                <a:solidFill>
                  <a:srgbClr val="000000"/>
                </a:solidFill>
                <a:ea typeface="Roboto" panose="02000000000000000000" pitchFamily="2" charset="0"/>
              </a:rPr>
              <a:t>/537.17</a:t>
            </a:r>
          </a:p>
          <a:p>
            <a:pPr marL="342900" indent="-342900">
              <a:lnSpc>
                <a:spcPct val="90000"/>
              </a:lnSpc>
              <a:spcBef>
                <a:spcPts val="650"/>
              </a:spcBef>
              <a:buClr>
                <a:srgbClr val="19194D"/>
              </a:buClr>
              <a:buSzPct val="100000"/>
              <a:buFont typeface="+mj-lt"/>
              <a:buAutoNum type="arabicPeriod"/>
            </a:pPr>
            <a:endParaRPr lang="en-US" altLang="ru-RU" sz="1800" dirty="0">
              <a:solidFill>
                <a:srgbClr val="000000"/>
              </a:solidFill>
              <a:ea typeface="Roboto" panose="02000000000000000000" pitchFamily="2" charset="0"/>
            </a:endParaRPr>
          </a:p>
          <a:p>
            <a:pPr marL="342900" indent="-342900">
              <a:lnSpc>
                <a:spcPct val="90000"/>
              </a:lnSpc>
              <a:spcBef>
                <a:spcPts val="650"/>
              </a:spcBef>
              <a:buClr>
                <a:srgbClr val="19194D"/>
              </a:buClr>
              <a:buSzPct val="100000"/>
              <a:buFont typeface="+mj-lt"/>
              <a:buAutoNum type="arabicPeriod"/>
            </a:pPr>
            <a:r>
              <a:rPr lang="ru-RU" altLang="ru-RU" sz="1800" b="1" dirty="0">
                <a:solidFill>
                  <a:srgbClr val="000000"/>
                </a:solidFill>
                <a:ea typeface="Roboto" panose="02000000000000000000" pitchFamily="2" charset="0"/>
              </a:rPr>
              <a:t>Тело запроса</a:t>
            </a:r>
          </a:p>
          <a:p>
            <a:pPr marL="548640" lvl="2" indent="0">
              <a:lnSpc>
                <a:spcPct val="90000"/>
              </a:lnSpc>
              <a:spcBef>
                <a:spcPts val="650"/>
              </a:spcBef>
              <a:buSzPct val="100000"/>
              <a:buNone/>
            </a:pPr>
            <a:r>
              <a:rPr lang="ru-RU" altLang="ru-RU" sz="1800" i="1" dirty="0" smtClean="0">
                <a:solidFill>
                  <a:srgbClr val="000000"/>
                </a:solidFill>
                <a:ea typeface="Roboto" panose="02000000000000000000" pitchFamily="2" charset="0"/>
              </a:rPr>
              <a:t>Пусто</a:t>
            </a:r>
            <a:endParaRPr lang="en-US" altLang="ru-RU" sz="1800" i="1" dirty="0">
              <a:solidFill>
                <a:srgbClr val="000000"/>
              </a:solidFill>
              <a:ea typeface="Roboto" panose="02000000000000000000" pitchFamily="2" charset="0"/>
            </a:endParaRPr>
          </a:p>
          <a:p>
            <a:pPr marL="548640" lvl="2" indent="0">
              <a:lnSpc>
                <a:spcPct val="90000"/>
              </a:lnSpc>
              <a:spcBef>
                <a:spcPts val="650"/>
              </a:spcBef>
              <a:buSzPct val="100000"/>
              <a:buNone/>
            </a:pPr>
            <a:endParaRPr lang="en-US" altLang="ru-RU" sz="1800" i="1" dirty="0" smtClean="0">
              <a:solidFill>
                <a:srgbClr val="000000"/>
              </a:solidFill>
              <a:ea typeface="Roboto" panose="02000000000000000000" pitchFamily="2" charset="0"/>
            </a:endParaRPr>
          </a:p>
          <a:p>
            <a:pPr marL="0" indent="0">
              <a:lnSpc>
                <a:spcPct val="90000"/>
              </a:lnSpc>
              <a:spcBef>
                <a:spcPts val="650"/>
              </a:spcBef>
              <a:buSzPct val="100000"/>
              <a:buNone/>
            </a:pPr>
            <a:r>
              <a:rPr lang="ru-RU" altLang="ru-RU" sz="1800" dirty="0">
                <a:solidFill>
                  <a:srgbClr val="00B050"/>
                </a:solidFill>
                <a:ea typeface="Roboto" panose="02000000000000000000" pitchFamily="2" charset="0"/>
              </a:rPr>
              <a:t>При передаче информации по методу GET, </a:t>
            </a:r>
            <a:r>
              <a:rPr lang="ru-RU" altLang="ru-RU" sz="1800" u="sng" dirty="0">
                <a:solidFill>
                  <a:srgbClr val="00B050"/>
                </a:solidFill>
                <a:ea typeface="Roboto" panose="02000000000000000000" pitchFamily="2" charset="0"/>
              </a:rPr>
              <a:t>данные передаются путем присоединения к URL после знака ‘?’ в виде пар имя=значение</a:t>
            </a:r>
            <a:r>
              <a:rPr lang="ru-RU" altLang="ru-RU" sz="1800" dirty="0">
                <a:solidFill>
                  <a:srgbClr val="00B050"/>
                </a:solidFill>
                <a:ea typeface="Roboto" panose="02000000000000000000" pitchFamily="2" charset="0"/>
              </a:rPr>
              <a:t>, разделенных между собой знаком &amp;. При этом применяется URL-кодирование. Тело запроса отсутствует.</a:t>
            </a:r>
          </a:p>
          <a:p>
            <a:pPr marL="548640" lvl="2" indent="0">
              <a:lnSpc>
                <a:spcPct val="90000"/>
              </a:lnSpc>
              <a:spcBef>
                <a:spcPts val="650"/>
              </a:spcBef>
              <a:buSzPct val="100000"/>
              <a:buNone/>
            </a:pPr>
            <a:endParaRPr lang="ru-RU" altLang="ru-RU" sz="1800" i="1" dirty="0">
              <a:solidFill>
                <a:srgbClr val="000000"/>
              </a:solidFill>
              <a:ea typeface="Roboto" panose="020000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8417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</a:t>
            </a:r>
            <a:r>
              <a:rPr lang="en-US" dirty="0" smtClean="0"/>
              <a:t>POST-</a:t>
            </a:r>
            <a:r>
              <a:rPr lang="ru-RU" dirty="0" smtClean="0"/>
              <a:t>запроса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342900" indent="-342900">
              <a:lnSpc>
                <a:spcPct val="90000"/>
              </a:lnSpc>
              <a:spcBef>
                <a:spcPts val="650"/>
              </a:spcBef>
              <a:buClr>
                <a:srgbClr val="19194D"/>
              </a:buClr>
              <a:buSzPct val="100000"/>
              <a:buFont typeface="+mj-lt"/>
              <a:buAutoNum type="arabicPeriod"/>
            </a:pPr>
            <a:endParaRPr lang="ru-RU" altLang="ru-RU" sz="1800" b="1" dirty="0" smtClean="0">
              <a:solidFill>
                <a:srgbClr val="000000"/>
              </a:solidFill>
              <a:latin typeface="Calibri" panose="020F0502020204030204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650"/>
              </a:spcBef>
              <a:buClr>
                <a:srgbClr val="19194D"/>
              </a:buClr>
              <a:buSzPct val="100000"/>
              <a:buFont typeface="+mj-lt"/>
              <a:buAutoNum type="arabicPeriod"/>
            </a:pPr>
            <a:r>
              <a:rPr lang="ru-RU" altLang="ru-RU" sz="1800" b="1" dirty="0" smtClean="0">
                <a:solidFill>
                  <a:srgbClr val="000000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Строка </a:t>
            </a:r>
            <a:r>
              <a:rPr lang="ru-RU" altLang="ru-RU" sz="1800" b="1" dirty="0">
                <a:solidFill>
                  <a:srgbClr val="000000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запроса — HTTP-команда(метод), URI, номер версии HTTP</a:t>
            </a:r>
            <a:endParaRPr lang="en-US" altLang="ru-RU" sz="1800" b="1" dirty="0">
              <a:solidFill>
                <a:srgbClr val="000000"/>
              </a:solidFill>
              <a:latin typeface="Calibri" panose="020F0502020204030204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  <a:p>
            <a:pPr marL="548640" lvl="2" indent="0">
              <a:lnSpc>
                <a:spcPct val="90000"/>
              </a:lnSpc>
              <a:spcBef>
                <a:spcPts val="650"/>
              </a:spcBef>
              <a:buClr>
                <a:srgbClr val="19194D"/>
              </a:buClr>
              <a:buSzPct val="100000"/>
              <a:buNone/>
            </a:pPr>
            <a:r>
              <a:rPr lang="ru-RU" altLang="ru-RU" sz="1800" i="1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GET  </a:t>
            </a:r>
            <a:r>
              <a:rPr lang="ru-RU" altLang="ru-RU" sz="1800" i="1" dirty="0" err="1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prog</a:t>
            </a:r>
            <a:r>
              <a:rPr lang="ru-RU" altLang="ru-RU" sz="1800" i="1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.</a:t>
            </a:r>
            <a:r>
              <a:rPr lang="en-US" altLang="ru-RU" sz="1800" i="1" dirty="0" err="1" smtClean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php</a:t>
            </a:r>
            <a:r>
              <a:rPr lang="ru-RU" altLang="ru-RU" sz="1800" i="1" dirty="0" smtClean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 </a:t>
            </a:r>
            <a:r>
              <a:rPr lang="ru-RU" altLang="ru-RU" sz="1800" i="1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HTTP 1.1</a:t>
            </a:r>
          </a:p>
          <a:p>
            <a:pPr marL="342900" indent="-342900">
              <a:lnSpc>
                <a:spcPct val="90000"/>
              </a:lnSpc>
              <a:spcBef>
                <a:spcPts val="650"/>
              </a:spcBef>
              <a:buClr>
                <a:srgbClr val="19194D"/>
              </a:buClr>
              <a:buSzPct val="100000"/>
              <a:buFont typeface="+mj-lt"/>
              <a:buAutoNum type="arabicPeriod"/>
            </a:pPr>
            <a:endParaRPr lang="en-US" altLang="ru-RU" sz="1800" dirty="0">
              <a:solidFill>
                <a:srgbClr val="000000"/>
              </a:solidFill>
              <a:latin typeface="Calibri" panose="020F0502020204030204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650"/>
              </a:spcBef>
              <a:buClr>
                <a:srgbClr val="19194D"/>
              </a:buClr>
              <a:buSzPct val="100000"/>
              <a:buFont typeface="+mj-lt"/>
              <a:buAutoNum type="arabicPeriod"/>
            </a:pPr>
            <a:r>
              <a:rPr lang="ru-RU" altLang="ru-RU" sz="1800" b="1" dirty="0">
                <a:solidFill>
                  <a:srgbClr val="000000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Заголовки запроса(могут отсутствовать)</a:t>
            </a:r>
          </a:p>
          <a:p>
            <a:pPr marL="548640" lvl="2" indent="0">
              <a:lnSpc>
                <a:spcPct val="90000"/>
              </a:lnSpc>
              <a:spcBef>
                <a:spcPts val="750"/>
              </a:spcBef>
              <a:buSzPct val="100000"/>
              <a:buNone/>
            </a:pPr>
            <a:r>
              <a:rPr lang="ru-RU" altLang="ru-RU" sz="1800" i="1" dirty="0" err="1">
                <a:solidFill>
                  <a:srgbClr val="000000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User-Agent</a:t>
            </a:r>
            <a:r>
              <a:rPr lang="ru-RU" altLang="ru-RU" sz="1800" i="1" dirty="0">
                <a:solidFill>
                  <a:srgbClr val="000000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: </a:t>
            </a:r>
            <a:r>
              <a:rPr lang="ru-RU" altLang="ru-RU" sz="1800" i="1" dirty="0" err="1">
                <a:solidFill>
                  <a:srgbClr val="000000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Mozilla</a:t>
            </a:r>
            <a:r>
              <a:rPr lang="ru-RU" altLang="ru-RU" sz="1800" i="1" dirty="0">
                <a:solidFill>
                  <a:srgbClr val="000000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/5.0 (</a:t>
            </a:r>
            <a:r>
              <a:rPr lang="ru-RU" altLang="ru-RU" sz="1800" i="1" dirty="0" err="1">
                <a:solidFill>
                  <a:srgbClr val="000000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Windows</a:t>
            </a:r>
            <a:r>
              <a:rPr lang="ru-RU" altLang="ru-RU" sz="1800" i="1" dirty="0">
                <a:solidFill>
                  <a:srgbClr val="000000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 NT 5.1) </a:t>
            </a:r>
            <a:r>
              <a:rPr lang="ru-RU" altLang="ru-RU" sz="1800" i="1" dirty="0" err="1">
                <a:solidFill>
                  <a:srgbClr val="000000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AppleWebKit</a:t>
            </a:r>
            <a:r>
              <a:rPr lang="ru-RU" altLang="ru-RU" sz="1800" i="1" dirty="0">
                <a:solidFill>
                  <a:srgbClr val="000000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/537.17 (KHTML, </a:t>
            </a:r>
            <a:r>
              <a:rPr lang="ru-RU" altLang="ru-RU" sz="1800" i="1" dirty="0" err="1">
                <a:solidFill>
                  <a:srgbClr val="000000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like</a:t>
            </a:r>
            <a:r>
              <a:rPr lang="ru-RU" altLang="ru-RU" sz="1800" i="1" dirty="0">
                <a:solidFill>
                  <a:srgbClr val="000000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 </a:t>
            </a:r>
            <a:r>
              <a:rPr lang="ru-RU" altLang="ru-RU" sz="1800" i="1" dirty="0" err="1">
                <a:solidFill>
                  <a:srgbClr val="000000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Gecko</a:t>
            </a:r>
            <a:r>
              <a:rPr lang="ru-RU" altLang="ru-RU" sz="1800" i="1" dirty="0">
                <a:solidFill>
                  <a:srgbClr val="000000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) </a:t>
            </a:r>
            <a:r>
              <a:rPr lang="ru-RU" altLang="ru-RU" sz="1800" i="1" dirty="0" err="1">
                <a:solidFill>
                  <a:srgbClr val="000000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Chrome</a:t>
            </a:r>
            <a:r>
              <a:rPr lang="ru-RU" altLang="ru-RU" sz="1800" i="1" dirty="0">
                <a:solidFill>
                  <a:srgbClr val="000000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/24.0.1312.57 </a:t>
            </a:r>
            <a:r>
              <a:rPr lang="ru-RU" altLang="ru-RU" sz="1800" i="1" dirty="0" err="1" smtClean="0">
                <a:solidFill>
                  <a:srgbClr val="000000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Safari</a:t>
            </a:r>
            <a:r>
              <a:rPr lang="ru-RU" altLang="ru-RU" sz="1800" i="1" dirty="0" smtClean="0">
                <a:solidFill>
                  <a:srgbClr val="000000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/537.17</a:t>
            </a:r>
          </a:p>
          <a:p>
            <a:pPr marL="548640" lvl="2" indent="0">
              <a:lnSpc>
                <a:spcPct val="90000"/>
              </a:lnSpc>
              <a:spcBef>
                <a:spcPts val="750"/>
              </a:spcBef>
              <a:buSzPct val="100000"/>
              <a:buNone/>
            </a:pPr>
            <a:r>
              <a:rPr lang="en-US" altLang="ru-RU" sz="1800" i="1" dirty="0" smtClean="0">
                <a:solidFill>
                  <a:srgbClr val="00B050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Content-length: 19</a:t>
            </a:r>
            <a:endParaRPr lang="ru-RU" altLang="ru-RU" sz="1800" i="1" dirty="0">
              <a:solidFill>
                <a:srgbClr val="00B050"/>
              </a:solidFill>
              <a:latin typeface="Calibri" panose="020F0502020204030204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650"/>
              </a:spcBef>
              <a:buClr>
                <a:srgbClr val="19194D"/>
              </a:buClr>
              <a:buSzPct val="100000"/>
              <a:buFont typeface="+mj-lt"/>
              <a:buAutoNum type="arabicPeriod"/>
            </a:pPr>
            <a:endParaRPr lang="en-US" altLang="ru-RU" sz="1800" dirty="0">
              <a:solidFill>
                <a:srgbClr val="000000"/>
              </a:solidFill>
              <a:latin typeface="Calibri" panose="020F0502020204030204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650"/>
              </a:spcBef>
              <a:buClr>
                <a:srgbClr val="19194D"/>
              </a:buClr>
              <a:buSzPct val="100000"/>
              <a:buFont typeface="+mj-lt"/>
              <a:buAutoNum type="arabicPeriod"/>
            </a:pPr>
            <a:r>
              <a:rPr lang="ru-RU" altLang="ru-RU" sz="1800" b="1" dirty="0">
                <a:solidFill>
                  <a:srgbClr val="000000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Тело запроса</a:t>
            </a:r>
          </a:p>
          <a:p>
            <a:pPr marL="548640" lvl="2" indent="0">
              <a:lnSpc>
                <a:spcPct val="90000"/>
              </a:lnSpc>
              <a:spcBef>
                <a:spcPts val="650"/>
              </a:spcBef>
              <a:buSzPct val="100000"/>
              <a:buNone/>
            </a:pPr>
            <a:r>
              <a:rPr lang="ru-RU" altLang="ru-RU" sz="1800" i="1" dirty="0" err="1" smtClean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cat</a:t>
            </a:r>
            <a:r>
              <a:rPr lang="ru-RU" altLang="ru-RU" sz="1800" i="1" dirty="0" smtClean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=</a:t>
            </a:r>
            <a:r>
              <a:rPr lang="ru-RU" altLang="ru-RU" sz="1800" i="1" dirty="0" err="1" smtClean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pers&amp;dog</a:t>
            </a:r>
            <a:r>
              <a:rPr lang="ru-RU" altLang="ru-RU" sz="1800" i="1" dirty="0" smtClean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=</a:t>
            </a:r>
            <a:r>
              <a:rPr lang="ru-RU" altLang="ru-RU" sz="1800" i="1" dirty="0" err="1" smtClean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cocker</a:t>
            </a:r>
            <a:endParaRPr lang="en-US" altLang="ru-RU" sz="1800" i="1" dirty="0" smtClean="0">
              <a:latin typeface="Calibri" panose="020F0502020204030204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  <a:p>
            <a:pPr marL="548640" lvl="2" indent="0">
              <a:lnSpc>
                <a:spcPct val="90000"/>
              </a:lnSpc>
              <a:spcBef>
                <a:spcPts val="650"/>
              </a:spcBef>
              <a:buSzPct val="100000"/>
              <a:buNone/>
            </a:pPr>
            <a:endParaRPr lang="en-US" sz="1800" i="1" dirty="0">
              <a:latin typeface="Calibri" panose="020F0502020204030204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  <a:p>
            <a:pPr marL="0" indent="0">
              <a:spcBef>
                <a:spcPts val="750"/>
              </a:spcBef>
              <a:buClr>
                <a:srgbClr val="19194D"/>
              </a:buClr>
              <a:buSzPct val="100000"/>
              <a:buNone/>
            </a:pPr>
            <a:r>
              <a:rPr lang="ru-RU" altLang="ru-RU" sz="1800" dirty="0">
                <a:solidFill>
                  <a:srgbClr val="00B050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При передаче информации по методу POST, </a:t>
            </a:r>
            <a:r>
              <a:rPr lang="ru-RU" altLang="ru-RU" sz="1800" u="sng" dirty="0">
                <a:solidFill>
                  <a:srgbClr val="00B050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данные передаются в теле запроса </a:t>
            </a:r>
            <a:r>
              <a:rPr lang="ru-RU" altLang="ru-RU" sz="1800" dirty="0">
                <a:solidFill>
                  <a:srgbClr val="00B050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в виде пар имя=значение, разделенных между собой знаком &amp;. </a:t>
            </a:r>
            <a:r>
              <a:rPr lang="ru-RU" altLang="ru-RU" sz="1800" dirty="0" smtClean="0">
                <a:solidFill>
                  <a:srgbClr val="00B050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В </a:t>
            </a:r>
            <a:r>
              <a:rPr lang="ru-RU" altLang="ru-RU" sz="1800" dirty="0">
                <a:solidFill>
                  <a:srgbClr val="00B050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заголовках запроса </a:t>
            </a:r>
            <a:r>
              <a:rPr lang="ru-RU" altLang="ru-RU" sz="1800" u="sng" dirty="0">
                <a:solidFill>
                  <a:srgbClr val="00B050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обязательно присутствует заголовок </a:t>
            </a:r>
            <a:r>
              <a:rPr lang="ru-RU" altLang="ru-RU" sz="1800" u="sng" dirty="0" err="1">
                <a:solidFill>
                  <a:srgbClr val="00B050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Content-Length</a:t>
            </a:r>
            <a:r>
              <a:rPr lang="ru-RU" altLang="ru-RU" sz="1800" dirty="0">
                <a:solidFill>
                  <a:srgbClr val="00B050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, в котором указывается длина передаваемого содержимого в байтах. в целях совместимости сохраняется.</a:t>
            </a:r>
          </a:p>
          <a:p>
            <a:pPr marL="548640" lvl="2" indent="0">
              <a:lnSpc>
                <a:spcPct val="90000"/>
              </a:lnSpc>
              <a:spcBef>
                <a:spcPts val="650"/>
              </a:spcBef>
              <a:buSzPct val="100000"/>
              <a:buNone/>
            </a:pPr>
            <a:endParaRPr lang="ru-RU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87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</a:t>
            </a:r>
            <a:r>
              <a:rPr lang="ru-RU" dirty="0" smtClean="0"/>
              <a:t>или </a:t>
            </a:r>
            <a:r>
              <a:rPr lang="en-US" dirty="0" smtClean="0"/>
              <a:t>POST?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Формально нет ограничения на размер 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URL-</a:t>
            </a:r>
            <a:r>
              <a:rPr lang="ru-RU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адреса (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RFC2616, 3.2.1)</a:t>
            </a:r>
            <a:r>
              <a:rPr lang="ru-RU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548640" lvl="2" indent="0">
              <a:buNone/>
            </a:pP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The HTTP protocol does not place any a priori limit on the length of a URI. Servers MUST be able to handle the URI of any resource they serve, and SHOULD be able to handle URIs of unbounded length if they provide GET-based forms that could generate such URIs</a:t>
            </a:r>
            <a:r>
              <a:rPr lang="en-US" sz="1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548640" lvl="2" indent="0">
              <a:buNone/>
            </a:pPr>
            <a:endParaRPr lang="ru-RU" sz="18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В то же время в этой же спецификации есть пометка:</a:t>
            </a:r>
          </a:p>
          <a:p>
            <a:pPr marL="548640" lvl="2" indent="0">
              <a:buNone/>
            </a:pP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Note: Servers ought to be cautious about depending on URI lengths above 255 bytes, because some older client or proxy implementations might not properly support these lengths</a:t>
            </a:r>
            <a:r>
              <a:rPr lang="en-US" sz="1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548640" lvl="2" indent="0">
              <a:buNone/>
            </a:pPr>
            <a:endParaRPr lang="en-US" sz="18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sz="1800" b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Таким образом, для «коротких» данных рекомендуется использовать </a:t>
            </a:r>
            <a:r>
              <a:rPr lang="en-US" sz="1800" b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GET-</a:t>
            </a:r>
            <a:r>
              <a:rPr lang="ru-RU" sz="1800" b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запросы, для «длинных» - </a:t>
            </a:r>
            <a:r>
              <a:rPr lang="en-US" sz="1800" b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POST.</a:t>
            </a:r>
            <a:r>
              <a:rPr lang="ru-RU" sz="1800" b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Однако, эти рекомендации не являются догмой, и использование того или иного типа запроса определяется конкретикой задачи и возможностями конкретного </a:t>
            </a:r>
            <a:r>
              <a:rPr lang="en-US" sz="1800" b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web-</a:t>
            </a:r>
            <a:r>
              <a:rPr lang="ru-RU" sz="1800" b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сервера.</a:t>
            </a:r>
            <a:endParaRPr lang="en-US" sz="18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5345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Итого</a:t>
            </a:r>
            <a:endParaRPr lang="ru-RU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51"/>
          <a:stretch>
            <a:fillRect/>
          </a:stretch>
        </p:blipFill>
        <p:spPr bwMode="auto">
          <a:xfrm>
            <a:off x="1691680" y="1256246"/>
            <a:ext cx="5702569" cy="5051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8451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9534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в </a:t>
            </a:r>
            <a:r>
              <a:rPr lang="en-US" dirty="0" smtClean="0"/>
              <a:t>HTML </a:t>
            </a:r>
            <a:r>
              <a:rPr lang="ru-RU" dirty="0" smtClean="0"/>
              <a:t>и </a:t>
            </a:r>
            <a:r>
              <a:rPr lang="en-US" dirty="0" smtClean="0"/>
              <a:t>CSS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6697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88431" y="1441454"/>
            <a:ext cx="70002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«</a:t>
            </a:r>
            <a:r>
              <a:rPr lang="en-US" sz="1400" dirty="0" smtClean="0"/>
              <a:t>Sir </a:t>
            </a:r>
            <a:r>
              <a:rPr lang="en-US" sz="1400" dirty="0"/>
              <a:t>Tim Berners-Lee invented </a:t>
            </a:r>
            <a:r>
              <a:rPr lang="en-US" sz="1400" dirty="0" smtClean="0"/>
              <a:t>the </a:t>
            </a:r>
            <a:r>
              <a:rPr lang="en-US" sz="1400" dirty="0"/>
              <a:t>World Wide Web in </a:t>
            </a:r>
            <a:r>
              <a:rPr lang="en-US" sz="1400" dirty="0" smtClean="0"/>
              <a:t>1989…</a:t>
            </a:r>
            <a:endParaRPr lang="ru-RU" sz="1400" dirty="0" smtClean="0"/>
          </a:p>
          <a:p>
            <a:r>
              <a:rPr lang="en-US" sz="1400" dirty="0" smtClean="0"/>
              <a:t>He </a:t>
            </a:r>
            <a:r>
              <a:rPr lang="en-US" sz="1400" dirty="0"/>
              <a:t>wrote the first web client </a:t>
            </a:r>
            <a:r>
              <a:rPr lang="en-US" sz="1400" dirty="0" smtClean="0"/>
              <a:t>and </a:t>
            </a:r>
            <a:r>
              <a:rPr lang="en-US" sz="1400" dirty="0"/>
              <a:t>server in </a:t>
            </a:r>
            <a:r>
              <a:rPr lang="en-US" sz="1400" dirty="0" smtClean="0"/>
              <a:t>1990…</a:t>
            </a:r>
            <a:endParaRPr lang="ru-RU" sz="1400" dirty="0" smtClean="0"/>
          </a:p>
          <a:p>
            <a:r>
              <a:rPr lang="en-US" sz="1400" dirty="0" smtClean="0"/>
              <a:t>His </a:t>
            </a:r>
            <a:r>
              <a:rPr lang="en-US" sz="1400" dirty="0"/>
              <a:t>specifications of URIs, HTTP </a:t>
            </a:r>
            <a:r>
              <a:rPr lang="en-US" sz="1400" dirty="0" smtClean="0"/>
              <a:t>and </a:t>
            </a:r>
            <a:r>
              <a:rPr lang="en-US" sz="1400" dirty="0"/>
              <a:t>HTML were refined as Web technology spread</a:t>
            </a:r>
            <a:r>
              <a:rPr lang="en-US" sz="1400" dirty="0" smtClean="0"/>
              <a:t>.</a:t>
            </a:r>
            <a:r>
              <a:rPr lang="ru-RU" sz="1400" dirty="0" smtClean="0"/>
              <a:t>»</a:t>
            </a:r>
          </a:p>
          <a:p>
            <a:r>
              <a:rPr lang="en-US" sz="1400" dirty="0">
                <a:hlinkClick r:id="rId2"/>
              </a:rPr>
              <a:t>https://www.w3.org/People/Berners-Lee/</a:t>
            </a:r>
            <a:endParaRPr lang="ru-RU" sz="14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</a:t>
            </a:r>
            <a:r>
              <a:rPr lang="en-US" dirty="0" smtClean="0"/>
              <a:t>HTML </a:t>
            </a:r>
            <a:r>
              <a:rPr lang="ru-RU" dirty="0" smtClean="0"/>
              <a:t>и </a:t>
            </a:r>
            <a:r>
              <a:rPr lang="en-US" dirty="0" smtClean="0"/>
              <a:t>CSS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521800"/>
            <a:ext cx="5184576" cy="314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86" y="1306440"/>
            <a:ext cx="1224136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888431" y="5733256"/>
            <a:ext cx="648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Лекция Тима </a:t>
            </a:r>
            <a:r>
              <a:rPr lang="ru-RU" sz="1400" dirty="0" err="1" smtClean="0"/>
              <a:t>Бернерс</a:t>
            </a:r>
            <a:r>
              <a:rPr lang="ru-RU" sz="1400" dirty="0" smtClean="0"/>
              <a:t>-Ли о перспективах </a:t>
            </a:r>
            <a:r>
              <a:rPr lang="en-US" sz="1400" dirty="0" smtClean="0"/>
              <a:t>WWW</a:t>
            </a:r>
            <a:r>
              <a:rPr lang="ru-RU" sz="1400" dirty="0" smtClean="0"/>
              <a:t>: </a:t>
            </a:r>
            <a:r>
              <a:rPr lang="en-US" sz="1400" dirty="0" smtClean="0"/>
              <a:t>https</a:t>
            </a:r>
            <a:r>
              <a:rPr lang="en-US" sz="1400" dirty="0"/>
              <a:t>://youtu.be/zdyrjxa00DE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98225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– </a:t>
            </a:r>
            <a:r>
              <a:rPr lang="en-US" b="1" dirty="0" err="1" smtClean="0"/>
              <a:t>H</a:t>
            </a:r>
            <a:r>
              <a:rPr lang="en-US" dirty="0" err="1" smtClean="0"/>
              <a:t>yper</a:t>
            </a:r>
            <a:r>
              <a:rPr lang="en-US" b="1" dirty="0" err="1" smtClean="0"/>
              <a:t>T</a:t>
            </a:r>
            <a:r>
              <a:rPr lang="en-US" dirty="0" err="1" smtClean="0"/>
              <a:t>ext</a:t>
            </a:r>
            <a:r>
              <a:rPr lang="en-US" dirty="0" smtClean="0"/>
              <a:t> </a:t>
            </a:r>
            <a:r>
              <a:rPr lang="en-US" b="1" dirty="0" smtClean="0"/>
              <a:t>M</a:t>
            </a:r>
            <a:r>
              <a:rPr lang="en-US" dirty="0" smtClean="0"/>
              <a:t>arkup </a:t>
            </a:r>
            <a:r>
              <a:rPr lang="en-US" b="1" dirty="0" smtClean="0"/>
              <a:t>L</a:t>
            </a:r>
            <a:r>
              <a:rPr lang="en-US" dirty="0" smtClean="0"/>
              <a:t>anguage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Bef>
                <a:spcPts val="750"/>
              </a:spcBef>
              <a:buClr>
                <a:srgbClr val="000000"/>
              </a:buClr>
              <a:buSzPct val="100000"/>
            </a:pPr>
            <a:endParaRPr lang="en-US" altLang="ru-RU" sz="1800" dirty="0" smtClean="0">
              <a:solidFill>
                <a:srgbClr val="000000"/>
              </a:solidFill>
              <a:latin typeface="Calibri" panose="020F0502020204030204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  <a:p>
            <a:pPr>
              <a:spcBef>
                <a:spcPts val="750"/>
              </a:spcBef>
              <a:buClr>
                <a:srgbClr val="000000"/>
              </a:buClr>
              <a:buSzPct val="100000"/>
            </a:pPr>
            <a:r>
              <a:rPr lang="ru-RU" altLang="ru-RU" sz="1800" dirty="0" smtClean="0">
                <a:solidFill>
                  <a:srgbClr val="000000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Является </a:t>
            </a:r>
            <a:r>
              <a:rPr lang="ru-RU" altLang="ru-RU" sz="1800" dirty="0">
                <a:solidFill>
                  <a:srgbClr val="000000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стандартом разметки документов во Всемирной паутине. </a:t>
            </a:r>
          </a:p>
          <a:p>
            <a:pPr>
              <a:spcBef>
                <a:spcPts val="750"/>
              </a:spcBef>
              <a:buClr>
                <a:srgbClr val="000000"/>
              </a:buClr>
              <a:buSzPct val="100000"/>
            </a:pPr>
            <a:r>
              <a:rPr lang="ru-RU" altLang="ru-RU" sz="1800" dirty="0">
                <a:solidFill>
                  <a:srgbClr val="000000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Является частным случаем SGML (стандартного обобщённого языка разметки) и соответствует международному стандарту ISO 8879.  </a:t>
            </a:r>
          </a:p>
          <a:p>
            <a:pPr>
              <a:spcBef>
                <a:spcPts val="750"/>
              </a:spcBef>
              <a:buClr>
                <a:srgbClr val="000000"/>
              </a:buClr>
              <a:buSzPct val="100000"/>
            </a:pPr>
            <a:r>
              <a:rPr lang="ru-RU" altLang="ru-RU" sz="1800" dirty="0">
                <a:solidFill>
                  <a:srgbClr val="000000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Интерпретируется браузерами и отображается в виде документа в удобной для человека форме</a:t>
            </a:r>
            <a:r>
              <a:rPr lang="ru-RU" altLang="ru-RU" sz="1800" dirty="0" smtClean="0">
                <a:solidFill>
                  <a:srgbClr val="000000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.</a:t>
            </a:r>
            <a:endParaRPr lang="ru-RU" altLang="ru-RU" sz="1800" dirty="0">
              <a:solidFill>
                <a:srgbClr val="000000"/>
              </a:solidFill>
              <a:latin typeface="Calibri" panose="020F0502020204030204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650"/>
              </a:spcBef>
              <a:buSzPct val="100000"/>
            </a:pPr>
            <a:r>
              <a:rPr lang="ru-RU" altLang="ru-RU" sz="1800" dirty="0">
                <a:solidFill>
                  <a:srgbClr val="000000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Базовый синтаксис и семантика языка HTML определены в стандарте HTML ― </a:t>
            </a:r>
            <a:r>
              <a:rPr lang="ru-RU" altLang="ru-RU" sz="1800" b="1" dirty="0">
                <a:solidFill>
                  <a:srgbClr val="161645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http://www.w3.org</a:t>
            </a:r>
            <a:endParaRPr lang="ru-RU" altLang="ru-RU" sz="1800" dirty="0">
              <a:solidFill>
                <a:srgbClr val="000000"/>
              </a:solidFill>
              <a:latin typeface="Calibri" panose="020F0502020204030204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ru-RU" altLang="ru-RU" sz="1800" b="1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&lt;</a:t>
            </a:r>
            <a:r>
              <a:rPr lang="ru-RU" altLang="ru-RU" sz="1800" b="1" dirty="0" err="1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tag</a:t>
            </a:r>
            <a:r>
              <a:rPr lang="ru-RU" altLang="ru-RU" sz="1800" b="1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 attr1=″</a:t>
            </a:r>
            <a:r>
              <a:rPr lang="ru-RU" altLang="ru-RU" sz="1800" b="1" dirty="0" err="1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value</a:t>
            </a:r>
            <a:r>
              <a:rPr lang="ru-RU" altLang="ru-RU" sz="1800" b="1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″ attr2=″</a:t>
            </a:r>
            <a:r>
              <a:rPr lang="ru-RU" altLang="ru-RU" sz="1800" b="1" dirty="0" err="1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value</a:t>
            </a:r>
            <a:r>
              <a:rPr lang="ru-RU" altLang="ru-RU" sz="1800" b="1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″&gt;</a:t>
            </a:r>
            <a:r>
              <a:rPr lang="ru-RU" altLang="ru-RU" sz="18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текст</a:t>
            </a:r>
            <a:r>
              <a:rPr lang="ru-RU" altLang="ru-RU" sz="1800" b="1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&lt;/</a:t>
            </a:r>
            <a:r>
              <a:rPr lang="ru-RU" altLang="ru-RU" sz="1800" b="1" dirty="0" err="1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tag</a:t>
            </a:r>
            <a:r>
              <a:rPr lang="ru-RU" altLang="ru-RU" sz="1800" b="1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&gt; </a:t>
            </a:r>
            <a:endParaRPr lang="en-US" altLang="ru-RU" sz="1800" b="1" dirty="0" smtClean="0">
              <a:latin typeface="Calibri" panose="020F0502020204030204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US" altLang="ru-RU" sz="1800" b="1" dirty="0">
              <a:latin typeface="Calibri" panose="020F0502020204030204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  <a:p>
            <a:pPr marL="0" indent="0">
              <a:spcBef>
                <a:spcPts val="750"/>
              </a:spcBef>
              <a:buSzPct val="65000"/>
              <a:buNone/>
            </a:pPr>
            <a:r>
              <a:rPr lang="ru-RU" altLang="ru-RU" sz="1800" b="1" dirty="0" smtClean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Одиночный </a:t>
            </a:r>
            <a:r>
              <a:rPr lang="ru-RU" altLang="ru-RU" sz="1800" b="1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тэг </a:t>
            </a:r>
            <a:r>
              <a:rPr lang="ru-RU" altLang="ru-RU" sz="18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– законченная конструкция, не содержит внутри других тегов</a:t>
            </a:r>
            <a:r>
              <a:rPr lang="ru-RU" altLang="ru-RU" sz="1800" dirty="0" smtClean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.</a:t>
            </a:r>
            <a:endParaRPr lang="en-US" altLang="ru-RU" sz="1800" dirty="0" smtClean="0">
              <a:latin typeface="Calibri" panose="020F0502020204030204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  <a:p>
            <a:pPr marL="0" indent="0">
              <a:spcBef>
                <a:spcPts val="750"/>
              </a:spcBef>
              <a:buSzPct val="65000"/>
              <a:buNone/>
            </a:pPr>
            <a:r>
              <a:rPr lang="ru-RU" altLang="ru-RU" sz="1800" b="1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Контейнер </a:t>
            </a:r>
            <a:r>
              <a:rPr lang="en-US" altLang="ru-RU" sz="18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– </a:t>
            </a:r>
            <a:r>
              <a:rPr lang="ru-RU" altLang="ru-RU" sz="18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может содержать в себе один или несколько других тегов. </a:t>
            </a:r>
          </a:p>
          <a:p>
            <a:pPr marL="0" indent="0">
              <a:spcBef>
                <a:spcPts val="750"/>
              </a:spcBef>
              <a:buSzPct val="65000"/>
              <a:buNone/>
            </a:pPr>
            <a:endParaRPr lang="ru-RU" altLang="ru-RU" sz="1800" dirty="0">
              <a:latin typeface="Calibri" panose="020F0502020204030204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ru-RU" altLang="ru-RU" sz="1800" b="1" dirty="0">
              <a:latin typeface="Calibri" panose="020F0502020204030204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ru-RU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265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 </a:t>
            </a:r>
            <a:r>
              <a:rPr lang="en-US" dirty="0" smtClean="0"/>
              <a:t>web-</a:t>
            </a:r>
            <a:r>
              <a:rPr lang="ru-RU" dirty="0" smtClean="0"/>
              <a:t>программирования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1" u="sng" dirty="0" smtClean="0"/>
              <a:t>КЛИЕНТ</a:t>
            </a:r>
          </a:p>
          <a:p>
            <a:pPr marL="0" indent="0">
              <a:buNone/>
            </a:pPr>
            <a:r>
              <a:rPr lang="ru-RU" sz="1800" dirty="0" err="1" smtClean="0"/>
              <a:t>Т.к</a:t>
            </a:r>
            <a:r>
              <a:rPr lang="ru-RU" sz="1800" dirty="0" smtClean="0"/>
              <a:t> говорим о </a:t>
            </a:r>
            <a:r>
              <a:rPr lang="en-US" sz="1800" dirty="0" smtClean="0"/>
              <a:t>web, </a:t>
            </a:r>
            <a:r>
              <a:rPr lang="ru-RU" sz="1800" dirty="0" smtClean="0"/>
              <a:t>то клиент – это </a:t>
            </a:r>
            <a:r>
              <a:rPr lang="en-US" sz="1800" dirty="0" smtClean="0"/>
              <a:t>99% </a:t>
            </a:r>
            <a:r>
              <a:rPr lang="ru-RU" sz="1800" dirty="0" smtClean="0"/>
              <a:t>браузер. Все браузеры обладают единообразным интерфейсом и определенным конечным набором поддерживаемых технологий:</a:t>
            </a:r>
          </a:p>
          <a:p>
            <a:pPr lvl="1"/>
            <a:r>
              <a:rPr lang="en-US" sz="1800" dirty="0" smtClean="0"/>
              <a:t>HTML+CSS</a:t>
            </a:r>
          </a:p>
          <a:p>
            <a:pPr lvl="1"/>
            <a:r>
              <a:rPr lang="en-US" sz="1800" dirty="0" smtClean="0"/>
              <a:t>XML+XSL(T)</a:t>
            </a:r>
          </a:p>
          <a:p>
            <a:pPr lvl="1"/>
            <a:r>
              <a:rPr lang="en-US" sz="1800" dirty="0" err="1" smtClean="0"/>
              <a:t>Javascript</a:t>
            </a:r>
            <a:endParaRPr lang="ru-RU" sz="1800" dirty="0" smtClean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r>
              <a:rPr lang="ru-RU" sz="1800" b="1" u="sng" dirty="0" smtClean="0"/>
              <a:t>СЕРВЕР</a:t>
            </a:r>
          </a:p>
          <a:p>
            <a:pPr marL="0" indent="0">
              <a:buNone/>
            </a:pPr>
            <a:r>
              <a:rPr lang="ru-RU" sz="1600" i="1" dirty="0">
                <a:solidFill>
                  <a:schemeClr val="bg1">
                    <a:lumMod val="50000"/>
                  </a:schemeClr>
                </a:solidFill>
              </a:rPr>
              <a:t>Двойственность понятия «сервер»: с одной стороны – физическое устройство, с другой – ПО, ответственное за обработку запросов, поступающих от клиента (браузера)</a:t>
            </a:r>
          </a:p>
          <a:p>
            <a:pPr marL="0" indent="0">
              <a:buNone/>
            </a:pPr>
            <a:r>
              <a:rPr lang="ru-RU" sz="1800" dirty="0" smtClean="0"/>
              <a:t>Спектр технологий существенно более широк по сравнению с клиентом:</a:t>
            </a:r>
          </a:p>
          <a:p>
            <a:pPr lvl="1"/>
            <a:r>
              <a:rPr lang="ru-RU" sz="1800" dirty="0" smtClean="0"/>
              <a:t>классические языки (</a:t>
            </a:r>
            <a:r>
              <a:rPr lang="en-US" sz="1800" dirty="0" smtClean="0"/>
              <a:t>Perl, PHP…)</a:t>
            </a:r>
          </a:p>
          <a:p>
            <a:pPr lvl="1"/>
            <a:r>
              <a:rPr lang="en-US" sz="1800" dirty="0" smtClean="0"/>
              <a:t>web-</a:t>
            </a:r>
            <a:r>
              <a:rPr lang="ru-RU" sz="1800" dirty="0" smtClean="0"/>
              <a:t>ориентированные языки (</a:t>
            </a:r>
            <a:r>
              <a:rPr lang="en-US" sz="1800" dirty="0" smtClean="0"/>
              <a:t>Python, Ruby</a:t>
            </a:r>
            <a:r>
              <a:rPr lang="ru-RU" sz="1800" dirty="0" smtClean="0"/>
              <a:t>…)</a:t>
            </a:r>
          </a:p>
          <a:p>
            <a:pPr lvl="1"/>
            <a:r>
              <a:rPr lang="ru-RU" sz="1800" dirty="0" smtClean="0"/>
              <a:t>реактивные технологии</a:t>
            </a:r>
          </a:p>
          <a:p>
            <a:pPr lvl="1"/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9265005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</a:t>
            </a:r>
            <a:r>
              <a:rPr lang="en-US" dirty="0" smtClean="0"/>
              <a:t>HTML-</a:t>
            </a:r>
            <a:r>
              <a:rPr lang="ru-RU" dirty="0" smtClean="0"/>
              <a:t>контейнеров</a:t>
            </a:r>
            <a:endParaRPr lang="ru-RU" dirty="0"/>
          </a:p>
        </p:txBody>
      </p:sp>
      <p:pic>
        <p:nvPicPr>
          <p:cNvPr id="4" name="Picture 2" descr="https://s3.amazonaws.com/viking_education/web_development/web_app_eng/html5_sectioning_high_lev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45983"/>
            <a:ext cx="7488832" cy="4876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2938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</a:t>
            </a:r>
            <a:r>
              <a:rPr lang="en-US" dirty="0" smtClean="0"/>
              <a:t>HTML</a:t>
            </a:r>
            <a:endParaRPr lang="ru-RU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755650" y="1268413"/>
            <a:ext cx="8280400" cy="4802187"/>
            <a:chOff x="755650" y="1268413"/>
            <a:chExt cx="8280400" cy="4802187"/>
          </a:xfrm>
        </p:grpSpPr>
        <p:sp>
          <p:nvSpPr>
            <p:cNvPr id="12" name="Text Box 2"/>
            <p:cNvSpPr txBox="1">
              <a:spLocks noChangeArrowheads="1"/>
            </p:cNvSpPr>
            <p:nvPr/>
          </p:nvSpPr>
          <p:spPr bwMode="auto">
            <a:xfrm>
              <a:off x="755650" y="1268413"/>
              <a:ext cx="8280400" cy="4802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2900" indent="-338138">
                <a:tabLst>
                  <a:tab pos="342900" algn="l"/>
                  <a:tab pos="790575" algn="l"/>
                  <a:tab pos="1239838" algn="l"/>
                  <a:tab pos="1689100" algn="l"/>
                  <a:tab pos="2138363" algn="l"/>
                  <a:tab pos="2587625" algn="l"/>
                  <a:tab pos="3036888" algn="l"/>
                  <a:tab pos="3486150" algn="l"/>
                  <a:tab pos="3935413" algn="l"/>
                  <a:tab pos="4384675" algn="l"/>
                  <a:tab pos="4833938" algn="l"/>
                  <a:tab pos="5283200" algn="l"/>
                  <a:tab pos="5732463" algn="l"/>
                  <a:tab pos="6181725" algn="l"/>
                  <a:tab pos="6630988" algn="l"/>
                  <a:tab pos="7080250" algn="l"/>
                  <a:tab pos="7529513" algn="l"/>
                  <a:tab pos="7978775" algn="l"/>
                  <a:tab pos="8428038" algn="l"/>
                  <a:tab pos="8877300" algn="l"/>
                  <a:tab pos="9326563" algn="l"/>
                </a:tabLst>
                <a:defRPr>
                  <a:solidFill>
                    <a:schemeClr val="bg1"/>
                  </a:solidFill>
                  <a:latin typeface="Arial" pitchFamily="34" charset="0"/>
                  <a:ea typeface="Microsoft YaHei" pitchFamily="34" charset="-122"/>
                </a:defRPr>
              </a:lvl1pPr>
              <a:lvl2pPr>
                <a:tabLst>
                  <a:tab pos="342900" algn="l"/>
                  <a:tab pos="790575" algn="l"/>
                  <a:tab pos="1239838" algn="l"/>
                  <a:tab pos="1689100" algn="l"/>
                  <a:tab pos="2138363" algn="l"/>
                  <a:tab pos="2587625" algn="l"/>
                  <a:tab pos="3036888" algn="l"/>
                  <a:tab pos="3486150" algn="l"/>
                  <a:tab pos="3935413" algn="l"/>
                  <a:tab pos="4384675" algn="l"/>
                  <a:tab pos="4833938" algn="l"/>
                  <a:tab pos="5283200" algn="l"/>
                  <a:tab pos="5732463" algn="l"/>
                  <a:tab pos="6181725" algn="l"/>
                  <a:tab pos="6630988" algn="l"/>
                  <a:tab pos="7080250" algn="l"/>
                  <a:tab pos="7529513" algn="l"/>
                  <a:tab pos="7978775" algn="l"/>
                  <a:tab pos="8428038" algn="l"/>
                  <a:tab pos="8877300" algn="l"/>
                  <a:tab pos="9326563" algn="l"/>
                </a:tabLst>
                <a:defRPr>
                  <a:solidFill>
                    <a:schemeClr val="bg1"/>
                  </a:solidFill>
                  <a:latin typeface="Arial" pitchFamily="34" charset="0"/>
                  <a:ea typeface="Microsoft YaHei" pitchFamily="34" charset="-122"/>
                </a:defRPr>
              </a:lvl2pPr>
              <a:lvl3pPr>
                <a:tabLst>
                  <a:tab pos="342900" algn="l"/>
                  <a:tab pos="790575" algn="l"/>
                  <a:tab pos="1239838" algn="l"/>
                  <a:tab pos="1689100" algn="l"/>
                  <a:tab pos="2138363" algn="l"/>
                  <a:tab pos="2587625" algn="l"/>
                  <a:tab pos="3036888" algn="l"/>
                  <a:tab pos="3486150" algn="l"/>
                  <a:tab pos="3935413" algn="l"/>
                  <a:tab pos="4384675" algn="l"/>
                  <a:tab pos="4833938" algn="l"/>
                  <a:tab pos="5283200" algn="l"/>
                  <a:tab pos="5732463" algn="l"/>
                  <a:tab pos="6181725" algn="l"/>
                  <a:tab pos="6630988" algn="l"/>
                  <a:tab pos="7080250" algn="l"/>
                  <a:tab pos="7529513" algn="l"/>
                  <a:tab pos="7978775" algn="l"/>
                  <a:tab pos="8428038" algn="l"/>
                  <a:tab pos="8877300" algn="l"/>
                  <a:tab pos="9326563" algn="l"/>
                </a:tabLst>
                <a:defRPr>
                  <a:solidFill>
                    <a:schemeClr val="bg1"/>
                  </a:solidFill>
                  <a:latin typeface="Arial" pitchFamily="34" charset="0"/>
                  <a:ea typeface="Microsoft YaHei" pitchFamily="34" charset="-122"/>
                </a:defRPr>
              </a:lvl3pPr>
              <a:lvl4pPr>
                <a:tabLst>
                  <a:tab pos="342900" algn="l"/>
                  <a:tab pos="790575" algn="l"/>
                  <a:tab pos="1239838" algn="l"/>
                  <a:tab pos="1689100" algn="l"/>
                  <a:tab pos="2138363" algn="l"/>
                  <a:tab pos="2587625" algn="l"/>
                  <a:tab pos="3036888" algn="l"/>
                  <a:tab pos="3486150" algn="l"/>
                  <a:tab pos="3935413" algn="l"/>
                  <a:tab pos="4384675" algn="l"/>
                  <a:tab pos="4833938" algn="l"/>
                  <a:tab pos="5283200" algn="l"/>
                  <a:tab pos="5732463" algn="l"/>
                  <a:tab pos="6181725" algn="l"/>
                  <a:tab pos="6630988" algn="l"/>
                  <a:tab pos="7080250" algn="l"/>
                  <a:tab pos="7529513" algn="l"/>
                  <a:tab pos="7978775" algn="l"/>
                  <a:tab pos="8428038" algn="l"/>
                  <a:tab pos="8877300" algn="l"/>
                  <a:tab pos="9326563" algn="l"/>
                </a:tabLst>
                <a:defRPr>
                  <a:solidFill>
                    <a:schemeClr val="bg1"/>
                  </a:solidFill>
                  <a:latin typeface="Arial" pitchFamily="34" charset="0"/>
                  <a:ea typeface="Microsoft YaHei" pitchFamily="34" charset="-122"/>
                </a:defRPr>
              </a:lvl4pPr>
              <a:lvl5pPr>
                <a:tabLst>
                  <a:tab pos="342900" algn="l"/>
                  <a:tab pos="790575" algn="l"/>
                  <a:tab pos="1239838" algn="l"/>
                  <a:tab pos="1689100" algn="l"/>
                  <a:tab pos="2138363" algn="l"/>
                  <a:tab pos="2587625" algn="l"/>
                  <a:tab pos="3036888" algn="l"/>
                  <a:tab pos="3486150" algn="l"/>
                  <a:tab pos="3935413" algn="l"/>
                  <a:tab pos="4384675" algn="l"/>
                  <a:tab pos="4833938" algn="l"/>
                  <a:tab pos="5283200" algn="l"/>
                  <a:tab pos="5732463" algn="l"/>
                  <a:tab pos="6181725" algn="l"/>
                  <a:tab pos="6630988" algn="l"/>
                  <a:tab pos="7080250" algn="l"/>
                  <a:tab pos="7529513" algn="l"/>
                  <a:tab pos="7978775" algn="l"/>
                  <a:tab pos="8428038" algn="l"/>
                  <a:tab pos="8877300" algn="l"/>
                  <a:tab pos="9326563" algn="l"/>
                </a:tabLst>
                <a:defRPr>
                  <a:solidFill>
                    <a:schemeClr val="bg1"/>
                  </a:solidFill>
                  <a:latin typeface="Arial" pitchFamily="34" charset="0"/>
                  <a:ea typeface="Microsoft YaHei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42900" algn="l"/>
                  <a:tab pos="790575" algn="l"/>
                  <a:tab pos="1239838" algn="l"/>
                  <a:tab pos="1689100" algn="l"/>
                  <a:tab pos="2138363" algn="l"/>
                  <a:tab pos="2587625" algn="l"/>
                  <a:tab pos="3036888" algn="l"/>
                  <a:tab pos="3486150" algn="l"/>
                  <a:tab pos="3935413" algn="l"/>
                  <a:tab pos="4384675" algn="l"/>
                  <a:tab pos="4833938" algn="l"/>
                  <a:tab pos="5283200" algn="l"/>
                  <a:tab pos="5732463" algn="l"/>
                  <a:tab pos="6181725" algn="l"/>
                  <a:tab pos="6630988" algn="l"/>
                  <a:tab pos="7080250" algn="l"/>
                  <a:tab pos="7529513" algn="l"/>
                  <a:tab pos="7978775" algn="l"/>
                  <a:tab pos="8428038" algn="l"/>
                  <a:tab pos="8877300" algn="l"/>
                  <a:tab pos="9326563" algn="l"/>
                </a:tabLst>
                <a:defRPr>
                  <a:solidFill>
                    <a:schemeClr val="bg1"/>
                  </a:solidFill>
                  <a:latin typeface="Arial" pitchFamily="34" charset="0"/>
                  <a:ea typeface="Microsoft YaHei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42900" algn="l"/>
                  <a:tab pos="790575" algn="l"/>
                  <a:tab pos="1239838" algn="l"/>
                  <a:tab pos="1689100" algn="l"/>
                  <a:tab pos="2138363" algn="l"/>
                  <a:tab pos="2587625" algn="l"/>
                  <a:tab pos="3036888" algn="l"/>
                  <a:tab pos="3486150" algn="l"/>
                  <a:tab pos="3935413" algn="l"/>
                  <a:tab pos="4384675" algn="l"/>
                  <a:tab pos="4833938" algn="l"/>
                  <a:tab pos="5283200" algn="l"/>
                  <a:tab pos="5732463" algn="l"/>
                  <a:tab pos="6181725" algn="l"/>
                  <a:tab pos="6630988" algn="l"/>
                  <a:tab pos="7080250" algn="l"/>
                  <a:tab pos="7529513" algn="l"/>
                  <a:tab pos="7978775" algn="l"/>
                  <a:tab pos="8428038" algn="l"/>
                  <a:tab pos="8877300" algn="l"/>
                  <a:tab pos="9326563" algn="l"/>
                </a:tabLst>
                <a:defRPr>
                  <a:solidFill>
                    <a:schemeClr val="bg1"/>
                  </a:solidFill>
                  <a:latin typeface="Arial" pitchFamily="34" charset="0"/>
                  <a:ea typeface="Microsoft YaHei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42900" algn="l"/>
                  <a:tab pos="790575" algn="l"/>
                  <a:tab pos="1239838" algn="l"/>
                  <a:tab pos="1689100" algn="l"/>
                  <a:tab pos="2138363" algn="l"/>
                  <a:tab pos="2587625" algn="l"/>
                  <a:tab pos="3036888" algn="l"/>
                  <a:tab pos="3486150" algn="l"/>
                  <a:tab pos="3935413" algn="l"/>
                  <a:tab pos="4384675" algn="l"/>
                  <a:tab pos="4833938" algn="l"/>
                  <a:tab pos="5283200" algn="l"/>
                  <a:tab pos="5732463" algn="l"/>
                  <a:tab pos="6181725" algn="l"/>
                  <a:tab pos="6630988" algn="l"/>
                  <a:tab pos="7080250" algn="l"/>
                  <a:tab pos="7529513" algn="l"/>
                  <a:tab pos="7978775" algn="l"/>
                  <a:tab pos="8428038" algn="l"/>
                  <a:tab pos="8877300" algn="l"/>
                  <a:tab pos="9326563" algn="l"/>
                </a:tabLst>
                <a:defRPr>
                  <a:solidFill>
                    <a:schemeClr val="bg1"/>
                  </a:solidFill>
                  <a:latin typeface="Arial" pitchFamily="34" charset="0"/>
                  <a:ea typeface="Microsoft YaHei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42900" algn="l"/>
                  <a:tab pos="790575" algn="l"/>
                  <a:tab pos="1239838" algn="l"/>
                  <a:tab pos="1689100" algn="l"/>
                  <a:tab pos="2138363" algn="l"/>
                  <a:tab pos="2587625" algn="l"/>
                  <a:tab pos="3036888" algn="l"/>
                  <a:tab pos="3486150" algn="l"/>
                  <a:tab pos="3935413" algn="l"/>
                  <a:tab pos="4384675" algn="l"/>
                  <a:tab pos="4833938" algn="l"/>
                  <a:tab pos="5283200" algn="l"/>
                  <a:tab pos="5732463" algn="l"/>
                  <a:tab pos="6181725" algn="l"/>
                  <a:tab pos="6630988" algn="l"/>
                  <a:tab pos="7080250" algn="l"/>
                  <a:tab pos="7529513" algn="l"/>
                  <a:tab pos="7978775" algn="l"/>
                  <a:tab pos="8428038" algn="l"/>
                  <a:tab pos="8877300" algn="l"/>
                  <a:tab pos="9326563" algn="l"/>
                </a:tabLst>
                <a:defRPr>
                  <a:solidFill>
                    <a:schemeClr val="bg1"/>
                  </a:solidFill>
                  <a:latin typeface="Arial" pitchFamily="34" charset="0"/>
                  <a:ea typeface="Microsoft YaHei" pitchFamily="34" charset="-122"/>
                </a:defRPr>
              </a:lvl9pPr>
            </a:lstStyle>
            <a:p>
              <a:pPr eaLnBrk="1" hangingPunct="1">
                <a:spcBef>
                  <a:spcPts val="600"/>
                </a:spcBef>
                <a:buSzPct val="100000"/>
              </a:pPr>
              <a:r>
                <a:rPr lang="ru-RU" altLang="ru-RU" b="1" dirty="0" smtClean="0">
                  <a:solidFill>
                    <a:srgbClr val="000000"/>
                  </a:solidFill>
                  <a:latin typeface="+mn-lt"/>
                  <a:ea typeface="Roboto" panose="02000000000000000000" pitchFamily="2" charset="0"/>
                </a:rPr>
                <a:t>&lt;!</a:t>
              </a:r>
              <a:r>
                <a:rPr lang="en-US" altLang="ru-RU" b="1" dirty="0" err="1" smtClean="0">
                  <a:solidFill>
                    <a:srgbClr val="000000"/>
                  </a:solidFill>
                  <a:latin typeface="+mn-lt"/>
                  <a:ea typeface="Roboto" panose="02000000000000000000" pitchFamily="2" charset="0"/>
                </a:rPr>
                <a:t>doctype</a:t>
              </a:r>
              <a:r>
                <a:rPr lang="en-US" altLang="ru-RU" b="1" dirty="0" smtClean="0">
                  <a:solidFill>
                    <a:srgbClr val="000000"/>
                  </a:solidFill>
                  <a:latin typeface="+mn-lt"/>
                  <a:ea typeface="Roboto" panose="02000000000000000000" pitchFamily="2" charset="0"/>
                </a:rPr>
                <a:t> html</a:t>
              </a:r>
              <a:r>
                <a:rPr lang="ru-RU" altLang="ru-RU" b="1" dirty="0" smtClean="0">
                  <a:solidFill>
                    <a:srgbClr val="000000"/>
                  </a:solidFill>
                  <a:latin typeface="+mn-lt"/>
                  <a:ea typeface="Roboto" panose="02000000000000000000" pitchFamily="2" charset="0"/>
                </a:rPr>
                <a:t>&gt;</a:t>
              </a:r>
              <a:endParaRPr lang="ru-RU" altLang="ru-RU" b="1" dirty="0">
                <a:solidFill>
                  <a:srgbClr val="000000"/>
                </a:solidFill>
                <a:latin typeface="+mn-lt"/>
                <a:ea typeface="Roboto" panose="02000000000000000000" pitchFamily="2" charset="0"/>
              </a:endParaRPr>
            </a:p>
            <a:p>
              <a:pPr eaLnBrk="1" hangingPunct="1">
                <a:spcBef>
                  <a:spcPts val="600"/>
                </a:spcBef>
                <a:buSzPct val="100000"/>
              </a:pPr>
              <a:r>
                <a:rPr lang="ru-RU" altLang="ru-RU" b="1" dirty="0" smtClean="0">
                  <a:solidFill>
                    <a:srgbClr val="000000"/>
                  </a:solidFill>
                  <a:latin typeface="+mn-lt"/>
                  <a:ea typeface="Roboto" panose="02000000000000000000" pitchFamily="2" charset="0"/>
                </a:rPr>
                <a:t>&lt;</a:t>
              </a:r>
              <a:r>
                <a:rPr lang="en-US" altLang="ru-RU" b="1" dirty="0" smtClean="0">
                  <a:solidFill>
                    <a:srgbClr val="000000"/>
                  </a:solidFill>
                  <a:latin typeface="+mn-lt"/>
                  <a:ea typeface="Roboto" panose="02000000000000000000" pitchFamily="2" charset="0"/>
                </a:rPr>
                <a:t>html</a:t>
              </a:r>
              <a:r>
                <a:rPr lang="ru-RU" altLang="ru-RU" b="1" dirty="0" smtClean="0">
                  <a:solidFill>
                    <a:srgbClr val="000000"/>
                  </a:solidFill>
                  <a:latin typeface="+mn-lt"/>
                  <a:ea typeface="Roboto" panose="02000000000000000000" pitchFamily="2" charset="0"/>
                </a:rPr>
                <a:t>&gt;</a:t>
              </a:r>
              <a:endParaRPr lang="ru-RU" altLang="ru-RU" b="1" dirty="0">
                <a:solidFill>
                  <a:srgbClr val="000000"/>
                </a:solidFill>
                <a:latin typeface="+mn-lt"/>
                <a:ea typeface="Roboto" panose="02000000000000000000" pitchFamily="2" charset="0"/>
              </a:endParaRPr>
            </a:p>
            <a:p>
              <a:pPr lvl="1" eaLnBrk="1" hangingPunct="1">
                <a:spcBef>
                  <a:spcPts val="600"/>
                </a:spcBef>
                <a:buSzPct val="100000"/>
              </a:pPr>
              <a:r>
                <a:rPr lang="ru-RU" altLang="ru-RU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  <a:ea typeface="Roboto" panose="02000000000000000000" pitchFamily="2" charset="0"/>
                </a:rPr>
                <a:t>&lt;</a:t>
              </a:r>
              <a:r>
                <a:rPr lang="en-US" altLang="ru-RU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  <a:ea typeface="Roboto" panose="02000000000000000000" pitchFamily="2" charset="0"/>
                </a:rPr>
                <a:t>head</a:t>
              </a:r>
              <a:r>
                <a:rPr lang="ru-RU" altLang="ru-RU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  <a:ea typeface="Roboto" panose="02000000000000000000" pitchFamily="2" charset="0"/>
                </a:rPr>
                <a:t>&gt;</a:t>
              </a:r>
              <a:endParaRPr lang="ru-RU" altLang="ru-RU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Roboto" panose="02000000000000000000" pitchFamily="2" charset="0"/>
              </a:endParaRPr>
            </a:p>
            <a:p>
              <a:pPr lvl="1" eaLnBrk="1" hangingPunct="1">
                <a:spcBef>
                  <a:spcPts val="600"/>
                </a:spcBef>
                <a:buSzPct val="100000"/>
              </a:pPr>
              <a:r>
                <a:rPr lang="en-US" altLang="ru-RU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  <a:ea typeface="Roboto" panose="02000000000000000000" pitchFamily="2" charset="0"/>
                </a:rPr>
                <a:t>	</a:t>
              </a:r>
              <a:r>
                <a:rPr lang="ru-RU" altLang="ru-RU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  <a:ea typeface="Roboto" panose="02000000000000000000" pitchFamily="2" charset="0"/>
                </a:rPr>
                <a:t>&lt;</a:t>
              </a:r>
              <a:r>
                <a:rPr lang="en-US" altLang="ru-RU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  <a:ea typeface="Roboto" panose="02000000000000000000" pitchFamily="2" charset="0"/>
                </a:rPr>
                <a:t>title</a:t>
              </a:r>
              <a:r>
                <a:rPr lang="ru-RU" altLang="ru-RU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  <a:ea typeface="Roboto" panose="02000000000000000000" pitchFamily="2" charset="0"/>
                </a:rPr>
                <a:t>&gt;Название документа&lt;/</a:t>
              </a:r>
              <a:r>
                <a:rPr lang="en-US" altLang="ru-RU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  <a:ea typeface="Roboto" panose="02000000000000000000" pitchFamily="2" charset="0"/>
                </a:rPr>
                <a:t>title</a:t>
              </a:r>
              <a:r>
                <a:rPr lang="ru-RU" altLang="ru-RU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  <a:ea typeface="Roboto" panose="02000000000000000000" pitchFamily="2" charset="0"/>
                </a:rPr>
                <a:t>&gt;</a:t>
              </a:r>
              <a:endParaRPr lang="en-US" altLang="ru-R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Roboto" panose="02000000000000000000" pitchFamily="2" charset="0"/>
              </a:endParaRPr>
            </a:p>
            <a:p>
              <a:pPr lvl="1" eaLnBrk="1" hangingPunct="1">
                <a:spcBef>
                  <a:spcPts val="600"/>
                </a:spcBef>
                <a:buSzPct val="100000"/>
              </a:pPr>
              <a:r>
                <a:rPr lang="en-US" altLang="ru-RU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  <a:ea typeface="Roboto" panose="02000000000000000000" pitchFamily="2" charset="0"/>
                </a:rPr>
                <a:t>	</a:t>
              </a:r>
              <a:r>
                <a:rPr lang="en-US" altLang="ru-RU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  <a:ea typeface="Roboto" panose="02000000000000000000" pitchFamily="2" charset="0"/>
                </a:rPr>
                <a:t>&lt;meta charset=“utf-8”&gt;</a:t>
              </a:r>
            </a:p>
            <a:p>
              <a:pPr lvl="1" eaLnBrk="1" hangingPunct="1">
                <a:spcBef>
                  <a:spcPts val="600"/>
                </a:spcBef>
                <a:buSzPct val="100000"/>
              </a:pPr>
              <a:r>
                <a:rPr lang="en-US" altLang="ru-RU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  <a:ea typeface="Roboto" panose="02000000000000000000" pitchFamily="2" charset="0"/>
                </a:rPr>
                <a:t>	</a:t>
              </a:r>
              <a:r>
                <a:rPr lang="en-US" altLang="ru-RU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  <a:ea typeface="Roboto" panose="02000000000000000000" pitchFamily="2" charset="0"/>
                </a:rPr>
                <a:t>…</a:t>
              </a:r>
              <a:endParaRPr lang="ru-RU" altLang="ru-RU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Roboto" panose="02000000000000000000" pitchFamily="2" charset="0"/>
              </a:endParaRPr>
            </a:p>
            <a:p>
              <a:pPr lvl="1" eaLnBrk="1" hangingPunct="1">
                <a:spcBef>
                  <a:spcPts val="600"/>
                </a:spcBef>
                <a:buSzPct val="100000"/>
              </a:pPr>
              <a:r>
                <a:rPr lang="ru-RU" altLang="ru-RU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  <a:ea typeface="Roboto" panose="02000000000000000000" pitchFamily="2" charset="0"/>
                </a:rPr>
                <a:t>&lt;/</a:t>
              </a:r>
              <a:r>
                <a:rPr lang="en-US" altLang="ru-RU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  <a:ea typeface="Roboto" panose="02000000000000000000" pitchFamily="2" charset="0"/>
                </a:rPr>
                <a:t>head</a:t>
              </a:r>
              <a:r>
                <a:rPr lang="ru-RU" altLang="ru-RU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  <a:ea typeface="Roboto" panose="02000000000000000000" pitchFamily="2" charset="0"/>
                </a:rPr>
                <a:t>&gt;</a:t>
              </a:r>
              <a:endParaRPr lang="ru-RU" altLang="ru-RU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Roboto" panose="02000000000000000000" pitchFamily="2" charset="0"/>
              </a:endParaRPr>
            </a:p>
            <a:p>
              <a:pPr lvl="1" eaLnBrk="1" hangingPunct="1">
                <a:spcBef>
                  <a:spcPts val="600"/>
                </a:spcBef>
                <a:buSzPct val="100000"/>
              </a:pPr>
              <a:r>
                <a:rPr lang="ru-RU" altLang="ru-RU" b="1" dirty="0" smtClean="0">
                  <a:solidFill>
                    <a:schemeClr val="accent4">
                      <a:lumMod val="75000"/>
                    </a:schemeClr>
                  </a:solidFill>
                  <a:latin typeface="+mn-lt"/>
                  <a:ea typeface="Roboto" panose="02000000000000000000" pitchFamily="2" charset="0"/>
                </a:rPr>
                <a:t>&lt;</a:t>
              </a:r>
              <a:r>
                <a:rPr lang="en-US" altLang="ru-RU" b="1" dirty="0" smtClean="0">
                  <a:solidFill>
                    <a:schemeClr val="accent4">
                      <a:lumMod val="75000"/>
                    </a:schemeClr>
                  </a:solidFill>
                  <a:latin typeface="+mn-lt"/>
                  <a:ea typeface="Roboto" panose="02000000000000000000" pitchFamily="2" charset="0"/>
                </a:rPr>
                <a:t>body</a:t>
              </a:r>
              <a:r>
                <a:rPr lang="ru-RU" altLang="ru-RU" b="1" dirty="0" smtClean="0">
                  <a:solidFill>
                    <a:schemeClr val="accent4">
                      <a:lumMod val="75000"/>
                    </a:schemeClr>
                  </a:solidFill>
                  <a:latin typeface="+mn-lt"/>
                  <a:ea typeface="Roboto" panose="02000000000000000000" pitchFamily="2" charset="0"/>
                </a:rPr>
                <a:t>&gt; </a:t>
              </a:r>
              <a:endParaRPr lang="en-US" altLang="ru-RU" b="1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Roboto" panose="02000000000000000000" pitchFamily="2" charset="0"/>
              </a:endParaRPr>
            </a:p>
            <a:p>
              <a:pPr lvl="1" eaLnBrk="1" hangingPunct="1">
                <a:spcBef>
                  <a:spcPts val="600"/>
                </a:spcBef>
                <a:buSzPct val="100000"/>
              </a:pPr>
              <a:r>
                <a:rPr lang="en-US" altLang="ru-RU" b="1" dirty="0" smtClean="0">
                  <a:solidFill>
                    <a:schemeClr val="accent4">
                      <a:lumMod val="75000"/>
                    </a:schemeClr>
                  </a:solidFill>
                  <a:latin typeface="+mn-lt"/>
                  <a:ea typeface="Roboto" panose="02000000000000000000" pitchFamily="2" charset="0"/>
                </a:rPr>
                <a:t>	</a:t>
              </a:r>
              <a:r>
                <a:rPr lang="ru-RU" altLang="ru-RU" b="1" dirty="0" smtClean="0">
                  <a:solidFill>
                    <a:schemeClr val="accent4">
                      <a:lumMod val="75000"/>
                    </a:schemeClr>
                  </a:solidFill>
                  <a:latin typeface="+mn-lt"/>
                  <a:ea typeface="Roboto" panose="02000000000000000000" pitchFamily="2" charset="0"/>
                </a:rPr>
                <a:t>Текст </a:t>
              </a:r>
              <a:r>
                <a:rPr lang="ru-RU" altLang="ru-RU" b="1" dirty="0">
                  <a:solidFill>
                    <a:schemeClr val="accent4">
                      <a:lumMod val="75000"/>
                    </a:schemeClr>
                  </a:solidFill>
                  <a:latin typeface="+mn-lt"/>
                  <a:ea typeface="Roboto" panose="02000000000000000000" pitchFamily="2" charset="0"/>
                </a:rPr>
                <a:t>с HTML-разметкой </a:t>
              </a:r>
              <a:endParaRPr lang="en-US" altLang="ru-RU" b="1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Roboto" panose="02000000000000000000" pitchFamily="2" charset="0"/>
              </a:endParaRPr>
            </a:p>
            <a:p>
              <a:pPr lvl="1" eaLnBrk="1" hangingPunct="1">
                <a:spcBef>
                  <a:spcPts val="600"/>
                </a:spcBef>
                <a:buSzPct val="100000"/>
              </a:pPr>
              <a:r>
                <a:rPr lang="en-US" altLang="ru-RU" b="1" dirty="0">
                  <a:solidFill>
                    <a:schemeClr val="accent4">
                      <a:lumMod val="75000"/>
                    </a:schemeClr>
                  </a:solidFill>
                  <a:latin typeface="+mn-lt"/>
                  <a:ea typeface="Roboto" panose="02000000000000000000" pitchFamily="2" charset="0"/>
                </a:rPr>
                <a:t>	</a:t>
              </a:r>
              <a:r>
                <a:rPr lang="en-US" altLang="ru-RU" b="1" dirty="0" smtClean="0">
                  <a:solidFill>
                    <a:schemeClr val="accent4">
                      <a:lumMod val="75000"/>
                    </a:schemeClr>
                  </a:solidFill>
                  <a:latin typeface="+mn-lt"/>
                  <a:ea typeface="Roboto" panose="02000000000000000000" pitchFamily="2" charset="0"/>
                </a:rPr>
                <a:t>…</a:t>
              </a:r>
            </a:p>
            <a:p>
              <a:pPr lvl="1" eaLnBrk="1" hangingPunct="1">
                <a:spcBef>
                  <a:spcPts val="600"/>
                </a:spcBef>
                <a:buSzPct val="100000"/>
              </a:pPr>
              <a:r>
                <a:rPr lang="ru-RU" altLang="ru-RU" b="1" dirty="0" smtClean="0">
                  <a:solidFill>
                    <a:schemeClr val="accent4">
                      <a:lumMod val="75000"/>
                    </a:schemeClr>
                  </a:solidFill>
                  <a:latin typeface="+mn-lt"/>
                  <a:ea typeface="Roboto" panose="02000000000000000000" pitchFamily="2" charset="0"/>
                </a:rPr>
                <a:t>&lt;/</a:t>
              </a:r>
              <a:r>
                <a:rPr lang="en-US" altLang="ru-RU" b="1" dirty="0" smtClean="0">
                  <a:solidFill>
                    <a:schemeClr val="accent4">
                      <a:lumMod val="75000"/>
                    </a:schemeClr>
                  </a:solidFill>
                  <a:latin typeface="+mn-lt"/>
                  <a:ea typeface="Roboto" panose="02000000000000000000" pitchFamily="2" charset="0"/>
                </a:rPr>
                <a:t>body</a:t>
              </a:r>
              <a:r>
                <a:rPr lang="ru-RU" altLang="ru-RU" b="1" dirty="0" smtClean="0">
                  <a:solidFill>
                    <a:schemeClr val="accent4">
                      <a:lumMod val="75000"/>
                    </a:schemeClr>
                  </a:solidFill>
                  <a:latin typeface="+mn-lt"/>
                  <a:ea typeface="Roboto" panose="02000000000000000000" pitchFamily="2" charset="0"/>
                </a:rPr>
                <a:t>&gt;</a:t>
              </a:r>
              <a:endParaRPr lang="en-US" altLang="ru-RU" b="1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Roboto" panose="02000000000000000000" pitchFamily="2" charset="0"/>
              </a:endParaRPr>
            </a:p>
            <a:p>
              <a:pPr eaLnBrk="1" hangingPunct="1">
                <a:spcBef>
                  <a:spcPts val="600"/>
                </a:spcBef>
                <a:buSzPct val="100000"/>
              </a:pPr>
              <a:r>
                <a:rPr lang="ru-RU" altLang="ru-RU" b="1" dirty="0" smtClean="0">
                  <a:solidFill>
                    <a:srgbClr val="000000"/>
                  </a:solidFill>
                  <a:latin typeface="+mn-lt"/>
                  <a:ea typeface="Roboto" panose="02000000000000000000" pitchFamily="2" charset="0"/>
                </a:rPr>
                <a:t>&lt;/</a:t>
              </a:r>
              <a:r>
                <a:rPr lang="en-US" altLang="ru-RU" b="1" dirty="0" smtClean="0">
                  <a:solidFill>
                    <a:srgbClr val="000000"/>
                  </a:solidFill>
                  <a:latin typeface="+mn-lt"/>
                  <a:ea typeface="Roboto" panose="02000000000000000000" pitchFamily="2" charset="0"/>
                </a:rPr>
                <a:t>html</a:t>
              </a:r>
              <a:r>
                <a:rPr lang="ru-RU" altLang="ru-RU" b="1" dirty="0" smtClean="0">
                  <a:solidFill>
                    <a:srgbClr val="000000"/>
                  </a:solidFill>
                  <a:latin typeface="+mn-lt"/>
                  <a:ea typeface="Roboto" panose="02000000000000000000" pitchFamily="2" charset="0"/>
                </a:rPr>
                <a:t>&gt;</a:t>
              </a:r>
              <a:endParaRPr lang="ru-RU" altLang="ru-RU" b="1" dirty="0">
                <a:solidFill>
                  <a:srgbClr val="000000"/>
                </a:solidFill>
                <a:latin typeface="+mn-lt"/>
                <a:ea typeface="Roboto" panose="02000000000000000000" pitchFamily="2" charset="0"/>
              </a:endParaRPr>
            </a:p>
          </p:txBody>
        </p:sp>
        <p:grpSp>
          <p:nvGrpSpPr>
            <p:cNvPr id="13" name="Группа 12"/>
            <p:cNvGrpSpPr/>
            <p:nvPr/>
          </p:nvGrpSpPr>
          <p:grpSpPr>
            <a:xfrm>
              <a:off x="6629428" y="2132856"/>
              <a:ext cx="2025844" cy="3179242"/>
              <a:chOff x="6629428" y="2132856"/>
              <a:chExt cx="2025844" cy="3179242"/>
            </a:xfrm>
          </p:grpSpPr>
          <p:sp>
            <p:nvSpPr>
              <p:cNvPr id="14" name="Правая фигурная скобка 13"/>
              <p:cNvSpPr/>
              <p:nvPr/>
            </p:nvSpPr>
            <p:spPr>
              <a:xfrm>
                <a:off x="6629428" y="2132856"/>
                <a:ext cx="288032" cy="1536650"/>
              </a:xfrm>
              <a:prstGeom prst="rightBrace">
                <a:avLst/>
              </a:prstGeom>
              <a:ln w="381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" name="Правая фигурная скобка 14"/>
              <p:cNvSpPr/>
              <p:nvPr/>
            </p:nvSpPr>
            <p:spPr>
              <a:xfrm>
                <a:off x="6640931" y="3775448"/>
                <a:ext cx="288032" cy="1536650"/>
              </a:xfrm>
              <a:prstGeom prst="rightBrace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7092280" y="2439516"/>
                <a:ext cx="155844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>
                    <a:solidFill>
                      <a:schemeClr val="tx1"/>
                    </a:solidFill>
                  </a:rPr>
                  <a:t>Мета-</a:t>
                </a:r>
              </a:p>
              <a:p>
                <a:r>
                  <a:rPr lang="ru-RU" dirty="0">
                    <a:solidFill>
                      <a:schemeClr val="tx1"/>
                    </a:solidFill>
                  </a:rPr>
                  <a:t>и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нформация</a:t>
                </a:r>
              </a:p>
              <a:p>
                <a:r>
                  <a:rPr lang="ru-RU" dirty="0" smtClean="0">
                    <a:solidFill>
                      <a:schemeClr val="tx1"/>
                    </a:solidFill>
                  </a:rPr>
                  <a:t>о документе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092280" y="4220607"/>
                <a:ext cx="156299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>
                    <a:solidFill>
                      <a:schemeClr val="tx1"/>
                    </a:solidFill>
                  </a:rPr>
                  <a:t>Содержимое</a:t>
                </a:r>
              </a:p>
              <a:p>
                <a:r>
                  <a:rPr lang="ru-RU" dirty="0" smtClean="0">
                    <a:solidFill>
                      <a:schemeClr val="tx1"/>
                    </a:solidFill>
                  </a:rPr>
                  <a:t>документа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95193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– </a:t>
            </a:r>
            <a:r>
              <a:rPr lang="en-US" b="1" dirty="0" smtClean="0"/>
              <a:t>C</a:t>
            </a:r>
            <a:r>
              <a:rPr lang="en-US" dirty="0" smtClean="0"/>
              <a:t>ascading </a:t>
            </a:r>
            <a:r>
              <a:rPr lang="en-US" b="1" dirty="0" smtClean="0"/>
              <a:t>S</a:t>
            </a:r>
            <a:r>
              <a:rPr lang="en-US" dirty="0" smtClean="0"/>
              <a:t>tyle </a:t>
            </a:r>
            <a:r>
              <a:rPr lang="en-US" b="1" dirty="0" smtClean="0"/>
              <a:t>S</a:t>
            </a:r>
            <a:r>
              <a:rPr lang="en-US" dirty="0" smtClean="0"/>
              <a:t>heet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2780928"/>
            <a:ext cx="8229600" cy="3376032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ru-RU" altLang="ru-RU" sz="1800" b="1" dirty="0">
                <a:solidFill>
                  <a:srgbClr val="000000"/>
                </a:solidFill>
                <a:ea typeface="Roboto" panose="02000000000000000000" pitchFamily="2" charset="0"/>
              </a:rPr>
              <a:t>Селектор (</a:t>
            </a:r>
            <a:r>
              <a:rPr lang="ru-RU" altLang="ru-RU" sz="1800" b="1" dirty="0" err="1">
                <a:solidFill>
                  <a:srgbClr val="000000"/>
                </a:solidFill>
                <a:ea typeface="Roboto" panose="02000000000000000000" pitchFamily="2" charset="0"/>
              </a:rPr>
              <a:t>Selector</a:t>
            </a:r>
            <a:r>
              <a:rPr lang="ru-RU" altLang="ru-RU" sz="1800" b="1" dirty="0">
                <a:solidFill>
                  <a:srgbClr val="000000"/>
                </a:solidFill>
                <a:ea typeface="Roboto" panose="02000000000000000000" pitchFamily="2" charset="0"/>
              </a:rPr>
              <a:t>)</a:t>
            </a:r>
            <a:r>
              <a:rPr lang="ru-RU" altLang="ru-RU" sz="1800" dirty="0">
                <a:solidFill>
                  <a:srgbClr val="000000"/>
                </a:solidFill>
                <a:ea typeface="Roboto" panose="02000000000000000000" pitchFamily="2" charset="0"/>
              </a:rPr>
              <a:t> — элемент, к которому будут применяться назначаемые стили: тег, класс или идентификатор объекта гипертекстового документа.</a:t>
            </a:r>
          </a:p>
          <a:p>
            <a:pPr>
              <a:buSzPct val="100000"/>
            </a:pPr>
            <a:r>
              <a:rPr lang="ru-RU" altLang="ru-RU" sz="1800" b="1" dirty="0">
                <a:solidFill>
                  <a:srgbClr val="000000"/>
                </a:solidFill>
                <a:ea typeface="Roboto" panose="02000000000000000000" pitchFamily="2" charset="0"/>
              </a:rPr>
              <a:t>Свойство (</a:t>
            </a:r>
            <a:r>
              <a:rPr lang="ru-RU" altLang="ru-RU" sz="1800" b="1" dirty="0" err="1">
                <a:solidFill>
                  <a:srgbClr val="000000"/>
                </a:solidFill>
                <a:ea typeface="Roboto" panose="02000000000000000000" pitchFamily="2" charset="0"/>
              </a:rPr>
              <a:t>Property</a:t>
            </a:r>
            <a:r>
              <a:rPr lang="ru-RU" altLang="ru-RU" sz="1800" b="1" dirty="0">
                <a:solidFill>
                  <a:srgbClr val="000000"/>
                </a:solidFill>
                <a:ea typeface="Roboto" panose="02000000000000000000" pitchFamily="2" charset="0"/>
              </a:rPr>
              <a:t>)</a:t>
            </a:r>
            <a:r>
              <a:rPr lang="ru-RU" altLang="ru-RU" sz="1800" dirty="0">
                <a:solidFill>
                  <a:srgbClr val="000000"/>
                </a:solidFill>
                <a:ea typeface="Roboto" panose="02000000000000000000" pitchFamily="2" charset="0"/>
              </a:rPr>
              <a:t> определяет одну или несколько характеристик селектора: задают формат отображения селектора: отступы, шрифты, выравнивание, размеры и т.д.</a:t>
            </a:r>
          </a:p>
          <a:p>
            <a:pPr>
              <a:buSzPct val="100000"/>
            </a:pPr>
            <a:r>
              <a:rPr lang="ru-RU" altLang="ru-RU" sz="1800" b="1" dirty="0">
                <a:solidFill>
                  <a:srgbClr val="000000"/>
                </a:solidFill>
                <a:ea typeface="Roboto" panose="02000000000000000000" pitchFamily="2" charset="0"/>
              </a:rPr>
              <a:t>Значение (</a:t>
            </a:r>
            <a:r>
              <a:rPr lang="ru-RU" altLang="ru-RU" sz="1800" b="1" dirty="0" err="1">
                <a:solidFill>
                  <a:srgbClr val="000000"/>
                </a:solidFill>
                <a:ea typeface="Roboto" panose="02000000000000000000" pitchFamily="2" charset="0"/>
              </a:rPr>
              <a:t>Value</a:t>
            </a:r>
            <a:r>
              <a:rPr lang="ru-RU" altLang="ru-RU" sz="1800" b="1" dirty="0">
                <a:solidFill>
                  <a:srgbClr val="000000"/>
                </a:solidFill>
                <a:ea typeface="Roboto" panose="02000000000000000000" pitchFamily="2" charset="0"/>
              </a:rPr>
              <a:t>)</a:t>
            </a:r>
            <a:r>
              <a:rPr lang="ru-RU" altLang="ru-RU" sz="1800" dirty="0">
                <a:solidFill>
                  <a:srgbClr val="000000"/>
                </a:solidFill>
                <a:ea typeface="Roboto" panose="02000000000000000000" pitchFamily="2" charset="0"/>
              </a:rPr>
              <a:t> — фактические числовые или строковые константы, определяющие свойство селектора.</a:t>
            </a:r>
          </a:p>
          <a:p>
            <a:r>
              <a:rPr lang="ru-RU" altLang="ru-RU" sz="1800" b="1" dirty="0">
                <a:solidFill>
                  <a:srgbClr val="000000"/>
                </a:solidFill>
                <a:ea typeface="Roboto" panose="02000000000000000000" pitchFamily="2" charset="0"/>
              </a:rPr>
              <a:t>Описание (</a:t>
            </a:r>
            <a:r>
              <a:rPr lang="ru-RU" altLang="ru-RU" sz="1800" b="1" dirty="0" err="1">
                <a:solidFill>
                  <a:srgbClr val="000000"/>
                </a:solidFill>
                <a:ea typeface="Roboto" panose="02000000000000000000" pitchFamily="2" charset="0"/>
              </a:rPr>
              <a:t>Declaration</a:t>
            </a:r>
            <a:r>
              <a:rPr lang="ru-RU" altLang="ru-RU" sz="1800" b="1" dirty="0">
                <a:solidFill>
                  <a:srgbClr val="000000"/>
                </a:solidFill>
                <a:ea typeface="Roboto" panose="02000000000000000000" pitchFamily="2" charset="0"/>
              </a:rPr>
              <a:t>)</a:t>
            </a:r>
            <a:r>
              <a:rPr lang="ru-RU" altLang="ru-RU" sz="1800" dirty="0">
                <a:solidFill>
                  <a:srgbClr val="000000"/>
                </a:solidFill>
                <a:ea typeface="Roboto" panose="02000000000000000000" pitchFamily="2" charset="0"/>
              </a:rPr>
              <a:t> — совокупность свойств и их значений.</a:t>
            </a:r>
          </a:p>
          <a:p>
            <a:r>
              <a:rPr lang="ru-RU" altLang="ru-RU" sz="1800" b="1" dirty="0">
                <a:solidFill>
                  <a:srgbClr val="000000"/>
                </a:solidFill>
                <a:ea typeface="Roboto" panose="02000000000000000000" pitchFamily="2" charset="0"/>
              </a:rPr>
              <a:t>Правило (</a:t>
            </a:r>
            <a:r>
              <a:rPr lang="ru-RU" altLang="ru-RU" sz="1800" b="1" dirty="0" err="1">
                <a:solidFill>
                  <a:srgbClr val="000000"/>
                </a:solidFill>
                <a:ea typeface="Roboto" panose="02000000000000000000" pitchFamily="2" charset="0"/>
              </a:rPr>
              <a:t>Rule</a:t>
            </a:r>
            <a:r>
              <a:rPr lang="ru-RU" altLang="ru-RU" sz="1800" b="1" dirty="0">
                <a:solidFill>
                  <a:srgbClr val="000000"/>
                </a:solidFill>
                <a:ea typeface="Roboto" panose="02000000000000000000" pitchFamily="2" charset="0"/>
              </a:rPr>
              <a:t>) </a:t>
            </a:r>
            <a:r>
              <a:rPr lang="ru-RU" altLang="ru-RU" sz="1800" dirty="0">
                <a:solidFill>
                  <a:srgbClr val="000000"/>
                </a:solidFill>
                <a:ea typeface="Roboto" panose="02000000000000000000" pitchFamily="2" charset="0"/>
              </a:rPr>
              <a:t>— полное описание стиля (селектор + описание).</a:t>
            </a:r>
          </a:p>
          <a:p>
            <a:pPr marL="0" indent="0">
              <a:buNone/>
            </a:pPr>
            <a:endParaRPr lang="ru-RU" sz="1800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339752" y="1268760"/>
            <a:ext cx="3905453" cy="1296144"/>
            <a:chOff x="2064" y="572"/>
            <a:chExt cx="1606" cy="533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" y="572"/>
              <a:ext cx="1606" cy="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2064" y="572"/>
              <a:ext cx="1606" cy="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ru-RU" altLang="ru-RU"/>
            </a:p>
          </p:txBody>
        </p:sp>
      </p:grpSp>
    </p:spTree>
    <p:extLst>
      <p:ext uri="{BB962C8B-B14F-4D97-AF65-F5344CB8AC3E}">
        <p14:creationId xmlns:p14="http://schemas.microsoft.com/office/powerpoint/2010/main" val="1393790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Специфичность (приоритет) селекторов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HTML:</a:t>
            </a:r>
          </a:p>
          <a:p>
            <a:pPr marL="0" indent="0" algn="ctr">
              <a:buNone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&lt;p id=“green” class=“blue”&gt;Hello, world!&lt;/p&gt;</a:t>
            </a:r>
          </a:p>
          <a:p>
            <a:pPr marL="0" indent="0">
              <a:buNone/>
            </a:pP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CSS:</a:t>
            </a:r>
          </a:p>
          <a:p>
            <a:pPr marL="1920240" lvl="8" indent="0">
              <a:buNone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p {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color:red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;}</a:t>
            </a:r>
          </a:p>
          <a:p>
            <a:pPr marL="1920240" lvl="8" indent="0">
              <a:buNone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#green {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color:green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;}</a:t>
            </a:r>
          </a:p>
          <a:p>
            <a:pPr marL="1920240" lvl="8" indent="0">
              <a:buNone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.blue {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color:blue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;}</a:t>
            </a:r>
          </a:p>
          <a:p>
            <a:pPr marL="1920240" lvl="8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Каким цветом отобразиться текст на экране?</a:t>
            </a: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7322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Специфичность (приоритет) селекторов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1" dirty="0">
                <a:latin typeface="Calibri" panose="020F0502020204030204" pitchFamily="34" charset="0"/>
                <a:cs typeface="Calibri" panose="020F0502020204030204" pitchFamily="34" charset="0"/>
              </a:rPr>
              <a:t>Специфичность селекторов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 (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selector's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specificity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) определяет их приоритет в таблице стилей. Чем специфичнее селектор, тем выше его приоритет. Для вычисления специфичности селектора используются три группы чисел (a, b, c), расчёт производится следующим образом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ru-RU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Считается число идентификаторов в селекторе (группа a)</a:t>
            </a:r>
          </a:p>
          <a:p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Считается число селекторов классов, атрибутов и псевдо-классов в селекторе (группа b)</a:t>
            </a:r>
          </a:p>
          <a:p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Считается число селекторов типа и псевдо-элементов в селекторе (группа c)</a:t>
            </a:r>
          </a:p>
          <a:p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Селектор внутри псевдо-класса отрицания (: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) считается как любой другой селектор, но сам псевдо-класс отрицания не участвует в вычислении селектора</a:t>
            </a:r>
          </a:p>
          <a:p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Универсальный селектор (*) и комбинаторы не участвуют в вычислении веса селектора</a:t>
            </a:r>
          </a:p>
          <a:p>
            <a:pPr marL="0" indent="0">
              <a:buNone/>
            </a:pP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ru-RU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Специфичность = а*100+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ru-RU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*10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endParaRPr lang="ru-RU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9391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Группы </a:t>
            </a:r>
            <a:r>
              <a:rPr lang="en-US" dirty="0" smtClean="0"/>
              <a:t>CSS-</a:t>
            </a:r>
            <a:r>
              <a:rPr lang="ru-RU" dirty="0" smtClean="0"/>
              <a:t>свойств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1800" b="1" u="sng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sz="18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Оформление</a:t>
            </a:r>
          </a:p>
          <a:p>
            <a:pPr marL="0" indent="0">
              <a:buNone/>
            </a:pPr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color: red | #ff0000 | </a:t>
            </a:r>
            <a:r>
              <a:rPr lang="en-US" sz="19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rgb</a:t>
            </a:r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(255,0,0) | </a:t>
            </a:r>
            <a:r>
              <a:rPr lang="en-US" sz="19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rgba</a:t>
            </a:r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(255,0,0,1);</a:t>
            </a:r>
          </a:p>
          <a:p>
            <a:pPr marL="0" indent="0">
              <a:buNone/>
            </a:pPr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background: </a:t>
            </a:r>
            <a:r>
              <a:rPr lang="en-US" sz="19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(a.jpg) left center no-repeat;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(background-image, background-position, background-repeat…)</a:t>
            </a:r>
          </a:p>
          <a:p>
            <a:pPr marL="0" indent="0">
              <a:buNone/>
            </a:pPr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font: 12pt/1.5 normal ‘</a:t>
            </a:r>
            <a:r>
              <a:rPr lang="en-US" sz="19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Calibri’,sans</a:t>
            </a:r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-serif;</a:t>
            </a:r>
          </a:p>
          <a:p>
            <a:pPr marL="0" indent="0">
              <a:buNone/>
            </a:pPr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text-decoration: underline;</a:t>
            </a:r>
          </a:p>
          <a:p>
            <a:pPr marL="0" indent="0">
              <a:buNone/>
            </a:pPr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text-transform: uppercase;</a:t>
            </a:r>
          </a:p>
          <a:p>
            <a:pPr marL="0" indent="0">
              <a:buNone/>
            </a:pPr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font-style: italic;</a:t>
            </a:r>
          </a:p>
          <a:p>
            <a:pPr marL="0" indent="0">
              <a:buNone/>
            </a:pPr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list-style-type: disc;</a:t>
            </a:r>
          </a:p>
          <a:p>
            <a:pPr marL="0" indent="0">
              <a:buNone/>
            </a:pPr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line-height: 1.5;</a:t>
            </a:r>
          </a:p>
          <a:p>
            <a:pPr marL="0" indent="0">
              <a:buNone/>
            </a:pPr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overflow: hidden;</a:t>
            </a:r>
          </a:p>
          <a:p>
            <a:pPr marL="0" indent="0">
              <a:buNone/>
            </a:pPr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transition: color 0.3s ease;</a:t>
            </a:r>
          </a:p>
          <a:p>
            <a:pPr marL="0" indent="0">
              <a:buNone/>
            </a:pPr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box-shadow: …</a:t>
            </a:r>
          </a:p>
          <a:p>
            <a:pPr marL="0" indent="0">
              <a:buNone/>
            </a:pPr>
            <a:endParaRPr lang="ru-RU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947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Группы </a:t>
            </a:r>
            <a:r>
              <a:rPr lang="en-US" dirty="0" smtClean="0"/>
              <a:t>CSS-</a:t>
            </a:r>
            <a:r>
              <a:rPr lang="ru-RU" dirty="0" smtClean="0"/>
              <a:t>свойств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b="1" u="sng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sz="18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Базовые свойства контейнера (блока)</a:t>
            </a:r>
            <a:endParaRPr lang="ru-RU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width: 700px | 50%…</a:t>
            </a:r>
          </a:p>
          <a:p>
            <a:pPr marL="0" indent="0">
              <a:buNone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height: 300px | 50vw | 24pt …</a:t>
            </a:r>
          </a:p>
          <a:p>
            <a:pPr marL="0" indent="0">
              <a:buNone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padding: 10px 20px 30px 40px;</a:t>
            </a:r>
          </a:p>
          <a:p>
            <a:pPr marL="0" indent="0">
              <a:buNone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margin: 40px 30px 20px 10px;</a:t>
            </a:r>
          </a:p>
          <a:p>
            <a:pPr marL="0" indent="0">
              <a:buNone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border: 10px solid red;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box-sizing: </a:t>
            </a:r>
            <a:r>
              <a:rPr lang="en-US" sz="1800" b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content-box </a:t>
            </a:r>
            <a:r>
              <a:rPr lang="ru-RU" sz="1800" b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en-US" sz="1800" b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border-box | padding-box</a:t>
            </a:r>
            <a:endParaRPr lang="ru-RU" sz="18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https://present5.com/customparser/45144347_40143767%20---%20xhtml_i_css.ppt/slide_5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124744"/>
            <a:ext cx="4160979" cy="312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6593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Группы </a:t>
            </a:r>
            <a:r>
              <a:rPr lang="en-US" dirty="0" smtClean="0"/>
              <a:t>CSS-</a:t>
            </a:r>
            <a:r>
              <a:rPr lang="ru-RU" dirty="0" smtClean="0"/>
              <a:t>свойств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b="1" u="sng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sz="18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Управление поведением контейнера</a:t>
            </a:r>
          </a:p>
          <a:p>
            <a:pPr marL="0" indent="0">
              <a:buNone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display: block | inline | inline-block | table | flex …</a:t>
            </a:r>
          </a:p>
          <a:p>
            <a:pPr marL="0" indent="0">
              <a:buNone/>
            </a:pPr>
            <a:endParaRPr lang="ru-RU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ru-RU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ru-RU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ru-RU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ru-RU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position: static | relative | absolute | 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fixed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| sticky…</a:t>
            </a:r>
          </a:p>
          <a:p>
            <a:pPr marL="0" indent="0">
              <a:buNone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left:…; top:…; right:…; bottom:…;</a:t>
            </a:r>
          </a:p>
          <a:p>
            <a:pPr marL="0" indent="0">
              <a:buNone/>
            </a:pPr>
            <a:endParaRPr lang="ru-RU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https://miro.medium.com/max/638/1*9q32zSfXvoNinOjySTFCZ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628800"/>
            <a:ext cx="3124622" cy="190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733" y="3645024"/>
            <a:ext cx="3405510" cy="2479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40918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Группы </a:t>
            </a:r>
            <a:r>
              <a:rPr lang="en-US" dirty="0" smtClean="0"/>
              <a:t>CSS-</a:t>
            </a:r>
            <a:r>
              <a:rPr lang="ru-RU" dirty="0" smtClean="0"/>
              <a:t>свойств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b="1" u="sng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sz="18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Управление поведением контейнера</a:t>
            </a:r>
          </a:p>
          <a:p>
            <a:pPr marL="0" indent="0">
              <a:buNone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float: left | right </a:t>
            </a:r>
          </a:p>
          <a:p>
            <a:pPr marL="0" indent="0">
              <a:buNone/>
            </a:pPr>
            <a:endParaRPr lang="ru-RU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ru-RU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ru-RU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ru-RU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ru-RU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-index: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число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endParaRPr lang="ru-RU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https://i.pinimg.com/originals/6b/84/b6/6b84b649a12d389d7a8c7a7ac076ab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945" y="1340767"/>
            <a:ext cx="3368897" cy="252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pbs.twimg.com/media/CeQOYOuUYAAvKe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585" y="3973223"/>
            <a:ext cx="2585616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372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Связь клиента с сервером (ПТИ, 3 курс)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2"/>
            <a:ext cx="8208912" cy="3050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Овал 4"/>
          <p:cNvSpPr/>
          <p:nvPr/>
        </p:nvSpPr>
        <p:spPr>
          <a:xfrm>
            <a:off x="179512" y="1052736"/>
            <a:ext cx="4752528" cy="2880320"/>
          </a:xfrm>
          <a:prstGeom prst="ellipse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>
          <a:xfrm>
            <a:off x="457200" y="4149080"/>
            <a:ext cx="8229600" cy="223224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ru-RU" b="1" dirty="0" smtClean="0"/>
          </a:p>
          <a:p>
            <a:pPr marL="0" indent="0">
              <a:buNone/>
            </a:pPr>
            <a:r>
              <a:rPr lang="ru-RU" b="1" dirty="0" smtClean="0"/>
              <a:t>HTTP</a:t>
            </a:r>
            <a:r>
              <a:rPr lang="ru-RU" dirty="0" smtClean="0"/>
              <a:t> </a:t>
            </a:r>
            <a:r>
              <a:rPr lang="ru-RU" dirty="0"/>
              <a:t>(англ. </a:t>
            </a:r>
            <a:r>
              <a:rPr lang="ru-RU" dirty="0" err="1"/>
              <a:t>HyperText</a:t>
            </a:r>
            <a:r>
              <a:rPr lang="ru-RU" dirty="0"/>
              <a:t> </a:t>
            </a:r>
            <a:r>
              <a:rPr lang="ru-RU" dirty="0" err="1"/>
              <a:t>Transfer</a:t>
            </a:r>
            <a:r>
              <a:rPr lang="ru-RU" dirty="0"/>
              <a:t> </a:t>
            </a:r>
            <a:r>
              <a:rPr lang="ru-RU" dirty="0" err="1" smtClean="0"/>
              <a:t>Protocol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ru-RU" dirty="0"/>
              <a:t>— протокол прикладного уровня передачи данных</a:t>
            </a:r>
            <a:r>
              <a:rPr lang="ru-RU" dirty="0" smtClean="0"/>
              <a:t>, </a:t>
            </a:r>
            <a:r>
              <a:rPr lang="ru-RU" dirty="0"/>
              <a:t>в настоящий момент используется для передачи произвольных данных. Основой HTTP является технология «клиент-сервер», то есть предполагается существование:</a:t>
            </a:r>
          </a:p>
          <a:p>
            <a:r>
              <a:rPr lang="ru-RU" b="1" dirty="0" smtClean="0"/>
              <a:t>клиентов</a:t>
            </a:r>
            <a:r>
              <a:rPr lang="ru-RU" dirty="0" smtClean="0"/>
              <a:t>, </a:t>
            </a:r>
            <a:r>
              <a:rPr lang="ru-RU" dirty="0"/>
              <a:t>которые инициируют соединение и посылают запрос;</a:t>
            </a:r>
          </a:p>
          <a:p>
            <a:r>
              <a:rPr lang="ru-RU" b="1" dirty="0"/>
              <a:t>с</a:t>
            </a:r>
            <a:r>
              <a:rPr lang="ru-RU" b="1" dirty="0" smtClean="0"/>
              <a:t>ерверов</a:t>
            </a:r>
            <a:r>
              <a:rPr lang="ru-RU" dirty="0" smtClean="0"/>
              <a:t>, </a:t>
            </a:r>
            <a:r>
              <a:rPr lang="ru-RU" dirty="0"/>
              <a:t>которые ожидают соединения для получения запроса, производят необходимые действия и возвращают обратно сообщение с результатом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3258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Эпохи развития </a:t>
            </a:r>
            <a:r>
              <a:rPr lang="en-US" dirty="0" smtClean="0"/>
              <a:t>WWW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83568" y="6305212"/>
            <a:ext cx="8064896" cy="567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Дата создания этой картинки – середина 2000-х годов. Реальность - отличается</a:t>
            </a:r>
            <a:endParaRPr lang="ru-RU" sz="1800" dirty="0"/>
          </a:p>
        </p:txBody>
      </p:sp>
      <p:pic>
        <p:nvPicPr>
          <p:cNvPr id="2050" name="Picture 2" descr="https://cdn-images-1.medium.com/max/1600/1*7UhrD7bt5kXrQXC8rxE-r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24744"/>
            <a:ext cx="9102310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342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</a:t>
            </a:r>
            <a:r>
              <a:rPr lang="en-US" dirty="0" smtClean="0"/>
              <a:t>Web 1.0, 2.0, 3.</a:t>
            </a:r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467544" y="1340768"/>
            <a:ext cx="2674640" cy="685800"/>
          </a:xfrm>
        </p:spPr>
        <p:txBody>
          <a:bodyPr/>
          <a:lstStyle/>
          <a:p>
            <a:r>
              <a:rPr lang="en-US" u="sng" dirty="0" smtClean="0"/>
              <a:t>Web 1.0</a:t>
            </a:r>
            <a:endParaRPr lang="ru-RU" u="sng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2"/>
          </p:nvPr>
        </p:nvSpPr>
        <p:spPr>
          <a:xfrm>
            <a:off x="467544" y="2204864"/>
            <a:ext cx="2674640" cy="40386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800" b="1" dirty="0"/>
              <a:t>Контент </a:t>
            </a:r>
            <a:r>
              <a:rPr lang="en-US" sz="1800" b="1" dirty="0"/>
              <a:t>web</a:t>
            </a:r>
            <a:r>
              <a:rPr lang="ru-RU" sz="1800" b="1" dirty="0"/>
              <a:t>-ресурса </a:t>
            </a:r>
            <a:r>
              <a:rPr lang="ru-RU" sz="1800" b="1" dirty="0" smtClean="0"/>
              <a:t>создается его владельцем. Пользователь НИКАК в этом не участвует.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Пример – сайты-визитки, портфолио и т.п.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dirty="0"/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/>
              <a:t>Недостаток: посетителю негде проявить активность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dirty="0"/>
          </a:p>
          <a:p>
            <a:pPr marL="0" indent="0">
              <a:spcBef>
                <a:spcPts val="0"/>
              </a:spcBef>
              <a:buNone/>
            </a:pPr>
            <a:endParaRPr lang="ru-RU" dirty="0"/>
          </a:p>
        </p:txBody>
      </p:sp>
      <p:sp>
        <p:nvSpPr>
          <p:cNvPr id="9" name="Текст 4"/>
          <p:cNvSpPr>
            <a:spLocks noGrp="1"/>
          </p:cNvSpPr>
          <p:nvPr>
            <p:ph type="body" idx="1"/>
          </p:nvPr>
        </p:nvSpPr>
        <p:spPr>
          <a:xfrm>
            <a:off x="3275856" y="1340768"/>
            <a:ext cx="2592288" cy="685800"/>
          </a:xfrm>
        </p:spPr>
        <p:txBody>
          <a:bodyPr/>
          <a:lstStyle/>
          <a:p>
            <a:r>
              <a:rPr lang="en-US" u="sng" dirty="0" smtClean="0"/>
              <a:t>Web 2.0</a:t>
            </a:r>
            <a:endParaRPr lang="ru-RU" u="sng" dirty="0"/>
          </a:p>
        </p:txBody>
      </p:sp>
      <p:sp>
        <p:nvSpPr>
          <p:cNvPr id="10" name="Объект 5"/>
          <p:cNvSpPr>
            <a:spLocks noGrp="1"/>
          </p:cNvSpPr>
          <p:nvPr>
            <p:ph sz="quarter" idx="2"/>
          </p:nvPr>
        </p:nvSpPr>
        <p:spPr>
          <a:xfrm>
            <a:off x="3275856" y="2204864"/>
            <a:ext cx="2592288" cy="4038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/>
              <a:t>Контент </a:t>
            </a:r>
            <a:r>
              <a:rPr lang="en-US" sz="1800" b="1" dirty="0" smtClean="0"/>
              <a:t>web</a:t>
            </a:r>
            <a:r>
              <a:rPr lang="ru-RU" sz="1800" b="1" dirty="0" smtClean="0"/>
              <a:t>-ресурса в большей или меньшей степени создается пользователями этого ресурса.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b="1" dirty="0"/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Пример – социальные сети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/>
              <a:t>Недостаток: вопрос доверия такому контенту</a:t>
            </a:r>
            <a:endParaRPr lang="ru-RU" sz="1800" b="1" dirty="0"/>
          </a:p>
        </p:txBody>
      </p:sp>
      <p:sp>
        <p:nvSpPr>
          <p:cNvPr id="11" name="Текст 4"/>
          <p:cNvSpPr>
            <a:spLocks noGrp="1"/>
          </p:cNvSpPr>
          <p:nvPr>
            <p:ph type="body" idx="1"/>
          </p:nvPr>
        </p:nvSpPr>
        <p:spPr>
          <a:xfrm>
            <a:off x="6012160" y="1340768"/>
            <a:ext cx="2674640" cy="685800"/>
          </a:xfrm>
        </p:spPr>
        <p:txBody>
          <a:bodyPr/>
          <a:lstStyle/>
          <a:p>
            <a:r>
              <a:rPr lang="en-US" u="sng" dirty="0" smtClean="0"/>
              <a:t>Web 3.0</a:t>
            </a:r>
            <a:endParaRPr lang="ru-RU" u="sng" dirty="0"/>
          </a:p>
        </p:txBody>
      </p:sp>
      <p:sp>
        <p:nvSpPr>
          <p:cNvPr id="12" name="Объект 5"/>
          <p:cNvSpPr>
            <a:spLocks noGrp="1"/>
          </p:cNvSpPr>
          <p:nvPr>
            <p:ph sz="quarter" idx="2"/>
          </p:nvPr>
        </p:nvSpPr>
        <p:spPr>
          <a:xfrm>
            <a:off x="6012160" y="2188493"/>
            <a:ext cx="2674640" cy="4038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ru-RU" sz="1800" b="1" dirty="0"/>
              <a:t>Контент </a:t>
            </a:r>
            <a:r>
              <a:rPr lang="en-US" sz="1800" b="1" dirty="0"/>
              <a:t>web</a:t>
            </a:r>
            <a:r>
              <a:rPr lang="ru-RU" sz="1800" b="1" dirty="0" smtClean="0"/>
              <a:t>-ресурса</a:t>
            </a:r>
            <a:r>
              <a:rPr lang="en-US" sz="1800" b="1" dirty="0" smtClean="0"/>
              <a:t> </a:t>
            </a:r>
            <a:r>
              <a:rPr lang="ru-RU" sz="1800" b="1" dirty="0" smtClean="0"/>
              <a:t>создается </a:t>
            </a:r>
            <a:r>
              <a:rPr lang="ru-RU" sz="1800" b="1" dirty="0"/>
              <a:t>пользователями этого </a:t>
            </a:r>
            <a:r>
              <a:rPr lang="ru-RU" sz="1800" b="1" dirty="0" smtClean="0"/>
              <a:t>ресурса</a:t>
            </a:r>
            <a:r>
              <a:rPr lang="en-US" sz="1800" b="1" dirty="0" smtClean="0"/>
              <a:t>, </a:t>
            </a:r>
            <a:r>
              <a:rPr lang="ru-RU" sz="1800" b="1" dirty="0" smtClean="0"/>
              <a:t>контенту можно доверять.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Пример </a:t>
            </a:r>
            <a:r>
              <a:rPr lang="ru-RU" sz="1800" dirty="0"/>
              <a:t>– </a:t>
            </a:r>
            <a:r>
              <a:rPr lang="ru-RU" sz="1800" dirty="0" smtClean="0"/>
              <a:t>Википедия*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/>
          </a:p>
          <a:p>
            <a:pPr marL="0" indent="0">
              <a:spcBef>
                <a:spcPts val="0"/>
              </a:spcBef>
              <a:buNone/>
            </a:pPr>
            <a:endParaRPr lang="ru-RU" sz="18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/>
              <a:t>Недостаток: вопрос заинтересованности эксперта</a:t>
            </a:r>
            <a:endParaRPr lang="ru-RU" sz="1800" b="1" dirty="0"/>
          </a:p>
          <a:p>
            <a:pPr marL="0" indent="0">
              <a:spcBef>
                <a:spcPts val="0"/>
              </a:spcBef>
              <a:buNone/>
            </a:pPr>
            <a:endParaRPr lang="ru-RU" sz="1800" b="1" dirty="0"/>
          </a:p>
          <a:p>
            <a:pPr marL="0" indent="0">
              <a:spcBef>
                <a:spcPts val="0"/>
              </a:spcBef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0450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Отношение к контенту первично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800" dirty="0" smtClean="0"/>
              <a:t>При определении эпохи, к которой относится </a:t>
            </a:r>
            <a:r>
              <a:rPr lang="en-US" sz="1800" dirty="0" smtClean="0"/>
              <a:t>web-</a:t>
            </a:r>
            <a:r>
              <a:rPr lang="ru-RU" sz="1800" dirty="0" smtClean="0"/>
              <a:t>ресурс, первичным является контент (его создание, изменение, определение достоверности), а не используемые технологии. </a:t>
            </a:r>
          </a:p>
          <a:p>
            <a:pPr marL="274320" lvl="1" indent="0">
              <a:buNone/>
            </a:pPr>
            <a:endParaRPr lang="en-US" sz="1800" dirty="0" smtClean="0"/>
          </a:p>
          <a:p>
            <a:pPr marL="548640" lvl="2" indent="0">
              <a:buNone/>
            </a:pPr>
            <a:r>
              <a:rPr lang="ru-RU" sz="1800" i="1" dirty="0" smtClean="0"/>
              <a:t>Неверно говорить, что если сайт не использует</a:t>
            </a:r>
            <a:r>
              <a:rPr lang="en-US" sz="1800" i="1" dirty="0" smtClean="0"/>
              <a:t> XML, </a:t>
            </a:r>
            <a:r>
              <a:rPr lang="ru-RU" sz="1800" i="1" dirty="0" smtClean="0"/>
              <a:t>то он не относится к эпохе </a:t>
            </a:r>
            <a:r>
              <a:rPr lang="en-US" sz="1800" i="1" dirty="0" smtClean="0"/>
              <a:t>Web 2.0. </a:t>
            </a:r>
            <a:r>
              <a:rPr lang="ru-RU" sz="1800" i="1" dirty="0" smtClean="0"/>
              <a:t>Также, неверно считать, что если сайт использует </a:t>
            </a:r>
            <a:r>
              <a:rPr lang="en-US" sz="1800" i="1" dirty="0" smtClean="0"/>
              <a:t>AJAX </a:t>
            </a:r>
            <a:r>
              <a:rPr lang="ru-RU" sz="1800" i="1" dirty="0" smtClean="0"/>
              <a:t>или характерную стилистику в </a:t>
            </a:r>
            <a:r>
              <a:rPr lang="ru-RU" sz="1800" i="1" dirty="0" err="1" smtClean="0"/>
              <a:t>дизацне</a:t>
            </a:r>
            <a:r>
              <a:rPr lang="en-US" sz="1800" i="1" dirty="0" smtClean="0"/>
              <a:t>, </a:t>
            </a:r>
            <a:r>
              <a:rPr lang="ru-RU" sz="1800" i="1" dirty="0" smtClean="0"/>
              <a:t>то он относится к эпохе </a:t>
            </a:r>
            <a:r>
              <a:rPr lang="en-US" sz="1800" i="1" dirty="0" smtClean="0"/>
              <a:t>Web 2.0, </a:t>
            </a:r>
            <a:r>
              <a:rPr lang="ru-RU" sz="1800" i="1" dirty="0" smtClean="0"/>
              <a:t>даже если посетитель никак не влияет на размещаемый на этом ресурсе контент.</a:t>
            </a:r>
          </a:p>
          <a:p>
            <a:pPr marL="548640" lvl="2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 smtClean="0"/>
              <a:t>Это порождает некоторые казусы. Например, любые форумы, доски объявлений, гостевые книги </a:t>
            </a:r>
            <a:r>
              <a:rPr lang="ru-RU" sz="1800" dirty="0" smtClean="0">
                <a:sym typeface="Wingdings" panose="05000000000000000000" pitchFamily="2" charset="2"/>
              </a:rPr>
              <a:t>, </a:t>
            </a:r>
            <a:r>
              <a:rPr lang="ru-RU" sz="1800" dirty="0" smtClean="0"/>
              <a:t>появившиеся более 20 лет назад, как не странно, относятся к </a:t>
            </a:r>
            <a:r>
              <a:rPr lang="en-US" sz="1800" dirty="0" smtClean="0"/>
              <a:t>Web 2.0</a:t>
            </a:r>
            <a:r>
              <a:rPr lang="ru-RU" sz="1800" dirty="0" smtClean="0"/>
              <a:t>.</a:t>
            </a:r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</a:rPr>
              <a:t>С другой стороны, есть и другие трактовки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Web 1.0, 2.0, 3.0… 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</a:rPr>
              <a:t>Например, связанные со скоростью интернета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; 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</a:rPr>
              <a:t>с мобильностью пользователей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; 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</a:rPr>
              <a:t>с виртуальной и дополненной реальностью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; 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</a:rPr>
              <a:t>с </a:t>
            </a:r>
            <a:r>
              <a:rPr lang="ru-RU" sz="1400" dirty="0" err="1" smtClean="0">
                <a:solidFill>
                  <a:schemeClr val="bg1">
                    <a:lumMod val="50000"/>
                  </a:schemeClr>
                </a:solidFill>
              </a:rPr>
              <a:t>нейроактивностью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ru-RU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935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Порталы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84767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936</TotalTime>
  <Words>2754</Words>
  <Application>Microsoft Office PowerPoint</Application>
  <PresentationFormat>Экран (4:3)</PresentationFormat>
  <Paragraphs>435</Paragraphs>
  <Slides>48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49" baseType="lpstr">
      <vt:lpstr>Начальная</vt:lpstr>
      <vt:lpstr>Web-дизайн и портальные технологии</vt:lpstr>
      <vt:lpstr>Сравнение этапов развития программирования и web-программирования</vt:lpstr>
      <vt:lpstr>Технологические особенности программирования и web-программирования</vt:lpstr>
      <vt:lpstr>Технологии web-программирования</vt:lpstr>
      <vt:lpstr>Связь клиента с сервером (ПТИ, 3 курс)</vt:lpstr>
      <vt:lpstr>Эпохи развития WWW</vt:lpstr>
      <vt:lpstr>Сравнение Web 1.0, 2.0, 3.0</vt:lpstr>
      <vt:lpstr>Отношение к контенту первично</vt:lpstr>
      <vt:lpstr>Порталы</vt:lpstr>
      <vt:lpstr>Основные определения</vt:lpstr>
      <vt:lpstr>Классификация порталов</vt:lpstr>
      <vt:lpstr>Горизонтальные и вертикальные порталы</vt:lpstr>
      <vt:lpstr>Корпоративные порталы</vt:lpstr>
      <vt:lpstr>Особенности корпоративных порталов</vt:lpstr>
      <vt:lpstr>Методы, используемые при проектирования сайтов\порталов</vt:lpstr>
      <vt:lpstr>Метод сортировки карточек</vt:lpstr>
      <vt:lpstr>Зачем нужно использовать?</vt:lpstr>
      <vt:lpstr>Вариации метода</vt:lpstr>
      <vt:lpstr>Недостатки метода</vt:lpstr>
      <vt:lpstr>Подготовка: подбор материалов</vt:lpstr>
      <vt:lpstr>Подготовка: отбор материалов</vt:lpstr>
      <vt:lpstr>Подготовка: подбор участников</vt:lpstr>
      <vt:lpstr>Подготовка: карточки</vt:lpstr>
      <vt:lpstr>Дополнительные условия тестирования:</vt:lpstr>
      <vt:lpstr>HTTP(S)</vt:lpstr>
      <vt:lpstr>Протокол HTTP(S) (ПТИ, 3 курс)</vt:lpstr>
      <vt:lpstr>Протокол HTTP(S) (ПТИ, 3 курс)</vt:lpstr>
      <vt:lpstr>HTTP(S), запрос клиента</vt:lpstr>
      <vt:lpstr>HTTP(S), методы</vt:lpstr>
      <vt:lpstr>HTTP(S), ответ сервера</vt:lpstr>
      <vt:lpstr>HTTP(S), коды ответов сервера</vt:lpstr>
      <vt:lpstr>Передача данных в GET и POST запросах</vt:lpstr>
      <vt:lpstr>Особенности GET-запроса</vt:lpstr>
      <vt:lpstr>Особенности POST-запроса</vt:lpstr>
      <vt:lpstr>GET или POST?</vt:lpstr>
      <vt:lpstr>Итого</vt:lpstr>
      <vt:lpstr>Введение в HTML и CSS</vt:lpstr>
      <vt:lpstr>История HTML и CSS</vt:lpstr>
      <vt:lpstr>HTML – HyperText Markup Language</vt:lpstr>
      <vt:lpstr>Использование HTML-контейнеров</vt:lpstr>
      <vt:lpstr>Структура HTML</vt:lpstr>
      <vt:lpstr>CSS – Cascading Style Sheet</vt:lpstr>
      <vt:lpstr>Специфичность (приоритет) селекторов</vt:lpstr>
      <vt:lpstr>Специфичность (приоритет) селекторов</vt:lpstr>
      <vt:lpstr>Группы CSS-свойств</vt:lpstr>
      <vt:lpstr>Группы CSS-свойств</vt:lpstr>
      <vt:lpstr>Группы CSS-свойств</vt:lpstr>
      <vt:lpstr>Группы CSS-свойств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Технологии Web 2.0</dc:title>
  <dc:creator>luky</dc:creator>
  <cp:lastModifiedBy>luky</cp:lastModifiedBy>
  <cp:revision>48</cp:revision>
  <dcterms:created xsi:type="dcterms:W3CDTF">2020-08-11T05:59:39Z</dcterms:created>
  <dcterms:modified xsi:type="dcterms:W3CDTF">2020-08-19T09:51:40Z</dcterms:modified>
</cp:coreProperties>
</file>