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76" r:id="rId6"/>
    <p:sldId id="277" r:id="rId7"/>
    <p:sldId id="278" r:id="rId8"/>
    <p:sldId id="279" r:id="rId9"/>
    <p:sldId id="294" r:id="rId10"/>
    <p:sldId id="293" r:id="rId11"/>
    <p:sldId id="295" r:id="rId12"/>
    <p:sldId id="288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113" d="100"/>
          <a:sy n="113" d="100"/>
        </p:scale>
        <p:origin x="510" y="10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82" y="234182"/>
            <a:ext cx="5201330" cy="4522903"/>
          </a:xfrm>
        </p:spPr>
        <p:txBody>
          <a:bodyPr/>
          <a:lstStyle/>
          <a:p>
            <a:pPr algn="ctr"/>
            <a:r>
              <a:rPr lang="en-US" b="0" i="0" u="none" strike="noStrike" baseline="0" noProof="1">
                <a:latin typeface="Modern Love" panose="04090805081005020601" pitchFamily="82" charset="0"/>
              </a:rPr>
              <a:t>pemasaran digital tentang Warung Indomie Modern</a:t>
            </a:r>
            <a:endParaRPr lang="en-US" noProof="1">
              <a:latin typeface="Modern Love" panose="04090805081005020601" pitchFamily="8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76788" y="4338020"/>
            <a:ext cx="3012521" cy="760288"/>
          </a:xfrm>
        </p:spPr>
        <p:txBody>
          <a:bodyPr/>
          <a:lstStyle/>
          <a:p>
            <a:r>
              <a:rPr lang="en-US" sz="2000" b="1" dirty="0">
                <a:latin typeface="Modern Love" panose="04090805081005020601" pitchFamily="82" charset="0"/>
                <a:cs typeface="Times New Roman" panose="02020603050405020304" pitchFamily="18" charset="0"/>
              </a:rPr>
              <a:t>Cepi Andrian 13220911</a:t>
            </a: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4672" y="4063354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380F3-518E-40E8-08E8-033B1559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489" y="378580"/>
            <a:ext cx="5711991" cy="5156659"/>
          </a:xfrm>
          <a:prstGeom prst="teardrop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180AA6-6801-036B-53A3-C23EFA889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1949"/>
            <a:ext cx="2009098" cy="2009098"/>
          </a:xfrm>
          <a:prstGeom prst="heptagon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192" y="1880856"/>
            <a:ext cx="3514344" cy="1325563"/>
          </a:xfrm>
        </p:spPr>
        <p:txBody>
          <a:bodyPr/>
          <a:lstStyle/>
          <a:p>
            <a:r>
              <a:rPr lang="en-US" noProof="1">
                <a:latin typeface="Modern Love" panose="04090805081005020601" pitchFamily="82" charset="0"/>
              </a:rPr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121423"/>
            <a:ext cx="5553456" cy="865362"/>
          </a:xfrm>
          <a:solidFill>
            <a:schemeClr val="accent2">
              <a:lumMod val="60000"/>
              <a:lumOff val="40000"/>
            </a:schemeClr>
          </a:solidFill>
          <a:effectLst>
            <a:softEdge rad="127000"/>
          </a:effectLst>
        </p:spPr>
        <p:txBody>
          <a:bodyPr/>
          <a:lstStyle/>
          <a:p>
            <a:pPr marR="0" lvl="0" rtl="0"/>
            <a:r>
              <a:rPr lang="en-US" sz="2000" kern="100" noProof="1">
                <a:solidFill>
                  <a:schemeClr val="tx1"/>
                </a:solidFill>
                <a:latin typeface="Times New Roman" panose="02020603050405020304" pitchFamily="18" charset="0"/>
              </a:rPr>
              <a:t>Cukup Sekian &amp; Terimakasih</a:t>
            </a:r>
            <a:endParaRPr lang="en-US" sz="2000" noProof="1">
              <a:solidFill>
                <a:schemeClr val="tx1"/>
              </a:solidFill>
            </a:endParaRP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9A1CD2D-34AB-2B47-704F-025DC2B74BB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258926" y="808261"/>
            <a:ext cx="2545474" cy="2235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2D611E-EE93-D30D-7F48-EAEECE8D4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513" y="4966255"/>
            <a:ext cx="1561819" cy="1561819"/>
          </a:xfrm>
          <a:prstGeom prst="heptagon">
            <a:avLst/>
          </a:prstGeom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49" y="2103437"/>
            <a:ext cx="5117162" cy="1325563"/>
          </a:xfrm>
        </p:spPr>
        <p:txBody>
          <a:bodyPr/>
          <a:lstStyle/>
          <a:p>
            <a:pPr algn="ctr"/>
            <a:r>
              <a:rPr lang="en-US" noProof="1">
                <a:latin typeface="Modern Love" panose="04090805081005020601" pitchFamily="82" charset="0"/>
              </a:rPr>
              <a:t>Pendahuluan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sz="1400" dirty="0" err="1">
                <a:latin typeface="Berlin Sans FB Demi" panose="020E0802020502020306" pitchFamily="34" charset="0"/>
              </a:rPr>
              <a:t>Presentasi</a:t>
            </a:r>
            <a:r>
              <a:rPr lang="en-US" sz="1400" dirty="0">
                <a:latin typeface="Berlin Sans FB Demi" panose="020E0802020502020306" pitchFamily="34" charset="0"/>
              </a:rPr>
              <a:t> Power Point </a:t>
            </a:r>
            <a:r>
              <a:rPr lang="en-US" sz="1400" dirty="0" err="1">
                <a:latin typeface="Berlin Sans FB Demi" panose="020E0802020502020306" pitchFamily="34" charset="0"/>
              </a:rPr>
              <a:t>Pemasaran</a:t>
            </a:r>
            <a:r>
              <a:rPr lang="en-US" sz="1400" dirty="0">
                <a:latin typeface="Berlin Sans FB Demi" panose="020E0802020502020306" pitchFamily="34" charset="0"/>
              </a:rPr>
              <a:t> Digital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91961" y="1299412"/>
            <a:ext cx="2102139" cy="229468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F7D8B994-0BA6-C95B-46BC-89A8FA098442}"/>
              </a:ext>
            </a:extLst>
          </p:cNvPr>
          <p:cNvSpPr txBox="1">
            <a:spLocks/>
          </p:cNvSpPr>
          <p:nvPr/>
        </p:nvSpPr>
        <p:spPr>
          <a:xfrm>
            <a:off x="56975" y="3429000"/>
            <a:ext cx="5043638" cy="1395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0" kern="100" noProof="1">
                <a:solidFill>
                  <a:schemeClr val="tx1"/>
                </a:solidFill>
                <a:latin typeface="Times New Roman" panose="02020603050405020304" pitchFamily="18" charset="0"/>
              </a:rPr>
              <a:t>Warung Indomie Modern sebagai warung makanan dengan konsep modern yang menghidangkan variasi mie instan Indo mie yang lezat dan kreatif.</a:t>
            </a:r>
            <a:endParaRPr lang="en-US" sz="2000" noProof="1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DCE840-2B35-E2F7-05FA-F01BFF42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532" y="49426"/>
            <a:ext cx="8545068" cy="7583274"/>
          </a:xfrm>
          <a:prstGeom prst="flowChartOnlineStorage">
            <a:avLst/>
          </a:prstGeom>
          <a:effectLst>
            <a:softEdge rad="6350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951ADB-704D-0A12-86D2-7E4D88EDA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7" y="484255"/>
            <a:ext cx="1380744" cy="1380744"/>
          </a:xfrm>
          <a:prstGeom prst="heptagon">
            <a:avLst/>
          </a:prstGeo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5841BFA-9382-1637-7E44-FE371B13B8BE}"/>
              </a:ext>
            </a:extLst>
          </p:cNvPr>
          <p:cNvSpPr txBox="1">
            <a:spLocks/>
          </p:cNvSpPr>
          <p:nvPr/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F980A-EDDC-8365-AFB5-4A2A9688501C}"/>
              </a:ext>
            </a:extLst>
          </p:cNvPr>
          <p:cNvSpPr txBox="1">
            <a:spLocks/>
          </p:cNvSpPr>
          <p:nvPr/>
        </p:nvSpPr>
        <p:spPr>
          <a:xfrm>
            <a:off x="637032" y="637032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latin typeface="Berlin Sans FB Demi" panose="020E0802020502020306" pitchFamily="34" charset="0"/>
              </a:rPr>
              <a:t>Presentasi</a:t>
            </a:r>
            <a:r>
              <a:rPr lang="en-US" sz="1400" dirty="0">
                <a:latin typeface="Berlin Sans FB Demi" panose="020E0802020502020306" pitchFamily="34" charset="0"/>
              </a:rPr>
              <a:t> Power Point </a:t>
            </a:r>
            <a:r>
              <a:rPr lang="en-US" sz="1400" dirty="0" err="1">
                <a:latin typeface="Berlin Sans FB Demi" panose="020E0802020502020306" pitchFamily="34" charset="0"/>
              </a:rPr>
              <a:t>Pemasaran</a:t>
            </a:r>
            <a:r>
              <a:rPr lang="en-US" sz="1400" dirty="0">
                <a:latin typeface="Berlin Sans FB Demi" panose="020E0802020502020306" pitchFamily="34" charset="0"/>
              </a:rPr>
              <a:t> Digital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9C0382F-D710-3CCB-8E84-84DD2C43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382" y="1656683"/>
            <a:ext cx="7263384" cy="2776538"/>
          </a:xfrm>
        </p:spPr>
        <p:txBody>
          <a:bodyPr/>
          <a:lstStyle/>
          <a:p>
            <a:pPr marR="0" lvl="0" rtl="0"/>
            <a:r>
              <a:rPr lang="en-US" sz="2400" b="0" i="0" u="none" strike="noStrike" kern="100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- </a:t>
            </a:r>
            <a:r>
              <a:rPr lang="en-US" sz="2000" b="0" i="0" u="none" strike="noStrike" kern="100" baseline="0" noProof="1">
                <a:solidFill>
                  <a:schemeClr val="tx1"/>
                </a:solidFill>
                <a:latin typeface="Times New Roman" panose="02020603050405020304" pitchFamily="18" charset="0"/>
              </a:rPr>
              <a:t>Meningkatkan kesadaran merek Warung Indomie Modern</a:t>
            </a:r>
          </a:p>
          <a:p>
            <a:pPr marR="0" lvl="0" rtl="0"/>
            <a:r>
              <a:rPr lang="en-US" sz="2000" b="0" i="0" u="none" strike="noStrike" kern="100" baseline="0" noProof="1">
                <a:solidFill>
                  <a:schemeClr val="tx1"/>
                </a:solidFill>
                <a:latin typeface="Times New Roman" panose="02020603050405020304" pitchFamily="18" charset="0"/>
              </a:rPr>
              <a:t>- Meningkatkan kunjungan dan penjualan produk</a:t>
            </a:r>
          </a:p>
          <a:p>
            <a:pPr marR="0" lvl="0" rtl="0"/>
            <a:r>
              <a:rPr lang="en-US" sz="2000" b="0" i="0" u="none" strike="noStrike" kern="100" baseline="0" noProof="1">
                <a:solidFill>
                  <a:schemeClr val="tx1"/>
                </a:solidFill>
                <a:latin typeface="Times New Roman" panose="02020603050405020304" pitchFamily="18" charset="0"/>
              </a:rPr>
              <a:t>- Meningkatkan keterlibatan pelanggan melalui platform digital</a:t>
            </a:r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930E1C26-67C0-0A2D-4387-785A8B0F6867}"/>
              </a:ext>
            </a:extLst>
          </p:cNvPr>
          <p:cNvSpPr txBox="1">
            <a:spLocks/>
          </p:cNvSpPr>
          <p:nvPr/>
        </p:nvSpPr>
        <p:spPr>
          <a:xfrm>
            <a:off x="4623352" y="1679583"/>
            <a:ext cx="3206962" cy="1115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latin typeface="Modern Love" panose="04090805081005020601" pitchFamily="82" charset="0"/>
              </a:rPr>
              <a:t>Tujuan 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077ECA-9C79-DBCC-D539-DBCE58D8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978" y="460481"/>
            <a:ext cx="1392470" cy="1392470"/>
          </a:xfrm>
          <a:prstGeom prst="heptagon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306C15-6581-E905-A200-5D71B0CB434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88" y="2004154"/>
            <a:ext cx="2665200" cy="26044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0235EE-13AF-8C49-EBE0-EA0A61B72A5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65144" y="2473692"/>
            <a:ext cx="1034288" cy="11425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58E268-62F7-4514-0916-34F65889FF9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33824" y="3933350"/>
            <a:ext cx="1857248" cy="21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Modern Love" panose="04090805081005020601" pitchFamily="82" charset="0"/>
              </a:rPr>
              <a:t>Analisis Pasar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8A07D3BC-B001-3685-E6BE-CCE836C6499E}"/>
              </a:ext>
            </a:extLst>
          </p:cNvPr>
          <p:cNvSpPr txBox="1">
            <a:spLocks/>
          </p:cNvSpPr>
          <p:nvPr/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Berlin Sans FB Demi" panose="020E0802020502020306" pitchFamily="34" charset="0"/>
              </a:rPr>
              <a:t>Presentasi Power Point Pemasaran Digital</a:t>
            </a:r>
            <a:endParaRPr lang="en-US" sz="1400" dirty="0">
              <a:latin typeface="Berlin Sans FB Demi" panose="020E08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61416-2674-5DE7-0486-31454FA4A8AB}"/>
              </a:ext>
            </a:extLst>
          </p:cNvPr>
          <p:cNvSpPr txBox="1"/>
          <p:nvPr/>
        </p:nvSpPr>
        <p:spPr>
          <a:xfrm>
            <a:off x="600075" y="1622510"/>
            <a:ext cx="7998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/>
            <a:r>
              <a:rPr lang="en-US" sz="2000" b="0" i="0" u="none" strike="noStrike" kern="100" baseline="0" noProof="1">
                <a:latin typeface="Times New Roman" panose="02020603050405020304" pitchFamily="18" charset="0"/>
              </a:rPr>
              <a:t>Gambaran umum tentang pasar warung makanan dan minuman</a:t>
            </a:r>
          </a:p>
          <a:p>
            <a:pPr marR="0" lvl="0" rtl="0"/>
            <a:r>
              <a:rPr lang="en-US" sz="2000" b="0" i="0" u="none" strike="noStrike" kern="100" baseline="0" noProof="1">
                <a:latin typeface="Times New Roman" panose="02020603050405020304" pitchFamily="18" charset="0"/>
              </a:rPr>
              <a:t>Identifikasi target pasar (mahasiswa, karyawan kantoran, keluarga)</a:t>
            </a:r>
          </a:p>
          <a:p>
            <a:pPr marR="0" lvl="0" rtl="0"/>
            <a:r>
              <a:rPr lang="en-US" sz="2000" b="0" i="0" u="none" strike="noStrike" kern="100" baseline="0" noProof="1">
                <a:latin typeface="Times New Roman" panose="02020603050405020304" pitchFamily="18" charset="0"/>
              </a:rPr>
              <a:t>Analisis pesaing dan keunggulan Warung Indomie Modern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797F1E-52BB-EBAB-CE9E-7E35D042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952" y="5055997"/>
            <a:ext cx="1527048" cy="1527048"/>
          </a:xfrm>
          <a:prstGeom prst="heptagon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C36FE4-9108-C355-6035-E733B032DD7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" y="2986912"/>
            <a:ext cx="2706624" cy="24658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DE2097-3047-EC7F-E094-583F15496C2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041648" y="2986912"/>
            <a:ext cx="2054352" cy="23922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4A975E-D6C0-77A8-6901-5117BDCF7F9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36792" y="2940806"/>
            <a:ext cx="2423160" cy="239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4A0600-7E3B-6EF1-2D8C-468638F9EA6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421624" y="656058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5078427" cy="1418998"/>
          </a:xfrm>
        </p:spPr>
        <p:txBody>
          <a:bodyPr/>
          <a:lstStyle/>
          <a:p>
            <a:r>
              <a:rPr lang="en-US" noProof="1">
                <a:latin typeface="Modern Love" panose="04090805081005020601" pitchFamily="82" charset="0"/>
              </a:rPr>
              <a:t>Strategi Konten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444F55A-0AFE-8CBC-3E5F-B9CD20DD6074}"/>
              </a:ext>
            </a:extLst>
          </p:cNvPr>
          <p:cNvSpPr txBox="1">
            <a:spLocks/>
          </p:cNvSpPr>
          <p:nvPr/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Berlin Sans FB Demi" panose="020E0802020502020306" pitchFamily="34" charset="0"/>
              </a:rPr>
              <a:t>Presentasi Power Point Pemasaran Digital</a:t>
            </a:r>
            <a:endParaRPr lang="en-US" sz="1400" dirty="0">
              <a:latin typeface="Berlin Sans FB Demi" panose="020E0802020502020306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A4ACB52-55C9-2AEC-1A05-38A27A931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143744" cy="17405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00" noProof="1">
                <a:solidFill>
                  <a:schemeClr val="tx1"/>
                </a:solidFill>
                <a:latin typeface="Times New Roman" panose="02020603050405020304" pitchFamily="18" charset="0"/>
              </a:rPr>
              <a:t>Konten blog tentang sejarah Indo mie dan keunggulan Warung Indomie Modern</a:t>
            </a:r>
          </a:p>
          <a:p>
            <a:r>
              <a:rPr lang="en-US" kern="100" noProof="1">
                <a:solidFill>
                  <a:schemeClr val="tx1"/>
                </a:solidFill>
                <a:latin typeface="Times New Roman" panose="02020603050405020304" pitchFamily="18" charset="0"/>
              </a:rPr>
              <a:t>Kreasi resep mie instan kreatif menggunakan Indo mie</a:t>
            </a:r>
          </a:p>
          <a:p>
            <a:r>
              <a:rPr lang="en-US" kern="100" noProof="1">
                <a:solidFill>
                  <a:schemeClr val="tx1"/>
                </a:solidFill>
                <a:latin typeface="Times New Roman" panose="02020603050405020304" pitchFamily="18" charset="0"/>
              </a:rPr>
              <a:t>Foto dan video menarik tentang proses pembuatan mie dan menu khusus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5F0C46-E23B-EA78-BA6B-F5F174306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420" y="298577"/>
            <a:ext cx="1527048" cy="1527048"/>
          </a:xfrm>
          <a:prstGeom prst="heptagon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A05B6-7E8D-199E-B190-1244144877F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147564" y="3897757"/>
            <a:ext cx="2980944" cy="26852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6F66D3-42CE-1181-8109-3FCF6C4E557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879092" y="3056141"/>
            <a:ext cx="2706624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6</a:t>
            </a:fld>
            <a:endParaRPr lang="en-US" altLang="zh-CN" noProof="0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6B08D69-F128-7780-875D-A2698D856511}"/>
              </a:ext>
            </a:extLst>
          </p:cNvPr>
          <p:cNvSpPr txBox="1">
            <a:spLocks/>
          </p:cNvSpPr>
          <p:nvPr/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Berlin Sans FB Demi" panose="020E0802020502020306" pitchFamily="34" charset="0"/>
              </a:rPr>
              <a:t>Presentasi Power Point Pemasaran Digital</a:t>
            </a:r>
            <a:endParaRPr lang="en-US" sz="1400" dirty="0">
              <a:latin typeface="Berlin Sans FB Demi" panose="020E0802020502020306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44A0D-03C1-9D49-AE28-08768C8FF214}"/>
              </a:ext>
            </a:extLst>
          </p:cNvPr>
          <p:cNvSpPr txBox="1"/>
          <p:nvPr/>
        </p:nvSpPr>
        <p:spPr>
          <a:xfrm>
            <a:off x="3755424" y="1058677"/>
            <a:ext cx="76680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kern="100" baseline="0" noProof="1">
                <a:latin typeface="Modern Love" panose="04090805081005020601" pitchFamily="82" charset="0"/>
              </a:rPr>
              <a:t>Prinsip Pemasaran Digital</a:t>
            </a:r>
            <a:endParaRPr lang="en-US" sz="4400" noProof="1">
              <a:latin typeface="Modern Love" panose="04090805081005020601" pitchFamily="82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1E08A69-20B0-9D04-1F28-A532A1A54A88}"/>
              </a:ext>
            </a:extLst>
          </p:cNvPr>
          <p:cNvSpPr txBox="1">
            <a:spLocks/>
          </p:cNvSpPr>
          <p:nvPr/>
        </p:nvSpPr>
        <p:spPr>
          <a:xfrm>
            <a:off x="3813048" y="2134375"/>
            <a:ext cx="8604504" cy="23166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00" noProof="1">
                <a:solidFill>
                  <a:schemeClr val="tx1"/>
                </a:solidFill>
                <a:latin typeface="Times New Roman" panose="02020603050405020304" pitchFamily="18" charset="0"/>
              </a:rPr>
              <a:t>Pembangunan Website Warung Indomie Modern</a:t>
            </a:r>
          </a:p>
          <a:p>
            <a:r>
              <a:rPr lang="en-US" kern="100" noProof="1">
                <a:solidFill>
                  <a:schemeClr val="tx1"/>
                </a:solidFill>
                <a:latin typeface="Times New Roman" panose="02020603050405020304" pitchFamily="18" charset="0"/>
              </a:rPr>
              <a:t>Keberadaan aktif di media sosial (Instagram, Facebook)</a:t>
            </a:r>
          </a:p>
          <a:p>
            <a:r>
              <a:rPr lang="en-US" kern="100" noProof="1">
                <a:solidFill>
                  <a:schemeClr val="tx1"/>
                </a:solidFill>
                <a:latin typeface="Times New Roman" panose="02020603050405020304" pitchFamily="18" charset="0"/>
              </a:rPr>
              <a:t>Pemasaran konten melalui blog, media sosial, dan newsletter</a:t>
            </a:r>
          </a:p>
          <a:p>
            <a:r>
              <a:rPr lang="en-US" kern="100" noProof="1">
                <a:solidFill>
                  <a:schemeClr val="tx1"/>
                </a:solidFill>
                <a:latin typeface="Times New Roman" panose="02020603050405020304" pitchFamily="18" charset="0"/>
              </a:rPr>
              <a:t>SEO (Search Engine Optimization) untuk meningkatkan peringkat pencarian</a:t>
            </a:r>
          </a:p>
          <a:p>
            <a:r>
              <a:rPr lang="en-US" kern="100" noProof="1">
                <a:solidFill>
                  <a:schemeClr val="tx1"/>
                </a:solidFill>
                <a:latin typeface="Times New Roman" panose="02020603050405020304" pitchFamily="18" charset="0"/>
              </a:rPr>
              <a:t>Penggunaan iklan online (Google Ads, Facebook Ads)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CF8ADA-6510-9244-BE5D-801EDFD9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857" y="5321173"/>
            <a:ext cx="1435608" cy="1435608"/>
          </a:xfrm>
          <a:prstGeom prst="heptagon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043824-FB4E-7CC1-A4CE-500EE109E9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4" y="1938087"/>
            <a:ext cx="2391410" cy="2160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23C5AE-C049-17AE-5417-85315186300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96904" y="4116264"/>
            <a:ext cx="2391409" cy="2160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23654F-5E2D-CE04-9162-376D8634F3E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730376" y="4045280"/>
            <a:ext cx="2466967" cy="21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924" y="1472764"/>
            <a:ext cx="7098361" cy="1325563"/>
          </a:xfrm>
        </p:spPr>
        <p:txBody>
          <a:bodyPr/>
          <a:lstStyle/>
          <a:p>
            <a:r>
              <a:rPr lang="en-US" b="0" i="0" u="none" strike="noStrike" kern="100" baseline="0" noProof="1">
                <a:solidFill>
                  <a:schemeClr val="tx1"/>
                </a:solidFill>
                <a:latin typeface="Modern Love" panose="04090805081005020601" pitchFamily="82" charset="0"/>
              </a:rPr>
              <a:t>Pengukuran dan Analisis</a:t>
            </a:r>
            <a:endParaRPr lang="en-US" noProof="1">
              <a:solidFill>
                <a:schemeClr val="tx1"/>
              </a:solidFill>
              <a:latin typeface="Modern Love" panose="04090805081005020601" pitchFamily="82" charset="0"/>
            </a:endParaRP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012859" y="2920636"/>
            <a:ext cx="7772401" cy="1727103"/>
          </a:xfrm>
        </p:spPr>
        <p:txBody>
          <a:bodyPr/>
          <a:lstStyle/>
          <a:p>
            <a:pPr marR="0" lvl="0" algn="just" rtl="0"/>
            <a:r>
              <a:rPr lang="en-US" sz="18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- </a:t>
            </a:r>
            <a:r>
              <a:rPr lang="en-US" sz="2000" i="0" u="none" strike="noStrike" kern="100" baseline="0" noProof="1">
                <a:solidFill>
                  <a:schemeClr val="tx1"/>
                </a:solidFill>
                <a:latin typeface="Times New Roman" panose="02020603050405020304" pitchFamily="18" charset="0"/>
              </a:rPr>
              <a:t>Melacak kinerja dengan alat analitik web dan media sosial</a:t>
            </a:r>
          </a:p>
          <a:p>
            <a:pPr marR="0" lvl="0" algn="just" rtl="0"/>
            <a:r>
              <a:rPr lang="en-US" sz="2000" i="0" u="none" strike="noStrike" kern="100" baseline="0" noProof="1">
                <a:solidFill>
                  <a:schemeClr val="tx1"/>
                </a:solidFill>
                <a:latin typeface="Times New Roman" panose="02020603050405020304" pitchFamily="18" charset="0"/>
              </a:rPr>
              <a:t>- Evaluasi hasil untuk mengevaluasi efektivitas strategi  pemasaran digital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2203BA8-9C51-C89D-5462-0075FD22035E}"/>
              </a:ext>
            </a:extLst>
          </p:cNvPr>
          <p:cNvSpPr txBox="1">
            <a:spLocks/>
          </p:cNvSpPr>
          <p:nvPr/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Berlin Sans FB Demi" panose="020E0802020502020306" pitchFamily="34" charset="0"/>
              </a:rPr>
              <a:t>Presentasi</a:t>
            </a:r>
            <a:r>
              <a:rPr lang="en-US" dirty="0">
                <a:latin typeface="Berlin Sans FB Demi" panose="020E0802020502020306" pitchFamily="34" charset="0"/>
              </a:rPr>
              <a:t> Power Point </a:t>
            </a:r>
            <a:r>
              <a:rPr lang="en-US" dirty="0" err="1">
                <a:latin typeface="Berlin Sans FB Demi" panose="020E0802020502020306" pitchFamily="34" charset="0"/>
              </a:rPr>
              <a:t>Pemasaran</a:t>
            </a:r>
            <a:r>
              <a:rPr lang="en-US" dirty="0">
                <a:latin typeface="Berlin Sans FB Demi" panose="020E0802020502020306" pitchFamily="34" charset="0"/>
              </a:rPr>
              <a:t> Digital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7AB2B6-8DB4-3DF5-C103-834E4B73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713" y="136951"/>
            <a:ext cx="1527048" cy="1527048"/>
          </a:xfrm>
          <a:prstGeom prst="heptagon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3A0B30-1464-B8AB-A6B7-5FEB8EFA713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044530" y="3781552"/>
            <a:ext cx="2735072" cy="26151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C23F10-2450-4863-2965-3DDA905F7CB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9072447">
            <a:off x="7259045" y="3557380"/>
            <a:ext cx="3147302" cy="30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05" y="546485"/>
            <a:ext cx="6766815" cy="2277580"/>
          </a:xfrm>
        </p:spPr>
        <p:txBody>
          <a:bodyPr/>
          <a:lstStyle/>
          <a:p>
            <a:r>
              <a:rPr lang="en-US" b="0" i="0" u="none" strike="noStrike" kern="100" baseline="0" noProof="1">
                <a:solidFill>
                  <a:schemeClr val="tx1"/>
                </a:solidFill>
                <a:latin typeface="Modern Love" panose="04090805081005020601" pitchFamily="82" charset="0"/>
              </a:rPr>
              <a:t>Rencana Tindak Lanjut</a:t>
            </a:r>
            <a:endParaRPr lang="en-US" noProof="1">
              <a:solidFill>
                <a:schemeClr val="tx1"/>
              </a:solidFill>
              <a:latin typeface="Modern Love" panose="04090805081005020601" pitchFamily="8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7ABC9EA-A407-40CA-B987-4FBBF8EDA72F}"/>
              </a:ext>
            </a:extLst>
          </p:cNvPr>
          <p:cNvSpPr txBox="1">
            <a:spLocks/>
          </p:cNvSpPr>
          <p:nvPr/>
        </p:nvSpPr>
        <p:spPr>
          <a:xfrm>
            <a:off x="3881637" y="155195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00" noProof="1">
                <a:solidFill>
                  <a:schemeClr val="tx1"/>
                </a:solidFill>
                <a:latin typeface="Times New Roman" panose="02020603050405020304" pitchFamily="18" charset="0"/>
              </a:rPr>
              <a:t>Implementasi perencanaan pemasaran digital secara bertahap</a:t>
            </a:r>
          </a:p>
          <a:p>
            <a:r>
              <a:rPr lang="en-US" kern="100" noProof="1">
                <a:solidFill>
                  <a:schemeClr val="tx1"/>
                </a:solidFill>
                <a:latin typeface="Times New Roman" panose="02020603050405020304" pitchFamily="18" charset="0"/>
              </a:rPr>
              <a:t>Timbulkan interaksi dan tanggapan positif pelanggan melalui platform digital</a:t>
            </a:r>
          </a:p>
          <a:p>
            <a:r>
              <a:rPr lang="en-US" kern="100" noProof="1">
                <a:solidFill>
                  <a:schemeClr val="tx1"/>
                </a:solidFill>
                <a:latin typeface="Times New Roman" panose="02020603050405020304" pitchFamily="18" charset="0"/>
              </a:rPr>
              <a:t>Penyesuaian strategi berdasarkan hasil yang diperoleh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204FED-5383-9D91-B9E8-D81F4C88A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248" y="5312664"/>
            <a:ext cx="1527048" cy="1527048"/>
          </a:xfrm>
          <a:prstGeom prst="heptagon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8D3E9AF-1C8A-6F9F-59BD-C31F4A908E1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49006" y="1551954"/>
            <a:ext cx="1625600" cy="1625600"/>
          </a:xfrm>
          <a:prstGeom prst="rect">
            <a:avLst/>
          </a:prstGeom>
        </p:spPr>
      </p:pic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EEB91D-0345-9D6A-3148-58C4B75FBCB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80755" y="2399153"/>
            <a:ext cx="5170309" cy="2007158"/>
          </a:xfrm>
        </p:spPr>
        <p:txBody>
          <a:bodyPr/>
          <a:lstStyle/>
          <a:p>
            <a:pPr marR="0" lvl="0" algn="just" rtl="0"/>
            <a:r>
              <a:rPr lang="en-US" sz="2000" b="0" i="0" u="none" strike="noStrike" kern="100" baseline="0" noProof="1">
                <a:solidFill>
                  <a:schemeClr val="tx1"/>
                </a:solidFill>
                <a:latin typeface="Times New Roman" panose="02020603050405020304" pitchFamily="18" charset="0"/>
              </a:rPr>
              <a:t>Ringkasan perencanaan pemasaran digital untuk Warung Indomie Modern</a:t>
            </a:r>
          </a:p>
          <a:p>
            <a:pPr marR="0" lvl="0" algn="just" rtl="0"/>
            <a:r>
              <a:rPr lang="en-US" sz="2000" b="0" i="0" u="none" strike="noStrike" kern="100" baseline="0" noProof="1">
                <a:solidFill>
                  <a:schemeClr val="tx1"/>
                </a:solidFill>
                <a:latin typeface="Times New Roman" panose="02020603050405020304" pitchFamily="18" charset="0"/>
              </a:rPr>
              <a:t>Pentingnya penggunaan platform digital dalam mempromosikan dan mengembangkan bisnis makanan	</a:t>
            </a:r>
          </a:p>
          <a:p>
            <a:endParaRPr lang="en-US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64364" y="529148"/>
            <a:ext cx="4248873" cy="4731130"/>
          </a:xfrm>
        </p:spPr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235F3-388B-2604-5379-3B83E469EF5C}"/>
              </a:ext>
            </a:extLst>
          </p:cNvPr>
          <p:cNvSpPr txBox="1">
            <a:spLocks/>
          </p:cNvSpPr>
          <p:nvPr/>
        </p:nvSpPr>
        <p:spPr>
          <a:xfrm>
            <a:off x="449970" y="1269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kern="100" dirty="0">
                <a:solidFill>
                  <a:schemeClr val="tx1"/>
                </a:solidFill>
                <a:latin typeface="Modern Love" panose="04090805081005020601" pitchFamily="82" charset="0"/>
              </a:rPr>
              <a:t>Kesimpulan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75F100-5AD5-7449-E5E3-00EB969D4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613" y="4531206"/>
            <a:ext cx="1561819" cy="1561819"/>
          </a:xfrm>
          <a:prstGeom prst="heptagon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E74D73-539B-F229-5C09-2AB67BAAF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348" y="544607"/>
            <a:ext cx="5040904" cy="4731130"/>
          </a:xfrm>
          <a:prstGeom prst="heptagon">
            <a:avLst/>
          </a:prstGeom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  <wetp:taskpane dockstate="right" visibility="0" width="525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E83738D-FDC2-41A0-8677-534491991D02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57713E2-07E5-4FBB-AD95-8D7B90ADB394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88</TotalTime>
  <Words>273</Words>
  <Application>Microsoft Office PowerPoint</Application>
  <PresentationFormat>Widescreen</PresentationFormat>
  <Paragraphs>50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等线</vt:lpstr>
      <vt:lpstr>Abadi</vt:lpstr>
      <vt:lpstr>Arial</vt:lpstr>
      <vt:lpstr>Berlin Sans FB Demi</vt:lpstr>
      <vt:lpstr>Calibri</vt:lpstr>
      <vt:lpstr>Modern Love</vt:lpstr>
      <vt:lpstr>Posterama Text Black</vt:lpstr>
      <vt:lpstr>Posterama Text SemiBold</vt:lpstr>
      <vt:lpstr>Times New Roman</vt:lpstr>
      <vt:lpstr>Office 主题​​</vt:lpstr>
      <vt:lpstr>pemasaran digital tentang Warung Indomie Modern</vt:lpstr>
      <vt:lpstr>Pendahuluan</vt:lpstr>
      <vt:lpstr>- Meningkatkan kesadaran merek Warung Indomie Modern - Meningkatkan kunjungan dan penjualan produk - Meningkatkan keterlibatan pelanggan melalui platform digital</vt:lpstr>
      <vt:lpstr>Analisis Pasar </vt:lpstr>
      <vt:lpstr>Strategi Konten </vt:lpstr>
      <vt:lpstr>PowerPoint Presentation</vt:lpstr>
      <vt:lpstr>Pengukuran dan Analisis</vt:lpstr>
      <vt:lpstr>Rencana Tindak Lanjut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perencanaan pemasaran digital tentang Warung Indomie Modern</dc:title>
  <dc:creator>cepi Andrian</dc:creator>
  <cp:lastModifiedBy>Arfi alfarius</cp:lastModifiedBy>
  <cp:revision>7</cp:revision>
  <dcterms:created xsi:type="dcterms:W3CDTF">2023-06-04T10:07:26Z</dcterms:created>
  <dcterms:modified xsi:type="dcterms:W3CDTF">2023-06-09T11:04:10Z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