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0179" y="262453"/>
            <a:ext cx="597806" cy="6347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0179" y="250247"/>
            <a:ext cx="597806" cy="6347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206" y="262453"/>
            <a:ext cx="597806" cy="6347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656" y="199401"/>
            <a:ext cx="16071817" cy="1612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2088" y="3048335"/>
            <a:ext cx="7324090" cy="4735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0" Type="http://schemas.openxmlformats.org/officeDocument/2006/relationships/image" Target="../media/image12.jpg"/><Relationship Id="rId11" Type="http://schemas.openxmlformats.org/officeDocument/2006/relationships/image" Target="../media/image13.jpg"/><Relationship Id="rId12" Type="http://schemas.openxmlformats.org/officeDocument/2006/relationships/image" Target="../media/image14.jpg"/><Relationship Id="rId13" Type="http://schemas.openxmlformats.org/officeDocument/2006/relationships/image" Target="../media/image15.jpg"/><Relationship Id="rId14" Type="http://schemas.openxmlformats.org/officeDocument/2006/relationships/image" Target="../media/image16.jpg"/><Relationship Id="rId15" Type="http://schemas.openxmlformats.org/officeDocument/2006/relationships/image" Target="../media/image17.jpg"/><Relationship Id="rId16" Type="http://schemas.openxmlformats.org/officeDocument/2006/relationships/image" Target="../media/image18.jpg"/><Relationship Id="rId17" Type="http://schemas.openxmlformats.org/officeDocument/2006/relationships/image" Target="../media/image19.jpg"/><Relationship Id="rId18" Type="http://schemas.openxmlformats.org/officeDocument/2006/relationships/image" Target="../media/image20.jpg"/><Relationship Id="rId19" Type="http://schemas.openxmlformats.org/officeDocument/2006/relationships/image" Target="../media/image2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image" Target="../media/image56.jpg"/><Relationship Id="rId4" Type="http://schemas.openxmlformats.org/officeDocument/2006/relationships/image" Target="../media/image57.png"/><Relationship Id="rId5" Type="http://schemas.openxmlformats.org/officeDocument/2006/relationships/image" Target="../media/image34.jpg"/><Relationship Id="rId6" Type="http://schemas.openxmlformats.org/officeDocument/2006/relationships/image" Target="../media/image5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jpg"/><Relationship Id="rId6" Type="http://schemas.openxmlformats.org/officeDocument/2006/relationships/image" Target="../media/image63.jpg"/><Relationship Id="rId7" Type="http://schemas.openxmlformats.org/officeDocument/2006/relationships/image" Target="../media/image64.jpg"/><Relationship Id="rId8" Type="http://schemas.openxmlformats.org/officeDocument/2006/relationships/image" Target="../media/image65.jpg"/><Relationship Id="rId9" Type="http://schemas.openxmlformats.org/officeDocument/2006/relationships/image" Target="../media/image66.jpg"/><Relationship Id="rId10" Type="http://schemas.openxmlformats.org/officeDocument/2006/relationships/image" Target="../media/image67.jpg"/><Relationship Id="rId11" Type="http://schemas.openxmlformats.org/officeDocument/2006/relationships/image" Target="../media/image68.png"/><Relationship Id="rId12" Type="http://schemas.openxmlformats.org/officeDocument/2006/relationships/image" Target="../media/image6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jpg"/><Relationship Id="rId6" Type="http://schemas.openxmlformats.org/officeDocument/2006/relationships/image" Target="../media/image26.jpg"/><Relationship Id="rId7" Type="http://schemas.openxmlformats.org/officeDocument/2006/relationships/image" Target="../media/image27.jpg"/><Relationship Id="rId8" Type="http://schemas.openxmlformats.org/officeDocument/2006/relationships/image" Target="../media/image2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image" Target="../media/image1.jpg"/><Relationship Id="rId4" Type="http://schemas.openxmlformats.org/officeDocument/2006/relationships/image" Target="../media/image3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jp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jpg"/><Relationship Id="rId10" Type="http://schemas.openxmlformats.org/officeDocument/2006/relationships/image" Target="../media/image45.jpg"/><Relationship Id="rId11" Type="http://schemas.openxmlformats.org/officeDocument/2006/relationships/image" Target="../media/image4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1.jpg"/><Relationship Id="rId4" Type="http://schemas.openxmlformats.org/officeDocument/2006/relationships/image" Target="../media/image47.png"/><Relationship Id="rId5" Type="http://schemas.openxmlformats.org/officeDocument/2006/relationships/image" Target="../media/image48.jpg"/><Relationship Id="rId6" Type="http://schemas.openxmlformats.org/officeDocument/2006/relationships/image" Target="../media/image49.png"/><Relationship Id="rId7" Type="http://schemas.openxmlformats.org/officeDocument/2006/relationships/image" Target="../media/image50.jpg"/><Relationship Id="rId8" Type="http://schemas.openxmlformats.org/officeDocument/2006/relationships/image" Target="../media/image51.jpg"/><Relationship Id="rId9" Type="http://schemas.openxmlformats.org/officeDocument/2006/relationships/image" Target="../media/image52.jpg"/><Relationship Id="rId10" Type="http://schemas.openxmlformats.org/officeDocument/2006/relationships/image" Target="../media/image5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5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0853" y="1251176"/>
            <a:ext cx="414804" cy="42722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406" y="2728155"/>
            <a:ext cx="158601" cy="53708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6414" y="2264311"/>
            <a:ext cx="3440436" cy="147698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9495" y="4800201"/>
            <a:ext cx="622206" cy="73543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6414" y="6515206"/>
            <a:ext cx="1232212" cy="121759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02908" y="2474872"/>
            <a:ext cx="506305" cy="81478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13566" y="2392478"/>
            <a:ext cx="530705" cy="86055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99823" y="2471821"/>
            <a:ext cx="808258" cy="78121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91083" y="2358910"/>
            <a:ext cx="1329814" cy="89412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13050" y="2441304"/>
            <a:ext cx="646606" cy="81172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36558" y="2435201"/>
            <a:ext cx="567305" cy="83003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031966" y="2441304"/>
            <a:ext cx="643556" cy="8117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834124" y="2404685"/>
            <a:ext cx="649656" cy="77510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24704" y="3579555"/>
            <a:ext cx="6829021" cy="315231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230628" y="4705601"/>
            <a:ext cx="603906" cy="83003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974839" y="3545988"/>
            <a:ext cx="4227344" cy="1953031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586838" y="7574115"/>
            <a:ext cx="2208222" cy="1745522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163528" y="7110271"/>
            <a:ext cx="3635637" cy="2209367"/>
          </a:xfrm>
          <a:prstGeom prst="rect">
            <a:avLst/>
          </a:prstGeom>
        </p:spPr>
      </p:pic>
      <p:sp>
        <p:nvSpPr>
          <p:cNvPr id="20" name="object 20" descr=""/>
          <p:cNvSpPr/>
          <p:nvPr/>
        </p:nvSpPr>
        <p:spPr>
          <a:xfrm>
            <a:off x="3287935" y="939910"/>
            <a:ext cx="0" cy="1324610"/>
          </a:xfrm>
          <a:custGeom>
            <a:avLst/>
            <a:gdLst/>
            <a:ahLst/>
            <a:cxnLst/>
            <a:rect l="l" t="t" r="r" b="b"/>
            <a:pathLst>
              <a:path w="0" h="1324610">
                <a:moveTo>
                  <a:pt x="0" y="1324399"/>
                </a:moveTo>
                <a:lnTo>
                  <a:pt x="0" y="0"/>
                </a:lnTo>
              </a:path>
            </a:pathLst>
          </a:custGeom>
          <a:ln w="366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3699690" y="6872244"/>
            <a:ext cx="0" cy="702310"/>
          </a:xfrm>
          <a:custGeom>
            <a:avLst/>
            <a:gdLst/>
            <a:ahLst/>
            <a:cxnLst/>
            <a:rect l="l" t="t" r="r" b="b"/>
            <a:pathLst>
              <a:path w="0" h="702309">
                <a:moveTo>
                  <a:pt x="0" y="701870"/>
                </a:moveTo>
                <a:lnTo>
                  <a:pt x="0" y="0"/>
                </a:lnTo>
              </a:path>
            </a:pathLst>
          </a:custGeom>
          <a:ln w="21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3894892" y="6872244"/>
            <a:ext cx="0" cy="702310"/>
          </a:xfrm>
          <a:custGeom>
            <a:avLst/>
            <a:gdLst/>
            <a:ahLst/>
            <a:cxnLst/>
            <a:rect l="l" t="t" r="r" b="b"/>
            <a:pathLst>
              <a:path w="0" h="702309">
                <a:moveTo>
                  <a:pt x="0" y="701870"/>
                </a:moveTo>
                <a:lnTo>
                  <a:pt x="0" y="0"/>
                </a:lnTo>
              </a:path>
            </a:pathLst>
          </a:custGeom>
          <a:ln w="21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142355" y="2004923"/>
            <a:ext cx="0" cy="1831339"/>
          </a:xfrm>
          <a:custGeom>
            <a:avLst/>
            <a:gdLst/>
            <a:ahLst/>
            <a:cxnLst/>
            <a:rect l="l" t="t" r="r" b="b"/>
            <a:pathLst>
              <a:path w="0" h="1831339">
                <a:moveTo>
                  <a:pt x="0" y="183096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4783510" y="936858"/>
            <a:ext cx="0" cy="2609215"/>
          </a:xfrm>
          <a:custGeom>
            <a:avLst/>
            <a:gdLst/>
            <a:ahLst/>
            <a:cxnLst/>
            <a:rect l="l" t="t" r="r" b="b"/>
            <a:pathLst>
              <a:path w="0" h="2609215">
                <a:moveTo>
                  <a:pt x="0" y="2609128"/>
                </a:moveTo>
                <a:lnTo>
                  <a:pt x="0" y="0"/>
                </a:lnTo>
              </a:path>
            </a:pathLst>
          </a:custGeom>
          <a:ln w="366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4783510" y="5499018"/>
            <a:ext cx="0" cy="1611630"/>
          </a:xfrm>
          <a:custGeom>
            <a:avLst/>
            <a:gdLst/>
            <a:ahLst/>
            <a:cxnLst/>
            <a:rect l="l" t="t" r="r" b="b"/>
            <a:pathLst>
              <a:path w="0" h="1611629">
                <a:moveTo>
                  <a:pt x="0" y="1611251"/>
                </a:moveTo>
                <a:lnTo>
                  <a:pt x="0" y="0"/>
                </a:lnTo>
              </a:path>
            </a:pathLst>
          </a:custGeom>
          <a:ln w="366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3269635" y="970426"/>
            <a:ext cx="11541760" cy="0"/>
          </a:xfrm>
          <a:custGeom>
            <a:avLst/>
            <a:gdLst/>
            <a:ahLst/>
            <a:cxnLst/>
            <a:rect l="l" t="t" r="r" b="b"/>
            <a:pathLst>
              <a:path w="11541760" h="0">
                <a:moveTo>
                  <a:pt x="0" y="0"/>
                </a:moveTo>
                <a:lnTo>
                  <a:pt x="11541324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3266585" y="1971355"/>
            <a:ext cx="11541760" cy="0"/>
          </a:xfrm>
          <a:custGeom>
            <a:avLst/>
            <a:gdLst/>
            <a:ahLst/>
            <a:cxnLst/>
            <a:rect l="l" t="t" r="r" b="b"/>
            <a:pathLst>
              <a:path w="11541760" h="0">
                <a:moveTo>
                  <a:pt x="0" y="0"/>
                </a:moveTo>
                <a:lnTo>
                  <a:pt x="11541324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768608" y="2749516"/>
            <a:ext cx="598170" cy="0"/>
          </a:xfrm>
          <a:custGeom>
            <a:avLst/>
            <a:gdLst/>
            <a:ahLst/>
            <a:cxnLst/>
            <a:rect l="l" t="t" r="r" b="b"/>
            <a:pathLst>
              <a:path w="598169" h="0">
                <a:moveTo>
                  <a:pt x="0" y="0"/>
                </a:moveTo>
                <a:lnTo>
                  <a:pt x="597806" y="0"/>
                </a:lnTo>
              </a:path>
            </a:pathLst>
          </a:custGeom>
          <a:ln w="244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793008" y="3228619"/>
            <a:ext cx="573405" cy="0"/>
          </a:xfrm>
          <a:custGeom>
            <a:avLst/>
            <a:gdLst/>
            <a:ahLst/>
            <a:cxnLst/>
            <a:rect l="l" t="t" r="r" b="b"/>
            <a:pathLst>
              <a:path w="573405" h="0">
                <a:moveTo>
                  <a:pt x="0" y="0"/>
                </a:moveTo>
                <a:lnTo>
                  <a:pt x="573406" y="0"/>
                </a:lnTo>
              </a:path>
            </a:pathLst>
          </a:custGeom>
          <a:ln w="244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3324535" y="3829787"/>
            <a:ext cx="1830070" cy="0"/>
          </a:xfrm>
          <a:custGeom>
            <a:avLst/>
            <a:gdLst/>
            <a:ahLst/>
            <a:cxnLst/>
            <a:rect l="l" t="t" r="r" b="b"/>
            <a:pathLst>
              <a:path w="1830070" h="0">
                <a:moveTo>
                  <a:pt x="0" y="0"/>
                </a:moveTo>
                <a:lnTo>
                  <a:pt x="1830019" y="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5746262" y="7137734"/>
            <a:ext cx="6417310" cy="0"/>
          </a:xfrm>
          <a:custGeom>
            <a:avLst/>
            <a:gdLst/>
            <a:ahLst/>
            <a:cxnLst/>
            <a:rect l="l" t="t" r="r" b="b"/>
            <a:pathLst>
              <a:path w="6417309" h="0">
                <a:moveTo>
                  <a:pt x="0" y="0"/>
                </a:moveTo>
                <a:lnTo>
                  <a:pt x="6417269" y="0"/>
                </a:lnTo>
              </a:path>
            </a:pathLst>
          </a:custGeom>
          <a:ln w="274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5795062" y="8224108"/>
            <a:ext cx="6365875" cy="122555"/>
          </a:xfrm>
          <a:custGeom>
            <a:avLst/>
            <a:gdLst/>
            <a:ahLst/>
            <a:cxnLst/>
            <a:rect l="l" t="t" r="r" b="b"/>
            <a:pathLst>
              <a:path w="6365875" h="122554">
                <a:moveTo>
                  <a:pt x="0" y="0"/>
                </a:moveTo>
                <a:lnTo>
                  <a:pt x="6365418" y="0"/>
                </a:lnTo>
                <a:lnTo>
                  <a:pt x="6365418" y="122064"/>
                </a:lnTo>
                <a:lnTo>
                  <a:pt x="0" y="1220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5795062" y="9289121"/>
            <a:ext cx="6369050" cy="0"/>
          </a:xfrm>
          <a:custGeom>
            <a:avLst/>
            <a:gdLst/>
            <a:ahLst/>
            <a:cxnLst/>
            <a:rect l="l" t="t" r="r" b="b"/>
            <a:pathLst>
              <a:path w="6369050" h="0">
                <a:moveTo>
                  <a:pt x="0" y="0"/>
                </a:moveTo>
                <a:lnTo>
                  <a:pt x="6368468" y="0"/>
                </a:lnTo>
              </a:path>
            </a:pathLst>
          </a:custGeom>
          <a:ln w="39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684743" y="1083860"/>
            <a:ext cx="579755" cy="7277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4600" spc="-50" b="0">
                <a:latin typeface="Times New Roman"/>
                <a:cs typeface="Times New Roman"/>
              </a:rPr>
              <a:t>00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219132" y="1284250"/>
            <a:ext cx="41687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45" b="1">
                <a:solidFill>
                  <a:srgbClr val="181818"/>
                </a:solidFill>
                <a:latin typeface="Arial"/>
                <a:cs typeface="Arial"/>
              </a:rPr>
              <a:t>KEYNOTE</a:t>
            </a:r>
            <a:r>
              <a:rPr dirty="0" sz="2400" spc="-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95" b="1">
                <a:solidFill>
                  <a:srgbClr val="181818"/>
                </a:solidFill>
                <a:latin typeface="Arial"/>
                <a:cs typeface="Arial"/>
              </a:rPr>
              <a:t>PRESENTATION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570345" y="6536583"/>
            <a:ext cx="299085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039"/>
              </a:lnSpc>
              <a:spcBef>
                <a:spcPts val="100"/>
              </a:spcBef>
            </a:pPr>
            <a:r>
              <a:rPr dirty="0" sz="1700" spc="40" i="1">
                <a:solidFill>
                  <a:srgbClr val="7B79AE"/>
                </a:solidFill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  <a:p>
            <a:pPr marL="88900">
              <a:lnSpc>
                <a:spcPts val="2940"/>
              </a:lnSpc>
            </a:pPr>
            <a:r>
              <a:rPr dirty="0" sz="1700" spc="-600">
                <a:solidFill>
                  <a:srgbClr val="7B79AE"/>
                </a:solidFill>
                <a:latin typeface="Times New Roman"/>
                <a:cs typeface="Times New Roman"/>
              </a:rPr>
              <a:t>.</a:t>
            </a:r>
            <a:r>
              <a:rPr dirty="0" baseline="6802" sz="3675" spc="-900">
                <a:solidFill>
                  <a:srgbClr val="7B79AE"/>
                </a:solidFill>
                <a:latin typeface="Arial"/>
                <a:cs typeface="Arial"/>
              </a:rPr>
              <a:t>-</a:t>
            </a:r>
            <a:r>
              <a:rPr dirty="0" sz="1700" spc="-409">
                <a:solidFill>
                  <a:srgbClr val="7B79AE"/>
                </a:solidFill>
                <a:latin typeface="Times New Roman"/>
                <a:cs typeface="Times New Roman"/>
              </a:rPr>
              <a:t>..</a:t>
            </a:r>
            <a:r>
              <a:rPr dirty="0" baseline="6802" sz="3675" spc="-615">
                <a:solidFill>
                  <a:srgbClr val="7B79AE"/>
                </a:solidFill>
                <a:latin typeface="Arial"/>
                <a:cs typeface="Arial"/>
              </a:rPr>
              <a:t>-</a:t>
            </a:r>
            <a:r>
              <a:rPr dirty="0" sz="1700" spc="-215">
                <a:solidFill>
                  <a:srgbClr val="7B79AE"/>
                </a:solidFill>
                <a:latin typeface="Times New Roman"/>
                <a:cs typeface="Times New Roman"/>
              </a:rPr>
              <a:t>.</a:t>
            </a:r>
            <a:r>
              <a:rPr dirty="0" baseline="6802" sz="3675" spc="-1455">
                <a:solidFill>
                  <a:srgbClr val="7B79AE"/>
                </a:solidFill>
                <a:latin typeface="Arial"/>
                <a:cs typeface="Arial"/>
              </a:rPr>
              <a:t>­</a:t>
            </a:r>
            <a:r>
              <a:rPr dirty="0" sz="1700" spc="-75">
                <a:solidFill>
                  <a:srgbClr val="7B79AE"/>
                </a:solidFill>
                <a:latin typeface="Times New Roman"/>
                <a:cs typeface="Times New Roman"/>
              </a:rPr>
              <a:t>..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5006625" y="3244148"/>
            <a:ext cx="2047239" cy="460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-380">
                <a:solidFill>
                  <a:srgbClr val="181818"/>
                </a:solidFill>
                <a:latin typeface="Arial"/>
                <a:cs typeface="Arial"/>
              </a:rPr>
              <a:t>-</a:t>
            </a:r>
            <a:r>
              <a:rPr dirty="0" sz="285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u="heavy" sz="2850" spc="-38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-</a:t>
            </a:r>
            <a:r>
              <a:rPr dirty="0" u="heavy" sz="2850" spc="-37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 </a:t>
            </a:r>
            <a:r>
              <a:rPr dirty="0" sz="2850" spc="-51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u="heavy" sz="2850" spc="-38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-</a:t>
            </a:r>
            <a:r>
              <a:rPr dirty="0" u="heavy" sz="2850" spc="-355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 </a:t>
            </a:r>
            <a:r>
              <a:rPr dirty="0" sz="2850" spc="-509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u="heavy" sz="2850" spc="-409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-</a:t>
            </a:r>
            <a:r>
              <a:rPr dirty="0" u="heavy" sz="2850" spc="-385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 </a:t>
            </a:r>
            <a:r>
              <a:rPr dirty="0" sz="2850" spc="-4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u="heavy" sz="2850" spc="-355">
                <a:solidFill>
                  <a:srgbClr val="2D2D2D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- </a:t>
            </a:r>
            <a:r>
              <a:rPr dirty="0" sz="2850" spc="-535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u="heavy" sz="2850" spc="-38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-</a:t>
            </a:r>
            <a:r>
              <a:rPr dirty="0" u="heavy" sz="2850" spc="-365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 </a:t>
            </a:r>
            <a:r>
              <a:rPr dirty="0" sz="2850" spc="-5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u="heavy" sz="2850" spc="-38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Arial"/>
                <a:cs typeface="Arial"/>
              </a:rPr>
              <a:t>-</a:t>
            </a:r>
            <a:r>
              <a:rPr dirty="0" sz="285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850" spc="-355">
                <a:solidFill>
                  <a:srgbClr val="181818"/>
                </a:solidFill>
                <a:latin typeface="Arial"/>
                <a:cs typeface="Arial"/>
              </a:rPr>
              <a:t>-</a:t>
            </a:r>
            <a:r>
              <a:rPr dirty="0" sz="2850" spc="-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850" spc="-380">
                <a:solidFill>
                  <a:srgbClr val="2D2D2D"/>
                </a:solidFill>
                <a:latin typeface="Arial"/>
                <a:cs typeface="Arial"/>
              </a:rPr>
              <a:t>-</a:t>
            </a:r>
            <a:r>
              <a:rPr dirty="0" sz="2850" spc="-9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2850" spc="-380">
                <a:solidFill>
                  <a:srgbClr val="181818"/>
                </a:solidFill>
                <a:latin typeface="Arial"/>
                <a:cs typeface="Arial"/>
              </a:rPr>
              <a:t>-</a:t>
            </a:r>
            <a:r>
              <a:rPr dirty="0" sz="285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850" spc="-355">
                <a:solidFill>
                  <a:srgbClr val="181818"/>
                </a:solidFill>
                <a:latin typeface="Arial"/>
                <a:cs typeface="Arial"/>
              </a:rPr>
              <a:t>-</a:t>
            </a:r>
            <a:r>
              <a:rPr dirty="0" sz="2850" spc="-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850" spc="-380">
                <a:solidFill>
                  <a:srgbClr val="181818"/>
                </a:solidFill>
                <a:latin typeface="Arial"/>
                <a:cs typeface="Arial"/>
              </a:rPr>
              <a:t>-</a:t>
            </a:r>
            <a:r>
              <a:rPr dirty="0" sz="285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850" spc="-430">
                <a:solidFill>
                  <a:srgbClr val="2D2D2D"/>
                </a:solidFill>
                <a:latin typeface="Arial"/>
                <a:cs typeface="Arial"/>
              </a:rPr>
              <a:t>-</a:t>
            </a:r>
            <a:endParaRPr sz="285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832064" y="6734430"/>
            <a:ext cx="875665" cy="1124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200" spc="-180">
                <a:solidFill>
                  <a:srgbClr val="7B79AE"/>
                </a:solidFill>
                <a:latin typeface="Arial"/>
                <a:cs typeface="Arial"/>
              </a:rPr>
              <a:t>--</a:t>
            </a:r>
            <a:r>
              <a:rPr dirty="0" sz="7200" spc="-110">
                <a:solidFill>
                  <a:srgbClr val="7B79AE"/>
                </a:solidFill>
                <a:latin typeface="Arial"/>
                <a:cs typeface="Arial"/>
              </a:rPr>
              <a:t>-</a:t>
            </a:r>
            <a:endParaRPr sz="72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464449" y="7152754"/>
            <a:ext cx="5030470" cy="963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3690"/>
              </a:lnSpc>
              <a:spcBef>
                <a:spcPts val="105"/>
              </a:spcBef>
            </a:pPr>
            <a:r>
              <a:rPr dirty="0" sz="3550" spc="114">
                <a:solidFill>
                  <a:srgbClr val="181818"/>
                </a:solidFill>
                <a:latin typeface="Times New Roman"/>
                <a:cs typeface="Times New Roman"/>
              </a:rPr>
              <a:t>Presented</a:t>
            </a:r>
            <a:r>
              <a:rPr dirty="0" sz="3550" spc="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3300" spc="135">
                <a:solidFill>
                  <a:srgbClr val="181818"/>
                </a:solidFill>
                <a:latin typeface="Arial"/>
                <a:cs typeface="Arial"/>
              </a:rPr>
              <a:t>by</a:t>
            </a:r>
            <a:r>
              <a:rPr dirty="0" sz="3300" spc="9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550">
                <a:solidFill>
                  <a:srgbClr val="181818"/>
                </a:solidFill>
                <a:latin typeface="Times New Roman"/>
                <a:cs typeface="Times New Roman"/>
              </a:rPr>
              <a:t>Arfi</a:t>
            </a:r>
            <a:r>
              <a:rPr dirty="0" sz="3550" spc="-7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3550" spc="45">
                <a:solidFill>
                  <a:srgbClr val="181818"/>
                </a:solidFill>
                <a:latin typeface="Times New Roman"/>
                <a:cs typeface="Times New Roman"/>
              </a:rPr>
              <a:t>Alfarius</a:t>
            </a:r>
            <a:endParaRPr sz="3550">
              <a:latin typeface="Times New Roman"/>
              <a:cs typeface="Times New Roman"/>
            </a:endParaRPr>
          </a:p>
          <a:p>
            <a:pPr algn="ctr" marL="55880">
              <a:lnSpc>
                <a:spcPts val="3690"/>
              </a:lnSpc>
            </a:pPr>
            <a:r>
              <a:rPr dirty="0" sz="3550" spc="-380">
                <a:solidFill>
                  <a:srgbClr val="181818"/>
                </a:solidFill>
                <a:latin typeface="Courier New"/>
                <a:cs typeface="Courier New"/>
              </a:rPr>
              <a:t>13220006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659068" y="8003900"/>
            <a:ext cx="4432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181818"/>
                </a:solidFill>
                <a:latin typeface="Arial"/>
                <a:cs typeface="Arial"/>
              </a:rPr>
              <a:t>Ads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6110077" y="7486397"/>
            <a:ext cx="116205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315">
                <a:solidFill>
                  <a:srgbClr val="181818"/>
                </a:solidFill>
                <a:latin typeface="Courier New"/>
                <a:cs typeface="Courier New"/>
              </a:rPr>
              <a:t>Feedb&lt;Ack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00" y="6487742"/>
            <a:ext cx="817408" cy="40281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4034" y="3631432"/>
            <a:ext cx="2671828" cy="395488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2026" y="8941239"/>
            <a:ext cx="219602" cy="13060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19114" y="1568542"/>
            <a:ext cx="427004" cy="42722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104576" y="4876491"/>
            <a:ext cx="1183412" cy="4650657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1467065" y="7500876"/>
            <a:ext cx="0" cy="525145"/>
          </a:xfrm>
          <a:custGeom>
            <a:avLst/>
            <a:gdLst/>
            <a:ahLst/>
            <a:cxnLst/>
            <a:rect l="l" t="t" r="r" b="b"/>
            <a:pathLst>
              <a:path w="0" h="525145">
                <a:moveTo>
                  <a:pt x="0" y="524877"/>
                </a:moveTo>
                <a:lnTo>
                  <a:pt x="0" y="0"/>
                </a:lnTo>
              </a:path>
            </a:pathLst>
          </a:custGeom>
          <a:ln w="6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2200" y="0"/>
            <a:ext cx="1830070" cy="1824989"/>
            <a:chOff x="12200" y="0"/>
            <a:chExt cx="1830070" cy="1824989"/>
          </a:xfrm>
        </p:grpSpPr>
        <p:sp>
          <p:nvSpPr>
            <p:cNvPr id="9" name="object 9" descr=""/>
            <p:cNvSpPr/>
            <p:nvPr/>
          </p:nvSpPr>
          <p:spPr>
            <a:xfrm>
              <a:off x="1826969" y="0"/>
              <a:ext cx="12700" cy="1824989"/>
            </a:xfrm>
            <a:custGeom>
              <a:avLst/>
              <a:gdLst/>
              <a:ahLst/>
              <a:cxnLst/>
              <a:rect l="l" t="t" r="r" b="b"/>
              <a:pathLst>
                <a:path w="12700" h="1824989">
                  <a:moveTo>
                    <a:pt x="0" y="0"/>
                  </a:moveTo>
                  <a:lnTo>
                    <a:pt x="12200" y="0"/>
                  </a:lnTo>
                  <a:lnTo>
                    <a:pt x="12200" y="1824878"/>
                  </a:lnTo>
                  <a:lnTo>
                    <a:pt x="0" y="1824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200" y="1815723"/>
              <a:ext cx="1830070" cy="0"/>
            </a:xfrm>
            <a:custGeom>
              <a:avLst/>
              <a:gdLst/>
              <a:ahLst/>
              <a:cxnLst/>
              <a:rect l="l" t="t" r="r" b="b"/>
              <a:pathLst>
                <a:path w="1830070" h="0">
                  <a:moveTo>
                    <a:pt x="0" y="0"/>
                  </a:moveTo>
                  <a:lnTo>
                    <a:pt x="1830019" y="0"/>
                  </a:lnTo>
                </a:path>
              </a:pathLst>
            </a:custGeom>
            <a:ln w="122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9148574" y="1251174"/>
          <a:ext cx="8082915" cy="7717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6709"/>
              </a:tblGrid>
              <a:tr h="1000760"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4300" spc="-25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300">
                        <a:latin typeface="Arial"/>
                        <a:cs typeface="Arial"/>
                      </a:endParaRPr>
                    </a:p>
                  </a:txBody>
                  <a:tcPr marL="0" marR="0" marB="0" marT="164465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06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800">
                        <a:latin typeface="Times New Roman"/>
                        <a:cs typeface="Times New Roman"/>
                      </a:endParaRPr>
                    </a:p>
                    <a:p>
                      <a:pPr marL="1160780">
                        <a:lnSpc>
                          <a:spcPct val="100000"/>
                        </a:lnSpc>
                      </a:pPr>
                      <a:r>
                        <a:rPr dirty="0" sz="5300" spc="90" b="1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CONCLUSION</a:t>
                      </a:r>
                      <a:endParaRPr sz="5300">
                        <a:latin typeface="Arial"/>
                        <a:cs typeface="Arial"/>
                      </a:endParaRPr>
                    </a:p>
                    <a:p>
                      <a:pPr marL="1192530">
                        <a:lnSpc>
                          <a:spcPct val="100000"/>
                        </a:lnSpc>
                        <a:spcBef>
                          <a:spcPts val="1285"/>
                        </a:spcBef>
                        <a:tabLst>
                          <a:tab pos="3101975" algn="l"/>
                        </a:tabLst>
                      </a:pPr>
                      <a:r>
                        <a:rPr dirty="0" sz="2750" spc="-1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Kako</a:t>
                      </a:r>
                      <a:r>
                        <a:rPr dirty="0" sz="2750" spc="-4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Al/work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50" spc="-4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memberikan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4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opsi</a:t>
                      </a:r>
                      <a:r>
                        <a:rPr dirty="0" sz="2750" spc="-114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dan</a:t>
                      </a:r>
                      <a:r>
                        <a:rPr dirty="0" sz="2750" spc="-4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solusi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110354">
                <a:tc>
                  <a:txBody>
                    <a:bodyPr/>
                    <a:lstStyle/>
                    <a:p>
                      <a:pPr marL="1180465">
                        <a:lnSpc>
                          <a:spcPts val="2635"/>
                        </a:lnSpc>
                        <a:tabLst>
                          <a:tab pos="2976880" algn="l"/>
                          <a:tab pos="4451985" algn="l"/>
                        </a:tabLst>
                      </a:pP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mewujudkan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50" spc="-2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ide</a:t>
                      </a:r>
                      <a:r>
                        <a:rPr dirty="0" sz="2750" spc="-9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kreatif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50" spc="-2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pelanggan.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153795" marR="1254760" indent="22225">
                        <a:lnSpc>
                          <a:spcPct val="98000"/>
                        </a:lnSpc>
                        <a:spcBef>
                          <a:spcPts val="10"/>
                        </a:spcBef>
                        <a:tabLst>
                          <a:tab pos="2593340" algn="l"/>
                          <a:tab pos="2628900" algn="l"/>
                          <a:tab pos="3004820" algn="l"/>
                          <a:tab pos="3077845" algn="l"/>
                          <a:tab pos="3187700" algn="l"/>
                          <a:tab pos="3760470" algn="l"/>
                          <a:tab pos="4535805" algn="l"/>
                          <a:tab pos="5037455" algn="l"/>
                          <a:tab pos="5288280" algn="l"/>
                          <a:tab pos="5771515" algn="l"/>
                        </a:tabLst>
                      </a:pP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Menempatkan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50" spc="-10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CEO</a:t>
                      </a:r>
                      <a:r>
                        <a:rPr dirty="0" sz="2750" spc="-4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sebagai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Pimpro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dengan</a:t>
                      </a:r>
                      <a:r>
                        <a:rPr dirty="0" sz="2750" spc="2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sentuhan</a:t>
                      </a:r>
                      <a:r>
                        <a:rPr dirty="0" sz="2750" spc="-4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arsitek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50" spc="-6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handal</a:t>
                      </a:r>
                      <a:r>
                        <a:rPr dirty="0" sz="2750" spc="-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2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akan 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memandu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dirty="0" sz="2750" spc="-10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pelanggan</a:t>
                      </a:r>
                      <a:r>
                        <a:rPr dirty="0" sz="2750" spc="4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dalam</a:t>
                      </a:r>
                      <a:r>
                        <a:rPr dirty="0" sz="2750" spc="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7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mewujudkan </a:t>
                      </a:r>
                      <a:r>
                        <a:rPr dirty="0" sz="2750" spc="-2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ide</a:t>
                      </a:r>
                      <a:r>
                        <a:rPr dirty="0" sz="2750" spc="-7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kreatif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menjadi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50" spc="-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kenyataan</a:t>
                      </a:r>
                      <a:r>
                        <a:rPr dirty="0" sz="2750" spc="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dipadukan </a:t>
                      </a:r>
                      <a:r>
                        <a:rPr dirty="0" sz="2750" spc="-114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kreasi</a:t>
                      </a:r>
                      <a:r>
                        <a:rPr dirty="0" sz="2750" spc="-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tangan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dirty="0" sz="2750" spc="-16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para</a:t>
                      </a:r>
                      <a:r>
                        <a:rPr dirty="0" sz="2750" spc="-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6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teknisi 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berjiwa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seni, 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dan</a:t>
                      </a:r>
                      <a:r>
                        <a:rPr dirty="0" sz="2750" spc="-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6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memberikan</a:t>
                      </a:r>
                      <a:r>
                        <a:rPr dirty="0" sz="2750" spc="-7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Jaminan</a:t>
                      </a:r>
                      <a:r>
                        <a:rPr dirty="0" sz="2750" spc="-5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After Construction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50" spc="-6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Services</a:t>
                      </a:r>
                      <a:r>
                        <a:rPr dirty="0" sz="2750" spc="-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dengan</a:t>
                      </a:r>
                      <a:r>
                        <a:rPr dirty="0" sz="27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metode </a:t>
                      </a:r>
                      <a:r>
                        <a:rPr dirty="0" sz="2750" spc="-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yang</a:t>
                      </a:r>
                      <a:r>
                        <a:rPr dirty="0" sz="2750" spc="-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2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disepakati.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 descr=""/>
          <p:cNvSpPr txBox="1"/>
          <p:nvPr/>
        </p:nvSpPr>
        <p:spPr>
          <a:xfrm>
            <a:off x="343848" y="836425"/>
            <a:ext cx="115252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40">
                <a:solidFill>
                  <a:srgbClr val="52492D"/>
                </a:solidFill>
                <a:latin typeface="Times New Roman"/>
                <a:cs typeface="Times New Roman"/>
              </a:rPr>
              <a:t>Kako</a:t>
            </a:r>
            <a:r>
              <a:rPr dirty="0" sz="1650" spc="-60">
                <a:solidFill>
                  <a:srgbClr val="52492D"/>
                </a:solidFill>
                <a:latin typeface="Times New Roman"/>
                <a:cs typeface="Times New Roman"/>
              </a:rPr>
              <a:t> </a:t>
            </a:r>
            <a:r>
              <a:rPr dirty="0" sz="1650" spc="-55">
                <a:solidFill>
                  <a:srgbClr val="52492D"/>
                </a:solidFill>
                <a:latin typeface="Times New Roman"/>
                <a:cs typeface="Times New Roman"/>
              </a:rPr>
              <a:t>Allwork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583164" y="2945947"/>
            <a:ext cx="1222375" cy="1026794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3400" spc="-60">
                <a:solidFill>
                  <a:srgbClr val="181818"/>
                </a:solidFill>
                <a:latin typeface="Arial"/>
                <a:cs typeface="Arial"/>
              </a:rPr>
              <a:t>I</a:t>
            </a:r>
            <a:endParaRPr sz="3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250"/>
              </a:spcBef>
            </a:pPr>
            <a:r>
              <a:rPr dirty="0" sz="2700" spc="-45">
                <a:solidFill>
                  <a:srgbClr val="181818"/>
                </a:solidFill>
                <a:latin typeface="Times New Roman"/>
                <a:cs typeface="Times New Roman"/>
              </a:rPr>
              <a:t>/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752472" y="4356714"/>
            <a:ext cx="244475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0" spc="-110">
                <a:solidFill>
                  <a:srgbClr val="181818"/>
                </a:solidFill>
                <a:latin typeface="Times New Roman"/>
                <a:cs typeface="Times New Roman"/>
              </a:rPr>
              <a:t>-</a:t>
            </a:r>
            <a:endParaRPr sz="55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287091" y="5884555"/>
            <a:ext cx="115570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45">
                <a:solidFill>
                  <a:srgbClr val="181818"/>
                </a:solidFill>
                <a:latin typeface="Times New Roman"/>
                <a:cs typeface="Times New Roman"/>
              </a:rPr>
              <a:t>/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101407" y="4356714"/>
            <a:ext cx="244475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0" spc="-110">
                <a:solidFill>
                  <a:srgbClr val="181818"/>
                </a:solidFill>
                <a:latin typeface="Times New Roman"/>
                <a:cs typeface="Times New Roman"/>
              </a:rPr>
              <a:t>-</a:t>
            </a:r>
            <a:endParaRPr sz="5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4034" y="2313136"/>
            <a:ext cx="427004" cy="41501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3341" y="4574381"/>
            <a:ext cx="707607" cy="83919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4451" y="4498091"/>
            <a:ext cx="707607" cy="98872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44101" y="6152065"/>
            <a:ext cx="741157" cy="9459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59111" y="4516400"/>
            <a:ext cx="741157" cy="93379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04210" y="6188684"/>
            <a:ext cx="744207" cy="82393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77170" y="4473678"/>
            <a:ext cx="738107" cy="87886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05031" y="4467574"/>
            <a:ext cx="686257" cy="95820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86320" y="6188684"/>
            <a:ext cx="661856" cy="83614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127746" y="6524362"/>
            <a:ext cx="1683617" cy="72018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86491" y="8001341"/>
            <a:ext cx="4733649" cy="2258193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1518916" y="1995768"/>
            <a:ext cx="0" cy="6664959"/>
          </a:xfrm>
          <a:custGeom>
            <a:avLst/>
            <a:gdLst/>
            <a:ahLst/>
            <a:cxnLst/>
            <a:rect l="l" t="t" r="r" b="b"/>
            <a:pathLst>
              <a:path w="0" h="6664959">
                <a:moveTo>
                  <a:pt x="0" y="6664720"/>
                </a:moveTo>
                <a:lnTo>
                  <a:pt x="0" y="0"/>
                </a:lnTo>
              </a:path>
            </a:pathLst>
          </a:custGeom>
          <a:ln w="39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964868" y="1995768"/>
            <a:ext cx="0" cy="6005830"/>
          </a:xfrm>
          <a:custGeom>
            <a:avLst/>
            <a:gdLst/>
            <a:ahLst/>
            <a:cxnLst/>
            <a:rect l="l" t="t" r="r" b="b"/>
            <a:pathLst>
              <a:path w="0" h="6005830">
                <a:moveTo>
                  <a:pt x="0" y="6005572"/>
                </a:moveTo>
                <a:lnTo>
                  <a:pt x="0" y="0"/>
                </a:lnTo>
              </a:path>
            </a:pathLst>
          </a:custGeom>
          <a:ln w="39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2227582" y="4131896"/>
            <a:ext cx="0" cy="1221105"/>
          </a:xfrm>
          <a:custGeom>
            <a:avLst/>
            <a:gdLst/>
            <a:ahLst/>
            <a:cxnLst/>
            <a:rect l="l" t="t" r="r" b="b"/>
            <a:pathLst>
              <a:path w="0" h="1221104">
                <a:moveTo>
                  <a:pt x="0" y="1220644"/>
                </a:moveTo>
                <a:lnTo>
                  <a:pt x="0" y="0"/>
                </a:lnTo>
              </a:path>
            </a:pathLst>
          </a:custGeom>
          <a:ln w="48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459502" y="0"/>
            <a:ext cx="21590" cy="836294"/>
          </a:xfrm>
          <a:custGeom>
            <a:avLst/>
            <a:gdLst/>
            <a:ahLst/>
            <a:cxnLst/>
            <a:rect l="l" t="t" r="r" b="b"/>
            <a:pathLst>
              <a:path w="21590" h="836294">
                <a:moveTo>
                  <a:pt x="0" y="0"/>
                </a:moveTo>
                <a:lnTo>
                  <a:pt x="21350" y="0"/>
                </a:lnTo>
                <a:lnTo>
                  <a:pt x="21350" y="836155"/>
                </a:lnTo>
                <a:lnTo>
                  <a:pt x="0" y="836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500616" y="2014078"/>
            <a:ext cx="9491980" cy="0"/>
          </a:xfrm>
          <a:custGeom>
            <a:avLst/>
            <a:gdLst/>
            <a:ahLst/>
            <a:cxnLst/>
            <a:rect l="l" t="t" r="r" b="b"/>
            <a:pathLst>
              <a:path w="9491980" h="0">
                <a:moveTo>
                  <a:pt x="0" y="0"/>
                </a:moveTo>
                <a:lnTo>
                  <a:pt x="9491702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500616" y="3011955"/>
            <a:ext cx="9491980" cy="0"/>
          </a:xfrm>
          <a:custGeom>
            <a:avLst/>
            <a:gdLst/>
            <a:ahLst/>
            <a:cxnLst/>
            <a:rect l="l" t="t" r="r" b="b"/>
            <a:pathLst>
              <a:path w="9491980" h="0">
                <a:moveTo>
                  <a:pt x="0" y="0"/>
                </a:moveTo>
                <a:lnTo>
                  <a:pt x="9491702" y="0"/>
                </a:lnTo>
              </a:path>
            </a:pathLst>
          </a:custGeom>
          <a:ln w="39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2578336" y="3875561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 h="0">
                <a:moveTo>
                  <a:pt x="0" y="0"/>
                </a:moveTo>
                <a:lnTo>
                  <a:pt x="1500616" y="0"/>
                </a:lnTo>
              </a:path>
            </a:pathLst>
          </a:custGeom>
          <a:ln w="39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2944340" y="4205135"/>
            <a:ext cx="5344160" cy="43180"/>
          </a:xfrm>
          <a:custGeom>
            <a:avLst/>
            <a:gdLst/>
            <a:ahLst/>
            <a:cxnLst/>
            <a:rect l="l" t="t" r="r" b="b"/>
            <a:pathLst>
              <a:path w="5344159" h="43179">
                <a:moveTo>
                  <a:pt x="0" y="0"/>
                </a:moveTo>
                <a:lnTo>
                  <a:pt x="5343659" y="0"/>
                </a:lnTo>
                <a:lnTo>
                  <a:pt x="5343659" y="42722"/>
                </a:lnTo>
                <a:lnTo>
                  <a:pt x="0" y="427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5811371" y="6490792"/>
            <a:ext cx="2477135" cy="36830"/>
          </a:xfrm>
          <a:custGeom>
            <a:avLst/>
            <a:gdLst/>
            <a:ahLst/>
            <a:cxnLst/>
            <a:rect l="l" t="t" r="r" b="b"/>
            <a:pathLst>
              <a:path w="2477134" h="36829">
                <a:moveTo>
                  <a:pt x="0" y="0"/>
                </a:moveTo>
                <a:lnTo>
                  <a:pt x="2476628" y="0"/>
                </a:lnTo>
                <a:lnTo>
                  <a:pt x="2476628" y="36619"/>
                </a:lnTo>
                <a:lnTo>
                  <a:pt x="0" y="36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500616" y="8636075"/>
            <a:ext cx="7186295" cy="0"/>
          </a:xfrm>
          <a:custGeom>
            <a:avLst/>
            <a:gdLst/>
            <a:ahLst/>
            <a:cxnLst/>
            <a:rect l="l" t="t" r="r" b="b"/>
            <a:pathLst>
              <a:path w="7186295" h="0">
                <a:moveTo>
                  <a:pt x="0" y="0"/>
                </a:moveTo>
                <a:lnTo>
                  <a:pt x="7185877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6797362" y="855497"/>
            <a:ext cx="11588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544D2D"/>
                </a:solidFill>
                <a:latin typeface="Arial"/>
                <a:cs typeface="Arial"/>
              </a:rPr>
              <a:t>Kako</a:t>
            </a:r>
            <a:r>
              <a:rPr dirty="0" sz="1500" spc="25">
                <a:solidFill>
                  <a:srgbClr val="544D2D"/>
                </a:solidFill>
                <a:latin typeface="Arial"/>
                <a:cs typeface="Arial"/>
              </a:rPr>
              <a:t> </a:t>
            </a:r>
            <a:r>
              <a:rPr dirty="0" sz="1500" spc="-30">
                <a:solidFill>
                  <a:srgbClr val="544D2D"/>
                </a:solidFill>
                <a:latin typeface="Arial"/>
                <a:cs typeface="Arial"/>
              </a:rPr>
              <a:t>AHwork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937303" y="2130816"/>
            <a:ext cx="568325" cy="7200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4550" spc="-70" b="0">
                <a:latin typeface="Times New Roman"/>
                <a:cs typeface="Times New Roman"/>
              </a:rPr>
              <a:t>00</a:t>
            </a:r>
            <a:endParaRPr sz="45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145309" y="2324850"/>
            <a:ext cx="335152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130" b="1">
                <a:solidFill>
                  <a:srgbClr val="181818"/>
                </a:solidFill>
                <a:latin typeface="Arial"/>
                <a:cs typeface="Arial"/>
              </a:rPr>
              <a:t>DIGITAL</a:t>
            </a:r>
            <a:r>
              <a:rPr dirty="0" sz="2400" spc="-18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65" b="1">
                <a:solidFill>
                  <a:srgbClr val="181818"/>
                </a:solidFill>
                <a:latin typeface="Arial"/>
                <a:cs typeface="Arial"/>
              </a:rPr>
              <a:t>MARKETING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2559603" y="4766631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0753" y="0"/>
                </a:lnTo>
              </a:path>
            </a:pathLst>
          </a:custGeom>
          <a:ln w="12715">
            <a:solidFill>
              <a:srgbClr val="2628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2546900" y="3984672"/>
            <a:ext cx="294640" cy="948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50" spc="100" i="1">
                <a:solidFill>
                  <a:srgbClr val="262823"/>
                </a:solidFill>
                <a:latin typeface="Times New Roman"/>
                <a:cs typeface="Times New Roman"/>
              </a:rPr>
              <a:t>(</a:t>
            </a:r>
            <a:endParaRPr sz="60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2163997" y="5382056"/>
            <a:ext cx="186055" cy="830580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38100" marR="80010">
              <a:lnSpc>
                <a:spcPts val="1490"/>
              </a:lnSpc>
              <a:spcBef>
                <a:spcPts val="209"/>
              </a:spcBef>
            </a:pPr>
            <a:r>
              <a:rPr dirty="0" sz="1300" spc="-50">
                <a:solidFill>
                  <a:srgbClr val="262823"/>
                </a:solidFill>
                <a:latin typeface="Times New Roman"/>
                <a:cs typeface="Times New Roman"/>
              </a:rPr>
              <a:t>I </a:t>
            </a:r>
            <a:r>
              <a:rPr dirty="0" sz="1300" spc="-50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  <a:p>
            <a:pPr marL="53975">
              <a:lnSpc>
                <a:spcPts val="3250"/>
              </a:lnSpc>
            </a:pPr>
            <a:r>
              <a:rPr dirty="0" sz="3200" spc="-360">
                <a:solidFill>
                  <a:srgbClr val="262823"/>
                </a:solidFill>
                <a:latin typeface="Arial"/>
                <a:cs typeface="Arial"/>
              </a:rPr>
              <a:t>'</a:t>
            </a:r>
            <a:r>
              <a:rPr dirty="0" baseline="-20370" sz="4500" spc="232">
                <a:solidFill>
                  <a:srgbClr val="262823"/>
                </a:solidFill>
                <a:latin typeface="Arial"/>
                <a:cs typeface="Arial"/>
              </a:rPr>
              <a:t>'</a:t>
            </a:r>
            <a:endParaRPr baseline="-20370" sz="45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3545210" y="4204134"/>
            <a:ext cx="2992755" cy="1710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145" marR="5080" indent="-5080">
              <a:lnSpc>
                <a:spcPct val="147400"/>
              </a:lnSpc>
              <a:spcBef>
                <a:spcPts val="95"/>
              </a:spcBef>
              <a:tabLst>
                <a:tab pos="1275715" algn="l"/>
                <a:tab pos="1859914" algn="l"/>
                <a:tab pos="2550795" algn="l"/>
              </a:tabLst>
            </a:pPr>
            <a:r>
              <a:rPr dirty="0" sz="2500">
                <a:solidFill>
                  <a:srgbClr val="181818"/>
                </a:solidFill>
                <a:latin typeface="Times New Roman"/>
                <a:cs typeface="Times New Roman"/>
              </a:rPr>
              <a:t>Aktuo.l</a:t>
            </a:r>
            <a:r>
              <a:rPr dirty="0" sz="2500" spc="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100" i="1">
                <a:solidFill>
                  <a:srgbClr val="181818"/>
                </a:solidFill>
                <a:latin typeface="Arial"/>
                <a:cs typeface="Arial"/>
              </a:rPr>
              <a:t>iso.s</a:t>
            </a:r>
            <a:r>
              <a:rPr dirty="0" sz="2100" spc="5" i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500" spc="-90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dirty="0" sz="2500" spc="-1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500" spc="-20">
                <a:solidFill>
                  <a:srgbClr val="181818"/>
                </a:solidFill>
                <a:latin typeface="Times New Roman"/>
                <a:cs typeface="Times New Roman"/>
              </a:rPr>
              <a:t>ko.n</a:t>
            </a:r>
            <a:r>
              <a:rPr dirty="0" sz="2500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450" spc="-50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dirty="0" sz="2450" spc="-254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500" spc="-80">
                <a:solidFill>
                  <a:srgbClr val="181818"/>
                </a:solidFill>
                <a:latin typeface="Times New Roman"/>
                <a:cs typeface="Times New Roman"/>
              </a:rPr>
              <a:t>de </a:t>
            </a:r>
            <a:r>
              <a:rPr dirty="0" sz="2500" spc="90">
                <a:solidFill>
                  <a:srgbClr val="181818"/>
                </a:solidFill>
                <a:latin typeface="Times New Roman"/>
                <a:cs typeface="Times New Roman"/>
              </a:rPr>
              <a:t>l&lt;reo.tifmu</a:t>
            </a:r>
            <a:r>
              <a:rPr dirty="0" sz="2500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500" spc="180">
                <a:solidFill>
                  <a:srgbClr val="181818"/>
                </a:solidFill>
                <a:latin typeface="Times New Roman"/>
                <a:cs typeface="Times New Roman"/>
              </a:rPr>
              <a:t>untuk </a:t>
            </a:r>
            <a:r>
              <a:rPr dirty="0" sz="2500" spc="-10">
                <a:solidFill>
                  <a:srgbClr val="181818"/>
                </a:solidFill>
                <a:latin typeface="Times New Roman"/>
                <a:cs typeface="Times New Roman"/>
              </a:rPr>
              <a:t>Rumo.h</a:t>
            </a:r>
            <a:r>
              <a:rPr dirty="0" sz="2500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500" spc="-10">
                <a:solidFill>
                  <a:srgbClr val="181818"/>
                </a:solidFill>
                <a:latin typeface="Times New Roman"/>
                <a:cs typeface="Times New Roman"/>
              </a:rPr>
              <a:t>ido.mo.n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12865187" y="6144705"/>
            <a:ext cx="5499100" cy="0"/>
          </a:xfrm>
          <a:custGeom>
            <a:avLst/>
            <a:gdLst/>
            <a:ahLst/>
            <a:cxnLst/>
            <a:rect l="l" t="t" r="r" b="b"/>
            <a:pathLst>
              <a:path w="5499100" h="0">
                <a:moveTo>
                  <a:pt x="0" y="0"/>
                </a:moveTo>
                <a:lnTo>
                  <a:pt x="5498752" y="0"/>
                </a:lnTo>
              </a:path>
            </a:pathLst>
          </a:custGeom>
          <a:ln w="37864">
            <a:solidFill>
              <a:srgbClr val="252722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7671" y="1324414"/>
            <a:ext cx="2281424" cy="80562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6695" y="1336620"/>
            <a:ext cx="658806" cy="76900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43103" y="1324414"/>
            <a:ext cx="1549416" cy="79341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17372" y="4424852"/>
            <a:ext cx="1488415" cy="106196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55955" y="4253961"/>
            <a:ext cx="1409114" cy="145256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05173" y="7433742"/>
            <a:ext cx="1430464" cy="125116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09107" y="7500877"/>
            <a:ext cx="951609" cy="1379328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942870" y="7180457"/>
            <a:ext cx="0" cy="1941195"/>
          </a:xfrm>
          <a:custGeom>
            <a:avLst/>
            <a:gdLst/>
            <a:ahLst/>
            <a:cxnLst/>
            <a:rect l="l" t="t" r="r" b="b"/>
            <a:pathLst>
              <a:path w="0" h="1941195">
                <a:moveTo>
                  <a:pt x="0" y="1940825"/>
                </a:moveTo>
                <a:lnTo>
                  <a:pt x="0" y="0"/>
                </a:lnTo>
              </a:path>
            </a:pathLst>
          </a:custGeom>
          <a:ln w="366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1924570" y="3562771"/>
          <a:ext cx="6789420" cy="230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635"/>
                <a:gridCol w="3596004"/>
                <a:gridCol w="539750"/>
              </a:tblGrid>
              <a:tr h="399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600" spc="65" b="1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INTRODUCTION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163830">
                    <a:lnL w="28575">
                      <a:solidFill>
                        <a:srgbClr val="000000"/>
                      </a:solidFill>
                      <a:prstDash val="solid"/>
                    </a:lnL>
                    <a:lnR w="854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5400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1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3830">
                    <a:lnL w="28575">
                      <a:solidFill>
                        <a:srgbClr val="000000"/>
                      </a:solidFill>
                      <a:prstDash val="solid"/>
                    </a:lnL>
                    <a:lnR w="854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54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62100">
                <a:tc gridSpan="3">
                  <a:txBody>
                    <a:bodyPr/>
                    <a:lstStyle/>
                    <a:p>
                      <a:pPr marL="1949450">
                        <a:lnSpc>
                          <a:spcPts val="2720"/>
                        </a:lnSpc>
                        <a:spcBef>
                          <a:spcPts val="1935"/>
                        </a:spcBef>
                        <a:tabLst>
                          <a:tab pos="3804285" algn="l"/>
                        </a:tabLst>
                      </a:pPr>
                      <a:r>
                        <a:rPr dirty="0" sz="2700" spc="-4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1-</a:t>
                      </a:r>
                      <a:r>
                        <a:rPr dirty="0" sz="2700" spc="-5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&lt;ako</a:t>
                      </a:r>
                      <a:r>
                        <a:rPr dirty="0" sz="2700" spc="34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Al/work</a:t>
                      </a:r>
                      <a:r>
                        <a:rPr dirty="0" sz="270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00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700" spc="-40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Woodwork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r" marR="1151890">
                        <a:lnSpc>
                          <a:spcPts val="420"/>
                        </a:lnSpc>
                      </a:pPr>
                      <a:r>
                        <a:rPr dirty="0" sz="100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962150" marR="1188085" indent="635">
                        <a:lnSpc>
                          <a:spcPts val="2860"/>
                        </a:lnSpc>
                        <a:spcBef>
                          <a:spcPts val="150"/>
                        </a:spcBef>
                      </a:pPr>
                      <a:r>
                        <a:rPr dirty="0" sz="2700" spc="-8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Metalwork, </a:t>
                      </a:r>
                      <a:r>
                        <a:rPr dirty="0" sz="2700" spc="-6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Aluminium</a:t>
                      </a:r>
                      <a:r>
                        <a:rPr dirty="0" sz="2700" spc="2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spc="-16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700" spc="-16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spc="-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574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 descr=""/>
          <p:cNvSpPr/>
          <p:nvPr/>
        </p:nvSpPr>
        <p:spPr>
          <a:xfrm>
            <a:off x="4806851" y="6841728"/>
            <a:ext cx="0" cy="699135"/>
          </a:xfrm>
          <a:custGeom>
            <a:avLst/>
            <a:gdLst/>
            <a:ahLst/>
            <a:cxnLst/>
            <a:rect l="l" t="t" r="r" b="b"/>
            <a:pathLst>
              <a:path w="0" h="699134">
                <a:moveTo>
                  <a:pt x="0" y="698819"/>
                </a:moveTo>
                <a:lnTo>
                  <a:pt x="0" y="0"/>
                </a:lnTo>
              </a:path>
            </a:pathLst>
          </a:custGeom>
          <a:ln w="21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7759283" y="6792902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714077"/>
                </a:moveTo>
                <a:lnTo>
                  <a:pt x="0" y="0"/>
                </a:lnTo>
              </a:path>
            </a:pathLst>
          </a:custGeom>
          <a:ln w="91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616343" y="7162147"/>
            <a:ext cx="0" cy="1953260"/>
          </a:xfrm>
          <a:custGeom>
            <a:avLst/>
            <a:gdLst/>
            <a:ahLst/>
            <a:cxnLst/>
            <a:rect l="l" t="t" r="r" b="b"/>
            <a:pathLst>
              <a:path w="0" h="1953259">
                <a:moveTo>
                  <a:pt x="0" y="1953031"/>
                </a:moveTo>
                <a:lnTo>
                  <a:pt x="0" y="0"/>
                </a:lnTo>
              </a:path>
            </a:pathLst>
          </a:custGeom>
          <a:ln w="366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9680804" y="7177405"/>
            <a:ext cx="0" cy="1941195"/>
          </a:xfrm>
          <a:custGeom>
            <a:avLst/>
            <a:gdLst/>
            <a:ahLst/>
            <a:cxnLst/>
            <a:rect l="l" t="t" r="r" b="b"/>
            <a:pathLst>
              <a:path w="0" h="1941195">
                <a:moveTo>
                  <a:pt x="0" y="1940825"/>
                </a:moveTo>
                <a:lnTo>
                  <a:pt x="0" y="0"/>
                </a:lnTo>
              </a:path>
            </a:pathLst>
          </a:custGeom>
          <a:ln w="3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680804" y="3954903"/>
            <a:ext cx="0" cy="1953260"/>
          </a:xfrm>
          <a:custGeom>
            <a:avLst/>
            <a:gdLst/>
            <a:ahLst/>
            <a:cxnLst/>
            <a:rect l="l" t="t" r="r" b="b"/>
            <a:pathLst>
              <a:path w="0" h="1953260">
                <a:moveTo>
                  <a:pt x="0" y="1953031"/>
                </a:moveTo>
                <a:lnTo>
                  <a:pt x="0" y="0"/>
                </a:lnTo>
              </a:path>
            </a:pathLst>
          </a:custGeom>
          <a:ln w="3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2221481" y="6829521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714077"/>
                </a:moveTo>
                <a:lnTo>
                  <a:pt x="0" y="0"/>
                </a:lnTo>
              </a:path>
            </a:pathLst>
          </a:custGeom>
          <a:ln w="2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2541735" y="3631432"/>
            <a:ext cx="0" cy="680720"/>
          </a:xfrm>
          <a:custGeom>
            <a:avLst/>
            <a:gdLst/>
            <a:ahLst/>
            <a:cxnLst/>
            <a:rect l="l" t="t" r="r" b="b"/>
            <a:pathLst>
              <a:path w="0" h="680720">
                <a:moveTo>
                  <a:pt x="0" y="680509"/>
                </a:moveTo>
                <a:lnTo>
                  <a:pt x="0" y="0"/>
                </a:lnTo>
              </a:path>
            </a:pathLst>
          </a:custGeom>
          <a:ln w="21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5494167" y="3594813"/>
            <a:ext cx="0" cy="695960"/>
          </a:xfrm>
          <a:custGeom>
            <a:avLst/>
            <a:gdLst/>
            <a:ahLst/>
            <a:cxnLst/>
            <a:rect l="l" t="t" r="r" b="b"/>
            <a:pathLst>
              <a:path w="0" h="695960">
                <a:moveTo>
                  <a:pt x="0" y="695767"/>
                </a:moveTo>
                <a:lnTo>
                  <a:pt x="0" y="0"/>
                </a:lnTo>
              </a:path>
            </a:pathLst>
          </a:custGeom>
          <a:ln w="91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5814420" y="6792902"/>
            <a:ext cx="0" cy="714375"/>
          </a:xfrm>
          <a:custGeom>
            <a:avLst/>
            <a:gdLst/>
            <a:ahLst/>
            <a:cxnLst/>
            <a:rect l="l" t="t" r="r" b="b"/>
            <a:pathLst>
              <a:path w="0" h="714375">
                <a:moveTo>
                  <a:pt x="0" y="714077"/>
                </a:moveTo>
                <a:lnTo>
                  <a:pt x="0" y="0"/>
                </a:lnTo>
              </a:path>
            </a:pathLst>
          </a:custGeom>
          <a:ln w="88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6351226" y="7168250"/>
            <a:ext cx="0" cy="1953260"/>
          </a:xfrm>
          <a:custGeom>
            <a:avLst/>
            <a:gdLst/>
            <a:ahLst/>
            <a:cxnLst/>
            <a:rect l="l" t="t" r="r" b="b"/>
            <a:pathLst>
              <a:path w="0" h="1953259">
                <a:moveTo>
                  <a:pt x="0" y="1953031"/>
                </a:moveTo>
                <a:lnTo>
                  <a:pt x="0" y="0"/>
                </a:lnTo>
              </a:path>
            </a:pathLst>
          </a:custGeom>
          <a:ln w="39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6354276" y="3957954"/>
            <a:ext cx="0" cy="1953260"/>
          </a:xfrm>
          <a:custGeom>
            <a:avLst/>
            <a:gdLst/>
            <a:ahLst/>
            <a:cxnLst/>
            <a:rect l="l" t="t" r="r" b="b"/>
            <a:pathLst>
              <a:path w="0" h="1953260">
                <a:moveTo>
                  <a:pt x="0" y="1953031"/>
                </a:moveTo>
                <a:lnTo>
                  <a:pt x="0" y="0"/>
                </a:lnTo>
              </a:path>
            </a:pathLst>
          </a:custGeom>
          <a:ln w="366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4602499" y="3472748"/>
            <a:ext cx="3328035" cy="0"/>
          </a:xfrm>
          <a:custGeom>
            <a:avLst/>
            <a:gdLst/>
            <a:ahLst/>
            <a:cxnLst/>
            <a:rect l="l" t="t" r="r" b="b"/>
            <a:pathLst>
              <a:path w="3328034" h="0">
                <a:moveTo>
                  <a:pt x="0" y="0"/>
                </a:moveTo>
                <a:lnTo>
                  <a:pt x="3327585" y="0"/>
                </a:lnTo>
              </a:path>
            </a:pathLst>
          </a:custGeom>
          <a:ln w="244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2663737" y="3472748"/>
            <a:ext cx="2681605" cy="0"/>
          </a:xfrm>
          <a:custGeom>
            <a:avLst/>
            <a:gdLst/>
            <a:ahLst/>
            <a:cxnLst/>
            <a:rect l="l" t="t" r="r" b="b"/>
            <a:pathLst>
              <a:path w="2681605" h="0">
                <a:moveTo>
                  <a:pt x="0" y="0"/>
                </a:moveTo>
                <a:lnTo>
                  <a:pt x="2680978" y="0"/>
                </a:lnTo>
              </a:path>
            </a:pathLst>
          </a:custGeom>
          <a:ln w="244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9662504" y="3979316"/>
            <a:ext cx="2888615" cy="0"/>
          </a:xfrm>
          <a:custGeom>
            <a:avLst/>
            <a:gdLst/>
            <a:ahLst/>
            <a:cxnLst/>
            <a:rect l="l" t="t" r="r" b="b"/>
            <a:pathLst>
              <a:path w="2888615" h="0">
                <a:moveTo>
                  <a:pt x="0" y="0"/>
                </a:moveTo>
                <a:lnTo>
                  <a:pt x="2888381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5442316" y="3982367"/>
            <a:ext cx="927735" cy="0"/>
          </a:xfrm>
          <a:custGeom>
            <a:avLst/>
            <a:gdLst/>
            <a:ahLst/>
            <a:cxnLst/>
            <a:rect l="l" t="t" r="r" b="b"/>
            <a:pathLst>
              <a:path w="927734" h="0">
                <a:moveTo>
                  <a:pt x="0" y="0"/>
                </a:moveTo>
                <a:lnTo>
                  <a:pt x="927210" y="0"/>
                </a:lnTo>
              </a:path>
            </a:pathLst>
          </a:custGeom>
          <a:ln w="39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4599449" y="4479780"/>
            <a:ext cx="3275965" cy="0"/>
          </a:xfrm>
          <a:custGeom>
            <a:avLst/>
            <a:gdLst/>
            <a:ahLst/>
            <a:cxnLst/>
            <a:rect l="l" t="t" r="r" b="b"/>
            <a:pathLst>
              <a:path w="3275965" h="0">
                <a:moveTo>
                  <a:pt x="0" y="0"/>
                </a:moveTo>
                <a:lnTo>
                  <a:pt x="3275735" y="0"/>
                </a:lnTo>
              </a:path>
            </a:pathLst>
          </a:custGeom>
          <a:ln w="106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2651536" y="4479780"/>
            <a:ext cx="2641600" cy="0"/>
          </a:xfrm>
          <a:custGeom>
            <a:avLst/>
            <a:gdLst/>
            <a:ahLst/>
            <a:cxnLst/>
            <a:rect l="l" t="t" r="r" b="b"/>
            <a:pathLst>
              <a:path w="2641600" h="0">
                <a:moveTo>
                  <a:pt x="0" y="0"/>
                </a:moveTo>
                <a:lnTo>
                  <a:pt x="2641328" y="0"/>
                </a:lnTo>
              </a:path>
            </a:pathLst>
          </a:custGeom>
          <a:ln w="106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9662504" y="5889625"/>
            <a:ext cx="6719570" cy="0"/>
          </a:xfrm>
          <a:custGeom>
            <a:avLst/>
            <a:gdLst/>
            <a:ahLst/>
            <a:cxnLst/>
            <a:rect l="l" t="t" r="r" b="b"/>
            <a:pathLst>
              <a:path w="6719569" h="0">
                <a:moveTo>
                  <a:pt x="0" y="0"/>
                </a:moveTo>
                <a:lnTo>
                  <a:pt x="6719222" y="0"/>
                </a:lnTo>
              </a:path>
            </a:pathLst>
          </a:custGeom>
          <a:ln w="39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4907503" y="6683044"/>
            <a:ext cx="2681605" cy="0"/>
          </a:xfrm>
          <a:custGeom>
            <a:avLst/>
            <a:gdLst/>
            <a:ahLst/>
            <a:cxnLst/>
            <a:rect l="l" t="t" r="r" b="b"/>
            <a:pathLst>
              <a:path w="2681604" h="0">
                <a:moveTo>
                  <a:pt x="0" y="0"/>
                </a:moveTo>
                <a:lnTo>
                  <a:pt x="2680978" y="0"/>
                </a:lnTo>
              </a:path>
            </a:pathLst>
          </a:custGeom>
          <a:ln w="213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2325183" y="6686095"/>
            <a:ext cx="3328035" cy="0"/>
          </a:xfrm>
          <a:custGeom>
            <a:avLst/>
            <a:gdLst/>
            <a:ahLst/>
            <a:cxnLst/>
            <a:rect l="l" t="t" r="r" b="b"/>
            <a:pathLst>
              <a:path w="3328034" h="0">
                <a:moveTo>
                  <a:pt x="0" y="0"/>
                </a:moveTo>
                <a:lnTo>
                  <a:pt x="3327585" y="0"/>
                </a:lnTo>
              </a:path>
            </a:pathLst>
          </a:custGeom>
          <a:ln w="213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912370" y="7192664"/>
            <a:ext cx="2903855" cy="0"/>
          </a:xfrm>
          <a:custGeom>
            <a:avLst/>
            <a:gdLst/>
            <a:ahLst/>
            <a:cxnLst/>
            <a:rect l="l" t="t" r="r" b="b"/>
            <a:pathLst>
              <a:path w="2903854" h="0">
                <a:moveTo>
                  <a:pt x="0" y="0"/>
                </a:moveTo>
                <a:lnTo>
                  <a:pt x="2903631" y="0"/>
                </a:lnTo>
              </a:path>
            </a:pathLst>
          </a:custGeom>
          <a:ln w="39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7707433" y="7192664"/>
            <a:ext cx="927735" cy="0"/>
          </a:xfrm>
          <a:custGeom>
            <a:avLst/>
            <a:gdLst/>
            <a:ahLst/>
            <a:cxnLst/>
            <a:rect l="l" t="t" r="r" b="b"/>
            <a:pathLst>
              <a:path w="927734" h="0">
                <a:moveTo>
                  <a:pt x="0" y="0"/>
                </a:moveTo>
                <a:lnTo>
                  <a:pt x="927210" y="0"/>
                </a:lnTo>
              </a:path>
            </a:pathLst>
          </a:custGeom>
          <a:ln w="427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9659454" y="7192664"/>
            <a:ext cx="2574290" cy="0"/>
          </a:xfrm>
          <a:custGeom>
            <a:avLst/>
            <a:gdLst/>
            <a:ahLst/>
            <a:cxnLst/>
            <a:rect l="l" t="t" r="r" b="b"/>
            <a:pathLst>
              <a:path w="2574290" h="0">
                <a:moveTo>
                  <a:pt x="0" y="0"/>
                </a:moveTo>
                <a:lnTo>
                  <a:pt x="2574227" y="0"/>
                </a:lnTo>
              </a:path>
            </a:pathLst>
          </a:custGeom>
          <a:ln w="39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5771721" y="7192664"/>
            <a:ext cx="598170" cy="0"/>
          </a:xfrm>
          <a:custGeom>
            <a:avLst/>
            <a:gdLst/>
            <a:ahLst/>
            <a:cxnLst/>
            <a:rect l="l" t="t" r="r" b="b"/>
            <a:pathLst>
              <a:path w="598169" h="0">
                <a:moveTo>
                  <a:pt x="0" y="0"/>
                </a:moveTo>
                <a:lnTo>
                  <a:pt x="597806" y="0"/>
                </a:lnTo>
              </a:path>
            </a:pathLst>
          </a:custGeom>
          <a:ln w="45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4928853" y="7690076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 h="0">
                <a:moveTo>
                  <a:pt x="0" y="0"/>
                </a:moveTo>
                <a:lnTo>
                  <a:pt x="2653528" y="0"/>
                </a:lnTo>
              </a:path>
            </a:pathLst>
          </a:custGeom>
          <a:ln w="1037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2334333" y="7693128"/>
            <a:ext cx="3300729" cy="0"/>
          </a:xfrm>
          <a:custGeom>
            <a:avLst/>
            <a:gdLst/>
            <a:ahLst/>
            <a:cxnLst/>
            <a:rect l="l" t="t" r="r" b="b"/>
            <a:pathLst>
              <a:path w="3300730" h="0">
                <a:moveTo>
                  <a:pt x="0" y="0"/>
                </a:moveTo>
                <a:lnTo>
                  <a:pt x="3300135" y="0"/>
                </a:lnTo>
              </a:path>
            </a:pathLst>
          </a:custGeom>
          <a:ln w="1037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930670" y="9099921"/>
            <a:ext cx="6707505" cy="0"/>
          </a:xfrm>
          <a:custGeom>
            <a:avLst/>
            <a:gdLst/>
            <a:ahLst/>
            <a:cxnLst/>
            <a:rect l="l" t="t" r="r" b="b"/>
            <a:pathLst>
              <a:path w="6707505" h="0">
                <a:moveTo>
                  <a:pt x="0" y="0"/>
                </a:moveTo>
                <a:lnTo>
                  <a:pt x="6707022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9665554" y="9099921"/>
            <a:ext cx="6707505" cy="0"/>
          </a:xfrm>
          <a:custGeom>
            <a:avLst/>
            <a:gdLst/>
            <a:ahLst/>
            <a:cxnLst/>
            <a:rect l="l" t="t" r="r" b="b"/>
            <a:pathLst>
              <a:path w="6707505" h="0">
                <a:moveTo>
                  <a:pt x="0" y="0"/>
                </a:moveTo>
                <a:lnTo>
                  <a:pt x="6707022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16797819" y="861855"/>
            <a:ext cx="1159510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>
                <a:solidFill>
                  <a:srgbClr val="544D2D"/>
                </a:solidFill>
                <a:latin typeface="Arial"/>
                <a:cs typeface="Arial"/>
              </a:rPr>
              <a:t>Kako</a:t>
            </a:r>
            <a:r>
              <a:rPr dirty="0" sz="1450" spc="150">
                <a:solidFill>
                  <a:srgbClr val="544D2D"/>
                </a:solidFill>
                <a:latin typeface="Arial"/>
                <a:cs typeface="Arial"/>
              </a:rPr>
              <a:t> </a:t>
            </a:r>
            <a:r>
              <a:rPr dirty="0" sz="1450" spc="-10">
                <a:solidFill>
                  <a:srgbClr val="544D2D"/>
                </a:solidFill>
                <a:latin typeface="Arial"/>
                <a:cs typeface="Arial"/>
              </a:rPr>
              <a:t>Allwork</a:t>
            </a:r>
            <a:endParaRPr sz="145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3268083" y="3733676"/>
            <a:ext cx="150939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80" b="1">
                <a:solidFill>
                  <a:srgbClr val="181818"/>
                </a:solidFill>
                <a:latin typeface="Arial"/>
                <a:cs typeface="Arial"/>
              </a:rPr>
              <a:t>MARKET</a:t>
            </a:r>
            <a:endParaRPr sz="2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1614446" y="4703582"/>
            <a:ext cx="3693795" cy="797560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21590" marR="5080" indent="-9525">
              <a:lnSpc>
                <a:spcPts val="2840"/>
              </a:lnSpc>
              <a:spcBef>
                <a:spcPts val="530"/>
              </a:spcBef>
            </a:pPr>
            <a:r>
              <a:rPr dirty="0" sz="2700" spc="-75" b="0" i="1">
                <a:latin typeface="Times New Roman"/>
                <a:cs typeface="Times New Roman"/>
              </a:rPr>
              <a:t>Teman,</a:t>
            </a:r>
            <a:r>
              <a:rPr dirty="0" sz="2700" spc="-65" b="0" i="1">
                <a:latin typeface="Times New Roman"/>
                <a:cs typeface="Times New Roman"/>
              </a:rPr>
              <a:t> </a:t>
            </a:r>
            <a:r>
              <a:rPr dirty="0" sz="2700" spc="-315" b="0" i="1">
                <a:latin typeface="Times New Roman"/>
                <a:cs typeface="Times New Roman"/>
              </a:rPr>
              <a:t>1-</a:t>
            </a:r>
            <a:r>
              <a:rPr dirty="0" sz="2700" spc="-345" b="0" i="1">
                <a:latin typeface="Times New Roman"/>
                <a:cs typeface="Times New Roman"/>
              </a:rPr>
              <a:t>&lt;eluarga,</a:t>
            </a:r>
            <a:r>
              <a:rPr dirty="0" sz="2700" spc="95" b="0" i="1">
                <a:latin typeface="Times New Roman"/>
                <a:cs typeface="Times New Roman"/>
              </a:rPr>
              <a:t> </a:t>
            </a:r>
            <a:r>
              <a:rPr dirty="0" sz="2700" spc="-105" b="0" i="1">
                <a:latin typeface="Times New Roman"/>
                <a:cs typeface="Times New Roman"/>
              </a:rPr>
              <a:t>Temannya</a:t>
            </a:r>
            <a:r>
              <a:rPr dirty="0" sz="2700" spc="-105" b="0" i="1">
                <a:latin typeface="Times New Roman"/>
                <a:cs typeface="Times New Roman"/>
              </a:rPr>
              <a:t> </a:t>
            </a:r>
            <a:r>
              <a:rPr dirty="0" sz="2700" spc="-340" b="0" i="1">
                <a:latin typeface="Times New Roman"/>
                <a:cs typeface="Times New Roman"/>
              </a:rPr>
              <a:t>1-</a:t>
            </a:r>
            <a:r>
              <a:rPr dirty="0" sz="2700" spc="-400" b="0" i="1">
                <a:latin typeface="Times New Roman"/>
                <a:cs typeface="Times New Roman"/>
              </a:rPr>
              <a:t>&lt;eluarga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582939" y="6953127"/>
            <a:ext cx="143764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55" b="1">
                <a:solidFill>
                  <a:srgbClr val="181818"/>
                </a:solidFill>
                <a:latin typeface="Arial"/>
                <a:cs typeface="Arial"/>
              </a:rPr>
              <a:t>TRENDS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3946889" y="7971858"/>
            <a:ext cx="4496435" cy="79502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 marR="5080" indent="-635">
              <a:lnSpc>
                <a:spcPts val="2810"/>
              </a:lnSpc>
              <a:spcBef>
                <a:spcPts val="555"/>
              </a:spcBef>
              <a:tabLst>
                <a:tab pos="909955" algn="l"/>
                <a:tab pos="2686050" algn="l"/>
                <a:tab pos="3530600" algn="l"/>
              </a:tabLst>
            </a:pPr>
            <a:r>
              <a:rPr dirty="0" sz="2700" spc="-10" i="1">
                <a:solidFill>
                  <a:srgbClr val="181818"/>
                </a:solidFill>
                <a:latin typeface="Times New Roman"/>
                <a:cs typeface="Times New Roman"/>
              </a:rPr>
              <a:t>Solusi</a:t>
            </a:r>
            <a:r>
              <a:rPr dirty="0" sz="27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700" spc="-20" i="1">
                <a:solidFill>
                  <a:srgbClr val="181818"/>
                </a:solidFill>
                <a:latin typeface="Times New Roman"/>
                <a:cs typeface="Times New Roman"/>
              </a:rPr>
              <a:t>pemanfaatan</a:t>
            </a:r>
            <a:r>
              <a:rPr dirty="0" sz="27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700" spc="-10" i="1">
                <a:solidFill>
                  <a:srgbClr val="181818"/>
                </a:solidFill>
                <a:latin typeface="Times New Roman"/>
                <a:cs typeface="Times New Roman"/>
              </a:rPr>
              <a:t>ruang</a:t>
            </a:r>
            <a:r>
              <a:rPr dirty="0" sz="27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700" spc="-10" i="1">
                <a:solidFill>
                  <a:srgbClr val="181818"/>
                </a:solidFill>
                <a:latin typeface="Times New Roman"/>
                <a:cs typeface="Times New Roman"/>
              </a:rPr>
              <a:t>rumah</a:t>
            </a:r>
            <a:r>
              <a:rPr dirty="0" sz="2700" spc="-1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70" i="1">
                <a:solidFill>
                  <a:srgbClr val="181818"/>
                </a:solidFill>
                <a:latin typeface="Times New Roman"/>
                <a:cs typeface="Times New Roman"/>
              </a:rPr>
              <a:t>anda,</a:t>
            </a:r>
            <a:r>
              <a:rPr dirty="0" sz="2700" spc="-10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155" i="1">
                <a:solidFill>
                  <a:srgbClr val="181818"/>
                </a:solidFill>
                <a:latin typeface="Times New Roman"/>
                <a:cs typeface="Times New Roman"/>
              </a:rPr>
              <a:t>sesuai</a:t>
            </a:r>
            <a:r>
              <a:rPr dirty="0" sz="2700" spc="-1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90" i="1">
                <a:solidFill>
                  <a:srgbClr val="181818"/>
                </a:solidFill>
                <a:latin typeface="Times New Roman"/>
                <a:cs typeface="Times New Roman"/>
              </a:rPr>
              <a:t>(de</a:t>
            </a:r>
            <a:r>
              <a:rPr dirty="0" sz="2700" spc="-8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70" i="1">
                <a:solidFill>
                  <a:srgbClr val="181818"/>
                </a:solidFill>
                <a:latin typeface="Times New Roman"/>
                <a:cs typeface="Times New Roman"/>
              </a:rPr>
              <a:t>konsep</a:t>
            </a:r>
            <a:r>
              <a:rPr dirty="0" sz="2700" spc="-9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25" i="1">
                <a:solidFill>
                  <a:srgbClr val="181818"/>
                </a:solidFill>
                <a:latin typeface="Times New Roman"/>
                <a:cs typeface="Times New Roman"/>
              </a:rPr>
              <a:t>dan</a:t>
            </a:r>
            <a:r>
              <a:rPr dirty="0" sz="270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60" i="1">
                <a:solidFill>
                  <a:srgbClr val="181818"/>
                </a:solidFill>
                <a:latin typeface="Times New Roman"/>
                <a:cs typeface="Times New Roman"/>
              </a:rPr>
              <a:t>hobby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2870357" y="6953127"/>
            <a:ext cx="231140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 b="1">
                <a:solidFill>
                  <a:srgbClr val="181818"/>
                </a:solidFill>
                <a:latin typeface="Arial"/>
                <a:cs typeface="Arial"/>
              </a:rPr>
              <a:t>CONCLUSION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1629310" y="7800968"/>
            <a:ext cx="4644390" cy="116713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 marR="5080" indent="2540">
              <a:lnSpc>
                <a:spcPct val="88600"/>
              </a:lnSpc>
              <a:spcBef>
                <a:spcPts val="470"/>
              </a:spcBef>
              <a:tabLst>
                <a:tab pos="1858010" algn="l"/>
                <a:tab pos="2529205" algn="l"/>
              </a:tabLst>
            </a:pPr>
            <a:r>
              <a:rPr dirty="0" sz="2700" spc="-155" i="1">
                <a:solidFill>
                  <a:srgbClr val="181818"/>
                </a:solidFill>
                <a:latin typeface="Times New Roman"/>
                <a:cs typeface="Times New Roman"/>
              </a:rPr>
              <a:t>kako_Allwor_k</a:t>
            </a:r>
            <a:r>
              <a:rPr dirty="0" sz="27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700" spc="-75" i="1">
                <a:solidFill>
                  <a:srgbClr val="181818"/>
                </a:solidFill>
                <a:latin typeface="Times New Roman"/>
                <a:cs typeface="Times New Roman"/>
              </a:rPr>
              <a:t>memberikan</a:t>
            </a:r>
            <a:r>
              <a:rPr dirty="0" sz="2700" spc="-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535" i="1">
                <a:solidFill>
                  <a:srgbClr val="181818"/>
                </a:solidFill>
                <a:latin typeface="Times New Roman"/>
                <a:cs typeface="Times New Roman"/>
              </a:rPr>
              <a:t>Of-</a:t>
            </a:r>
            <a:r>
              <a:rPr dirty="0" sz="2700" spc="-509" i="1">
                <a:solidFill>
                  <a:srgbClr val="181818"/>
                </a:solidFill>
                <a:latin typeface="Times New Roman"/>
                <a:cs typeface="Times New Roman"/>
              </a:rPr>
              <a:t>?Si</a:t>
            </a:r>
            <a:r>
              <a:rPr dirty="0" sz="2700" spc="23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120" i="1">
                <a:solidFill>
                  <a:srgbClr val="181818"/>
                </a:solidFill>
                <a:latin typeface="Times New Roman"/>
                <a:cs typeface="Times New Roman"/>
              </a:rPr>
              <a:t>dan</a:t>
            </a:r>
            <a:r>
              <a:rPr dirty="0" sz="2700" spc="-12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110" i="1">
                <a:solidFill>
                  <a:srgbClr val="181818"/>
                </a:solidFill>
                <a:latin typeface="Times New Roman"/>
                <a:cs typeface="Times New Roman"/>
              </a:rPr>
              <a:t>so/us,</a:t>
            </a:r>
            <a:r>
              <a:rPr dirty="0" sz="2700" spc="-4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60" i="1">
                <a:solidFill>
                  <a:srgbClr val="181818"/>
                </a:solidFill>
                <a:latin typeface="Times New Roman"/>
                <a:cs typeface="Times New Roman"/>
              </a:rPr>
              <a:t>mewuJudkan</a:t>
            </a:r>
            <a:r>
              <a:rPr dirty="0" sz="27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700" spc="-40" i="1">
                <a:solidFill>
                  <a:srgbClr val="181818"/>
                </a:solidFill>
                <a:latin typeface="Times New Roman"/>
                <a:cs typeface="Times New Roman"/>
              </a:rPr>
              <a:t>ide</a:t>
            </a:r>
            <a:r>
              <a:rPr dirty="0" sz="2700" spc="-10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10" i="1">
                <a:solidFill>
                  <a:srgbClr val="181818"/>
                </a:solidFill>
                <a:latin typeface="Times New Roman"/>
                <a:cs typeface="Times New Roman"/>
              </a:rPr>
              <a:t>kreatif </a:t>
            </a:r>
            <a:r>
              <a:rPr dirty="0" sz="2700" spc="-55" i="1">
                <a:solidFill>
                  <a:srgbClr val="181818"/>
                </a:solidFill>
                <a:latin typeface="Times New Roman"/>
                <a:cs typeface="Times New Roman"/>
              </a:rPr>
              <a:t>pelanggan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235" y="1226762"/>
            <a:ext cx="427004" cy="41501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80179" y="262453"/>
            <a:ext cx="597806" cy="634735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0528710" y="2484026"/>
            <a:ext cx="6222365" cy="6872605"/>
            <a:chOff x="10528710" y="2484026"/>
            <a:chExt cx="6222365" cy="6872605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8710" y="3130969"/>
              <a:ext cx="6222065" cy="622528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663325" y="2484026"/>
              <a:ext cx="0" cy="647065"/>
            </a:xfrm>
            <a:custGeom>
              <a:avLst/>
              <a:gdLst/>
              <a:ahLst/>
              <a:cxnLst/>
              <a:rect l="l" t="t" r="r" b="b"/>
              <a:pathLst>
                <a:path w="0" h="647064">
                  <a:moveTo>
                    <a:pt x="0" y="646941"/>
                  </a:moveTo>
                  <a:lnTo>
                    <a:pt x="0" y="0"/>
                  </a:lnTo>
                </a:path>
              </a:pathLst>
            </a:custGeom>
            <a:ln w="36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656167" y="907868"/>
          <a:ext cx="8967470" cy="7717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0655"/>
                <a:gridCol w="186054"/>
                <a:gridCol w="887729"/>
              </a:tblGrid>
              <a:tr h="1000760">
                <a:tc grid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4600" spc="-305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00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6364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4650">
                <a:tc rowSpan="2">
                  <a:txBody>
                    <a:bodyPr/>
                    <a:lstStyle/>
                    <a:p>
                      <a:pPr algn="ctr" marR="203835">
                        <a:lnSpc>
                          <a:spcPts val="6300"/>
                        </a:lnSpc>
                        <a:spcBef>
                          <a:spcPts val="225"/>
                        </a:spcBef>
                      </a:pPr>
                      <a:r>
                        <a:rPr dirty="0" sz="5350" spc="120" b="1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INTRODUCTION</a:t>
                      </a:r>
                      <a:endParaRPr sz="5350">
                        <a:latin typeface="Arial"/>
                        <a:cs typeface="Arial"/>
                      </a:endParaRPr>
                    </a:p>
                    <a:p>
                      <a:pPr marL="40640" marR="60325" indent="32384">
                        <a:lnSpc>
                          <a:spcPct val="94200"/>
                        </a:lnSpc>
                        <a:spcBef>
                          <a:spcPts val="155"/>
                        </a:spcBef>
                        <a:tabLst>
                          <a:tab pos="1372235" algn="l"/>
                          <a:tab pos="1503680" algn="l"/>
                          <a:tab pos="2078355" algn="l"/>
                          <a:tab pos="2494915" algn="l"/>
                          <a:tab pos="2703195" algn="l"/>
                          <a:tab pos="4722495" algn="l"/>
                          <a:tab pos="4856480" algn="l"/>
                          <a:tab pos="6428105" algn="l"/>
                        </a:tabLst>
                      </a:pPr>
                      <a:r>
                        <a:rPr dirty="0" sz="39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Hobby</a:t>
                      </a:r>
                      <a:r>
                        <a:rPr dirty="0" sz="39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950" spc="-19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perkayuan</a:t>
                      </a:r>
                      <a:r>
                        <a:rPr dirty="0" sz="3950" spc="-5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0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yang</a:t>
                      </a:r>
                      <a:r>
                        <a:rPr dirty="0" sz="3950" spc="-2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2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dimiliki</a:t>
                      </a:r>
                      <a:r>
                        <a:rPr dirty="0" sz="3950" spc="-3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29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CEO,</a:t>
                      </a:r>
                      <a:r>
                        <a:rPr dirty="0" sz="3950" spc="-29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berkembang</a:t>
                      </a:r>
                      <a:r>
                        <a:rPr dirty="0" sz="39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950" spc="-8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untuk</a:t>
                      </a:r>
                      <a:r>
                        <a:rPr dirty="0" sz="3950" spc="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9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mewt.yudkan</a:t>
                      </a:r>
                      <a:r>
                        <a:rPr dirty="0" sz="3950" spc="-4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2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ide </a:t>
                      </a:r>
                      <a:r>
                        <a:rPr dirty="0" sz="3950" spc="-16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kreatif</a:t>
                      </a:r>
                      <a:r>
                        <a:rPr dirty="0" sz="3950" spc="-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7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dari</a:t>
                      </a:r>
                      <a:r>
                        <a:rPr dirty="0" sz="3950" spc="-7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5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keputusasaan</a:t>
                      </a:r>
                      <a:r>
                        <a:rPr dirty="0" sz="39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950" spc="-14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pelanggan </a:t>
                      </a:r>
                      <a:r>
                        <a:rPr dirty="0" sz="39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dalam</a:t>
                      </a:r>
                      <a:r>
                        <a:rPr dirty="0" sz="39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950" spc="-22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pemanf</a:t>
                      </a:r>
                      <a:r>
                        <a:rPr dirty="0" sz="3950" spc="-62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750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aa</a:t>
                      </a:r>
                      <a:r>
                        <a:rPr dirty="0" sz="39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tan</a:t>
                      </a:r>
                      <a:r>
                        <a:rPr dirty="0" sz="3950" spc="17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27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ruang</a:t>
                      </a:r>
                      <a:r>
                        <a:rPr dirty="0" sz="3950" spc="3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2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belakang</a:t>
                      </a:r>
                      <a:r>
                        <a:rPr dirty="0" sz="3950" spc="-12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rumah</a:t>
                      </a:r>
                      <a:r>
                        <a:rPr dirty="0" sz="3950" spc="114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254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disulap</a:t>
                      </a:r>
                      <a:r>
                        <a:rPr dirty="0" sz="3950" spc="254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4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menjadi</a:t>
                      </a:r>
                      <a:r>
                        <a:rPr dirty="0" sz="3950" spc="15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27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ruang</a:t>
                      </a:r>
                      <a:r>
                        <a:rPr dirty="0" sz="3950" spc="17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inspirasi </a:t>
                      </a:r>
                      <a:r>
                        <a:rPr dirty="0" sz="3950" spc="-5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dan</a:t>
                      </a:r>
                      <a:r>
                        <a:rPr dirty="0" sz="3950" spc="-15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0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rumah</a:t>
                      </a:r>
                      <a:r>
                        <a:rPr dirty="0" sz="3950" spc="5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9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kucing.</a:t>
                      </a:r>
                      <a:r>
                        <a:rPr dirty="0" sz="3950" spc="-22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40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CEO</a:t>
                      </a:r>
                      <a:r>
                        <a:rPr dirty="0" sz="3950" spc="15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8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sebagai</a:t>
                      </a:r>
                      <a:r>
                        <a:rPr dirty="0" sz="3950" spc="16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6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Pimpro </a:t>
                      </a:r>
                      <a:r>
                        <a:rPr dirty="0" sz="3950" spc="-10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dengan</a:t>
                      </a:r>
                      <a:r>
                        <a:rPr dirty="0" sz="3950" spc="-4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sentuhan</a:t>
                      </a:r>
                      <a:r>
                        <a:rPr dirty="0" sz="3950" spc="-6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3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arsitek</a:t>
                      </a:r>
                      <a:r>
                        <a:rPr dirty="0" sz="39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950" spc="-16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handal</a:t>
                      </a:r>
                      <a:r>
                        <a:rPr dirty="0" sz="3950" spc="-4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2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akan </a:t>
                      </a:r>
                      <a:r>
                        <a:rPr dirty="0" sz="39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memandu</a:t>
                      </a:r>
                      <a:r>
                        <a:rPr dirty="0" sz="39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950" spc="-19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pelanggan</a:t>
                      </a:r>
                      <a:r>
                        <a:rPr dirty="0" sz="3950" spc="-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dalam</a:t>
                      </a:r>
                      <a:r>
                        <a:rPr dirty="0" sz="3950" spc="-6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7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mewujudkan </a:t>
                      </a:r>
                      <a:r>
                        <a:rPr dirty="0" sz="3950" spc="-10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ide</a:t>
                      </a:r>
                      <a:r>
                        <a:rPr dirty="0" sz="3950" spc="-15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4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kreatif</a:t>
                      </a:r>
                      <a:r>
                        <a:rPr dirty="0" sz="3950" spc="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4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menjadi</a:t>
                      </a:r>
                      <a:r>
                        <a:rPr dirty="0" sz="3950" spc="-3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3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kenyataan</a:t>
                      </a:r>
                      <a:r>
                        <a:rPr dirty="0" sz="3950" spc="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0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dipadukan </a:t>
                      </a:r>
                      <a:r>
                        <a:rPr dirty="0" sz="3950" spc="-28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kreasi</a:t>
                      </a:r>
                      <a:r>
                        <a:rPr dirty="0" sz="3950" spc="23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tangan</a:t>
                      </a:r>
                      <a:r>
                        <a:rPr dirty="0" sz="39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950" spc="-35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para</a:t>
                      </a:r>
                      <a:r>
                        <a:rPr dirty="0" sz="3950" spc="1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14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teknisi</a:t>
                      </a:r>
                      <a:r>
                        <a:rPr dirty="0" sz="3950" spc="-1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50" spc="-4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berjiwa</a:t>
                      </a:r>
                      <a:r>
                        <a:rPr dirty="0" sz="39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950" spc="-2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seni.</a:t>
                      </a:r>
                      <a:endParaRPr sz="3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15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717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8" name="object 8" descr=""/>
          <p:cNvSpPr/>
          <p:nvPr/>
        </p:nvSpPr>
        <p:spPr>
          <a:xfrm>
            <a:off x="16459502" y="0"/>
            <a:ext cx="9525" cy="1824989"/>
          </a:xfrm>
          <a:custGeom>
            <a:avLst/>
            <a:gdLst/>
            <a:ahLst/>
            <a:cxnLst/>
            <a:rect l="l" t="t" r="r" b="b"/>
            <a:pathLst>
              <a:path w="9525" h="1824989">
                <a:moveTo>
                  <a:pt x="0" y="0"/>
                </a:moveTo>
                <a:lnTo>
                  <a:pt x="9150" y="0"/>
                </a:lnTo>
                <a:lnTo>
                  <a:pt x="9150" y="1824878"/>
                </a:lnTo>
                <a:lnTo>
                  <a:pt x="0" y="18248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711130" y="2484026"/>
            <a:ext cx="0" cy="647065"/>
          </a:xfrm>
          <a:custGeom>
            <a:avLst/>
            <a:gdLst/>
            <a:ahLst/>
            <a:cxnLst/>
            <a:rect l="l" t="t" r="r" b="b"/>
            <a:pathLst>
              <a:path w="0" h="647064">
                <a:moveTo>
                  <a:pt x="0" y="646941"/>
                </a:moveTo>
                <a:lnTo>
                  <a:pt x="0" y="0"/>
                </a:lnTo>
              </a:path>
            </a:pathLst>
          </a:custGeom>
          <a:ln w="366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6457978" y="1815723"/>
            <a:ext cx="1830070" cy="0"/>
          </a:xfrm>
          <a:custGeom>
            <a:avLst/>
            <a:gdLst/>
            <a:ahLst/>
            <a:cxnLst/>
            <a:rect l="l" t="t" r="r" b="b"/>
            <a:pathLst>
              <a:path w="1830069" h="0">
                <a:moveTo>
                  <a:pt x="0" y="0"/>
                </a:moveTo>
                <a:lnTo>
                  <a:pt x="1830019" y="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1638926" y="2505387"/>
            <a:ext cx="5099685" cy="0"/>
          </a:xfrm>
          <a:custGeom>
            <a:avLst/>
            <a:gdLst/>
            <a:ahLst/>
            <a:cxnLst/>
            <a:rect l="l" t="t" r="r" b="b"/>
            <a:pathLst>
              <a:path w="5099684" h="0">
                <a:moveTo>
                  <a:pt x="0" y="0"/>
                </a:moveTo>
                <a:lnTo>
                  <a:pt x="5099655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2200" y="6615909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 h="0">
                <a:moveTo>
                  <a:pt x="0" y="0"/>
                </a:moveTo>
                <a:lnTo>
                  <a:pt x="756408" y="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6797362" y="855497"/>
            <a:ext cx="11588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544D2D"/>
                </a:solidFill>
                <a:latin typeface="Arial"/>
                <a:cs typeface="Arial"/>
              </a:rPr>
              <a:t>Kako</a:t>
            </a:r>
            <a:r>
              <a:rPr dirty="0" sz="1500" spc="25">
                <a:solidFill>
                  <a:srgbClr val="544D2D"/>
                </a:solidFill>
                <a:latin typeface="Arial"/>
                <a:cs typeface="Arial"/>
              </a:rPr>
              <a:t> </a:t>
            </a:r>
            <a:r>
              <a:rPr dirty="0" sz="1500" spc="-30">
                <a:solidFill>
                  <a:srgbClr val="544D2D"/>
                </a:solidFill>
                <a:latin typeface="Arial"/>
                <a:cs typeface="Arial"/>
              </a:rPr>
              <a:t>AHwork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681626" y="2542531"/>
            <a:ext cx="5011420" cy="544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105"/>
              </a:spcBef>
            </a:pPr>
            <a:r>
              <a:rPr dirty="0" sz="3400" spc="-25" b="1">
                <a:solidFill>
                  <a:srgbClr val="181818"/>
                </a:solidFill>
                <a:latin typeface="Times New Roman"/>
                <a:cs typeface="Times New Roman"/>
              </a:rPr>
              <a:t>00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0179" y="262453"/>
            <a:ext cx="610006" cy="6225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76135" y="2581678"/>
            <a:ext cx="3196433" cy="1086374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043111" y="3076038"/>
            <a:ext cx="0" cy="4834255"/>
          </a:xfrm>
          <a:custGeom>
            <a:avLst/>
            <a:gdLst/>
            <a:ahLst/>
            <a:cxnLst/>
            <a:rect l="l" t="t" r="r" b="b"/>
            <a:pathLst>
              <a:path w="0" h="4834255">
                <a:moveTo>
                  <a:pt x="0" y="4833753"/>
                </a:moveTo>
                <a:lnTo>
                  <a:pt x="0" y="0"/>
                </a:lnTo>
              </a:path>
            </a:pathLst>
          </a:custGeom>
          <a:ln w="3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948970" y="2731206"/>
            <a:ext cx="0" cy="680720"/>
          </a:xfrm>
          <a:custGeom>
            <a:avLst/>
            <a:gdLst/>
            <a:ahLst/>
            <a:cxnLst/>
            <a:rect l="l" t="t" r="r" b="b"/>
            <a:pathLst>
              <a:path w="0" h="680720">
                <a:moveTo>
                  <a:pt x="0" y="680509"/>
                </a:moveTo>
                <a:lnTo>
                  <a:pt x="0" y="0"/>
                </a:lnTo>
              </a:path>
            </a:pathLst>
          </a:custGeom>
          <a:ln w="21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50854" y="2731206"/>
            <a:ext cx="0" cy="692785"/>
          </a:xfrm>
          <a:custGeom>
            <a:avLst/>
            <a:gdLst/>
            <a:ahLst/>
            <a:cxnLst/>
            <a:rect l="l" t="t" r="r" b="b"/>
            <a:pathLst>
              <a:path w="0" h="692785">
                <a:moveTo>
                  <a:pt x="0" y="692715"/>
                </a:moveTo>
                <a:lnTo>
                  <a:pt x="0" y="0"/>
                </a:lnTo>
              </a:path>
            </a:pathLst>
          </a:custGeom>
          <a:ln w="945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996364" y="3079090"/>
            <a:ext cx="0" cy="4834255"/>
          </a:xfrm>
          <a:custGeom>
            <a:avLst/>
            <a:gdLst/>
            <a:ahLst/>
            <a:cxnLst/>
            <a:rect l="l" t="t" r="r" b="b"/>
            <a:pathLst>
              <a:path w="0" h="4834255">
                <a:moveTo>
                  <a:pt x="0" y="4833753"/>
                </a:moveTo>
                <a:lnTo>
                  <a:pt x="0" y="0"/>
                </a:lnTo>
              </a:path>
            </a:pathLst>
          </a:custGeom>
          <a:ln w="366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402430" y="8474340"/>
            <a:ext cx="0" cy="699135"/>
          </a:xfrm>
          <a:custGeom>
            <a:avLst/>
            <a:gdLst/>
            <a:ahLst/>
            <a:cxnLst/>
            <a:rect l="l" t="t" r="r" b="b"/>
            <a:pathLst>
              <a:path w="0" h="699134">
                <a:moveTo>
                  <a:pt x="0" y="698819"/>
                </a:moveTo>
                <a:lnTo>
                  <a:pt x="0" y="0"/>
                </a:lnTo>
              </a:path>
            </a:pathLst>
          </a:custGeom>
          <a:ln w="21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0678165" y="2737310"/>
            <a:ext cx="0" cy="687070"/>
          </a:xfrm>
          <a:custGeom>
            <a:avLst/>
            <a:gdLst/>
            <a:ahLst/>
            <a:cxnLst/>
            <a:rect l="l" t="t" r="r" b="b"/>
            <a:pathLst>
              <a:path w="0" h="687070">
                <a:moveTo>
                  <a:pt x="0" y="686612"/>
                </a:moveTo>
                <a:lnTo>
                  <a:pt x="0" y="0"/>
                </a:lnTo>
              </a:path>
            </a:pathLst>
          </a:custGeom>
          <a:ln w="91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6649071" y="2720526"/>
          <a:ext cx="5066665" cy="5153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6144"/>
                <a:gridCol w="3041014"/>
                <a:gridCol w="1006475"/>
              </a:tblGrid>
              <a:tr h="368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21995">
                        <a:lnSpc>
                          <a:spcPts val="1370"/>
                        </a:lnSpc>
                      </a:pPr>
                      <a:r>
                        <a:rPr dirty="0" sz="3000" spc="90" b="1">
                          <a:solidFill>
                            <a:srgbClr val="181818"/>
                          </a:solidFill>
                          <a:latin typeface="Courier New"/>
                          <a:cs typeface="Courier New"/>
                        </a:rPr>
                        <a:t>PROCESS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792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4050">
                        <a:latin typeface="Times New Roman"/>
                        <a:cs typeface="Times New Roman"/>
                      </a:endParaRPr>
                    </a:p>
                    <a:p>
                      <a:pPr marL="600075" marR="774065" indent="-302260">
                        <a:lnSpc>
                          <a:spcPts val="3080"/>
                        </a:lnSpc>
                        <a:buFont typeface="Times New Roman"/>
                        <a:buChar char="•"/>
                        <a:tabLst>
                          <a:tab pos="591820" algn="l"/>
                          <a:tab pos="592455" algn="l"/>
                          <a:tab pos="2612390" algn="l"/>
                        </a:tabLst>
                      </a:pPr>
                      <a:r>
                        <a:rPr dirty="0" sz="2700" spc="-42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1-</a:t>
                      </a:r>
                      <a:r>
                        <a:rPr dirty="0" sz="2700" spc="-53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&lt;ako</a:t>
                      </a:r>
                      <a:r>
                        <a:rPr dirty="0" sz="2700" spc="27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spc="-16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2700" spc="-8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spc="-2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dirty="0" sz="270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00" spc="-14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dirty="0" sz="2700" spc="-1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spc="-1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opsi</a:t>
                      </a:r>
                      <a:r>
                        <a:rPr dirty="0" sz="2700" spc="-1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design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20395" indent="-325755">
                        <a:lnSpc>
                          <a:spcPts val="2925"/>
                        </a:lnSpc>
                        <a:buFont typeface="Times New Roman"/>
                        <a:buChar char="•"/>
                        <a:tabLst>
                          <a:tab pos="620395" algn="l"/>
                          <a:tab pos="621030" algn="l"/>
                        </a:tabLst>
                      </a:pPr>
                      <a:r>
                        <a:rPr dirty="0" sz="2700" spc="-1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dirty="0" sz="2700" spc="-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Customers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598170" marR="733425" indent="-300355">
                        <a:lnSpc>
                          <a:spcPct val="94600"/>
                        </a:lnSpc>
                        <a:spcBef>
                          <a:spcPts val="105"/>
                        </a:spcBef>
                        <a:buFont typeface="Times New Roman"/>
                        <a:buChar char="•"/>
                        <a:tabLst>
                          <a:tab pos="622935" algn="l"/>
                          <a:tab pos="623570" algn="l"/>
                          <a:tab pos="1608455" algn="l"/>
                        </a:tabLst>
                      </a:pPr>
                      <a:r>
                        <a:rPr dirty="0" sz="270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dirty="0" sz="270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00" spc="-16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Deal,</a:t>
                      </a:r>
                      <a:r>
                        <a:rPr dirty="0" sz="2700" spc="-7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spc="-4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1-</a:t>
                      </a:r>
                      <a:r>
                        <a:rPr dirty="0" sz="2700" spc="-55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&lt;ako</a:t>
                      </a:r>
                      <a:r>
                        <a:rPr dirty="0" sz="2700" spc="34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spc="-16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2700" spc="-7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Work</a:t>
                      </a:r>
                      <a:r>
                        <a:rPr dirty="0" sz="2700" spc="-7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spc="-9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propose</a:t>
                      </a:r>
                      <a:r>
                        <a:rPr dirty="0" sz="2700" spc="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RAB,</a:t>
                      </a:r>
                      <a:r>
                        <a:rPr dirty="0" sz="2700" spc="-12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spc="-20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MTO,</a:t>
                      </a:r>
                      <a:r>
                        <a:rPr dirty="0" sz="2700" spc="-13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spc="-2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dirty="0" sz="2700" spc="-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Schedule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22935" indent="-325755">
                        <a:lnSpc>
                          <a:spcPts val="2955"/>
                        </a:lnSpc>
                        <a:buFont typeface="Times New Roman"/>
                        <a:buChar char="•"/>
                        <a:tabLst>
                          <a:tab pos="622935" algn="l"/>
                          <a:tab pos="623570" algn="l"/>
                          <a:tab pos="2239645" algn="l"/>
                        </a:tabLst>
                      </a:pPr>
                      <a:r>
                        <a:rPr dirty="0" sz="2700" spc="-22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Deal</a:t>
                      </a:r>
                      <a:r>
                        <a:rPr dirty="0" sz="2700" spc="7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950" spc="-10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semua</a:t>
                      </a:r>
                      <a:r>
                        <a:rPr dirty="0" sz="2950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00" spc="-11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point,</a:t>
                      </a:r>
                      <a:r>
                        <a:rPr dirty="0" sz="2700" spc="-4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330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OP</a:t>
                      </a:r>
                      <a:r>
                        <a:rPr dirty="0" sz="2800" spc="-155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950" spc="-10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50°/o</a:t>
                      </a: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588645" indent="-292735">
                        <a:lnSpc>
                          <a:spcPts val="3075"/>
                        </a:lnSpc>
                        <a:buChar char="•"/>
                        <a:tabLst>
                          <a:tab pos="588645" algn="l"/>
                          <a:tab pos="589280" algn="l"/>
                          <a:tab pos="1464945" algn="l"/>
                        </a:tabLst>
                      </a:pPr>
                      <a:r>
                        <a:rPr dirty="0" sz="2950" spc="-10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50°/o</a:t>
                      </a:r>
                      <a:r>
                        <a:rPr dirty="0" sz="2950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700" spc="-12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pengerjaan</a:t>
                      </a:r>
                      <a:r>
                        <a:rPr dirty="0" sz="2700" spc="-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00" spc="-4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tahap</a:t>
                      </a:r>
                      <a:r>
                        <a:rPr dirty="0" sz="2700" spc="-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950" spc="-50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641350">
                        <a:lnSpc>
                          <a:spcPts val="3295"/>
                        </a:lnSpc>
                        <a:tabLst>
                          <a:tab pos="2319020" algn="l"/>
                        </a:tabLst>
                      </a:pPr>
                      <a:r>
                        <a:rPr dirty="0" sz="2700" spc="-4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pembayaran</a:t>
                      </a:r>
                      <a:r>
                        <a:rPr dirty="0" sz="270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950" spc="-20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25°/o</a:t>
                      </a:r>
                      <a:endParaRPr sz="2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 descr=""/>
          <p:cNvSpPr/>
          <p:nvPr/>
        </p:nvSpPr>
        <p:spPr>
          <a:xfrm>
            <a:off x="10845917" y="8474340"/>
            <a:ext cx="0" cy="695960"/>
          </a:xfrm>
          <a:custGeom>
            <a:avLst/>
            <a:gdLst/>
            <a:ahLst/>
            <a:cxnLst/>
            <a:rect l="l" t="t" r="r" b="b"/>
            <a:pathLst>
              <a:path w="0" h="695959">
                <a:moveTo>
                  <a:pt x="0" y="695767"/>
                </a:moveTo>
                <a:lnTo>
                  <a:pt x="0" y="0"/>
                </a:lnTo>
              </a:path>
            </a:pathLst>
          </a:custGeom>
          <a:ln w="91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2291632" y="3079090"/>
            <a:ext cx="0" cy="4834255"/>
          </a:xfrm>
          <a:custGeom>
            <a:avLst/>
            <a:gdLst/>
            <a:ahLst/>
            <a:cxnLst/>
            <a:rect l="l" t="t" r="r" b="b"/>
            <a:pathLst>
              <a:path w="0" h="4834255">
                <a:moveTo>
                  <a:pt x="0" y="4833753"/>
                </a:moveTo>
                <a:lnTo>
                  <a:pt x="0" y="0"/>
                </a:lnTo>
              </a:path>
            </a:pathLst>
          </a:custGeom>
          <a:ln w="3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7244886" y="3069935"/>
            <a:ext cx="0" cy="4834255"/>
          </a:xfrm>
          <a:custGeom>
            <a:avLst/>
            <a:gdLst/>
            <a:ahLst/>
            <a:cxnLst/>
            <a:rect l="l" t="t" r="r" b="b"/>
            <a:pathLst>
              <a:path w="0" h="4834255">
                <a:moveTo>
                  <a:pt x="0" y="4833753"/>
                </a:moveTo>
                <a:lnTo>
                  <a:pt x="0" y="0"/>
                </a:lnTo>
              </a:path>
            </a:pathLst>
          </a:custGeom>
          <a:ln w="366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710483" y="2609142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79" h="0">
                <a:moveTo>
                  <a:pt x="0" y="0"/>
                </a:moveTo>
                <a:lnTo>
                  <a:pt x="2824330" y="0"/>
                </a:lnTo>
              </a:path>
            </a:pathLst>
          </a:custGeom>
          <a:ln w="213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2061822" y="2606090"/>
            <a:ext cx="2836545" cy="0"/>
          </a:xfrm>
          <a:custGeom>
            <a:avLst/>
            <a:gdLst/>
            <a:ahLst/>
            <a:cxnLst/>
            <a:rect l="l" t="t" r="r" b="b"/>
            <a:pathLst>
              <a:path w="2836545" h="0">
                <a:moveTo>
                  <a:pt x="0" y="0"/>
                </a:moveTo>
                <a:lnTo>
                  <a:pt x="2836530" y="0"/>
                </a:lnTo>
              </a:path>
            </a:pathLst>
          </a:custGeom>
          <a:ln w="213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372577" y="3106555"/>
            <a:ext cx="902969" cy="0"/>
          </a:xfrm>
          <a:custGeom>
            <a:avLst/>
            <a:gdLst/>
            <a:ahLst/>
            <a:cxnLst/>
            <a:rect l="l" t="t" r="r" b="b"/>
            <a:pathLst>
              <a:path w="902969" h="0">
                <a:moveTo>
                  <a:pt x="0" y="0"/>
                </a:moveTo>
                <a:lnTo>
                  <a:pt x="902809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2276382" y="3106555"/>
            <a:ext cx="899794" cy="0"/>
          </a:xfrm>
          <a:custGeom>
            <a:avLst/>
            <a:gdLst/>
            <a:ahLst/>
            <a:cxnLst/>
            <a:rect l="l" t="t" r="r" b="b"/>
            <a:pathLst>
              <a:path w="899794" h="0">
                <a:moveTo>
                  <a:pt x="0" y="0"/>
                </a:moveTo>
                <a:lnTo>
                  <a:pt x="899759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5124055" y="3106555"/>
            <a:ext cx="902969" cy="0"/>
          </a:xfrm>
          <a:custGeom>
            <a:avLst/>
            <a:gdLst/>
            <a:ahLst/>
            <a:cxnLst/>
            <a:rect l="l" t="t" r="r" b="b"/>
            <a:pathLst>
              <a:path w="902970" h="0">
                <a:moveTo>
                  <a:pt x="0" y="0"/>
                </a:moveTo>
                <a:lnTo>
                  <a:pt x="902809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024811" y="3106555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 h="0">
                <a:moveTo>
                  <a:pt x="0" y="0"/>
                </a:moveTo>
                <a:lnTo>
                  <a:pt x="939410" y="0"/>
                </a:lnTo>
              </a:path>
            </a:pathLst>
          </a:custGeom>
          <a:ln w="39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7673882" y="3613122"/>
            <a:ext cx="2815590" cy="0"/>
          </a:xfrm>
          <a:custGeom>
            <a:avLst/>
            <a:gdLst/>
            <a:ahLst/>
            <a:cxnLst/>
            <a:rect l="l" t="t" r="r" b="b"/>
            <a:pathLst>
              <a:path w="2815590" h="0">
                <a:moveTo>
                  <a:pt x="0" y="0"/>
                </a:moveTo>
                <a:lnTo>
                  <a:pt x="2815180" y="0"/>
                </a:lnTo>
              </a:path>
            </a:pathLst>
          </a:custGeom>
          <a:ln w="1037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061822" y="3613122"/>
            <a:ext cx="2803525" cy="0"/>
          </a:xfrm>
          <a:custGeom>
            <a:avLst/>
            <a:gdLst/>
            <a:ahLst/>
            <a:cxnLst/>
            <a:rect l="l" t="t" r="r" b="b"/>
            <a:pathLst>
              <a:path w="2803525" h="0">
                <a:moveTo>
                  <a:pt x="0" y="0"/>
                </a:moveTo>
                <a:lnTo>
                  <a:pt x="2802980" y="0"/>
                </a:lnTo>
              </a:path>
            </a:pathLst>
          </a:custGeom>
          <a:ln w="1037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2273332" y="7891482"/>
            <a:ext cx="5002530" cy="0"/>
          </a:xfrm>
          <a:custGeom>
            <a:avLst/>
            <a:gdLst/>
            <a:ahLst/>
            <a:cxnLst/>
            <a:rect l="l" t="t" r="r" b="b"/>
            <a:pathLst>
              <a:path w="5002530" h="0">
                <a:moveTo>
                  <a:pt x="0" y="0"/>
                </a:moveTo>
                <a:lnTo>
                  <a:pt x="5002054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024811" y="7891482"/>
            <a:ext cx="5002530" cy="0"/>
          </a:xfrm>
          <a:custGeom>
            <a:avLst/>
            <a:gdLst/>
            <a:ahLst/>
            <a:cxnLst/>
            <a:rect l="l" t="t" r="r" b="b"/>
            <a:pathLst>
              <a:path w="5002530" h="0">
                <a:moveTo>
                  <a:pt x="0" y="0"/>
                </a:moveTo>
                <a:lnTo>
                  <a:pt x="5002054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539681" y="8349224"/>
            <a:ext cx="3157220" cy="0"/>
          </a:xfrm>
          <a:custGeom>
            <a:avLst/>
            <a:gdLst/>
            <a:ahLst/>
            <a:cxnLst/>
            <a:rect l="l" t="t" r="r" b="b"/>
            <a:pathLst>
              <a:path w="3157220" h="0">
                <a:moveTo>
                  <a:pt x="0" y="0"/>
                </a:moveTo>
                <a:lnTo>
                  <a:pt x="3156784" y="0"/>
                </a:lnTo>
              </a:path>
            </a:pathLst>
          </a:custGeom>
          <a:ln w="213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1419323" y="8846637"/>
            <a:ext cx="3306445" cy="0"/>
          </a:xfrm>
          <a:custGeom>
            <a:avLst/>
            <a:gdLst/>
            <a:ahLst/>
            <a:cxnLst/>
            <a:rect l="l" t="t" r="r" b="b"/>
            <a:pathLst>
              <a:path w="3306444" h="0">
                <a:moveTo>
                  <a:pt x="0" y="0"/>
                </a:moveTo>
                <a:lnTo>
                  <a:pt x="3306235" y="0"/>
                </a:lnTo>
              </a:path>
            </a:pathLst>
          </a:custGeom>
          <a:ln w="39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3403836" y="8846637"/>
            <a:ext cx="3251835" cy="0"/>
          </a:xfrm>
          <a:custGeom>
            <a:avLst/>
            <a:gdLst/>
            <a:ahLst/>
            <a:cxnLst/>
            <a:rect l="l" t="t" r="r" b="b"/>
            <a:pathLst>
              <a:path w="3251834" h="0">
                <a:moveTo>
                  <a:pt x="0" y="0"/>
                </a:moveTo>
                <a:lnTo>
                  <a:pt x="3251335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515280" y="9356256"/>
            <a:ext cx="3123565" cy="0"/>
          </a:xfrm>
          <a:custGeom>
            <a:avLst/>
            <a:gdLst/>
            <a:ahLst/>
            <a:cxnLst/>
            <a:rect l="l" t="t" r="r" b="b"/>
            <a:pathLst>
              <a:path w="3123565" h="0">
                <a:moveTo>
                  <a:pt x="0" y="0"/>
                </a:moveTo>
                <a:lnTo>
                  <a:pt x="3123233" y="0"/>
                </a:lnTo>
              </a:path>
            </a:pathLst>
          </a:custGeom>
          <a:ln w="1037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386" rIns="0" bIns="0" rtlCol="0" vert="horz">
            <a:spAutoFit/>
          </a:bodyPr>
          <a:lstStyle/>
          <a:p>
            <a:pPr marL="6386830">
              <a:lnSpc>
                <a:spcPct val="100000"/>
              </a:lnSpc>
              <a:spcBef>
                <a:spcPts val="105"/>
              </a:spcBef>
            </a:pPr>
            <a:r>
              <a:rPr dirty="0" sz="5350" spc="120"/>
              <a:t>INTRODUCTION</a:t>
            </a:r>
            <a:endParaRPr sz="5350"/>
          </a:p>
        </p:txBody>
      </p:sp>
      <p:sp>
        <p:nvSpPr>
          <p:cNvPr id="29" name="object 29" descr=""/>
          <p:cNvSpPr txBox="1"/>
          <p:nvPr/>
        </p:nvSpPr>
        <p:spPr>
          <a:xfrm>
            <a:off x="16797362" y="855497"/>
            <a:ext cx="11588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544D2D"/>
                </a:solidFill>
                <a:latin typeface="Arial"/>
                <a:cs typeface="Arial"/>
              </a:rPr>
              <a:t>Kako</a:t>
            </a:r>
            <a:r>
              <a:rPr dirty="0" sz="1500" spc="25">
                <a:solidFill>
                  <a:srgbClr val="544D2D"/>
                </a:solidFill>
                <a:latin typeface="Arial"/>
                <a:cs typeface="Arial"/>
              </a:rPr>
              <a:t> </a:t>
            </a:r>
            <a:r>
              <a:rPr dirty="0" sz="1500" spc="-30">
                <a:solidFill>
                  <a:srgbClr val="544D2D"/>
                </a:solidFill>
                <a:latin typeface="Arial"/>
                <a:cs typeface="Arial"/>
              </a:rPr>
              <a:t>AHwork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966063" y="2863968"/>
            <a:ext cx="109537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10" b="1">
                <a:solidFill>
                  <a:srgbClr val="181818"/>
                </a:solidFill>
                <a:latin typeface="Arial"/>
                <a:cs typeface="Arial"/>
              </a:rPr>
              <a:t>INPUT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322641" y="4743251"/>
            <a:ext cx="4566920" cy="200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8455" indent="-326390">
              <a:lnSpc>
                <a:spcPts val="3160"/>
              </a:lnSpc>
              <a:spcBef>
                <a:spcPts val="100"/>
              </a:spcBef>
              <a:buFont typeface="Times New Roman"/>
              <a:buChar char="•"/>
              <a:tabLst>
                <a:tab pos="338455" algn="l"/>
                <a:tab pos="339090" algn="l"/>
                <a:tab pos="1797685" algn="l"/>
              </a:tabLst>
            </a:pPr>
            <a:r>
              <a:rPr dirty="0" sz="2700" spc="-35" i="1">
                <a:solidFill>
                  <a:srgbClr val="181818"/>
                </a:solidFill>
                <a:latin typeface="Times New Roman"/>
                <a:cs typeface="Times New Roman"/>
              </a:rPr>
              <a:t>Pelanggan</a:t>
            </a:r>
            <a:r>
              <a:rPr dirty="0" sz="27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700" spc="-10" i="1">
                <a:solidFill>
                  <a:srgbClr val="181818"/>
                </a:solidFill>
                <a:latin typeface="Times New Roman"/>
                <a:cs typeface="Times New Roman"/>
              </a:rPr>
              <a:t>membutuhkan</a:t>
            </a:r>
            <a:endParaRPr sz="2700">
              <a:latin typeface="Times New Roman"/>
              <a:cs typeface="Times New Roman"/>
            </a:endParaRPr>
          </a:p>
          <a:p>
            <a:pPr marL="309245" marR="242570" indent="-297180">
              <a:lnSpc>
                <a:spcPts val="3100"/>
              </a:lnSpc>
              <a:spcBef>
                <a:spcPts val="140"/>
              </a:spcBef>
              <a:buFont typeface="Times New Roman"/>
              <a:buChar char="•"/>
              <a:tabLst>
                <a:tab pos="309880" algn="l"/>
                <a:tab pos="323850" algn="l"/>
              </a:tabLst>
            </a:pPr>
            <a:r>
              <a:rPr dirty="0" sz="2700" spc="-420" i="1">
                <a:solidFill>
                  <a:srgbClr val="181818"/>
                </a:solidFill>
                <a:latin typeface="Times New Roman"/>
                <a:cs typeface="Times New Roman"/>
              </a:rPr>
              <a:t>1-</a:t>
            </a:r>
            <a:r>
              <a:rPr dirty="0" sz="2700" spc="-535" i="1">
                <a:solidFill>
                  <a:srgbClr val="181818"/>
                </a:solidFill>
                <a:latin typeface="Times New Roman"/>
                <a:cs typeface="Times New Roman"/>
              </a:rPr>
              <a:t>&lt;ako</a:t>
            </a:r>
            <a:r>
              <a:rPr dirty="0" sz="2700" spc="24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100" i="1">
                <a:solidFill>
                  <a:srgbClr val="181818"/>
                </a:solidFill>
                <a:latin typeface="Times New Roman"/>
                <a:cs typeface="Times New Roman"/>
              </a:rPr>
              <a:t>Al/work</a:t>
            </a:r>
            <a:r>
              <a:rPr dirty="0" sz="2700" spc="-7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50" i="1">
                <a:solidFill>
                  <a:srgbClr val="181818"/>
                </a:solidFill>
                <a:latin typeface="Times New Roman"/>
                <a:cs typeface="Times New Roman"/>
              </a:rPr>
              <a:t>Team</a:t>
            </a:r>
            <a:r>
              <a:rPr dirty="0" sz="2700" spc="3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125" i="1">
                <a:solidFill>
                  <a:srgbClr val="181818"/>
                </a:solidFill>
                <a:latin typeface="Times New Roman"/>
                <a:cs typeface="Times New Roman"/>
              </a:rPr>
              <a:t>melakukan</a:t>
            </a:r>
            <a:r>
              <a:rPr dirty="0" sz="2700" spc="-12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125" i="1">
                <a:solidFill>
                  <a:srgbClr val="181818"/>
                </a:solidFill>
                <a:latin typeface="Times New Roman"/>
                <a:cs typeface="Times New Roman"/>
              </a:rPr>
              <a:t>		</a:t>
            </a:r>
            <a:r>
              <a:rPr dirty="0" sz="2700" spc="-10" i="1">
                <a:solidFill>
                  <a:srgbClr val="181818"/>
                </a:solidFill>
                <a:latin typeface="Times New Roman"/>
                <a:cs typeface="Times New Roman"/>
              </a:rPr>
              <a:t>survey</a:t>
            </a:r>
            <a:endParaRPr sz="2700">
              <a:latin typeface="Times New Roman"/>
              <a:cs typeface="Times New Roman"/>
            </a:endParaRPr>
          </a:p>
          <a:p>
            <a:pPr marL="338455" indent="-326390">
              <a:lnSpc>
                <a:spcPts val="2890"/>
              </a:lnSpc>
              <a:buFont typeface="Times New Roman"/>
              <a:buChar char="•"/>
              <a:tabLst>
                <a:tab pos="338455" algn="l"/>
                <a:tab pos="339090" algn="l"/>
              </a:tabLst>
            </a:pPr>
            <a:r>
              <a:rPr dirty="0" sz="2700" spc="-170" i="1">
                <a:solidFill>
                  <a:srgbClr val="181818"/>
                </a:solidFill>
                <a:latin typeface="Times New Roman"/>
                <a:cs typeface="Times New Roman"/>
              </a:rPr>
              <a:t>Free</a:t>
            </a:r>
            <a:r>
              <a:rPr dirty="0" sz="2700" spc="3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145" i="1">
                <a:solidFill>
                  <a:srgbClr val="181818"/>
                </a:solidFill>
                <a:latin typeface="Times New Roman"/>
                <a:cs typeface="Times New Roman"/>
              </a:rPr>
              <a:t>Discuss</a:t>
            </a:r>
            <a:r>
              <a:rPr dirty="0" sz="2700" spc="3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solidFill>
                  <a:srgbClr val="181818"/>
                </a:solidFill>
                <a:latin typeface="Times New Roman"/>
                <a:cs typeface="Times New Roman"/>
              </a:rPr>
              <a:t>to</a:t>
            </a:r>
            <a:r>
              <a:rPr dirty="0" sz="2650" spc="-1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114" i="1">
                <a:solidFill>
                  <a:srgbClr val="181818"/>
                </a:solidFill>
                <a:latin typeface="Times New Roman"/>
                <a:cs typeface="Times New Roman"/>
              </a:rPr>
              <a:t>deliver</a:t>
            </a:r>
            <a:r>
              <a:rPr dirty="0" sz="2700" spc="-3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105" i="1">
                <a:solidFill>
                  <a:srgbClr val="181818"/>
                </a:solidFill>
                <a:latin typeface="Times New Roman"/>
                <a:cs typeface="Times New Roman"/>
              </a:rPr>
              <a:t>customers</a:t>
            </a:r>
            <a:endParaRPr sz="2700">
              <a:latin typeface="Times New Roman"/>
              <a:cs typeface="Times New Roman"/>
            </a:endParaRPr>
          </a:p>
          <a:p>
            <a:pPr marL="326390">
              <a:lnSpc>
                <a:spcPts val="3160"/>
              </a:lnSpc>
            </a:pPr>
            <a:r>
              <a:rPr dirty="0" sz="2700" spc="-10" i="1">
                <a:solidFill>
                  <a:srgbClr val="181818"/>
                </a:solidFill>
                <a:latin typeface="Times New Roman"/>
                <a:cs typeface="Times New Roman"/>
              </a:rPr>
              <a:t>needs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2308407" y="4038329"/>
            <a:ext cx="4918710" cy="35623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588645" marR="86360" indent="-304800">
              <a:lnSpc>
                <a:spcPts val="3080"/>
              </a:lnSpc>
              <a:spcBef>
                <a:spcPts val="340"/>
              </a:spcBef>
              <a:buFont typeface="Times New Roman"/>
              <a:buChar char="•"/>
              <a:tabLst>
                <a:tab pos="577850" algn="l"/>
                <a:tab pos="578485" algn="l"/>
                <a:tab pos="2192655" algn="l"/>
                <a:tab pos="2602230" algn="l"/>
                <a:tab pos="3552825" algn="l"/>
              </a:tabLst>
            </a:pPr>
            <a:r>
              <a:rPr dirty="0" sz="2700" spc="-420" i="1">
                <a:solidFill>
                  <a:srgbClr val="181818"/>
                </a:solidFill>
                <a:latin typeface="Times New Roman"/>
                <a:cs typeface="Times New Roman"/>
              </a:rPr>
              <a:t>1-</a:t>
            </a:r>
            <a:r>
              <a:rPr dirty="0" sz="2700" spc="-535" i="1">
                <a:solidFill>
                  <a:srgbClr val="181818"/>
                </a:solidFill>
                <a:latin typeface="Times New Roman"/>
                <a:cs typeface="Times New Roman"/>
              </a:rPr>
              <a:t>&lt;ako</a:t>
            </a:r>
            <a:r>
              <a:rPr dirty="0" sz="2700" spc="27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160" i="1">
                <a:solidFill>
                  <a:srgbClr val="181818"/>
                </a:solidFill>
                <a:latin typeface="Times New Roman"/>
                <a:cs typeface="Times New Roman"/>
              </a:rPr>
              <a:t>All</a:t>
            </a:r>
            <a:r>
              <a:rPr dirty="0" sz="2700" spc="-8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20" i="1">
                <a:solidFill>
                  <a:srgbClr val="181818"/>
                </a:solidFill>
                <a:latin typeface="Times New Roman"/>
                <a:cs typeface="Times New Roman"/>
              </a:rPr>
              <a:t>Work</a:t>
            </a:r>
            <a:r>
              <a:rPr dirty="0" sz="27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700" spc="-10" i="1">
                <a:solidFill>
                  <a:srgbClr val="181818"/>
                </a:solidFill>
                <a:latin typeface="Times New Roman"/>
                <a:cs typeface="Times New Roman"/>
              </a:rPr>
              <a:t>Proses</a:t>
            </a:r>
            <a:r>
              <a:rPr dirty="0" sz="27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700" spc="-150" i="1">
                <a:solidFill>
                  <a:srgbClr val="181818"/>
                </a:solidFill>
                <a:latin typeface="Times New Roman"/>
                <a:cs typeface="Times New Roman"/>
              </a:rPr>
              <a:t>pembelian</a:t>
            </a:r>
            <a:r>
              <a:rPr dirty="0" sz="2700" spc="-15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55" i="1">
                <a:solidFill>
                  <a:srgbClr val="181818"/>
                </a:solidFill>
                <a:latin typeface="Times New Roman"/>
                <a:cs typeface="Times New Roman"/>
              </a:rPr>
              <a:t>bahan</a:t>
            </a:r>
            <a:r>
              <a:rPr dirty="0" sz="2700" spc="-4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25" i="1">
                <a:solidFill>
                  <a:srgbClr val="181818"/>
                </a:solidFill>
                <a:latin typeface="Times New Roman"/>
                <a:cs typeface="Times New Roman"/>
              </a:rPr>
              <a:t>dan</a:t>
            </a:r>
            <a:r>
              <a:rPr dirty="0" sz="27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700" spc="-60" i="1">
                <a:solidFill>
                  <a:srgbClr val="181818"/>
                </a:solidFill>
                <a:latin typeface="Times New Roman"/>
                <a:cs typeface="Times New Roman"/>
              </a:rPr>
              <a:t>pengerjaan</a:t>
            </a:r>
            <a:endParaRPr sz="2700">
              <a:latin typeface="Times New Roman"/>
              <a:cs typeface="Times New Roman"/>
            </a:endParaRPr>
          </a:p>
          <a:p>
            <a:pPr marL="607060" indent="-323215">
              <a:lnSpc>
                <a:spcPts val="2925"/>
              </a:lnSpc>
              <a:buFont typeface="Times New Roman"/>
              <a:buChar char="•"/>
              <a:tabLst>
                <a:tab pos="607060" algn="l"/>
                <a:tab pos="607695" algn="l"/>
                <a:tab pos="2345690" algn="l"/>
                <a:tab pos="3657600" algn="l"/>
              </a:tabLst>
            </a:pPr>
            <a:r>
              <a:rPr dirty="0" sz="2700" spc="-25" i="1">
                <a:solidFill>
                  <a:srgbClr val="181818"/>
                </a:solidFill>
                <a:latin typeface="Times New Roman"/>
                <a:cs typeface="Times New Roman"/>
              </a:rPr>
              <a:t>Pengawasan</a:t>
            </a:r>
            <a:r>
              <a:rPr dirty="0" sz="27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700" spc="-55" i="1">
                <a:solidFill>
                  <a:srgbClr val="181818"/>
                </a:solidFill>
                <a:latin typeface="Times New Roman"/>
                <a:cs typeface="Times New Roman"/>
              </a:rPr>
              <a:t>Langsung</a:t>
            </a:r>
            <a:r>
              <a:rPr dirty="0" sz="27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700" spc="-20" i="1">
                <a:solidFill>
                  <a:srgbClr val="181818"/>
                </a:solidFill>
                <a:latin typeface="Times New Roman"/>
                <a:cs typeface="Times New Roman"/>
              </a:rPr>
              <a:t>oleh</a:t>
            </a:r>
            <a:endParaRPr sz="2700">
              <a:latin typeface="Times New Roman"/>
              <a:cs typeface="Times New Roman"/>
            </a:endParaRPr>
          </a:p>
          <a:p>
            <a:pPr marL="607060">
              <a:lnSpc>
                <a:spcPts val="3075"/>
              </a:lnSpc>
            </a:pPr>
            <a:r>
              <a:rPr dirty="0" sz="2700" spc="-10" i="1">
                <a:solidFill>
                  <a:srgbClr val="181818"/>
                </a:solidFill>
                <a:latin typeface="Times New Roman"/>
                <a:cs typeface="Times New Roman"/>
              </a:rPr>
              <a:t>Pimpro</a:t>
            </a:r>
            <a:endParaRPr sz="2700">
              <a:latin typeface="Times New Roman"/>
              <a:cs typeface="Times New Roman"/>
            </a:endParaRPr>
          </a:p>
          <a:p>
            <a:pPr marL="578485" marR="356870" indent="-294640">
              <a:lnSpc>
                <a:spcPts val="3000"/>
              </a:lnSpc>
              <a:spcBef>
                <a:spcPts val="204"/>
              </a:spcBef>
              <a:buClr>
                <a:srgbClr val="181818"/>
              </a:buClr>
              <a:buFont typeface="Times New Roman"/>
              <a:buChar char="•"/>
              <a:tabLst>
                <a:tab pos="606425" algn="l"/>
                <a:tab pos="607060" algn="l"/>
              </a:tabLst>
            </a:pPr>
            <a:r>
              <a:rPr dirty="0"/>
              <a:t>	</a:t>
            </a:r>
            <a:r>
              <a:rPr dirty="0" sz="2700" spc="-155" i="1">
                <a:solidFill>
                  <a:srgbClr val="181818"/>
                </a:solidFill>
                <a:latin typeface="Times New Roman"/>
                <a:cs typeface="Times New Roman"/>
              </a:rPr>
              <a:t>Evaluasi</a:t>
            </a:r>
            <a:r>
              <a:rPr dirty="0" sz="2700" spc="-1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75" i="1">
                <a:solidFill>
                  <a:srgbClr val="181818"/>
                </a:solidFill>
                <a:latin typeface="Times New Roman"/>
                <a:cs typeface="Times New Roman"/>
              </a:rPr>
              <a:t>mingguan</a:t>
            </a:r>
            <a:r>
              <a:rPr dirty="0" sz="2700" spc="-1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50" i="1">
                <a:solidFill>
                  <a:srgbClr val="181818"/>
                </a:solidFill>
                <a:latin typeface="Times New Roman"/>
                <a:cs typeface="Times New Roman"/>
              </a:rPr>
              <a:t>oleh</a:t>
            </a:r>
            <a:r>
              <a:rPr dirty="0" sz="2700" spc="-8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165" i="1">
                <a:solidFill>
                  <a:srgbClr val="181818"/>
                </a:solidFill>
                <a:latin typeface="Times New Roman"/>
                <a:cs typeface="Times New Roman"/>
              </a:rPr>
              <a:t>arsitek</a:t>
            </a:r>
            <a:r>
              <a:rPr dirty="0" sz="2700" spc="-16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20" i="1">
                <a:solidFill>
                  <a:srgbClr val="181818"/>
                </a:solidFill>
                <a:latin typeface="Times New Roman"/>
                <a:cs typeface="Times New Roman"/>
              </a:rPr>
              <a:t>(Plan</a:t>
            </a:r>
            <a:r>
              <a:rPr dirty="0" sz="2700" spc="-5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75" i="1">
                <a:solidFill>
                  <a:srgbClr val="181818"/>
                </a:solidFill>
                <a:latin typeface="Times New Roman"/>
                <a:cs typeface="Times New Roman"/>
              </a:rPr>
              <a:t>vs</a:t>
            </a:r>
            <a:r>
              <a:rPr dirty="0" sz="2700" spc="-9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10" i="1">
                <a:solidFill>
                  <a:srgbClr val="181818"/>
                </a:solidFill>
                <a:latin typeface="Times New Roman"/>
                <a:cs typeface="Times New Roman"/>
              </a:rPr>
              <a:t>Actual)</a:t>
            </a:r>
            <a:endParaRPr sz="2700">
              <a:latin typeface="Times New Roman"/>
              <a:cs typeface="Times New Roman"/>
            </a:endParaRPr>
          </a:p>
          <a:p>
            <a:pPr marL="584200" indent="-300355">
              <a:lnSpc>
                <a:spcPts val="3020"/>
              </a:lnSpc>
              <a:buFont typeface="Times New Roman"/>
              <a:buChar char="•"/>
              <a:tabLst>
                <a:tab pos="584200" algn="l"/>
                <a:tab pos="584835" algn="l"/>
                <a:tab pos="2925445" algn="l"/>
              </a:tabLst>
            </a:pPr>
            <a:r>
              <a:rPr dirty="0" sz="2700" spc="-85" i="1">
                <a:solidFill>
                  <a:srgbClr val="181818"/>
                </a:solidFill>
                <a:latin typeface="Times New Roman"/>
                <a:cs typeface="Times New Roman"/>
              </a:rPr>
              <a:t>Selesai</a:t>
            </a:r>
            <a:r>
              <a:rPr dirty="0" sz="2700" spc="1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60" i="1">
                <a:solidFill>
                  <a:srgbClr val="181818"/>
                </a:solidFill>
                <a:latin typeface="Times New Roman"/>
                <a:cs typeface="Times New Roman"/>
              </a:rPr>
              <a:t>Pekerjaan</a:t>
            </a:r>
            <a:r>
              <a:rPr dirty="0" sz="27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700" spc="-10" i="1">
                <a:solidFill>
                  <a:srgbClr val="181818"/>
                </a:solidFill>
                <a:latin typeface="Times New Roman"/>
                <a:cs typeface="Times New Roman"/>
              </a:rPr>
              <a:t>dan</a:t>
            </a:r>
            <a:r>
              <a:rPr dirty="0" sz="2700" spc="-2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55" i="1">
                <a:solidFill>
                  <a:srgbClr val="181818"/>
                </a:solidFill>
                <a:latin typeface="Times New Roman"/>
                <a:cs typeface="Times New Roman"/>
              </a:rPr>
              <a:t>Pelunasan</a:t>
            </a:r>
            <a:endParaRPr sz="2700">
              <a:latin typeface="Times New Roman"/>
              <a:cs typeface="Times New Roman"/>
            </a:endParaRPr>
          </a:p>
          <a:p>
            <a:pPr marL="584200" marR="741045" indent="-300355">
              <a:lnSpc>
                <a:spcPts val="3080"/>
              </a:lnSpc>
              <a:spcBef>
                <a:spcPts val="140"/>
              </a:spcBef>
              <a:buFont typeface="Times New Roman"/>
              <a:buChar char="•"/>
              <a:tabLst>
                <a:tab pos="581660" algn="l"/>
                <a:tab pos="582295" algn="l"/>
              </a:tabLst>
            </a:pPr>
            <a:r>
              <a:rPr dirty="0" sz="2700" spc="-40" i="1">
                <a:solidFill>
                  <a:srgbClr val="181818"/>
                </a:solidFill>
                <a:latin typeface="Times New Roman"/>
                <a:cs typeface="Times New Roman"/>
              </a:rPr>
              <a:t>]aminan</a:t>
            </a:r>
            <a:r>
              <a:rPr dirty="0" sz="2700" spc="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55" i="1">
                <a:solidFill>
                  <a:srgbClr val="181818"/>
                </a:solidFill>
                <a:latin typeface="Times New Roman"/>
                <a:cs typeface="Times New Roman"/>
              </a:rPr>
              <a:t>After</a:t>
            </a:r>
            <a:r>
              <a:rPr dirty="0" sz="2700" spc="-114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100" i="1">
                <a:solidFill>
                  <a:srgbClr val="181818"/>
                </a:solidFill>
                <a:latin typeface="Times New Roman"/>
                <a:cs typeface="Times New Roman"/>
              </a:rPr>
              <a:t>Construction</a:t>
            </a:r>
            <a:r>
              <a:rPr dirty="0" sz="2700" spc="-10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700" spc="-10" i="1">
                <a:solidFill>
                  <a:srgbClr val="181818"/>
                </a:solidFill>
                <a:latin typeface="Times New Roman"/>
                <a:cs typeface="Times New Roman"/>
              </a:rPr>
              <a:t>Services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3235983" y="8867999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 h="0">
                <a:moveTo>
                  <a:pt x="0" y="0"/>
                </a:moveTo>
                <a:lnTo>
                  <a:pt x="152501" y="0"/>
                </a:lnTo>
              </a:path>
            </a:pathLst>
          </a:custGeom>
          <a:ln w="12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3223282" y="8276765"/>
            <a:ext cx="193040" cy="720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550" spc="50">
                <a:latin typeface="Arial"/>
                <a:cs typeface="Arial"/>
              </a:rPr>
              <a:t>t</a:t>
            </a:r>
            <a:endParaRPr sz="455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189217" y="8550138"/>
            <a:ext cx="189230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solidFill>
                  <a:srgbClr val="181818"/>
                </a:solidFill>
                <a:latin typeface="Courier New"/>
                <a:cs typeface="Courier New"/>
              </a:rPr>
              <a:t>FEEDBACK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14677978" y="8871049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 h="0">
                <a:moveTo>
                  <a:pt x="0" y="0"/>
                </a:moveTo>
                <a:lnTo>
                  <a:pt x="33550" y="0"/>
                </a:lnTo>
              </a:path>
            </a:pathLst>
          </a:custGeom>
          <a:ln w="12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14665273" y="8248029"/>
            <a:ext cx="128905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520">
                <a:latin typeface="Arial"/>
                <a:cs typeface="Arial"/>
              </a:rPr>
              <a:t>I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014" y="2789187"/>
            <a:ext cx="6185465" cy="550510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19114" y="1568542"/>
            <a:ext cx="427004" cy="4272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18258" y="2593884"/>
            <a:ext cx="2186872" cy="225819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99787" y="2874633"/>
            <a:ext cx="976010" cy="353987"/>
          </a:xfrm>
          <a:prstGeom prst="rect">
            <a:avLst/>
          </a:prstGeom>
        </p:spPr>
      </p:pic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7507656" y="1251174"/>
          <a:ext cx="9723755" cy="771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839"/>
                <a:gridCol w="421005"/>
                <a:gridCol w="7545705"/>
              </a:tblGrid>
              <a:tr h="10007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4300" spc="-25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300">
                        <a:latin typeface="Arial"/>
                        <a:cs typeface="Arial"/>
                      </a:endParaRPr>
                    </a:p>
                  </a:txBody>
                  <a:tcPr marL="0" marR="0" marB="0" marT="164465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557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571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160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700145">
                        <a:lnSpc>
                          <a:spcPts val="3110"/>
                        </a:lnSpc>
                      </a:pPr>
                      <a:r>
                        <a:rPr dirty="0" sz="5350" spc="140" b="1">
                          <a:solidFill>
                            <a:srgbClr val="181818"/>
                          </a:solidFill>
                          <a:latin typeface="Arial"/>
                          <a:cs typeface="Arial"/>
                        </a:rPr>
                        <a:t>MARKET</a:t>
                      </a:r>
                      <a:endParaRPr sz="535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ts val="4575"/>
                        </a:lnSpc>
                        <a:spcBef>
                          <a:spcPts val="4470"/>
                        </a:spcBef>
                      </a:pPr>
                      <a:r>
                        <a:rPr dirty="0" sz="3900" spc="-19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Target</a:t>
                      </a:r>
                      <a:r>
                        <a:rPr dirty="0" sz="3900" spc="-2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00" spc="-24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Market</a:t>
                      </a:r>
                      <a:r>
                        <a:rPr dirty="0" sz="3900" spc="-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00" spc="-56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 marL="808355" indent="-372745">
                        <a:lnSpc>
                          <a:spcPts val="4305"/>
                        </a:lnSpc>
                        <a:buFont typeface="Times New Roman"/>
                        <a:buChar char="•"/>
                        <a:tabLst>
                          <a:tab pos="808355" algn="l"/>
                          <a:tab pos="808990" algn="l"/>
                        </a:tabLst>
                      </a:pPr>
                      <a:r>
                        <a:rPr dirty="0" sz="3850" spc="-325" b="1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Teman</a:t>
                      </a:r>
                      <a:endParaRPr sz="3850">
                        <a:latin typeface="Times New Roman"/>
                        <a:cs typeface="Times New Roman"/>
                      </a:endParaRPr>
                    </a:p>
                    <a:p>
                      <a:pPr marL="939165" indent="-503555">
                        <a:lnSpc>
                          <a:spcPts val="4330"/>
                        </a:lnSpc>
                        <a:buFont typeface="Times New Roman"/>
                        <a:buChar char="•"/>
                        <a:tabLst>
                          <a:tab pos="939165" algn="l"/>
                          <a:tab pos="939800" algn="l"/>
                        </a:tabLst>
                      </a:pPr>
                      <a:r>
                        <a:rPr dirty="0" sz="3900" spc="-39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f&lt;eluargal</a:t>
                      </a:r>
                      <a:r>
                        <a:rPr dirty="0" sz="3900" spc="-28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00" spc="-30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Kerabat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 marL="148590">
                        <a:lnSpc>
                          <a:spcPts val="4330"/>
                        </a:lnSpc>
                        <a:tabLst>
                          <a:tab pos="1894839" algn="l"/>
                        </a:tabLst>
                      </a:pPr>
                      <a:r>
                        <a:rPr dirty="0" sz="3850" spc="-80" b="1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Potential</a:t>
                      </a:r>
                      <a:r>
                        <a:rPr dirty="0" sz="3850" b="1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850" spc="-345" b="1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Market</a:t>
                      </a:r>
                      <a:endParaRPr sz="3850">
                        <a:latin typeface="Times New Roman"/>
                        <a:cs typeface="Times New Roman"/>
                      </a:endParaRPr>
                    </a:p>
                    <a:p>
                      <a:pPr marL="812800" indent="-377190">
                        <a:lnSpc>
                          <a:spcPts val="4390"/>
                        </a:lnSpc>
                        <a:buFont typeface="Times New Roman"/>
                        <a:buChar char="•"/>
                        <a:tabLst>
                          <a:tab pos="812800" algn="l"/>
                          <a:tab pos="813435" algn="l"/>
                          <a:tab pos="3110865" algn="l"/>
                        </a:tabLst>
                      </a:pPr>
                      <a:r>
                        <a:rPr dirty="0" sz="3900" spc="-14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Teman</a:t>
                      </a:r>
                      <a:r>
                        <a:rPr dirty="0" sz="3900" spc="-8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00" spc="-30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dari</a:t>
                      </a:r>
                      <a:r>
                        <a:rPr dirty="0" sz="390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900" spc="-409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f&lt;eluargal</a:t>
                      </a:r>
                      <a:r>
                        <a:rPr dirty="0" sz="3900" spc="-18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00" spc="-29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Kerabat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 marL="128270">
                        <a:lnSpc>
                          <a:spcPts val="4345"/>
                        </a:lnSpc>
                      </a:pPr>
                      <a:r>
                        <a:rPr dirty="0" sz="3850" spc="-254" b="1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Availbale</a:t>
                      </a:r>
                      <a:r>
                        <a:rPr dirty="0" sz="3850" spc="484" b="1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850" spc="-345" b="1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Market</a:t>
                      </a:r>
                      <a:endParaRPr sz="3850">
                        <a:latin typeface="Times New Roman"/>
                        <a:cs typeface="Times New Roman"/>
                      </a:endParaRPr>
                    </a:p>
                    <a:p>
                      <a:pPr marL="831850" indent="-396240">
                        <a:lnSpc>
                          <a:spcPts val="4545"/>
                        </a:lnSpc>
                        <a:buFont typeface="Times New Roman"/>
                        <a:buChar char="•"/>
                        <a:tabLst>
                          <a:tab pos="831850" algn="l"/>
                          <a:tab pos="832485" algn="l"/>
                        </a:tabLst>
                      </a:pPr>
                      <a:r>
                        <a:rPr dirty="0" sz="3900" spc="-14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Siapa</a:t>
                      </a:r>
                      <a:r>
                        <a:rPr dirty="0" sz="3900" spc="-3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00" spc="-365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saja</a:t>
                      </a:r>
                      <a:r>
                        <a:rPr dirty="0" sz="3900" spc="12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00" spc="-13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yang</a:t>
                      </a:r>
                      <a:r>
                        <a:rPr dirty="0" sz="3900" spc="14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900" spc="-100" i="1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membutuhkan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 descr=""/>
          <p:cNvSpPr/>
          <p:nvPr/>
        </p:nvSpPr>
        <p:spPr>
          <a:xfrm>
            <a:off x="16128573" y="140388"/>
            <a:ext cx="0" cy="720725"/>
          </a:xfrm>
          <a:custGeom>
            <a:avLst/>
            <a:gdLst/>
            <a:ahLst/>
            <a:cxnLst/>
            <a:rect l="l" t="t" r="r" b="b"/>
            <a:pathLst>
              <a:path w="0" h="720725">
                <a:moveTo>
                  <a:pt x="0" y="720180"/>
                </a:moveTo>
                <a:lnTo>
                  <a:pt x="0" y="0"/>
                </a:lnTo>
              </a:path>
            </a:pathLst>
          </a:custGeom>
          <a:ln w="152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43848" y="836425"/>
            <a:ext cx="115252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40">
                <a:solidFill>
                  <a:srgbClr val="52492D"/>
                </a:solidFill>
                <a:latin typeface="Times New Roman"/>
                <a:cs typeface="Times New Roman"/>
              </a:rPr>
              <a:t>Kako</a:t>
            </a:r>
            <a:r>
              <a:rPr dirty="0" sz="1650" spc="-60">
                <a:solidFill>
                  <a:srgbClr val="52492D"/>
                </a:solidFill>
                <a:latin typeface="Times New Roman"/>
                <a:cs typeface="Times New Roman"/>
              </a:rPr>
              <a:t> </a:t>
            </a:r>
            <a:r>
              <a:rPr dirty="0" sz="1650" spc="-55">
                <a:solidFill>
                  <a:srgbClr val="52492D"/>
                </a:solidFill>
                <a:latin typeface="Times New Roman"/>
                <a:cs typeface="Times New Roman"/>
              </a:rPr>
              <a:t>Allwork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0179" y="262453"/>
            <a:ext cx="610006" cy="63473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8229" y="2130040"/>
            <a:ext cx="1561616" cy="79341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7254" y="2130040"/>
            <a:ext cx="707607" cy="8056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55098" y="1397652"/>
            <a:ext cx="1073611" cy="115961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60368" y="1397652"/>
            <a:ext cx="158601" cy="4272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69429" y="3216413"/>
            <a:ext cx="1732418" cy="78121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31456" y="3228620"/>
            <a:ext cx="646606" cy="7567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90815" y="5791974"/>
            <a:ext cx="1073611" cy="115961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55098" y="5791974"/>
            <a:ext cx="1073611" cy="115961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799573" y="7012620"/>
            <a:ext cx="1488415" cy="3246915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8506542" y="5901831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863606"/>
                </a:moveTo>
                <a:lnTo>
                  <a:pt x="0" y="0"/>
                </a:lnTo>
              </a:path>
            </a:pathLst>
          </a:custGeom>
          <a:ln w="945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6570828" y="5901831"/>
            <a:ext cx="0" cy="861060"/>
          </a:xfrm>
          <a:custGeom>
            <a:avLst/>
            <a:gdLst/>
            <a:ahLst/>
            <a:cxnLst/>
            <a:rect l="l" t="t" r="r" b="b"/>
            <a:pathLst>
              <a:path w="0" h="861059">
                <a:moveTo>
                  <a:pt x="0" y="860554"/>
                </a:moveTo>
                <a:lnTo>
                  <a:pt x="0" y="0"/>
                </a:lnTo>
              </a:path>
            </a:pathLst>
          </a:custGeom>
          <a:ln w="91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6573878" y="1824878"/>
            <a:ext cx="0" cy="555625"/>
          </a:xfrm>
          <a:custGeom>
            <a:avLst/>
            <a:gdLst/>
            <a:ahLst/>
            <a:cxnLst/>
            <a:rect l="l" t="t" r="r" b="b"/>
            <a:pathLst>
              <a:path w="0" h="555625">
                <a:moveTo>
                  <a:pt x="0" y="555393"/>
                </a:moveTo>
                <a:lnTo>
                  <a:pt x="0" y="0"/>
                </a:lnTo>
              </a:path>
            </a:pathLst>
          </a:custGeom>
          <a:ln w="1037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0394512" y="1391549"/>
            <a:ext cx="5966460" cy="0"/>
          </a:xfrm>
          <a:custGeom>
            <a:avLst/>
            <a:gdLst/>
            <a:ahLst/>
            <a:cxnLst/>
            <a:rect l="l" t="t" r="r" b="b"/>
            <a:pathLst>
              <a:path w="5966459" h="0">
                <a:moveTo>
                  <a:pt x="0" y="0"/>
                </a:moveTo>
                <a:lnTo>
                  <a:pt x="5965864" y="0"/>
                </a:lnTo>
              </a:path>
            </a:pathLst>
          </a:custGeom>
          <a:ln w="213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0382312" y="2563368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64" y="0"/>
                </a:lnTo>
              </a:path>
            </a:pathLst>
          </a:custGeom>
          <a:ln w="1037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2318024" y="5779767"/>
            <a:ext cx="6039485" cy="0"/>
          </a:xfrm>
          <a:custGeom>
            <a:avLst/>
            <a:gdLst/>
            <a:ahLst/>
            <a:cxnLst/>
            <a:rect l="l" t="t" r="r" b="b"/>
            <a:pathLst>
              <a:path w="6039484" h="0">
                <a:moveTo>
                  <a:pt x="0" y="0"/>
                </a:moveTo>
                <a:lnTo>
                  <a:pt x="6039065" y="0"/>
                </a:lnTo>
              </a:path>
            </a:pathLst>
          </a:custGeom>
          <a:ln w="213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0382312" y="5779767"/>
            <a:ext cx="6039485" cy="0"/>
          </a:xfrm>
          <a:custGeom>
            <a:avLst/>
            <a:gdLst/>
            <a:ahLst/>
            <a:cxnLst/>
            <a:rect l="l" t="t" r="r" b="b"/>
            <a:pathLst>
              <a:path w="6039484" h="0">
                <a:moveTo>
                  <a:pt x="0" y="0"/>
                </a:moveTo>
                <a:lnTo>
                  <a:pt x="6039065" y="0"/>
                </a:lnTo>
              </a:path>
            </a:pathLst>
          </a:custGeom>
          <a:ln w="213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2330225" y="6957689"/>
            <a:ext cx="5981700" cy="0"/>
          </a:xfrm>
          <a:custGeom>
            <a:avLst/>
            <a:gdLst/>
            <a:ahLst/>
            <a:cxnLst/>
            <a:rect l="l" t="t" r="r" b="b"/>
            <a:pathLst>
              <a:path w="5981700" h="0">
                <a:moveTo>
                  <a:pt x="0" y="0"/>
                </a:moveTo>
                <a:lnTo>
                  <a:pt x="5981114" y="0"/>
                </a:lnTo>
              </a:path>
            </a:pathLst>
          </a:custGeom>
          <a:ln w="106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0394512" y="6954638"/>
            <a:ext cx="5981700" cy="0"/>
          </a:xfrm>
          <a:custGeom>
            <a:avLst/>
            <a:gdLst/>
            <a:ahLst/>
            <a:cxnLst/>
            <a:rect l="l" t="t" r="r" b="b"/>
            <a:pathLst>
              <a:path w="5981700" h="0">
                <a:moveTo>
                  <a:pt x="0" y="0"/>
                </a:moveTo>
                <a:lnTo>
                  <a:pt x="5981114" y="0"/>
                </a:lnTo>
              </a:path>
            </a:pathLst>
          </a:custGeom>
          <a:ln w="109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6797362" y="855497"/>
            <a:ext cx="11588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544D2D"/>
                </a:solidFill>
                <a:latin typeface="Arial"/>
                <a:cs typeface="Arial"/>
              </a:rPr>
              <a:t>Kako</a:t>
            </a:r>
            <a:r>
              <a:rPr dirty="0" sz="1500" spc="25">
                <a:solidFill>
                  <a:srgbClr val="544D2D"/>
                </a:solidFill>
                <a:latin typeface="Arial"/>
                <a:cs typeface="Arial"/>
              </a:rPr>
              <a:t> </a:t>
            </a:r>
            <a:r>
              <a:rPr dirty="0" sz="1500" spc="-30">
                <a:solidFill>
                  <a:srgbClr val="544D2D"/>
                </a:solidFill>
                <a:latin typeface="Arial"/>
                <a:cs typeface="Arial"/>
              </a:rPr>
              <a:t>AHwork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414052" y="1989172"/>
            <a:ext cx="2799080" cy="220154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8560"/>
              </a:lnSpc>
              <a:spcBef>
                <a:spcPts val="105"/>
              </a:spcBef>
              <a:tabLst>
                <a:tab pos="1518285" algn="l"/>
              </a:tabLst>
            </a:pPr>
            <a:r>
              <a:rPr dirty="0" sz="7100" spc="50">
                <a:latin typeface="Times New Roman"/>
                <a:cs typeface="Times New Roman"/>
              </a:rPr>
              <a:t>R</a:t>
            </a:r>
            <a:r>
              <a:rPr dirty="0" sz="7100">
                <a:latin typeface="Times New Roman"/>
                <a:cs typeface="Times New Roman"/>
              </a:rPr>
              <a:t>	</a:t>
            </a:r>
            <a:r>
              <a:rPr dirty="0" sz="7200" spc="105"/>
              <a:t>ET</a:t>
            </a:r>
            <a:endParaRPr sz="7200">
              <a:latin typeface="Times New Roman"/>
              <a:cs typeface="Times New Roman"/>
            </a:endParaRPr>
          </a:p>
          <a:p>
            <a:pPr marL="137160">
              <a:lnSpc>
                <a:spcPts val="8560"/>
              </a:lnSpc>
              <a:tabLst>
                <a:tab pos="1582420" algn="l"/>
              </a:tabLst>
            </a:pPr>
            <a:r>
              <a:rPr dirty="0" sz="7100" spc="100">
                <a:latin typeface="Times New Roman"/>
                <a:cs typeface="Times New Roman"/>
              </a:rPr>
              <a:t>R</a:t>
            </a:r>
            <a:r>
              <a:rPr dirty="0" sz="7100">
                <a:latin typeface="Times New Roman"/>
                <a:cs typeface="Times New Roman"/>
              </a:rPr>
              <a:t>	</a:t>
            </a:r>
            <a:r>
              <a:rPr dirty="0" sz="7200" spc="105"/>
              <a:t>ET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944184" y="1703338"/>
            <a:ext cx="50755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45" b="1">
                <a:solidFill>
                  <a:srgbClr val="181818"/>
                </a:solidFill>
                <a:latin typeface="Courier New"/>
                <a:cs typeface="Courier New"/>
              </a:rPr>
              <a:t>CONDUCT</a:t>
            </a:r>
            <a:r>
              <a:rPr dirty="0" sz="2800" spc="-815" b="1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dirty="0" sz="2800" spc="160" b="1">
                <a:solidFill>
                  <a:srgbClr val="181818"/>
                </a:solidFill>
                <a:latin typeface="Courier New"/>
                <a:cs typeface="Courier New"/>
              </a:rPr>
              <a:t>MARKET</a:t>
            </a:r>
            <a:r>
              <a:rPr dirty="0" sz="2800" spc="-930" b="1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dirty="0" sz="2800" spc="85" b="1">
                <a:solidFill>
                  <a:srgbClr val="181818"/>
                </a:solidFill>
                <a:latin typeface="Courier New"/>
                <a:cs typeface="Courier New"/>
              </a:rPr>
              <a:t>RESEARCH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560491" y="2740886"/>
            <a:ext cx="4810760" cy="2091689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40360" marR="5080" indent="-328295">
              <a:lnSpc>
                <a:spcPts val="3220"/>
              </a:lnSpc>
              <a:spcBef>
                <a:spcPts val="325"/>
              </a:spcBef>
              <a:buFont typeface="Times New Roman"/>
              <a:buChar char="•"/>
              <a:tabLst>
                <a:tab pos="336550" algn="l"/>
                <a:tab pos="337185" algn="l"/>
                <a:tab pos="2362200" algn="l"/>
              </a:tabLst>
            </a:pPr>
            <a:r>
              <a:rPr dirty="0" sz="2800" spc="-20" i="1">
                <a:solidFill>
                  <a:srgbClr val="181818"/>
                </a:solidFill>
                <a:latin typeface="Times New Roman"/>
                <a:cs typeface="Times New Roman"/>
              </a:rPr>
              <a:t>Menggunakan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800" spc="-140" i="1">
                <a:solidFill>
                  <a:srgbClr val="181818"/>
                </a:solidFill>
                <a:latin typeface="Times New Roman"/>
                <a:cs typeface="Times New Roman"/>
              </a:rPr>
              <a:t>sosial</a:t>
            </a:r>
            <a:r>
              <a:rPr dirty="0" sz="2800" spc="-2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90" i="1">
                <a:solidFill>
                  <a:srgbClr val="181818"/>
                </a:solidFill>
                <a:latin typeface="Times New Roman"/>
                <a:cs typeface="Times New Roman"/>
              </a:rPr>
              <a:t>media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10" i="1">
                <a:solidFill>
                  <a:srgbClr val="181818"/>
                </a:solidFill>
                <a:latin typeface="Times New Roman"/>
                <a:cs typeface="Times New Roman"/>
              </a:rPr>
              <a:t>untuk</a:t>
            </a:r>
            <a:r>
              <a:rPr dirty="0" sz="2800" spc="-11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25" i="1">
                <a:solidFill>
                  <a:srgbClr val="181818"/>
                </a:solidFill>
                <a:latin typeface="Times New Roman"/>
                <a:cs typeface="Times New Roman"/>
              </a:rPr>
              <a:t>mempromosikan</a:t>
            </a:r>
            <a:endParaRPr sz="2800">
              <a:latin typeface="Times New Roman"/>
              <a:cs typeface="Times New Roman"/>
            </a:endParaRPr>
          </a:p>
          <a:p>
            <a:pPr marL="336550" indent="-324485">
              <a:lnSpc>
                <a:spcPts val="3090"/>
              </a:lnSpc>
              <a:buFont typeface="Times New Roman"/>
              <a:buChar char="•"/>
              <a:tabLst>
                <a:tab pos="336550" algn="l"/>
                <a:tab pos="337185" algn="l"/>
                <a:tab pos="1892300" algn="l"/>
              </a:tabLst>
            </a:pPr>
            <a:r>
              <a:rPr dirty="0" sz="2800" spc="-35" i="1">
                <a:solidFill>
                  <a:srgbClr val="181818"/>
                </a:solidFill>
                <a:latin typeface="Times New Roman"/>
                <a:cs typeface="Times New Roman"/>
              </a:rPr>
              <a:t>Melakukan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800" spc="-10" i="1">
                <a:solidFill>
                  <a:srgbClr val="181818"/>
                </a:solidFill>
                <a:latin typeface="Times New Roman"/>
                <a:cs typeface="Times New Roman"/>
              </a:rPr>
              <a:t>survei</a:t>
            </a:r>
            <a:endParaRPr sz="2800">
              <a:latin typeface="Times New Roman"/>
              <a:cs typeface="Times New Roman"/>
            </a:endParaRPr>
          </a:p>
          <a:p>
            <a:pPr marL="336550" indent="-324485">
              <a:lnSpc>
                <a:spcPts val="3220"/>
              </a:lnSpc>
              <a:buFont typeface="Times New Roman"/>
              <a:buChar char="•"/>
              <a:tabLst>
                <a:tab pos="336550" algn="l"/>
                <a:tab pos="337185" algn="l"/>
              </a:tabLst>
            </a:pPr>
            <a:r>
              <a:rPr dirty="0" sz="2800" spc="-110" i="1">
                <a:solidFill>
                  <a:srgbClr val="181818"/>
                </a:solidFill>
                <a:latin typeface="Times New Roman"/>
                <a:cs typeface="Times New Roman"/>
              </a:rPr>
              <a:t>Melakukan</a:t>
            </a:r>
            <a:r>
              <a:rPr dirty="0" sz="2800" spc="2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35" i="1">
                <a:solidFill>
                  <a:srgbClr val="181818"/>
                </a:solidFill>
                <a:latin typeface="Times New Roman"/>
                <a:cs typeface="Times New Roman"/>
              </a:rPr>
              <a:t>observasi</a:t>
            </a:r>
            <a:endParaRPr sz="2800">
              <a:latin typeface="Times New Roman"/>
              <a:cs typeface="Times New Roman"/>
            </a:endParaRPr>
          </a:p>
          <a:p>
            <a:pPr marL="336550" indent="-324485">
              <a:lnSpc>
                <a:spcPts val="3290"/>
              </a:lnSpc>
              <a:buFont typeface="Times New Roman"/>
              <a:buChar char="•"/>
              <a:tabLst>
                <a:tab pos="336550" algn="l"/>
                <a:tab pos="337185" algn="l"/>
                <a:tab pos="1892300" algn="l"/>
              </a:tabLst>
            </a:pPr>
            <a:r>
              <a:rPr dirty="0" sz="2800" spc="-35" i="1">
                <a:solidFill>
                  <a:srgbClr val="181818"/>
                </a:solidFill>
                <a:latin typeface="Times New Roman"/>
                <a:cs typeface="Times New Roman"/>
              </a:rPr>
              <a:t>Melakukan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800" spc="-35" i="1">
                <a:solidFill>
                  <a:srgbClr val="181818"/>
                </a:solidFill>
                <a:latin typeface="Times New Roman"/>
                <a:cs typeface="Times New Roman"/>
              </a:rPr>
              <a:t>wawancara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499255" y="6091556"/>
            <a:ext cx="5944235" cy="3766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4990">
              <a:lnSpc>
                <a:spcPct val="100000"/>
              </a:lnSpc>
              <a:spcBef>
                <a:spcPts val="100"/>
              </a:spcBef>
            </a:pPr>
            <a:r>
              <a:rPr dirty="0" sz="2800" spc="130" b="1">
                <a:solidFill>
                  <a:srgbClr val="181818"/>
                </a:solidFill>
                <a:latin typeface="Courier New"/>
                <a:cs typeface="Courier New"/>
              </a:rPr>
              <a:t>ANALYZE</a:t>
            </a:r>
            <a:r>
              <a:rPr dirty="0" sz="2800" spc="-960" b="1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dirty="0" sz="2800" spc="160" b="1">
                <a:solidFill>
                  <a:srgbClr val="181818"/>
                </a:solidFill>
                <a:latin typeface="Courier New"/>
                <a:cs typeface="Courier New"/>
              </a:rPr>
              <a:t>CUSTOMER</a:t>
            </a:r>
            <a:r>
              <a:rPr dirty="0" sz="2800" spc="-720" b="1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dirty="0" sz="2800" spc="125" b="1">
                <a:solidFill>
                  <a:srgbClr val="181818"/>
                </a:solidFill>
                <a:latin typeface="Courier New"/>
                <a:cs typeface="Courier New"/>
              </a:rPr>
              <a:t>BASE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Courier New"/>
              <a:cs typeface="Courier New"/>
            </a:endParaRPr>
          </a:p>
          <a:p>
            <a:pPr algn="just" marL="312420" marR="5080" indent="-300355">
              <a:lnSpc>
                <a:spcPts val="3240"/>
              </a:lnSpc>
              <a:buFont typeface="Times New Roman"/>
              <a:buChar char="•"/>
              <a:tabLst>
                <a:tab pos="332105" algn="l"/>
              </a:tabLst>
            </a:pPr>
            <a:r>
              <a:rPr dirty="0" sz="2800" spc="-35" i="1">
                <a:solidFill>
                  <a:srgbClr val="181818"/>
                </a:solidFill>
                <a:latin typeface="Times New Roman"/>
                <a:cs typeface="Times New Roman"/>
              </a:rPr>
              <a:t>Teman,</a:t>
            </a:r>
            <a:r>
              <a:rPr dirty="0" sz="2800" spc="-14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00" i="1">
                <a:solidFill>
                  <a:srgbClr val="181818"/>
                </a:solidFill>
                <a:latin typeface="Times New Roman"/>
                <a:cs typeface="Times New Roman"/>
              </a:rPr>
              <a:t>kerabat</a:t>
            </a:r>
            <a:r>
              <a:rPr dirty="0" sz="2800" spc="-7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25" i="1">
                <a:solidFill>
                  <a:srgbClr val="181818"/>
                </a:solidFill>
                <a:latin typeface="Times New Roman"/>
                <a:cs typeface="Times New Roman"/>
              </a:rPr>
              <a:t>atau</a:t>
            </a:r>
            <a:r>
              <a:rPr dirty="0" sz="2800" spc="-15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30" i="1">
                <a:solidFill>
                  <a:srgbClr val="181818"/>
                </a:solidFill>
                <a:latin typeface="Times New Roman"/>
                <a:cs typeface="Times New Roman"/>
              </a:rPr>
              <a:t>keluarga</a:t>
            </a:r>
            <a:r>
              <a:rPr dirty="0" sz="2800" spc="-4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0" i="1">
                <a:solidFill>
                  <a:srgbClr val="181818"/>
                </a:solidFill>
                <a:latin typeface="Times New Roman"/>
                <a:cs typeface="Times New Roman"/>
              </a:rPr>
              <a:t>yang</a:t>
            </a:r>
            <a:r>
              <a:rPr dirty="0" sz="2800" spc="-6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45" i="1">
                <a:solidFill>
                  <a:srgbClr val="181818"/>
                </a:solidFill>
                <a:latin typeface="Times New Roman"/>
                <a:cs typeface="Times New Roman"/>
              </a:rPr>
              <a:t>sudah</a:t>
            </a:r>
            <a:r>
              <a:rPr dirty="0" sz="2800" spc="-14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45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800" spc="-45" i="1">
                <a:solidFill>
                  <a:srgbClr val="181818"/>
                </a:solidFill>
                <a:latin typeface="Times New Roman"/>
                <a:cs typeface="Times New Roman"/>
              </a:rPr>
              <a:t>mengetahui</a:t>
            </a:r>
            <a:r>
              <a:rPr dirty="0" sz="2800" spc="-13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75" i="1">
                <a:solidFill>
                  <a:srgbClr val="181818"/>
                </a:solidFill>
                <a:latin typeface="Times New Roman"/>
                <a:cs typeface="Times New Roman"/>
              </a:rPr>
              <a:t>kualitas</a:t>
            </a:r>
            <a:r>
              <a:rPr dirty="0" sz="2800" spc="-2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35" i="1">
                <a:solidFill>
                  <a:srgbClr val="181818"/>
                </a:solidFill>
                <a:latin typeface="Times New Roman"/>
                <a:cs typeface="Times New Roman"/>
              </a:rPr>
              <a:t>pekerjaan</a:t>
            </a:r>
            <a:r>
              <a:rPr dirty="0" sz="2800" spc="-4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0" i="1">
                <a:solidFill>
                  <a:srgbClr val="181818"/>
                </a:solidFill>
                <a:latin typeface="Times New Roman"/>
                <a:cs typeface="Times New Roman"/>
              </a:rPr>
              <a:t>dan</a:t>
            </a:r>
            <a:r>
              <a:rPr dirty="0" sz="2800" spc="-16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30" i="1">
                <a:solidFill>
                  <a:srgbClr val="181818"/>
                </a:solidFill>
                <a:latin typeface="Times New Roman"/>
                <a:cs typeface="Times New Roman"/>
              </a:rPr>
              <a:t>brand </a:t>
            </a:r>
            <a:r>
              <a:rPr dirty="0" sz="2800" spc="-3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800" spc="-45" i="1">
                <a:solidFill>
                  <a:srgbClr val="181818"/>
                </a:solidFill>
                <a:latin typeface="Times New Roman"/>
                <a:cs typeface="Times New Roman"/>
              </a:rPr>
              <a:t>yang</a:t>
            </a:r>
            <a:r>
              <a:rPr dirty="0" sz="2800" spc="-5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20" i="1">
                <a:solidFill>
                  <a:srgbClr val="181818"/>
                </a:solidFill>
                <a:latin typeface="Times New Roman"/>
                <a:cs typeface="Times New Roman"/>
              </a:rPr>
              <a:t>digunakan</a:t>
            </a:r>
            <a:endParaRPr sz="2800">
              <a:latin typeface="Times New Roman"/>
              <a:cs typeface="Times New Roman"/>
            </a:endParaRPr>
          </a:p>
          <a:p>
            <a:pPr algn="just" marL="340360" marR="1210310" indent="-328295">
              <a:lnSpc>
                <a:spcPts val="3200"/>
              </a:lnSpc>
              <a:spcBef>
                <a:spcPts val="45"/>
              </a:spcBef>
              <a:buFont typeface="Times New Roman"/>
              <a:buChar char="•"/>
              <a:tabLst>
                <a:tab pos="351790" algn="l"/>
              </a:tabLst>
            </a:pPr>
            <a:r>
              <a:rPr dirty="0" sz="2800" spc="-80" i="1">
                <a:solidFill>
                  <a:srgbClr val="181818"/>
                </a:solidFill>
                <a:latin typeface="Times New Roman"/>
                <a:cs typeface="Times New Roman"/>
              </a:rPr>
              <a:t>Relasi</a:t>
            </a:r>
            <a:r>
              <a:rPr dirty="0" sz="2800" spc="-9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40" i="1">
                <a:solidFill>
                  <a:srgbClr val="181818"/>
                </a:solidFill>
                <a:latin typeface="Times New Roman"/>
                <a:cs typeface="Times New Roman"/>
              </a:rPr>
              <a:t>point</a:t>
            </a:r>
            <a:r>
              <a:rPr dirty="0" sz="2800" spc="-3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181818"/>
                </a:solidFill>
                <a:latin typeface="Times New Roman"/>
                <a:cs typeface="Times New Roman"/>
              </a:rPr>
              <a:t>1</a:t>
            </a:r>
            <a:r>
              <a:rPr dirty="0" sz="3100" spc="9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yang</a:t>
            </a:r>
            <a:r>
              <a:rPr dirty="0" sz="2800" spc="6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75" i="1">
                <a:solidFill>
                  <a:srgbClr val="181818"/>
                </a:solidFill>
                <a:latin typeface="Times New Roman"/>
                <a:cs typeface="Times New Roman"/>
              </a:rPr>
              <a:t>mengetahui,</a:t>
            </a:r>
            <a:r>
              <a:rPr dirty="0" sz="2800" spc="-7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65" i="1">
                <a:solidFill>
                  <a:srgbClr val="181818"/>
                </a:solidFill>
                <a:latin typeface="Times New Roman"/>
                <a:cs typeface="Times New Roman"/>
              </a:rPr>
              <a:t>menyukai</a:t>
            </a:r>
            <a:r>
              <a:rPr dirty="0" sz="2800" spc="-8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25" i="1">
                <a:solidFill>
                  <a:srgbClr val="181818"/>
                </a:solidFill>
                <a:latin typeface="Times New Roman"/>
                <a:cs typeface="Times New Roman"/>
              </a:rPr>
              <a:t>dan</a:t>
            </a:r>
            <a:r>
              <a:rPr dirty="0" sz="2800" spc="-12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40" i="1">
                <a:solidFill>
                  <a:srgbClr val="181818"/>
                </a:solidFill>
                <a:latin typeface="Times New Roman"/>
                <a:cs typeface="Times New Roman"/>
              </a:rPr>
              <a:t>atau</a:t>
            </a:r>
            <a:r>
              <a:rPr dirty="0" sz="2800" spc="15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50" i="1">
                <a:solidFill>
                  <a:srgbClr val="181818"/>
                </a:solidFill>
                <a:latin typeface="Times New Roman"/>
                <a:cs typeface="Times New Roman"/>
              </a:rPr>
              <a:t>penasaran,</a:t>
            </a:r>
            <a:endParaRPr sz="2800">
              <a:latin typeface="Times New Roman"/>
              <a:cs typeface="Times New Roman"/>
            </a:endParaRPr>
          </a:p>
          <a:p>
            <a:pPr algn="just" marL="337185" marR="511809" indent="2540">
              <a:lnSpc>
                <a:spcPts val="3220"/>
              </a:lnSpc>
            </a:pPr>
            <a:r>
              <a:rPr dirty="0" sz="2800" spc="-55" i="1">
                <a:solidFill>
                  <a:srgbClr val="181818"/>
                </a:solidFill>
                <a:latin typeface="Times New Roman"/>
                <a:cs typeface="Times New Roman"/>
              </a:rPr>
              <a:t>mendapatkan</a:t>
            </a:r>
            <a:r>
              <a:rPr dirty="0" sz="2800" spc="-6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info</a:t>
            </a:r>
            <a:r>
              <a:rPr dirty="0" sz="2800" spc="-15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30" i="1">
                <a:solidFill>
                  <a:srgbClr val="181818"/>
                </a:solidFill>
                <a:latin typeface="Times New Roman"/>
                <a:cs typeface="Times New Roman"/>
              </a:rPr>
              <a:t>dari</a:t>
            </a:r>
            <a:r>
              <a:rPr dirty="0" sz="2800" spc="-4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00" i="1">
                <a:solidFill>
                  <a:srgbClr val="181818"/>
                </a:solidFill>
                <a:latin typeface="Times New Roman"/>
                <a:cs typeface="Times New Roman"/>
              </a:rPr>
              <a:t>cerita</a:t>
            </a:r>
            <a:r>
              <a:rPr dirty="0" sz="2800" spc="-3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95" i="1">
                <a:solidFill>
                  <a:srgbClr val="181818"/>
                </a:solidFill>
                <a:latin typeface="Times New Roman"/>
                <a:cs typeface="Times New Roman"/>
              </a:rPr>
              <a:t>ataupun</a:t>
            </a:r>
            <a:r>
              <a:rPr dirty="0" sz="2800" spc="-9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40" i="1">
                <a:solidFill>
                  <a:srgbClr val="181818"/>
                </a:solidFill>
                <a:latin typeface="Times New Roman"/>
                <a:cs typeface="Times New Roman"/>
              </a:rPr>
              <a:t>sosial</a:t>
            </a:r>
            <a:r>
              <a:rPr dirty="0" sz="2800" spc="-1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20" i="1">
                <a:solidFill>
                  <a:srgbClr val="181818"/>
                </a:solidFill>
                <a:latin typeface="Times New Roman"/>
                <a:cs typeface="Times New Roman"/>
              </a:rPr>
              <a:t>media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335954" y="6091556"/>
            <a:ext cx="6063615" cy="3339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3035">
              <a:lnSpc>
                <a:spcPct val="100000"/>
              </a:lnSpc>
              <a:spcBef>
                <a:spcPts val="100"/>
              </a:spcBef>
            </a:pPr>
            <a:r>
              <a:rPr dirty="0" sz="2800" spc="200" b="1">
                <a:solidFill>
                  <a:srgbClr val="181818"/>
                </a:solidFill>
                <a:latin typeface="Courier New"/>
                <a:cs typeface="Courier New"/>
              </a:rPr>
              <a:t>CREATEBUYERPERSONAS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Courier New"/>
              <a:cs typeface="Courier New"/>
            </a:endParaRPr>
          </a:p>
          <a:p>
            <a:pPr marL="12700" marR="5080" indent="24765">
              <a:lnSpc>
                <a:spcPct val="96300"/>
              </a:lnSpc>
              <a:tabLst>
                <a:tab pos="806450" algn="l"/>
                <a:tab pos="1912620" algn="l"/>
                <a:tab pos="2055495" algn="l"/>
                <a:tab pos="2147570" algn="l"/>
                <a:tab pos="2516505" algn="l"/>
                <a:tab pos="2593975" algn="l"/>
                <a:tab pos="2928620" algn="l"/>
                <a:tab pos="3083560" algn="l"/>
                <a:tab pos="3964304" algn="l"/>
                <a:tab pos="5082540" algn="l"/>
                <a:tab pos="5725795" algn="l"/>
              </a:tabLst>
            </a:pPr>
            <a:r>
              <a:rPr dirty="0" sz="2800" spc="-310" i="1">
                <a:solidFill>
                  <a:srgbClr val="181818"/>
                </a:solidFill>
                <a:latin typeface="Times New Roman"/>
                <a:cs typeface="Times New Roman"/>
              </a:rPr>
              <a:t>Kara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800" spc="-10" i="1">
                <a:solidFill>
                  <a:srgbClr val="181818"/>
                </a:solidFill>
                <a:latin typeface="Times New Roman"/>
                <a:cs typeface="Times New Roman"/>
              </a:rPr>
              <a:t>terisasi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800" spc="-50" i="1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		</a:t>
            </a:r>
            <a:r>
              <a:rPr dirty="0" sz="2800" spc="-25" i="1">
                <a:solidFill>
                  <a:srgbClr val="181818"/>
                </a:solidFill>
                <a:latin typeface="Times New Roman"/>
                <a:cs typeface="Times New Roman"/>
              </a:rPr>
              <a:t>si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		</a:t>
            </a:r>
            <a:r>
              <a:rPr dirty="0" sz="2800" spc="-25" i="1">
                <a:solidFill>
                  <a:srgbClr val="181818"/>
                </a:solidFill>
                <a:latin typeface="Times New Roman"/>
                <a:cs typeface="Times New Roman"/>
              </a:rPr>
              <a:t>ari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800" spc="-229" i="1">
                <a:solidFill>
                  <a:srgbClr val="181818"/>
                </a:solidFill>
                <a:latin typeface="Times New Roman"/>
                <a:cs typeface="Times New Roman"/>
              </a:rPr>
              <a:t>pe</a:t>
            </a:r>
            <a:r>
              <a:rPr dirty="0" sz="2800" spc="-10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65" i="1">
                <a:solidFill>
                  <a:srgbClr val="181818"/>
                </a:solidFill>
                <a:latin typeface="Times New Roman"/>
                <a:cs typeface="Times New Roman"/>
              </a:rPr>
              <a:t>anggan</a:t>
            </a:r>
            <a:r>
              <a:rPr dirty="0" sz="2800" spc="-2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25" i="1">
                <a:solidFill>
                  <a:srgbClr val="181818"/>
                </a:solidFill>
                <a:latin typeface="Times New Roman"/>
                <a:cs typeface="Times New Roman"/>
              </a:rPr>
              <a:t>ter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800" spc="-25" i="1">
                <a:solidFill>
                  <a:srgbClr val="181818"/>
                </a:solidFill>
                <a:latin typeface="Times New Roman"/>
                <a:cs typeface="Times New Roman"/>
              </a:rPr>
              <a:t>ai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800" spc="-140" i="1">
                <a:solidFill>
                  <a:srgbClr val="181818"/>
                </a:solidFill>
                <a:latin typeface="Times New Roman"/>
                <a:cs typeface="Times New Roman"/>
              </a:rPr>
              <a:t>an</a:t>
            </a:r>
            <a:r>
              <a:rPr dirty="0" sz="2800" spc="-14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80" i="1">
                <a:solidFill>
                  <a:srgbClr val="181818"/>
                </a:solidFill>
                <a:latin typeface="Times New Roman"/>
                <a:cs typeface="Times New Roman"/>
              </a:rPr>
              <a:t>dibuatkan</a:t>
            </a:r>
            <a:r>
              <a:rPr dirty="0" sz="2800" spc="3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0" i="1">
                <a:solidFill>
                  <a:srgbClr val="181818"/>
                </a:solidFill>
                <a:latin typeface="Times New Roman"/>
                <a:cs typeface="Times New Roman"/>
              </a:rPr>
              <a:t>berbentuk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800" spc="-130" i="1">
                <a:solidFill>
                  <a:srgbClr val="181818"/>
                </a:solidFill>
                <a:latin typeface="Times New Roman"/>
                <a:cs typeface="Times New Roman"/>
              </a:rPr>
              <a:t>profil</a:t>
            </a:r>
            <a:r>
              <a:rPr dirty="0" sz="2800" spc="-4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50" i="1">
                <a:solidFill>
                  <a:srgbClr val="181818"/>
                </a:solidFill>
                <a:latin typeface="Times New Roman"/>
                <a:cs typeface="Times New Roman"/>
              </a:rPr>
              <a:t>dengan</a:t>
            </a:r>
            <a:r>
              <a:rPr dirty="0" sz="2800" spc="-5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70" i="1">
                <a:solidFill>
                  <a:srgbClr val="181818"/>
                </a:solidFill>
                <a:latin typeface="Times New Roman"/>
                <a:cs typeface="Times New Roman"/>
              </a:rPr>
              <a:t>berisikan informasi</a:t>
            </a:r>
            <a:r>
              <a:rPr dirty="0" sz="2800" spc="-3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0" i="1">
                <a:solidFill>
                  <a:srgbClr val="181818"/>
                </a:solidFill>
                <a:latin typeface="Times New Roman"/>
                <a:cs typeface="Times New Roman"/>
              </a:rPr>
              <a:t>tentang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800" spc="-105" i="1">
                <a:solidFill>
                  <a:srgbClr val="181818"/>
                </a:solidFill>
                <a:latin typeface="Times New Roman"/>
                <a:cs typeface="Times New Roman"/>
              </a:rPr>
              <a:t>mereka.</a:t>
            </a:r>
            <a:r>
              <a:rPr dirty="0" sz="2800" spc="-7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60" i="1">
                <a:solidFill>
                  <a:srgbClr val="181818"/>
                </a:solidFill>
                <a:latin typeface="Times New Roman"/>
                <a:cs typeface="Times New Roman"/>
              </a:rPr>
              <a:t>lnformasi</a:t>
            </a:r>
            <a:r>
              <a:rPr dirty="0" sz="2800" spc="-3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25" i="1">
                <a:solidFill>
                  <a:srgbClr val="181818"/>
                </a:solidFill>
                <a:latin typeface="Times New Roman"/>
                <a:cs typeface="Times New Roman"/>
              </a:rPr>
              <a:t>ini </a:t>
            </a:r>
            <a:r>
              <a:rPr dirty="0" sz="2800" spc="-110" i="1">
                <a:solidFill>
                  <a:srgbClr val="181818"/>
                </a:solidFill>
                <a:latin typeface="Times New Roman"/>
                <a:cs typeface="Times New Roman"/>
              </a:rPr>
              <a:t>mulai</a:t>
            </a:r>
            <a:r>
              <a:rPr dirty="0" sz="2800" spc="-6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05" i="1">
                <a:solidFill>
                  <a:srgbClr val="181818"/>
                </a:solidFill>
                <a:latin typeface="Times New Roman"/>
                <a:cs typeface="Times New Roman"/>
              </a:rPr>
              <a:t>dari</a:t>
            </a:r>
            <a:r>
              <a:rPr dirty="0" sz="2800" spc="-5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20" i="1">
                <a:solidFill>
                  <a:srgbClr val="181818"/>
                </a:solidFill>
                <a:latin typeface="Times New Roman"/>
                <a:cs typeface="Times New Roman"/>
              </a:rPr>
              <a:t>nama,jenis</a:t>
            </a:r>
            <a:r>
              <a:rPr dirty="0" sz="2800" spc="8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90" i="1">
                <a:solidFill>
                  <a:srgbClr val="181818"/>
                </a:solidFill>
                <a:latin typeface="Times New Roman"/>
                <a:cs typeface="Times New Roman"/>
              </a:rPr>
              <a:t>kelamin,</a:t>
            </a:r>
            <a:r>
              <a:rPr dirty="0" sz="2800" spc="-8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10" i="1">
                <a:solidFill>
                  <a:srgbClr val="181818"/>
                </a:solidFill>
                <a:latin typeface="Times New Roman"/>
                <a:cs typeface="Times New Roman"/>
              </a:rPr>
              <a:t>tingkat </a:t>
            </a:r>
            <a:r>
              <a:rPr dirty="0" sz="2800" spc="-30" i="1">
                <a:solidFill>
                  <a:srgbClr val="181818"/>
                </a:solidFill>
                <a:latin typeface="Times New Roman"/>
                <a:cs typeface="Times New Roman"/>
              </a:rPr>
              <a:t>ekonomi,</a:t>
            </a:r>
            <a:r>
              <a:rPr dirty="0" sz="2800" spc="-14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800" spc="-80" i="1">
                <a:solidFill>
                  <a:srgbClr val="181818"/>
                </a:solidFill>
                <a:latin typeface="Times New Roman"/>
                <a:cs typeface="Times New Roman"/>
              </a:rPr>
              <a:t>hingga</a:t>
            </a:r>
            <a:r>
              <a:rPr dirty="0" sz="2800" spc="-10" i="1">
                <a:solidFill>
                  <a:srgbClr val="181818"/>
                </a:solidFill>
                <a:latin typeface="Times New Roman"/>
                <a:cs typeface="Times New Roman"/>
              </a:rPr>
              <a:t> bagaimana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800" spc="-10" i="1">
                <a:solidFill>
                  <a:srgbClr val="181818"/>
                </a:solidFill>
                <a:latin typeface="Times New Roman"/>
                <a:cs typeface="Times New Roman"/>
              </a:rPr>
              <a:t>mereka menggunakan</a:t>
            </a:r>
            <a:r>
              <a:rPr dirty="0" sz="280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800" spc="-10" i="1">
                <a:solidFill>
                  <a:srgbClr val="181818"/>
                </a:solidFill>
                <a:latin typeface="Times New Roman"/>
                <a:cs typeface="Times New Roman"/>
              </a:rPr>
              <a:t>produk.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235" y="1226762"/>
            <a:ext cx="427004" cy="41501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80179" y="262453"/>
            <a:ext cx="597806" cy="63473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00" y="6243613"/>
            <a:ext cx="890609" cy="21971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6029" y="2752569"/>
            <a:ext cx="1659216" cy="145256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848783" y="1812672"/>
            <a:ext cx="439204" cy="18309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01910" y="4144104"/>
            <a:ext cx="841808" cy="85445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26722" y="6206994"/>
            <a:ext cx="1000410" cy="85445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224941" y="3149278"/>
            <a:ext cx="2415625" cy="355818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897171" y="5352543"/>
            <a:ext cx="854008" cy="842245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674468" y="909394"/>
            <a:ext cx="0" cy="7763509"/>
          </a:xfrm>
          <a:custGeom>
            <a:avLst/>
            <a:gdLst/>
            <a:ahLst/>
            <a:cxnLst/>
            <a:rect l="l" t="t" r="r" b="b"/>
            <a:pathLst>
              <a:path w="0" h="7763509">
                <a:moveTo>
                  <a:pt x="0" y="7763301"/>
                </a:moveTo>
                <a:lnTo>
                  <a:pt x="0" y="0"/>
                </a:lnTo>
              </a:path>
            </a:pathLst>
          </a:custGeom>
          <a:ln w="366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641154" y="909394"/>
            <a:ext cx="0" cy="7763509"/>
          </a:xfrm>
          <a:custGeom>
            <a:avLst/>
            <a:gdLst/>
            <a:ahLst/>
            <a:cxnLst/>
            <a:rect l="l" t="t" r="r" b="b"/>
            <a:pathLst>
              <a:path w="0" h="7763509">
                <a:moveTo>
                  <a:pt x="0" y="7763301"/>
                </a:moveTo>
                <a:lnTo>
                  <a:pt x="0" y="0"/>
                </a:lnTo>
              </a:path>
            </a:pathLst>
          </a:custGeom>
          <a:ln w="39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1663326" y="2484026"/>
            <a:ext cx="0" cy="3723004"/>
          </a:xfrm>
          <a:custGeom>
            <a:avLst/>
            <a:gdLst/>
            <a:ahLst/>
            <a:cxnLst/>
            <a:rect l="l" t="t" r="r" b="b"/>
            <a:pathLst>
              <a:path w="0" h="3723004">
                <a:moveTo>
                  <a:pt x="0" y="3722966"/>
                </a:moveTo>
                <a:lnTo>
                  <a:pt x="0" y="0"/>
                </a:lnTo>
              </a:path>
            </a:pathLst>
          </a:custGeom>
          <a:ln w="4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6459502" y="0"/>
            <a:ext cx="21590" cy="1824989"/>
          </a:xfrm>
          <a:custGeom>
            <a:avLst/>
            <a:gdLst/>
            <a:ahLst/>
            <a:cxnLst/>
            <a:rect l="l" t="t" r="r" b="b"/>
            <a:pathLst>
              <a:path w="21590" h="1824989">
                <a:moveTo>
                  <a:pt x="0" y="0"/>
                </a:moveTo>
                <a:lnTo>
                  <a:pt x="21350" y="0"/>
                </a:lnTo>
                <a:lnTo>
                  <a:pt x="21350" y="1824878"/>
                </a:lnTo>
                <a:lnTo>
                  <a:pt x="0" y="18248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714179" y="2484026"/>
            <a:ext cx="0" cy="6762750"/>
          </a:xfrm>
          <a:custGeom>
            <a:avLst/>
            <a:gdLst/>
            <a:ahLst/>
            <a:cxnLst/>
            <a:rect l="l" t="t" r="r" b="b"/>
            <a:pathLst>
              <a:path w="0" h="6762750">
                <a:moveTo>
                  <a:pt x="0" y="6762372"/>
                </a:moveTo>
                <a:lnTo>
                  <a:pt x="0" y="0"/>
                </a:lnTo>
              </a:path>
            </a:pathLst>
          </a:custGeom>
          <a:ln w="39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59217" y="924652"/>
            <a:ext cx="8003540" cy="0"/>
          </a:xfrm>
          <a:custGeom>
            <a:avLst/>
            <a:gdLst/>
            <a:ahLst/>
            <a:cxnLst/>
            <a:rect l="l" t="t" r="r" b="b"/>
            <a:pathLst>
              <a:path w="8003540" h="0">
                <a:moveTo>
                  <a:pt x="0" y="0"/>
                </a:moveTo>
                <a:lnTo>
                  <a:pt x="8003286" y="0"/>
                </a:lnTo>
              </a:path>
            </a:pathLst>
          </a:custGeom>
          <a:ln w="33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6457978" y="1815723"/>
            <a:ext cx="1244600" cy="0"/>
          </a:xfrm>
          <a:custGeom>
            <a:avLst/>
            <a:gdLst/>
            <a:ahLst/>
            <a:cxnLst/>
            <a:rect l="l" t="t" r="r" b="b"/>
            <a:pathLst>
              <a:path w="1244600" h="0">
                <a:moveTo>
                  <a:pt x="0" y="0"/>
                </a:moveTo>
                <a:lnTo>
                  <a:pt x="1244413" y="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647017" y="1925581"/>
            <a:ext cx="8028305" cy="0"/>
          </a:xfrm>
          <a:custGeom>
            <a:avLst/>
            <a:gdLst/>
            <a:ahLst/>
            <a:cxnLst/>
            <a:rect l="l" t="t" r="r" b="b"/>
            <a:pathLst>
              <a:path w="8028305" h="0">
                <a:moveTo>
                  <a:pt x="0" y="0"/>
                </a:moveTo>
                <a:lnTo>
                  <a:pt x="8027686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1638926" y="2505387"/>
            <a:ext cx="5099685" cy="0"/>
          </a:xfrm>
          <a:custGeom>
            <a:avLst/>
            <a:gdLst/>
            <a:ahLst/>
            <a:cxnLst/>
            <a:rect l="l" t="t" r="r" b="b"/>
            <a:pathLst>
              <a:path w="5099684" h="0">
                <a:moveTo>
                  <a:pt x="0" y="0"/>
                </a:moveTo>
                <a:lnTo>
                  <a:pt x="5099655" y="0"/>
                </a:lnTo>
              </a:path>
            </a:pathLst>
          </a:custGeom>
          <a:ln w="3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5640569" y="3161484"/>
            <a:ext cx="1098550" cy="0"/>
          </a:xfrm>
          <a:custGeom>
            <a:avLst/>
            <a:gdLst/>
            <a:ahLst/>
            <a:cxnLst/>
            <a:rect l="l" t="t" r="r" b="b"/>
            <a:pathLst>
              <a:path w="1098550" h="0">
                <a:moveTo>
                  <a:pt x="0" y="0"/>
                </a:moveTo>
                <a:lnTo>
                  <a:pt x="1098011" y="0"/>
                </a:lnTo>
              </a:path>
            </a:pathLst>
          </a:custGeom>
          <a:ln w="45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1638926" y="3161484"/>
            <a:ext cx="1586230" cy="0"/>
          </a:xfrm>
          <a:custGeom>
            <a:avLst/>
            <a:gdLst/>
            <a:ahLst/>
            <a:cxnLst/>
            <a:rect l="l" t="t" r="r" b="b"/>
            <a:pathLst>
              <a:path w="1586230" h="0">
                <a:moveTo>
                  <a:pt x="0" y="0"/>
                </a:moveTo>
                <a:lnTo>
                  <a:pt x="1586017" y="0"/>
                </a:lnTo>
              </a:path>
            </a:pathLst>
          </a:custGeom>
          <a:ln w="457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1443723" y="4568277"/>
            <a:ext cx="1781810" cy="0"/>
          </a:xfrm>
          <a:custGeom>
            <a:avLst/>
            <a:gdLst/>
            <a:ahLst/>
            <a:cxnLst/>
            <a:rect l="l" t="t" r="r" b="b"/>
            <a:pathLst>
              <a:path w="1781809" h="0">
                <a:moveTo>
                  <a:pt x="0" y="0"/>
                </a:moveTo>
                <a:lnTo>
                  <a:pt x="1781219" y="0"/>
                </a:lnTo>
              </a:path>
            </a:pathLst>
          </a:custGeom>
          <a:ln w="213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5640569" y="5770612"/>
            <a:ext cx="1256665" cy="0"/>
          </a:xfrm>
          <a:custGeom>
            <a:avLst/>
            <a:gdLst/>
            <a:ahLst/>
            <a:cxnLst/>
            <a:rect l="l" t="t" r="r" b="b"/>
            <a:pathLst>
              <a:path w="1256665" h="0">
                <a:moveTo>
                  <a:pt x="0" y="0"/>
                </a:moveTo>
                <a:lnTo>
                  <a:pt x="1256613" y="0"/>
                </a:lnTo>
              </a:path>
            </a:pathLst>
          </a:custGeom>
          <a:ln w="152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2627136" y="6634218"/>
            <a:ext cx="598170" cy="0"/>
          </a:xfrm>
          <a:custGeom>
            <a:avLst/>
            <a:gdLst/>
            <a:ahLst/>
            <a:cxnLst/>
            <a:rect l="l" t="t" r="r" b="b"/>
            <a:pathLst>
              <a:path w="598169" h="0">
                <a:moveTo>
                  <a:pt x="0" y="0"/>
                </a:moveTo>
                <a:lnTo>
                  <a:pt x="597806" y="0"/>
                </a:lnTo>
              </a:path>
            </a:pathLst>
          </a:custGeom>
          <a:ln w="152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647017" y="8642179"/>
            <a:ext cx="8028305" cy="0"/>
          </a:xfrm>
          <a:custGeom>
            <a:avLst/>
            <a:gdLst/>
            <a:ahLst/>
            <a:cxnLst/>
            <a:rect l="l" t="t" r="r" b="b"/>
            <a:pathLst>
              <a:path w="8028305" h="0">
                <a:moveTo>
                  <a:pt x="0" y="0"/>
                </a:moveTo>
                <a:lnTo>
                  <a:pt x="8027686" y="0"/>
                </a:lnTo>
              </a:path>
            </a:pathLst>
          </a:custGeom>
          <a:ln w="33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1638926" y="9221985"/>
            <a:ext cx="5099685" cy="0"/>
          </a:xfrm>
          <a:custGeom>
            <a:avLst/>
            <a:gdLst/>
            <a:ahLst/>
            <a:cxnLst/>
            <a:rect l="l" t="t" r="r" b="b"/>
            <a:pathLst>
              <a:path w="5099684" h="0">
                <a:moveTo>
                  <a:pt x="0" y="0"/>
                </a:moveTo>
                <a:lnTo>
                  <a:pt x="5099655" y="0"/>
                </a:lnTo>
              </a:path>
            </a:pathLst>
          </a:custGeom>
          <a:ln w="39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2019" rIns="0" bIns="0" rtlCol="0" vert="horz">
            <a:spAutoFit/>
          </a:bodyPr>
          <a:lstStyle/>
          <a:p>
            <a:pPr marL="1907539">
              <a:lnSpc>
                <a:spcPct val="100000"/>
              </a:lnSpc>
              <a:spcBef>
                <a:spcPts val="105"/>
              </a:spcBef>
            </a:pPr>
            <a:r>
              <a:rPr dirty="0" sz="4600" spc="-280" b="0">
                <a:latin typeface="Times New Roman"/>
                <a:cs typeface="Times New Roman"/>
              </a:rPr>
              <a:t>00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200400">
              <a:lnSpc>
                <a:spcPct val="100000"/>
              </a:lnSpc>
              <a:spcBef>
                <a:spcPts val="105"/>
              </a:spcBef>
            </a:pPr>
            <a:r>
              <a:rPr dirty="0" spc="95"/>
              <a:t>TRENDS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750"/>
          </a:p>
          <a:p>
            <a:pPr marL="26034" marR="5080" indent="-13970">
              <a:lnSpc>
                <a:spcPct val="95200"/>
              </a:lnSpc>
              <a:tabLst>
                <a:tab pos="1273810" algn="l"/>
                <a:tab pos="1494155" algn="l"/>
                <a:tab pos="2832100" algn="l"/>
                <a:tab pos="3760470" algn="l"/>
                <a:tab pos="4950460" algn="l"/>
              </a:tabLst>
            </a:pPr>
            <a:r>
              <a:rPr dirty="0" sz="3800" spc="-10" b="0" i="1">
                <a:latin typeface="Times New Roman"/>
                <a:cs typeface="Times New Roman"/>
              </a:rPr>
              <a:t>Solusi</a:t>
            </a:r>
            <a:r>
              <a:rPr dirty="0" sz="3800" b="0" i="1">
                <a:latin typeface="Times New Roman"/>
                <a:cs typeface="Times New Roman"/>
              </a:rPr>
              <a:t>	</a:t>
            </a:r>
            <a:r>
              <a:rPr dirty="0" sz="3800" spc="-35" b="0" i="1">
                <a:latin typeface="Times New Roman"/>
                <a:cs typeface="Times New Roman"/>
              </a:rPr>
              <a:t>pemanfaatan</a:t>
            </a:r>
            <a:r>
              <a:rPr dirty="0" sz="3800" b="0" i="1">
                <a:latin typeface="Times New Roman"/>
                <a:cs typeface="Times New Roman"/>
              </a:rPr>
              <a:t>	</a:t>
            </a:r>
            <a:r>
              <a:rPr dirty="0" sz="3800" spc="-10" b="0" i="1">
                <a:latin typeface="Times New Roman"/>
                <a:cs typeface="Times New Roman"/>
              </a:rPr>
              <a:t>ruang</a:t>
            </a:r>
            <a:r>
              <a:rPr dirty="0" sz="3800" b="0" i="1">
                <a:latin typeface="Times New Roman"/>
                <a:cs typeface="Times New Roman"/>
              </a:rPr>
              <a:t>	</a:t>
            </a:r>
            <a:r>
              <a:rPr dirty="0" sz="3800" spc="-105" b="0" i="1">
                <a:latin typeface="Times New Roman"/>
                <a:cs typeface="Times New Roman"/>
              </a:rPr>
              <a:t>rumah</a:t>
            </a:r>
            <a:r>
              <a:rPr dirty="0" sz="3800" spc="-110" b="0" i="1">
                <a:latin typeface="Times New Roman"/>
                <a:cs typeface="Times New Roman"/>
              </a:rPr>
              <a:t> </a:t>
            </a:r>
            <a:r>
              <a:rPr dirty="0" sz="3800" spc="-55" b="0" i="1">
                <a:latin typeface="Times New Roman"/>
                <a:cs typeface="Times New Roman"/>
              </a:rPr>
              <a:t>anda,</a:t>
            </a:r>
            <a:r>
              <a:rPr dirty="0" sz="3800" spc="-55" b="0" i="1">
                <a:latin typeface="Times New Roman"/>
                <a:cs typeface="Times New Roman"/>
              </a:rPr>
              <a:t> </a:t>
            </a:r>
            <a:r>
              <a:rPr dirty="0" sz="3800" spc="-220" b="0" i="1">
                <a:latin typeface="Times New Roman"/>
                <a:cs typeface="Times New Roman"/>
              </a:rPr>
              <a:t>sesuai</a:t>
            </a:r>
            <a:r>
              <a:rPr dirty="0" sz="3800" spc="-20" b="0" i="1">
                <a:latin typeface="Times New Roman"/>
                <a:cs typeface="Times New Roman"/>
              </a:rPr>
              <a:t> </a:t>
            </a:r>
            <a:r>
              <a:rPr dirty="0" sz="3800" spc="-55" b="0" i="1">
                <a:latin typeface="Times New Roman"/>
                <a:cs typeface="Times New Roman"/>
              </a:rPr>
              <a:t>ide</a:t>
            </a:r>
            <a:r>
              <a:rPr dirty="0" sz="3800" spc="-165" b="0" i="1">
                <a:latin typeface="Times New Roman"/>
                <a:cs typeface="Times New Roman"/>
              </a:rPr>
              <a:t> </a:t>
            </a:r>
            <a:r>
              <a:rPr dirty="0" sz="3800" spc="-95" b="0" i="1">
                <a:latin typeface="Times New Roman"/>
                <a:cs typeface="Times New Roman"/>
              </a:rPr>
              <a:t>konsep</a:t>
            </a:r>
            <a:r>
              <a:rPr dirty="0" sz="3800" spc="-140" b="0" i="1">
                <a:latin typeface="Times New Roman"/>
                <a:cs typeface="Times New Roman"/>
              </a:rPr>
              <a:t> </a:t>
            </a:r>
            <a:r>
              <a:rPr dirty="0" sz="3800" spc="-50" b="0" i="1">
                <a:latin typeface="Times New Roman"/>
                <a:cs typeface="Times New Roman"/>
              </a:rPr>
              <a:t>dan</a:t>
            </a:r>
            <a:r>
              <a:rPr dirty="0" sz="3800" spc="-110" b="0" i="1">
                <a:latin typeface="Times New Roman"/>
                <a:cs typeface="Times New Roman"/>
              </a:rPr>
              <a:t> </a:t>
            </a:r>
            <a:r>
              <a:rPr dirty="0" sz="3800" spc="-10" b="0" i="1">
                <a:latin typeface="Times New Roman"/>
                <a:cs typeface="Times New Roman"/>
              </a:rPr>
              <a:t>hobby</a:t>
            </a:r>
            <a:r>
              <a:rPr dirty="0" sz="3800" spc="-55" b="0" i="1">
                <a:latin typeface="Times New Roman"/>
                <a:cs typeface="Times New Roman"/>
              </a:rPr>
              <a:t> </a:t>
            </a:r>
            <a:r>
              <a:rPr dirty="0" sz="3800" spc="-10" b="0" i="1">
                <a:latin typeface="Times New Roman"/>
                <a:cs typeface="Times New Roman"/>
              </a:rPr>
              <a:t>masing­ masing</a:t>
            </a:r>
            <a:r>
              <a:rPr dirty="0" sz="3800" b="0" i="1">
                <a:latin typeface="Times New Roman"/>
                <a:cs typeface="Times New Roman"/>
              </a:rPr>
              <a:t>	</a:t>
            </a:r>
            <a:r>
              <a:rPr dirty="0" sz="3800" spc="-175" b="0" i="1">
                <a:latin typeface="Times New Roman"/>
                <a:cs typeface="Times New Roman"/>
              </a:rPr>
              <a:t>pelanggan.</a:t>
            </a:r>
            <a:r>
              <a:rPr dirty="0" sz="3800" spc="-20" b="0" i="1">
                <a:latin typeface="Times New Roman"/>
                <a:cs typeface="Times New Roman"/>
              </a:rPr>
              <a:t> </a:t>
            </a:r>
            <a:r>
              <a:rPr dirty="0" sz="3800" spc="-90" b="0" i="1">
                <a:latin typeface="Times New Roman"/>
                <a:cs typeface="Times New Roman"/>
              </a:rPr>
              <a:t>Mengedepankan </a:t>
            </a:r>
            <a:r>
              <a:rPr dirty="0" sz="3800" spc="-150" b="0" i="1">
                <a:latin typeface="Times New Roman"/>
                <a:cs typeface="Times New Roman"/>
              </a:rPr>
              <a:t>kepuasan</a:t>
            </a:r>
            <a:r>
              <a:rPr dirty="0" sz="3800" spc="-90" b="0" i="1">
                <a:latin typeface="Times New Roman"/>
                <a:cs typeface="Times New Roman"/>
              </a:rPr>
              <a:t> </a:t>
            </a:r>
            <a:r>
              <a:rPr dirty="0" sz="3800" spc="-170" b="0" i="1">
                <a:latin typeface="Times New Roman"/>
                <a:cs typeface="Times New Roman"/>
              </a:rPr>
              <a:t>dari</a:t>
            </a:r>
            <a:r>
              <a:rPr dirty="0" sz="3800" spc="-65" b="0" i="1">
                <a:latin typeface="Times New Roman"/>
                <a:cs typeface="Times New Roman"/>
              </a:rPr>
              <a:t> </a:t>
            </a:r>
            <a:r>
              <a:rPr dirty="0" sz="3800" spc="-270" b="0" i="1">
                <a:latin typeface="Times New Roman"/>
                <a:cs typeface="Times New Roman"/>
              </a:rPr>
              <a:t>sisi</a:t>
            </a:r>
            <a:r>
              <a:rPr dirty="0" sz="3800" spc="30" b="0" i="1">
                <a:latin typeface="Times New Roman"/>
                <a:cs typeface="Times New Roman"/>
              </a:rPr>
              <a:t> </a:t>
            </a:r>
            <a:r>
              <a:rPr dirty="0" sz="3800" spc="-125" b="0" i="1">
                <a:latin typeface="Times New Roman"/>
                <a:cs typeface="Times New Roman"/>
              </a:rPr>
              <a:t>estetika</a:t>
            </a:r>
            <a:r>
              <a:rPr dirty="0" sz="3800" spc="5" b="0" i="1">
                <a:latin typeface="Times New Roman"/>
                <a:cs typeface="Times New Roman"/>
              </a:rPr>
              <a:t> </a:t>
            </a:r>
            <a:r>
              <a:rPr dirty="0" sz="3800" spc="-50" b="0" i="1">
                <a:latin typeface="Times New Roman"/>
                <a:cs typeface="Times New Roman"/>
              </a:rPr>
              <a:t>dan</a:t>
            </a:r>
            <a:r>
              <a:rPr dirty="0" sz="3800" spc="5" b="0" i="1">
                <a:latin typeface="Times New Roman"/>
                <a:cs typeface="Times New Roman"/>
              </a:rPr>
              <a:t> </a:t>
            </a:r>
            <a:r>
              <a:rPr dirty="0" sz="3800" spc="-145" b="0" i="1">
                <a:latin typeface="Times New Roman"/>
                <a:cs typeface="Times New Roman"/>
              </a:rPr>
              <a:t>mengikuti </a:t>
            </a:r>
            <a:r>
              <a:rPr dirty="0" sz="3800" spc="-50" b="0" i="1">
                <a:latin typeface="Times New Roman"/>
                <a:cs typeface="Times New Roman"/>
              </a:rPr>
              <a:t>perkembangan</a:t>
            </a:r>
            <a:r>
              <a:rPr dirty="0" sz="3800" b="0" i="1">
                <a:latin typeface="Times New Roman"/>
                <a:cs typeface="Times New Roman"/>
              </a:rPr>
              <a:t>	</a:t>
            </a:r>
            <a:r>
              <a:rPr dirty="0" sz="3800" spc="-135" b="0" i="1">
                <a:latin typeface="Times New Roman"/>
                <a:cs typeface="Times New Roman"/>
              </a:rPr>
              <a:t>kemajuan</a:t>
            </a:r>
            <a:r>
              <a:rPr dirty="0" sz="3800" spc="25" b="0" i="1">
                <a:latin typeface="Times New Roman"/>
                <a:cs typeface="Times New Roman"/>
              </a:rPr>
              <a:t> </a:t>
            </a:r>
            <a:r>
              <a:rPr dirty="0" sz="3800" spc="-10" b="0" i="1">
                <a:latin typeface="Times New Roman"/>
                <a:cs typeface="Times New Roman"/>
              </a:rPr>
              <a:t>zaman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6797819" y="861855"/>
            <a:ext cx="1159510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>
                <a:solidFill>
                  <a:srgbClr val="544D2D"/>
                </a:solidFill>
                <a:latin typeface="Arial"/>
                <a:cs typeface="Arial"/>
              </a:rPr>
              <a:t>Kako</a:t>
            </a:r>
            <a:r>
              <a:rPr dirty="0" sz="1450" spc="150">
                <a:solidFill>
                  <a:srgbClr val="544D2D"/>
                </a:solidFill>
                <a:latin typeface="Arial"/>
                <a:cs typeface="Arial"/>
              </a:rPr>
              <a:t> </a:t>
            </a:r>
            <a:r>
              <a:rPr dirty="0" sz="1450" spc="-10">
                <a:solidFill>
                  <a:srgbClr val="544D2D"/>
                </a:solidFill>
                <a:latin typeface="Arial"/>
                <a:cs typeface="Arial"/>
              </a:rPr>
              <a:t>Allwork</a:t>
            </a:r>
            <a:endParaRPr sz="14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921769" y="2545583"/>
            <a:ext cx="492125" cy="544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00" spc="110">
                <a:solidFill>
                  <a:srgbClr val="181818"/>
                </a:solidFill>
                <a:latin typeface="Times New Roman"/>
                <a:cs typeface="Times New Roman"/>
              </a:rPr>
              <a:t>00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0179" y="262453"/>
            <a:ext cx="597806" cy="63473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2924" y="2838014"/>
            <a:ext cx="2549827" cy="394268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6797362" y="855497"/>
            <a:ext cx="11588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544D2D"/>
                </a:solidFill>
                <a:latin typeface="Arial"/>
                <a:cs typeface="Arial"/>
              </a:rPr>
              <a:t>Kako</a:t>
            </a:r>
            <a:r>
              <a:rPr dirty="0" sz="1500" spc="25">
                <a:solidFill>
                  <a:srgbClr val="544D2D"/>
                </a:solidFill>
                <a:latin typeface="Arial"/>
                <a:cs typeface="Arial"/>
              </a:rPr>
              <a:t> </a:t>
            </a:r>
            <a:r>
              <a:rPr dirty="0" sz="1500" spc="-30">
                <a:solidFill>
                  <a:srgbClr val="544D2D"/>
                </a:solidFill>
                <a:latin typeface="Arial"/>
                <a:cs typeface="Arial"/>
              </a:rPr>
              <a:t>AHwork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031268" y="1550756"/>
            <a:ext cx="1551940" cy="671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7145">
              <a:lnSpc>
                <a:spcPts val="2630"/>
              </a:lnSpc>
              <a:spcBef>
                <a:spcPts val="100"/>
              </a:spcBef>
            </a:pPr>
            <a:r>
              <a:rPr dirty="0" sz="2200" spc="105" b="1" i="1">
                <a:solidFill>
                  <a:srgbClr val="181818"/>
                </a:solidFill>
                <a:latin typeface="Arial"/>
                <a:cs typeface="Arial"/>
              </a:rPr>
              <a:t>E-</a:t>
            </a:r>
            <a:r>
              <a:rPr dirty="0" sz="2200" spc="85" b="1" i="1">
                <a:solidFill>
                  <a:srgbClr val="181818"/>
                </a:solidFill>
                <a:latin typeface="Arial"/>
                <a:cs typeface="Arial"/>
              </a:rPr>
              <a:t>mo.il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ts val="2450"/>
              </a:lnSpc>
            </a:pPr>
            <a:r>
              <a:rPr dirty="0" sz="2050" spc="150" b="1">
                <a:solidFill>
                  <a:srgbClr val="181818"/>
                </a:solidFill>
                <a:latin typeface="Arial"/>
                <a:cs typeface="Arial"/>
              </a:rPr>
              <a:t>Mo.rketing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62574" y="2164638"/>
            <a:ext cx="5571490" cy="729805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2700" marR="509905" indent="34290">
              <a:lnSpc>
                <a:spcPts val="6459"/>
              </a:lnSpc>
              <a:spcBef>
                <a:spcPts val="1240"/>
              </a:spcBef>
            </a:pPr>
            <a:r>
              <a:rPr dirty="0" sz="6300" spc="305" b="1">
                <a:solidFill>
                  <a:srgbClr val="181818"/>
                </a:solidFill>
                <a:latin typeface="Arial"/>
                <a:cs typeface="Arial"/>
              </a:rPr>
              <a:t>TRENDSIN </a:t>
            </a:r>
            <a:r>
              <a:rPr dirty="0" sz="6300" spc="229" b="1">
                <a:solidFill>
                  <a:srgbClr val="181818"/>
                </a:solidFill>
                <a:latin typeface="Arial"/>
                <a:cs typeface="Arial"/>
              </a:rPr>
              <a:t>DIGITAL </a:t>
            </a:r>
            <a:r>
              <a:rPr dirty="0" sz="6300" spc="150" b="1">
                <a:solidFill>
                  <a:srgbClr val="181818"/>
                </a:solidFill>
                <a:latin typeface="Arial"/>
                <a:cs typeface="Arial"/>
              </a:rPr>
              <a:t>MARKETING</a:t>
            </a:r>
            <a:endParaRPr sz="6300">
              <a:latin typeface="Arial"/>
              <a:cs typeface="Arial"/>
            </a:endParaRPr>
          </a:p>
          <a:p>
            <a:pPr marL="549275" marR="951865" indent="-291465">
              <a:lnSpc>
                <a:spcPts val="3200"/>
              </a:lnSpc>
              <a:spcBef>
                <a:spcPts val="1320"/>
              </a:spcBef>
              <a:buFont typeface="Times New Roman"/>
              <a:buChar char="•"/>
              <a:tabLst>
                <a:tab pos="549910" algn="l"/>
                <a:tab pos="601345" algn="l"/>
              </a:tabLst>
            </a:pPr>
            <a:r>
              <a:rPr dirty="0" sz="2950" spc="-120" i="1">
                <a:solidFill>
                  <a:srgbClr val="181818"/>
                </a:solidFill>
                <a:latin typeface="Times New Roman"/>
                <a:cs typeface="Times New Roman"/>
              </a:rPr>
              <a:t>Update</a:t>
            </a:r>
            <a:r>
              <a:rPr dirty="0" sz="2950" spc="-7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135" i="1">
                <a:solidFill>
                  <a:srgbClr val="181818"/>
                </a:solidFill>
                <a:latin typeface="Times New Roman"/>
                <a:cs typeface="Times New Roman"/>
              </a:rPr>
              <a:t>dan</a:t>
            </a:r>
            <a:r>
              <a:rPr dirty="0" sz="2950" spc="-5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150" i="1">
                <a:solidFill>
                  <a:srgbClr val="181818"/>
                </a:solidFill>
                <a:latin typeface="Times New Roman"/>
                <a:cs typeface="Times New Roman"/>
              </a:rPr>
              <a:t>campaign</a:t>
            </a:r>
            <a:r>
              <a:rPr dirty="0" sz="2950" spc="7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220" i="1">
                <a:solidFill>
                  <a:srgbClr val="181818"/>
                </a:solidFill>
                <a:latin typeface="Times New Roman"/>
                <a:cs typeface="Times New Roman"/>
              </a:rPr>
              <a:t>melalui</a:t>
            </a:r>
            <a:r>
              <a:rPr dirty="0" sz="2950" spc="-22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220" i="1">
                <a:solidFill>
                  <a:srgbClr val="181818"/>
                </a:solidFill>
                <a:latin typeface="Times New Roman"/>
                <a:cs typeface="Times New Roman"/>
              </a:rPr>
              <a:t>		</a:t>
            </a:r>
            <a:r>
              <a:rPr dirty="0" sz="2950" spc="-190" i="1">
                <a:solidFill>
                  <a:srgbClr val="181818"/>
                </a:solidFill>
                <a:latin typeface="Times New Roman"/>
                <a:cs typeface="Times New Roman"/>
              </a:rPr>
              <a:t>Intagram</a:t>
            </a:r>
            <a:r>
              <a:rPr dirty="0" sz="2950" spc="114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310" i="1">
                <a:solidFill>
                  <a:srgbClr val="181818"/>
                </a:solidFill>
                <a:latin typeface="Times New Roman"/>
                <a:cs typeface="Times New Roman"/>
              </a:rPr>
              <a:t>@Kako</a:t>
            </a:r>
            <a:r>
              <a:rPr dirty="0" sz="2950" spc="19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65" i="1">
                <a:solidFill>
                  <a:srgbClr val="181818"/>
                </a:solidFill>
                <a:latin typeface="Times New Roman"/>
                <a:cs typeface="Times New Roman"/>
              </a:rPr>
              <a:t>Al/work</a:t>
            </a:r>
            <a:endParaRPr sz="2950">
              <a:latin typeface="Times New Roman"/>
              <a:cs typeface="Times New Roman"/>
            </a:endParaRPr>
          </a:p>
          <a:p>
            <a:pPr marL="549275" marR="5080" indent="-291465">
              <a:lnSpc>
                <a:spcPct val="90300"/>
              </a:lnSpc>
              <a:spcBef>
                <a:spcPts val="40"/>
              </a:spcBef>
              <a:buFont typeface="Times New Roman"/>
              <a:buChar char="•"/>
              <a:tabLst>
                <a:tab pos="549910" algn="l"/>
                <a:tab pos="583565" algn="l"/>
                <a:tab pos="3194685" algn="l"/>
                <a:tab pos="3742054" algn="l"/>
              </a:tabLst>
            </a:pPr>
            <a:r>
              <a:rPr dirty="0" sz="2950" spc="-225" i="1">
                <a:solidFill>
                  <a:srgbClr val="181818"/>
                </a:solidFill>
                <a:latin typeface="Times New Roman"/>
                <a:cs typeface="Times New Roman"/>
              </a:rPr>
              <a:t>Upload</a:t>
            </a:r>
            <a:r>
              <a:rPr dirty="0" sz="2950" spc="2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65" i="1">
                <a:solidFill>
                  <a:srgbClr val="181818"/>
                </a:solidFill>
                <a:latin typeface="Times New Roman"/>
                <a:cs typeface="Times New Roman"/>
              </a:rPr>
              <a:t>Joto</a:t>
            </a:r>
            <a:r>
              <a:rPr dirty="0" sz="2950" spc="-120" i="1">
                <a:solidFill>
                  <a:srgbClr val="181818"/>
                </a:solidFill>
                <a:latin typeface="Times New Roman"/>
                <a:cs typeface="Times New Roman"/>
              </a:rPr>
              <a:t> dan</a:t>
            </a:r>
            <a:r>
              <a:rPr dirty="0" sz="2950" spc="-4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20" i="1">
                <a:solidFill>
                  <a:srgbClr val="181818"/>
                </a:solidFill>
                <a:latin typeface="Times New Roman"/>
                <a:cs typeface="Times New Roman"/>
              </a:rPr>
              <a:t>video</a:t>
            </a:r>
            <a:r>
              <a:rPr dirty="0" sz="295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950" spc="-250" i="1">
                <a:solidFill>
                  <a:srgbClr val="181818"/>
                </a:solidFill>
                <a:latin typeface="Times New Roman"/>
                <a:cs typeface="Times New Roman"/>
              </a:rPr>
              <a:t>proses</a:t>
            </a:r>
            <a:r>
              <a:rPr dirty="0" sz="2950" spc="10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25" i="1">
                <a:solidFill>
                  <a:srgbClr val="181818"/>
                </a:solidFill>
                <a:latin typeface="Times New Roman"/>
                <a:cs typeface="Times New Roman"/>
              </a:rPr>
              <a:t>dan</a:t>
            </a:r>
            <a:r>
              <a:rPr dirty="0" sz="2950" spc="-2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25" i="1">
                <a:solidFill>
                  <a:srgbClr val="181818"/>
                </a:solidFill>
                <a:latin typeface="Times New Roman"/>
                <a:cs typeface="Times New Roman"/>
              </a:rPr>
              <a:t>		</a:t>
            </a:r>
            <a:r>
              <a:rPr dirty="0" sz="2950" spc="-190" i="1">
                <a:solidFill>
                  <a:srgbClr val="181818"/>
                </a:solidFill>
                <a:latin typeface="Times New Roman"/>
                <a:cs typeface="Times New Roman"/>
              </a:rPr>
              <a:t>hasil</a:t>
            </a:r>
            <a:r>
              <a:rPr dirty="0" sz="2950" spc="-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190" i="1">
                <a:solidFill>
                  <a:srgbClr val="181818"/>
                </a:solidFill>
                <a:latin typeface="Times New Roman"/>
                <a:cs typeface="Times New Roman"/>
              </a:rPr>
              <a:t>karya</a:t>
            </a:r>
            <a:r>
              <a:rPr dirty="0" sz="2950" spc="5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70" i="1">
                <a:solidFill>
                  <a:srgbClr val="181818"/>
                </a:solidFill>
                <a:latin typeface="Times New Roman"/>
                <a:cs typeface="Times New Roman"/>
              </a:rPr>
              <a:t>melalui</a:t>
            </a:r>
            <a:r>
              <a:rPr dirty="0" sz="2950" i="1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2950" spc="-195" i="1">
                <a:solidFill>
                  <a:srgbClr val="181818"/>
                </a:solidFill>
                <a:latin typeface="Times New Roman"/>
                <a:cs typeface="Times New Roman"/>
              </a:rPr>
              <a:t>Instagram</a:t>
            </a:r>
            <a:r>
              <a:rPr dirty="0" sz="2950" spc="5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330" i="1">
                <a:solidFill>
                  <a:srgbClr val="181818"/>
                </a:solidFill>
                <a:latin typeface="Times New Roman"/>
                <a:cs typeface="Times New Roman"/>
              </a:rPr>
              <a:t>@Kako </a:t>
            </a:r>
            <a:r>
              <a:rPr dirty="0" sz="2950" spc="-330" i="1">
                <a:solidFill>
                  <a:srgbClr val="181818"/>
                </a:solidFill>
                <a:latin typeface="Times New Roman"/>
                <a:cs typeface="Times New Roman"/>
              </a:rPr>
              <a:t>		</a:t>
            </a:r>
            <a:r>
              <a:rPr dirty="0" sz="2950" spc="-75" i="1">
                <a:solidFill>
                  <a:srgbClr val="181818"/>
                </a:solidFill>
                <a:latin typeface="Times New Roman"/>
                <a:cs typeface="Times New Roman"/>
              </a:rPr>
              <a:t>Al/work</a:t>
            </a:r>
            <a:endParaRPr sz="2950">
              <a:latin typeface="Times New Roman"/>
              <a:cs typeface="Times New Roman"/>
            </a:endParaRPr>
          </a:p>
          <a:p>
            <a:pPr marL="579120" marR="81280" indent="-321945">
              <a:lnSpc>
                <a:spcPts val="3220"/>
              </a:lnSpc>
              <a:spcBef>
                <a:spcPts val="100"/>
              </a:spcBef>
              <a:buFont typeface="Times New Roman"/>
              <a:buChar char="•"/>
              <a:tabLst>
                <a:tab pos="599440" algn="l"/>
                <a:tab pos="600075" algn="l"/>
              </a:tabLst>
            </a:pPr>
            <a:r>
              <a:rPr dirty="0" sz="2950" spc="-300" i="1">
                <a:solidFill>
                  <a:srgbClr val="181818"/>
                </a:solidFill>
                <a:latin typeface="Times New Roman"/>
                <a:cs typeface="Times New Roman"/>
              </a:rPr>
              <a:t>Kako</a:t>
            </a:r>
            <a:r>
              <a:rPr dirty="0" sz="2950" spc="114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180" i="1">
                <a:solidFill>
                  <a:srgbClr val="181818"/>
                </a:solidFill>
                <a:latin typeface="Times New Roman"/>
                <a:cs typeface="Times New Roman"/>
              </a:rPr>
              <a:t>Al/work</a:t>
            </a:r>
            <a:r>
              <a:rPr dirty="0" sz="295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165" i="1">
                <a:solidFill>
                  <a:srgbClr val="181818"/>
                </a:solidFill>
                <a:latin typeface="Times New Roman"/>
                <a:cs typeface="Times New Roman"/>
              </a:rPr>
              <a:t>Google</a:t>
            </a:r>
            <a:r>
              <a:rPr dirty="0" sz="2950" spc="6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95" i="1">
                <a:solidFill>
                  <a:srgbClr val="181818"/>
                </a:solidFill>
                <a:latin typeface="Times New Roman"/>
                <a:cs typeface="Times New Roman"/>
              </a:rPr>
              <a:t>Site</a:t>
            </a:r>
            <a:r>
              <a:rPr dirty="0" sz="2950" spc="-45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20" i="1">
                <a:solidFill>
                  <a:srgbClr val="181818"/>
                </a:solidFill>
                <a:latin typeface="Times New Roman"/>
                <a:cs typeface="Times New Roman"/>
              </a:rPr>
              <a:t>akan</a:t>
            </a:r>
            <a:r>
              <a:rPr dirty="0" sz="2950" spc="-2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150" i="1">
                <a:solidFill>
                  <a:srgbClr val="181818"/>
                </a:solidFill>
                <a:latin typeface="Times New Roman"/>
                <a:cs typeface="Times New Roman"/>
              </a:rPr>
              <a:t>menyajikan</a:t>
            </a:r>
            <a:r>
              <a:rPr dirty="0" sz="2950" spc="1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145" i="1">
                <a:solidFill>
                  <a:srgbClr val="181818"/>
                </a:solidFill>
                <a:latin typeface="Times New Roman"/>
                <a:cs typeface="Times New Roman"/>
              </a:rPr>
              <a:t>informasi</a:t>
            </a:r>
            <a:r>
              <a:rPr dirty="0" sz="2950" spc="-4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110" i="1">
                <a:solidFill>
                  <a:srgbClr val="181818"/>
                </a:solidFill>
                <a:latin typeface="Times New Roman"/>
                <a:cs typeface="Times New Roman"/>
              </a:rPr>
              <a:t>fresh</a:t>
            </a:r>
            <a:r>
              <a:rPr dirty="0" sz="2950" spc="-5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40" i="1">
                <a:solidFill>
                  <a:srgbClr val="181818"/>
                </a:solidFill>
                <a:latin typeface="Times New Roman"/>
                <a:cs typeface="Times New Roman"/>
              </a:rPr>
              <a:t>serta </a:t>
            </a:r>
            <a:r>
              <a:rPr dirty="0" sz="2950" spc="-150" i="1">
                <a:solidFill>
                  <a:srgbClr val="181818"/>
                </a:solidFill>
                <a:latin typeface="Times New Roman"/>
                <a:cs typeface="Times New Roman"/>
              </a:rPr>
              <a:t>campaign</a:t>
            </a:r>
            <a:r>
              <a:rPr dirty="0" sz="2950" spc="2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165" i="1">
                <a:solidFill>
                  <a:srgbClr val="181818"/>
                </a:solidFill>
                <a:latin typeface="Times New Roman"/>
                <a:cs typeface="Times New Roman"/>
              </a:rPr>
              <a:t>seputaran</a:t>
            </a:r>
            <a:r>
              <a:rPr dirty="0" sz="2950" spc="6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155" i="1">
                <a:solidFill>
                  <a:srgbClr val="181818"/>
                </a:solidFill>
                <a:latin typeface="Times New Roman"/>
                <a:cs typeface="Times New Roman"/>
              </a:rPr>
              <a:t>aktifitas</a:t>
            </a:r>
            <a:r>
              <a:rPr dirty="0" sz="2950" spc="-30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330" i="1">
                <a:solidFill>
                  <a:srgbClr val="181818"/>
                </a:solidFill>
                <a:latin typeface="Times New Roman"/>
                <a:cs typeface="Times New Roman"/>
              </a:rPr>
              <a:t>@Kako </a:t>
            </a:r>
            <a:r>
              <a:rPr dirty="0" sz="2950" spc="-75" i="1">
                <a:solidFill>
                  <a:srgbClr val="181818"/>
                </a:solidFill>
                <a:latin typeface="Times New Roman"/>
                <a:cs typeface="Times New Roman"/>
              </a:rPr>
              <a:t>Al/work</a:t>
            </a:r>
            <a:endParaRPr sz="2950">
              <a:latin typeface="Times New Roman"/>
              <a:cs typeface="Times New Roman"/>
            </a:endParaRPr>
          </a:p>
          <a:p>
            <a:pPr marL="584835">
              <a:lnSpc>
                <a:spcPts val="3015"/>
              </a:lnSpc>
            </a:pPr>
            <a:r>
              <a:rPr dirty="0" sz="2950" spc="-150" i="1">
                <a:solidFill>
                  <a:srgbClr val="181818"/>
                </a:solidFill>
                <a:latin typeface="Times New Roman"/>
                <a:cs typeface="Times New Roman"/>
              </a:rPr>
              <a:t>https:!</a:t>
            </a:r>
            <a:r>
              <a:rPr dirty="0" sz="2950" spc="-229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295" i="1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dirty="0" sz="2950" spc="-459" i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950" spc="-140" i="1">
                <a:solidFill>
                  <a:srgbClr val="181818"/>
                </a:solidFill>
                <a:latin typeface="Times New Roman"/>
                <a:cs typeface="Times New Roman"/>
              </a:rPr>
              <a:t>instagram.comlkakoallwork?</a:t>
            </a:r>
            <a:endParaRPr sz="2950">
              <a:latin typeface="Times New Roman"/>
              <a:cs typeface="Times New Roman"/>
            </a:endParaRPr>
          </a:p>
          <a:p>
            <a:pPr marL="572770">
              <a:lnSpc>
                <a:spcPts val="3390"/>
              </a:lnSpc>
            </a:pPr>
            <a:r>
              <a:rPr dirty="0" sz="2950" spc="-145" i="1">
                <a:solidFill>
                  <a:srgbClr val="181818"/>
                </a:solidFill>
                <a:latin typeface="Times New Roman"/>
                <a:cs typeface="Times New Roman"/>
              </a:rPr>
              <a:t>igshid=MzRIOOBiNWFIZA==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238002" y="4200319"/>
            <a:ext cx="1485265" cy="64643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 indent="227965">
              <a:lnSpc>
                <a:spcPts val="2430"/>
              </a:lnSpc>
              <a:spcBef>
                <a:spcPts val="204"/>
              </a:spcBef>
            </a:pPr>
            <a:r>
              <a:rPr dirty="0" sz="2050" spc="140" b="1">
                <a:solidFill>
                  <a:srgbClr val="181818"/>
                </a:solidFill>
                <a:latin typeface="Arial"/>
                <a:cs typeface="Arial"/>
              </a:rPr>
              <a:t>Digito.l </a:t>
            </a:r>
            <a:r>
              <a:rPr dirty="0" sz="2050" spc="-10" b="1">
                <a:solidFill>
                  <a:srgbClr val="181818"/>
                </a:solidFill>
                <a:latin typeface="Arial"/>
                <a:cs typeface="Arial"/>
              </a:rPr>
              <a:t>Co.mpo.ign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296464" y="2484550"/>
            <a:ext cx="96901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10"/>
              </a:lnSpc>
              <a:spcBef>
                <a:spcPts val="100"/>
              </a:spcBef>
            </a:pPr>
            <a:r>
              <a:rPr dirty="0" sz="2200" spc="-10" b="1" i="1">
                <a:solidFill>
                  <a:srgbClr val="181818"/>
                </a:solidFill>
                <a:latin typeface="Arial"/>
                <a:cs typeface="Arial"/>
              </a:rPr>
              <a:t>Socio.I</a:t>
            </a:r>
            <a:endParaRPr sz="2200">
              <a:latin typeface="Arial"/>
              <a:cs typeface="Arial"/>
            </a:endParaRPr>
          </a:p>
          <a:p>
            <a:pPr marL="32384">
              <a:lnSpc>
                <a:spcPts val="2430"/>
              </a:lnSpc>
            </a:pPr>
            <a:r>
              <a:rPr dirty="0" sz="2050" spc="114" b="1">
                <a:solidFill>
                  <a:srgbClr val="181818"/>
                </a:solidFill>
                <a:latin typeface="Arial"/>
                <a:cs typeface="Arial"/>
              </a:rPr>
              <a:t>Medio.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606318" y="5845139"/>
            <a:ext cx="1022985" cy="65913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73990" marR="5080" indent="-161925">
              <a:lnSpc>
                <a:spcPct val="102600"/>
              </a:lnSpc>
              <a:spcBef>
                <a:spcPts val="35"/>
              </a:spcBef>
            </a:pPr>
            <a:r>
              <a:rPr dirty="0" sz="2050" spc="210" b="1">
                <a:solidFill>
                  <a:srgbClr val="181818"/>
                </a:solidFill>
                <a:latin typeface="Arial"/>
                <a:cs typeface="Arial"/>
              </a:rPr>
              <a:t>Mobile </a:t>
            </a:r>
            <a:r>
              <a:rPr dirty="0" sz="2050" spc="-20" b="1">
                <a:solidFill>
                  <a:srgbClr val="181818"/>
                </a:solidFill>
                <a:latin typeface="Arial"/>
                <a:cs typeface="Arial"/>
              </a:rPr>
              <a:t>Apps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030859" y="7258034"/>
            <a:ext cx="1551940" cy="64643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 indent="189230">
              <a:lnSpc>
                <a:spcPts val="2430"/>
              </a:lnSpc>
              <a:spcBef>
                <a:spcPts val="204"/>
              </a:spcBef>
            </a:pPr>
            <a:r>
              <a:rPr dirty="0" sz="2050" spc="175" b="1">
                <a:solidFill>
                  <a:srgbClr val="181818"/>
                </a:solidFill>
                <a:latin typeface="Arial"/>
                <a:cs typeface="Arial"/>
              </a:rPr>
              <a:t>Content </a:t>
            </a:r>
            <a:r>
              <a:rPr dirty="0" sz="2050" spc="150" b="1">
                <a:solidFill>
                  <a:srgbClr val="181818"/>
                </a:solidFill>
                <a:latin typeface="Arial"/>
                <a:cs typeface="Arial"/>
              </a:rPr>
              <a:t>Mo.rketing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470380" y="8238874"/>
            <a:ext cx="6045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0" b="1">
                <a:solidFill>
                  <a:srgbClr val="181818"/>
                </a:solidFill>
                <a:latin typeface="Arial"/>
                <a:cs typeface="Arial"/>
              </a:rPr>
              <a:t>SEO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29"/>
              <a:t>PENCAPAIAN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96982" y="855497"/>
            <a:ext cx="115951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5" b="1">
                <a:solidFill>
                  <a:srgbClr val="544D2D"/>
                </a:solidFill>
                <a:latin typeface="Arial"/>
                <a:cs typeface="Arial"/>
              </a:rPr>
              <a:t>Kako </a:t>
            </a:r>
            <a:r>
              <a:rPr dirty="0" sz="1500" spc="-100" b="1">
                <a:solidFill>
                  <a:srgbClr val="544D2D"/>
                </a:solidFill>
                <a:latin typeface="Arial"/>
                <a:cs typeface="Arial"/>
              </a:rPr>
              <a:t>AHwork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arfi alfarius</dc:creator>
  <cp:keywords>DAFlUn8amkw,BAFUmBmnuwQ</cp:keywords>
  <dc:title>Presented by A`</dc:title>
  <dcterms:created xsi:type="dcterms:W3CDTF">2023-06-10T09:36:02Z</dcterms:created>
  <dcterms:modified xsi:type="dcterms:W3CDTF">2023-06-10T09:36:02Z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2023-06-10T00:00:00Z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2023-06-10T00:00:00Z</vt:filetime>
  </property>
</Properties>
</file>