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31"/>
  </p:notesMasterIdLst>
  <p:handoutMasterIdLst>
    <p:handoutMasterId r:id="rId32"/>
  </p:handoutMasterIdLst>
  <p:sldIdLst>
    <p:sldId id="279" r:id="rId2"/>
    <p:sldId id="257" r:id="rId3"/>
    <p:sldId id="304" r:id="rId4"/>
    <p:sldId id="305" r:id="rId5"/>
    <p:sldId id="261" r:id="rId6"/>
    <p:sldId id="306" r:id="rId7"/>
    <p:sldId id="307" r:id="rId8"/>
    <p:sldId id="308" r:id="rId9"/>
    <p:sldId id="263" r:id="rId10"/>
    <p:sldId id="280" r:id="rId11"/>
    <p:sldId id="264" r:id="rId12"/>
    <p:sldId id="265" r:id="rId13"/>
    <p:sldId id="266" r:id="rId14"/>
    <p:sldId id="267" r:id="rId15"/>
    <p:sldId id="268" r:id="rId16"/>
    <p:sldId id="281" r:id="rId17"/>
    <p:sldId id="282" r:id="rId18"/>
    <p:sldId id="283" r:id="rId19"/>
    <p:sldId id="284" r:id="rId20"/>
    <p:sldId id="278" r:id="rId21"/>
    <p:sldId id="285" r:id="rId22"/>
    <p:sldId id="270" r:id="rId23"/>
    <p:sldId id="287" r:id="rId24"/>
    <p:sldId id="288" r:id="rId25"/>
    <p:sldId id="289" r:id="rId26"/>
    <p:sldId id="290" r:id="rId27"/>
    <p:sldId id="286" r:id="rId28"/>
    <p:sldId id="291" r:id="rId29"/>
    <p:sldId id="271" r:id="rId3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2713B9"/>
    <a:srgbClr val="C1C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89" d="100"/>
          <a:sy n="89" d="100"/>
        </p:scale>
        <p:origin x="1073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69BDBB-5A7A-4AE8-ADDF-EFF83A9E8E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0894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ABA9A4-6048-483B-8FE0-23C206FD22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66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ABA9A4-6048-483B-8FE0-23C206FD227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ABA9A4-6048-483B-8FE0-23C206FD227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-1" y="868397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945082" y="35730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fr-FR" sz="3600" dirty="0" smtClean="0"/>
              <a:t>TITRE DE DOCUMENT</a:t>
            </a:r>
            <a:br>
              <a:rPr lang="fr-FR" sz="3600" dirty="0" smtClean="0"/>
            </a:br>
            <a:r>
              <a:rPr lang="fr-FR" sz="2800" dirty="0" smtClean="0"/>
              <a:t>SOUS TITRE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0827" y="980728"/>
            <a:ext cx="8424936" cy="5184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12001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-"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2"/>
            <a:endParaRPr lang="fr-FR" dirty="0" smtClean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3021762" y="6453336"/>
            <a:ext cx="4286542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PARTIE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896544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1"/>
          <p:cNvSpPr txBox="1">
            <a:spLocks/>
          </p:cNvSpPr>
          <p:nvPr/>
        </p:nvSpPr>
        <p:spPr>
          <a:xfrm>
            <a:off x="467544" y="6453336"/>
            <a:ext cx="432048" cy="2394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050" b="0" kern="1200" baseline="0">
                <a:solidFill>
                  <a:srgbClr val="B2B2B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fld id="{1070B67F-518C-4F17-A8E1-896B7AEA93C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0827" y="980727"/>
            <a:ext cx="3881133" cy="518457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4" name="Titre 11"/>
          <p:cNvSpPr txBox="1">
            <a:spLocks/>
          </p:cNvSpPr>
          <p:nvPr/>
        </p:nvSpPr>
        <p:spPr>
          <a:xfrm>
            <a:off x="3021762" y="6453336"/>
            <a:ext cx="4286542" cy="2394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050" b="0" kern="1200" baseline="0">
                <a:solidFill>
                  <a:srgbClr val="B2B2B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mtClean="0"/>
              <a:t>TITRE DE PARTIE</a:t>
            </a:r>
            <a:endParaRPr lang="fr-FR" dirty="0"/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96855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sp>
        <p:nvSpPr>
          <p:cNvPr id="6" name="Titre 11"/>
          <p:cNvSpPr txBox="1">
            <a:spLocks/>
          </p:cNvSpPr>
          <p:nvPr/>
        </p:nvSpPr>
        <p:spPr>
          <a:xfrm>
            <a:off x="467544" y="6453336"/>
            <a:ext cx="432048" cy="2394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050" b="0" kern="1200" baseline="0">
                <a:solidFill>
                  <a:srgbClr val="B2B2B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fld id="{1070B67F-518C-4F17-A8E1-896B7AEA93CF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4579299" y="980727"/>
            <a:ext cx="3881133" cy="518457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11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Triangle isocèle 12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773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432" y="6237312"/>
            <a:ext cx="1496415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</p:sldLayoutIdLst>
  <p:transition spd="med"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329411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dirty="0" smtClean="0"/>
              <a:t>Périphériques </a:t>
            </a:r>
            <a:br>
              <a:rPr lang="fr-FR" sz="4000" dirty="0" smtClean="0"/>
            </a:br>
            <a:r>
              <a:rPr lang="fr-FR" sz="4000" dirty="0" smtClean="0"/>
              <a:t>de microcontrôleur</a:t>
            </a:r>
            <a:endParaRPr lang="fr-FR" sz="4000" dirty="0"/>
          </a:p>
        </p:txBody>
      </p:sp>
      <p:sp>
        <p:nvSpPr>
          <p:cNvPr id="13315" name="Sous-titre 2"/>
          <p:cNvSpPr>
            <a:spLocks noGrp="1"/>
          </p:cNvSpPr>
          <p:nvPr>
            <p:ph type="subTitle" idx="4294967295"/>
          </p:nvPr>
        </p:nvSpPr>
        <p:spPr>
          <a:xfrm>
            <a:off x="3851920" y="5301208"/>
            <a:ext cx="5184576" cy="576064"/>
          </a:xfrm>
          <a:prstGeom prst="rect">
            <a:avLst/>
          </a:prstGeom>
        </p:spPr>
        <p:txBody>
          <a:bodyPr/>
          <a:lstStyle/>
          <a:p>
            <a:pPr marL="0" marR="0" indent="0" algn="ctr" eaLnBrk="1" hangingPunct="1">
              <a:buNone/>
            </a:pPr>
            <a:r>
              <a:rPr lang="fr-FR" sz="1800" i="1" dirty="0" smtClean="0">
                <a:latin typeface="Comic Sans MS" pitchFamily="66" charset="0"/>
                <a:ea typeface="Mangal" pitchFamily="2"/>
                <a:cs typeface="Mangal" pitchFamily="2"/>
              </a:rPr>
              <a:t>G. Auriol – P.E </a:t>
            </a:r>
            <a:r>
              <a:rPr lang="fr-FR" sz="1800" i="1" dirty="0" err="1" smtClean="0">
                <a:latin typeface="Comic Sans MS" pitchFamily="66" charset="0"/>
                <a:ea typeface="Mangal" pitchFamily="2"/>
                <a:cs typeface="Mangal" pitchFamily="2"/>
              </a:rPr>
              <a:t>Hladik</a:t>
            </a:r>
            <a:r>
              <a:rPr lang="fr-FR" sz="1800" i="1" dirty="0" smtClean="0">
                <a:latin typeface="Comic Sans MS" pitchFamily="66" charset="0"/>
                <a:ea typeface="Mangal" pitchFamily="2"/>
                <a:cs typeface="Mangal" pitchFamily="2"/>
              </a:rPr>
              <a:t> - </a:t>
            </a:r>
            <a:r>
              <a:rPr lang="fr-FR" sz="1800" i="1" dirty="0" err="1" smtClean="0">
                <a:latin typeface="Comic Sans MS" pitchFamily="66" charset="0"/>
                <a:ea typeface="Mangal" pitchFamily="2"/>
                <a:cs typeface="Mangal" pitchFamily="2"/>
              </a:rPr>
              <a:t>V.Mahout</a:t>
            </a:r>
            <a:r>
              <a:rPr lang="fr-FR" sz="1800" i="1" dirty="0" smtClean="0">
                <a:latin typeface="Comic Sans MS" pitchFamily="66" charset="0"/>
                <a:ea typeface="Mangal" pitchFamily="2"/>
                <a:cs typeface="Mangal" pitchFamily="2"/>
              </a:rPr>
              <a:t> – </a:t>
            </a:r>
          </a:p>
          <a:p>
            <a:pPr marL="0" marR="0" indent="0" algn="ctr" eaLnBrk="1" hangingPunct="1">
              <a:buNone/>
            </a:pPr>
            <a:r>
              <a:rPr lang="fr-FR" sz="1800" i="1" dirty="0" smtClean="0">
                <a:latin typeface="Comic Sans MS" pitchFamily="66" charset="0"/>
                <a:ea typeface="Mangal" pitchFamily="2"/>
                <a:cs typeface="Mangal" pitchFamily="2"/>
              </a:rPr>
              <a:t>J.L. </a:t>
            </a:r>
            <a:r>
              <a:rPr lang="fr-FR" sz="1800" i="1" dirty="0" err="1" smtClean="0">
                <a:latin typeface="Comic Sans MS" pitchFamily="66" charset="0"/>
                <a:ea typeface="Mangal" pitchFamily="2"/>
                <a:cs typeface="Mangal" pitchFamily="2"/>
              </a:rPr>
              <a:t>Noullet</a:t>
            </a:r>
            <a:r>
              <a:rPr lang="fr-FR" sz="1800" i="1" dirty="0" smtClean="0">
                <a:latin typeface="Comic Sans MS" pitchFamily="66" charset="0"/>
                <a:ea typeface="Mangal" pitchFamily="2"/>
                <a:cs typeface="Mangal" pitchFamily="2"/>
              </a:rPr>
              <a:t> - </a:t>
            </a:r>
            <a:r>
              <a:rPr lang="fr-FR" sz="1800" i="1" dirty="0" err="1" smtClean="0">
                <a:latin typeface="Comic Sans MS" pitchFamily="66" charset="0"/>
                <a:ea typeface="Mangal" pitchFamily="2"/>
                <a:cs typeface="Mangal" pitchFamily="2"/>
              </a:rPr>
              <a:t>T.Rocacher</a:t>
            </a:r>
            <a:endParaRPr lang="fr-FR" sz="1800" i="1" dirty="0" smtClean="0">
              <a:latin typeface="Comic Sans MS" pitchFamily="66" charset="0"/>
              <a:ea typeface="Mangal" pitchFamily="2"/>
              <a:cs typeface="Mangal" pitchFamily="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Espace réservé du contenu 4" descr="STM32_fonctionn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6000" y="1404000"/>
            <a:ext cx="6047509" cy="4389120"/>
          </a:xfrm>
        </p:spPr>
      </p:pic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 STM32 c’est ça !</a:t>
            </a:r>
          </a:p>
        </p:txBody>
      </p:sp>
      <p:pic>
        <p:nvPicPr>
          <p:cNvPr id="11" name="Image 10" descr="STM32_fonctionnel_coeu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000" y="1404000"/>
            <a:ext cx="6042025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553700" y="789041"/>
            <a:ext cx="2385589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fr-FR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Son cœur :</a:t>
            </a:r>
          </a:p>
          <a:p>
            <a:pPr algn="ctr">
              <a:defRPr/>
            </a:pPr>
            <a:r>
              <a:rPr lang="fr-FR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 cortex d’ARM !</a:t>
            </a:r>
          </a:p>
        </p:txBody>
      </p:sp>
      <p:pic>
        <p:nvPicPr>
          <p:cNvPr id="13" name="Image 12" descr="STM32_fonctionnel_perif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000" y="1404000"/>
            <a:ext cx="6042025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79010" y="5700654"/>
            <a:ext cx="259398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fr-FR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Ses périphériques </a:t>
            </a:r>
            <a:br>
              <a:rPr lang="fr-FR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fr-FR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 </a:t>
            </a:r>
            <a:r>
              <a:rPr lang="fr-FR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STmicro</a:t>
            </a:r>
            <a:endParaRPr lang="fr-F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 de base : communiquer</a:t>
            </a:r>
          </a:p>
        </p:txBody>
      </p:sp>
      <p:pic>
        <p:nvPicPr>
          <p:cNvPr id="21507" name="Image 8" descr="STM32_fonctionne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396142"/>
            <a:ext cx="2786062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proce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0694" y="3253530"/>
            <a:ext cx="2395221" cy="15019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00694" y="4825166"/>
            <a:ext cx="2428742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i="1" dirty="0" smtClean="0"/>
              <a:t>Grandeur physique 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(T°, </a:t>
            </a:r>
            <a:r>
              <a:rPr lang="fr-FR" i="1" dirty="0" err="1" smtClean="0"/>
              <a:t>vitesse,pression</a:t>
            </a:r>
            <a:r>
              <a:rPr lang="fr-FR" i="1" dirty="0" smtClean="0"/>
              <a:t>,…)</a:t>
            </a:r>
            <a:endParaRPr lang="fr-FR" i="1" dirty="0"/>
          </a:p>
        </p:txBody>
      </p:sp>
      <p:cxnSp>
        <p:nvCxnSpPr>
          <p:cNvPr id="24" name="Connecteur droit avec flèche 23"/>
          <p:cNvCxnSpPr>
            <a:stCxn id="6" idx="1"/>
          </p:cNvCxnSpPr>
          <p:nvPr/>
        </p:nvCxnSpPr>
        <p:spPr>
          <a:xfrm rot="10800000">
            <a:off x="2915816" y="3045486"/>
            <a:ext cx="2584878" cy="2102846"/>
          </a:xfrm>
          <a:prstGeom prst="bentConnector3">
            <a:avLst>
              <a:gd name="adj1" fmla="val 90715"/>
            </a:avLst>
          </a:prstGeom>
          <a:ln w="2857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514365" y="2467712"/>
            <a:ext cx="2343783" cy="646331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i="1" dirty="0" smtClean="0"/>
              <a:t>Grandeur binaire 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(Capteur, Codeur,..</a:t>
            </a:r>
            <a:endParaRPr lang="fr-FR" i="1" dirty="0"/>
          </a:p>
        </p:txBody>
      </p:sp>
      <p:cxnSp>
        <p:nvCxnSpPr>
          <p:cNvPr id="37" name="Connecteur droit avec flèche 23"/>
          <p:cNvCxnSpPr>
            <a:stCxn id="36" idx="1"/>
          </p:cNvCxnSpPr>
          <p:nvPr/>
        </p:nvCxnSpPr>
        <p:spPr>
          <a:xfrm rot="10800000" flipV="1">
            <a:off x="2928935" y="2790877"/>
            <a:ext cx="2585431" cy="174853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necteur droit avec flèche 23"/>
          <p:cNvCxnSpPr/>
          <p:nvPr/>
        </p:nvCxnSpPr>
        <p:spPr>
          <a:xfrm rot="10800000">
            <a:off x="1214414" y="2824902"/>
            <a:ext cx="1785950" cy="1714512"/>
          </a:xfrm>
          <a:prstGeom prst="bentConnector3">
            <a:avLst>
              <a:gd name="adj1" fmla="val 124228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5643570" y="1967646"/>
            <a:ext cx="209140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i="1" dirty="0" smtClean="0">
                <a:solidFill>
                  <a:srgbClr val="000066"/>
                </a:solidFill>
              </a:rPr>
              <a:t>Mesurer le temps </a:t>
            </a:r>
            <a:endParaRPr lang="fr-FR" i="1" dirty="0">
              <a:solidFill>
                <a:srgbClr val="000066"/>
              </a:solidFill>
            </a:endParaRPr>
          </a:p>
        </p:txBody>
      </p:sp>
      <p:grpSp>
        <p:nvGrpSpPr>
          <p:cNvPr id="111" name="Groupe 110"/>
          <p:cNvGrpSpPr/>
          <p:nvPr/>
        </p:nvGrpSpPr>
        <p:grpSpPr>
          <a:xfrm>
            <a:off x="3857620" y="1681894"/>
            <a:ext cx="4758956" cy="3071834"/>
            <a:chOff x="3857620" y="2857496"/>
            <a:chExt cx="4758956" cy="3071834"/>
          </a:xfrm>
        </p:grpSpPr>
        <p:sp>
          <p:nvSpPr>
            <p:cNvPr id="76" name="ZoneTexte 75"/>
            <p:cNvSpPr txBox="1"/>
            <p:nvPr/>
          </p:nvSpPr>
          <p:spPr>
            <a:xfrm rot="5400000">
              <a:off x="7558701" y="4871454"/>
              <a:ext cx="1500198" cy="61555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/>
                <a:t>Bus </a:t>
              </a:r>
            </a:p>
            <a:p>
              <a:pPr algn="ctr"/>
              <a:r>
                <a:rPr lang="fr-FR" sz="1600" b="1" i="1" dirty="0" smtClean="0"/>
                <a:t>industriel</a:t>
              </a:r>
              <a:endParaRPr lang="fr-FR" sz="1600" i="1" dirty="0"/>
            </a:p>
          </p:txBody>
        </p:sp>
        <p:cxnSp>
          <p:nvCxnSpPr>
            <p:cNvPr id="77" name="Connecteur droit avec flèche 23"/>
            <p:cNvCxnSpPr/>
            <p:nvPr/>
          </p:nvCxnSpPr>
          <p:spPr>
            <a:xfrm rot="10800000">
              <a:off x="5572132" y="2857496"/>
              <a:ext cx="3015582" cy="2279156"/>
            </a:xfrm>
            <a:prstGeom prst="bentConnector3">
              <a:avLst>
                <a:gd name="adj1" fmla="val -9787"/>
              </a:avLst>
            </a:prstGeom>
            <a:ln w="28575">
              <a:solidFill>
                <a:srgbClr val="92D050"/>
              </a:solidFill>
              <a:headEnd type="arrow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Connecteur droit avec flèche 23"/>
            <p:cNvCxnSpPr/>
            <p:nvPr/>
          </p:nvCxnSpPr>
          <p:spPr>
            <a:xfrm rot="10800000" flipV="1">
              <a:off x="3857620" y="2857496"/>
              <a:ext cx="1785950" cy="10001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92D050"/>
              </a:solidFill>
              <a:headEnd type="arrow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3" name="ZoneTexte 82"/>
          <p:cNvSpPr txBox="1"/>
          <p:nvPr/>
        </p:nvSpPr>
        <p:spPr>
          <a:xfrm rot="5400000">
            <a:off x="4136536" y="3541964"/>
            <a:ext cx="150019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i="1" dirty="0" smtClean="0"/>
              <a:t>Actionneurs</a:t>
            </a:r>
          </a:p>
          <a:p>
            <a:pPr algn="ctr"/>
            <a:r>
              <a:rPr lang="fr-FR" b="1" i="1" dirty="0" smtClean="0"/>
              <a:t>(Moteurs, </a:t>
            </a:r>
            <a:r>
              <a:rPr lang="fr-FR" b="1" i="1" dirty="0" err="1" smtClean="0"/>
              <a:t>Leds</a:t>
            </a:r>
            <a:r>
              <a:rPr lang="fr-FR" b="1" i="1" dirty="0" smtClean="0"/>
              <a:t>, …) </a:t>
            </a:r>
            <a:endParaRPr lang="fr-FR" i="1" dirty="0"/>
          </a:p>
        </p:txBody>
      </p:sp>
      <p:cxnSp>
        <p:nvCxnSpPr>
          <p:cNvPr id="86" name="Connecteur droit avec flèche 23"/>
          <p:cNvCxnSpPr>
            <a:endCxn id="83" idx="3"/>
          </p:cNvCxnSpPr>
          <p:nvPr/>
        </p:nvCxnSpPr>
        <p:spPr>
          <a:xfrm>
            <a:off x="1835696" y="2824902"/>
            <a:ext cx="3050939" cy="1928826"/>
          </a:xfrm>
          <a:prstGeom prst="bentConnector4">
            <a:avLst>
              <a:gd name="adj1" fmla="val 37707"/>
              <a:gd name="adj2" fmla="val 111852"/>
            </a:avLst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necteur droit avec flèche 23"/>
          <p:cNvCxnSpPr>
            <a:endCxn id="74" idx="1"/>
          </p:cNvCxnSpPr>
          <p:nvPr/>
        </p:nvCxnSpPr>
        <p:spPr>
          <a:xfrm flipV="1">
            <a:off x="2357422" y="2152312"/>
            <a:ext cx="3286148" cy="529714"/>
          </a:xfrm>
          <a:prstGeom prst="bentConnector3">
            <a:avLst>
              <a:gd name="adj1" fmla="val -11900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23"/>
          <p:cNvCxnSpPr>
            <a:endCxn id="83" idx="2"/>
          </p:cNvCxnSpPr>
          <p:nvPr/>
        </p:nvCxnSpPr>
        <p:spPr>
          <a:xfrm>
            <a:off x="1259632" y="2613438"/>
            <a:ext cx="3165338" cy="1390191"/>
          </a:xfrm>
          <a:prstGeom prst="bentConnector3">
            <a:avLst>
              <a:gd name="adj1" fmla="val -22765"/>
            </a:avLst>
          </a:prstGeom>
          <a:ln w="2857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74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Les broches du circuit : connexion physique</a:t>
            </a:r>
          </a:p>
          <a:p>
            <a:pPr eaLnBrk="1" hangingPunct="1"/>
            <a:r>
              <a:rPr lang="fr-FR" dirty="0" smtClean="0"/>
              <a:t>Fonction élémentaire : niveau « binaire »</a:t>
            </a:r>
          </a:p>
          <a:p>
            <a:pPr eaLnBrk="1" hangingPunct="1"/>
            <a:r>
              <a:rPr lang="fr-FR" dirty="0" smtClean="0"/>
              <a:t>Notion de </a:t>
            </a:r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</a:t>
            </a:r>
            <a:r>
              <a:rPr lang="fr-FR" dirty="0" smtClean="0"/>
              <a:t> : regroupement en 8 bits (octet) ou en 16 bits (mot)</a:t>
            </a:r>
          </a:p>
          <a:p>
            <a:pPr eaLnBrk="1" hangingPunct="1"/>
            <a:r>
              <a:rPr lang="fr-FR" dirty="0" smtClean="0"/>
              <a:t>Association de registres d’E/S à chaque port pour lire ou écrire sur l’extérieur.</a:t>
            </a:r>
          </a:p>
          <a:p>
            <a:pPr eaLnBrk="1" hangingPunct="1"/>
            <a:r>
              <a:rPr lang="fr-FR" dirty="0" smtClean="0"/>
              <a:t>Electronique liée à la gestion de ces E/S</a:t>
            </a:r>
          </a:p>
          <a:p>
            <a:pPr lvl="1" eaLnBrk="1" hangingPunct="1"/>
            <a:r>
              <a:rPr lang="fr-FR" dirty="0" smtClean="0">
                <a:sym typeface="Symbol" pitchFamily="18" charset="2"/>
              </a:rPr>
              <a:t>Registres de configuration</a:t>
            </a:r>
          </a:p>
          <a:p>
            <a:pPr lvl="1" eaLnBrk="1" hangingPunct="1"/>
            <a:r>
              <a:rPr lang="fr-FR" dirty="0" smtClean="0">
                <a:sym typeface="Symbol" pitchFamily="18" charset="2"/>
              </a:rPr>
              <a:t> avoir des connaissances de l’électronique de câblage du processus (ex: push/pull ou open drain)</a:t>
            </a:r>
          </a:p>
          <a:p>
            <a:pPr eaLnBrk="1" hangingPunct="1"/>
            <a:endParaRPr lang="fr-FR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dirty="0" smtClean="0">
              <a:solidFill>
                <a:srgbClr val="164C6C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Les ports E/S : généralités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51694" y="1263650"/>
            <a:ext cx="7381875" cy="4619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1835695" y="121926"/>
            <a:ext cx="5951015" cy="423109"/>
          </a:xfrm>
        </p:spPr>
        <p:txBody>
          <a:bodyPr/>
          <a:lstStyle/>
          <a:p>
            <a:r>
              <a:rPr lang="fr-FR" dirty="0"/>
              <a:t>Structure </a:t>
            </a:r>
            <a:r>
              <a:rPr lang="fr-FR" i="1" dirty="0"/>
              <a:t>basique</a:t>
            </a:r>
            <a:r>
              <a:rPr lang="fr-FR" dirty="0"/>
              <a:t> sur le STM32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332214" y="3441686"/>
            <a:ext cx="8715436" cy="2835696"/>
            <a:chOff x="214282" y="3727438"/>
            <a:chExt cx="8715436" cy="2835696"/>
          </a:xfrm>
        </p:grpSpPr>
        <p:sp>
          <p:nvSpPr>
            <p:cNvPr id="14" name="ZoneTexte 13"/>
            <p:cNvSpPr txBox="1"/>
            <p:nvPr/>
          </p:nvSpPr>
          <p:spPr>
            <a:xfrm>
              <a:off x="214282" y="6163024"/>
              <a:ext cx="871543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/>
                <a:t>Existence de protection électrique </a:t>
              </a:r>
              <a:r>
                <a:rPr lang="fr-FR" sz="2000" b="1" dirty="0" smtClean="0"/>
                <a:t>mais prudence dans vos câblages </a:t>
              </a:r>
              <a:r>
                <a:rPr lang="fr-FR" sz="2000" dirty="0" smtClean="0"/>
                <a:t>!!!</a:t>
              </a:r>
              <a:endParaRPr lang="fr-FR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 flipV="1">
              <a:off x="6000760" y="4536289"/>
              <a:ext cx="757564" cy="1821669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V="1">
              <a:off x="6000760" y="3727438"/>
              <a:ext cx="757564" cy="2630522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539552" y="1109999"/>
            <a:ext cx="3019417" cy="2857520"/>
            <a:chOff x="357158" y="1785926"/>
            <a:chExt cx="3019417" cy="2857520"/>
          </a:xfrm>
        </p:grpSpPr>
        <p:sp>
          <p:nvSpPr>
            <p:cNvPr id="26" name="Ellipse 25"/>
            <p:cNvSpPr/>
            <p:nvPr/>
          </p:nvSpPr>
          <p:spPr>
            <a:xfrm>
              <a:off x="2500298" y="3071810"/>
              <a:ext cx="714380" cy="1571636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57158" y="1785926"/>
              <a:ext cx="3019417" cy="10156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2000" dirty="0" smtClean="0"/>
                <a:t>Possibilité de lire</a:t>
              </a:r>
              <a:r>
                <a:rPr lang="fr-FR" sz="2000" dirty="0"/>
                <a:t/>
              </a:r>
              <a:br>
                <a:rPr lang="fr-FR" sz="2000" dirty="0"/>
              </a:br>
              <a:r>
                <a:rPr lang="fr-FR" sz="2000" dirty="0" smtClean="0"/>
                <a:t>via</a:t>
              </a:r>
              <a:br>
                <a:rPr lang="fr-FR" sz="2000" dirty="0" smtClean="0"/>
              </a:br>
              <a:r>
                <a:rPr lang="fr-FR" sz="2000" dirty="0" smtClean="0"/>
                <a:t>un registre d’entrée (Port)</a:t>
              </a:r>
            </a:p>
          </p:txBody>
        </p:sp>
        <p:cxnSp>
          <p:nvCxnSpPr>
            <p:cNvPr id="28" name="Connecteur droit avec flèche 27"/>
            <p:cNvCxnSpPr>
              <a:stCxn id="27" idx="2"/>
            </p:cNvCxnSpPr>
            <p:nvPr/>
          </p:nvCxnSpPr>
          <p:spPr>
            <a:xfrm rot="16200000" flipH="1">
              <a:off x="1834155" y="2834300"/>
              <a:ext cx="770284" cy="704861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1357290" y="3286124"/>
              <a:ext cx="714380" cy="714380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/>
            <p:cNvCxnSpPr>
              <a:stCxn id="27" idx="2"/>
              <a:endCxn id="31" idx="0"/>
            </p:cNvCxnSpPr>
            <p:nvPr/>
          </p:nvCxnSpPr>
          <p:spPr>
            <a:xfrm rot="5400000">
              <a:off x="1548407" y="2967663"/>
              <a:ext cx="484535" cy="152387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417375" y="1204610"/>
            <a:ext cx="3145092" cy="3786214"/>
            <a:chOff x="357158" y="1785926"/>
            <a:chExt cx="3145092" cy="3786214"/>
          </a:xfrm>
        </p:grpSpPr>
        <p:sp>
          <p:nvSpPr>
            <p:cNvPr id="37" name="Ellipse 36"/>
            <p:cNvSpPr/>
            <p:nvPr/>
          </p:nvSpPr>
          <p:spPr>
            <a:xfrm>
              <a:off x="2214546" y="4000504"/>
              <a:ext cx="714380" cy="1571636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57158" y="1785926"/>
              <a:ext cx="3145092" cy="10156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2000" dirty="0" smtClean="0"/>
                <a:t>… ou d’écrire</a:t>
              </a:r>
              <a:r>
                <a:rPr lang="fr-FR" sz="2000" dirty="0"/>
                <a:t/>
              </a:r>
              <a:br>
                <a:rPr lang="fr-FR" sz="2000" dirty="0"/>
              </a:br>
              <a:r>
                <a:rPr lang="fr-FR" sz="2000" dirty="0" smtClean="0"/>
                <a:t>via</a:t>
              </a:r>
              <a:br>
                <a:rPr lang="fr-FR" sz="2000" dirty="0" smtClean="0"/>
              </a:br>
              <a:r>
                <a:rPr lang="fr-FR" sz="2000" dirty="0" smtClean="0"/>
                <a:t>un registre de sortie and </a:t>
              </a:r>
              <a:r>
                <a:rPr lang="fr-FR" sz="2000" dirty="0" err="1" smtClean="0"/>
                <a:t>co</a:t>
              </a:r>
              <a:endParaRPr lang="fr-FR" sz="2000" dirty="0" smtClean="0"/>
            </a:p>
          </p:txBody>
        </p:sp>
        <p:cxnSp>
          <p:nvCxnSpPr>
            <p:cNvPr id="39" name="Connecteur droit avec flèche 38"/>
            <p:cNvCxnSpPr>
              <a:stCxn id="38" idx="2"/>
            </p:cNvCxnSpPr>
            <p:nvPr/>
          </p:nvCxnSpPr>
          <p:spPr>
            <a:xfrm rot="16200000" flipH="1">
              <a:off x="1508387" y="3222906"/>
              <a:ext cx="1341791" cy="499156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/>
            <p:cNvSpPr/>
            <p:nvPr/>
          </p:nvSpPr>
          <p:spPr>
            <a:xfrm>
              <a:off x="1214414" y="4000504"/>
              <a:ext cx="714380" cy="714380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avec flèche 40"/>
            <p:cNvCxnSpPr>
              <a:stCxn id="38" idx="2"/>
              <a:endCxn id="40" idx="0"/>
            </p:cNvCxnSpPr>
            <p:nvPr/>
          </p:nvCxnSpPr>
          <p:spPr>
            <a:xfrm rot="5400000">
              <a:off x="1151197" y="3221996"/>
              <a:ext cx="1198915" cy="358100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3491880" y="476672"/>
            <a:ext cx="3071834" cy="5286412"/>
            <a:chOff x="6000760" y="1357298"/>
            <a:chExt cx="3071834" cy="5286412"/>
          </a:xfrm>
        </p:grpSpPr>
        <p:sp>
          <p:nvSpPr>
            <p:cNvPr id="45" name="Ellipse 44"/>
            <p:cNvSpPr/>
            <p:nvPr/>
          </p:nvSpPr>
          <p:spPr>
            <a:xfrm>
              <a:off x="6000760" y="3286124"/>
              <a:ext cx="3071834" cy="3357586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6000760" y="1357298"/>
              <a:ext cx="2923429" cy="12926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2000" dirty="0" smtClean="0"/>
                <a:t>L’électronique interne</a:t>
              </a:r>
              <a:endParaRPr lang="fr-FR" sz="2000" dirty="0"/>
            </a:p>
            <a:p>
              <a:pPr algn="ctr"/>
              <a:r>
                <a:rPr lang="fr-FR" sz="2000" dirty="0" smtClean="0"/>
                <a:t>(à configurer!!!)</a:t>
              </a:r>
              <a:r>
                <a:rPr lang="fr-FR" dirty="0"/>
                <a:t/>
              </a:r>
              <a:br>
                <a:rPr lang="fr-FR" dirty="0"/>
              </a:br>
              <a:r>
                <a:rPr lang="fr-FR" dirty="0" smtClean="0"/>
                <a:t>permet de fixer la direction </a:t>
              </a:r>
              <a:br>
                <a:rPr lang="fr-FR" dirty="0" smtClean="0"/>
              </a:br>
              <a:r>
                <a:rPr lang="fr-FR" dirty="0" smtClean="0"/>
                <a:t>(et plus même sans affinité)</a:t>
              </a:r>
              <a:endParaRPr lang="fr-FR" sz="2000" dirty="0" smtClean="0"/>
            </a:p>
          </p:txBody>
        </p:sp>
        <p:cxnSp>
          <p:nvCxnSpPr>
            <p:cNvPr id="47" name="Connecteur droit avec flèche 46"/>
            <p:cNvCxnSpPr>
              <a:stCxn id="46" idx="2"/>
              <a:endCxn id="45" idx="0"/>
            </p:cNvCxnSpPr>
            <p:nvPr/>
          </p:nvCxnSpPr>
          <p:spPr>
            <a:xfrm rot="16200000" flipH="1">
              <a:off x="7181494" y="2930941"/>
              <a:ext cx="636164" cy="74202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6100617" y="1252875"/>
            <a:ext cx="3003323" cy="2714644"/>
            <a:chOff x="5886650" y="1928802"/>
            <a:chExt cx="3003323" cy="2714644"/>
          </a:xfrm>
        </p:grpSpPr>
        <p:sp>
          <p:nvSpPr>
            <p:cNvPr id="6" name="Ellipse 5"/>
            <p:cNvSpPr/>
            <p:nvPr/>
          </p:nvSpPr>
          <p:spPr>
            <a:xfrm>
              <a:off x="6858016" y="4071942"/>
              <a:ext cx="928694" cy="571504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886650" y="1928802"/>
              <a:ext cx="3003323" cy="10156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2000" dirty="0" smtClean="0"/>
                <a:t>La broche d’entrée/sortie </a:t>
              </a:r>
            </a:p>
            <a:p>
              <a:pPr algn="ctr"/>
              <a:r>
                <a:rPr lang="fr-FR" sz="2000" dirty="0" smtClean="0"/>
                <a:t>= </a:t>
              </a:r>
            </a:p>
            <a:p>
              <a:pPr algn="ctr"/>
              <a:r>
                <a:rPr lang="fr-FR" sz="2000" dirty="0" smtClean="0"/>
                <a:t>Accès </a:t>
              </a:r>
              <a:r>
                <a:rPr lang="fr-FR" dirty="0" smtClean="0"/>
                <a:t>au monde extérieur</a:t>
              </a:r>
            </a:p>
          </p:txBody>
        </p: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>
              <a:off x="7388312" y="2944465"/>
              <a:ext cx="41209" cy="1127478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/>
          <p:cNvGrpSpPr/>
          <p:nvPr/>
        </p:nvGrpSpPr>
        <p:grpSpPr>
          <a:xfrm>
            <a:off x="1979712" y="1124744"/>
            <a:ext cx="6777086" cy="4318471"/>
            <a:chOff x="1785918" y="1753735"/>
            <a:chExt cx="6777086" cy="4318471"/>
          </a:xfrm>
        </p:grpSpPr>
        <p:grpSp>
          <p:nvGrpSpPr>
            <p:cNvPr id="50" name="Groupe 49"/>
            <p:cNvGrpSpPr/>
            <p:nvPr/>
          </p:nvGrpSpPr>
          <p:grpSpPr>
            <a:xfrm>
              <a:off x="1785918" y="1753735"/>
              <a:ext cx="6777086" cy="2246769"/>
              <a:chOff x="1633518" y="1601335"/>
              <a:chExt cx="6777086" cy="2246769"/>
            </a:xfrm>
          </p:grpSpPr>
          <p:sp>
            <p:nvSpPr>
              <p:cNvPr id="51" name="Ellipse 50"/>
              <p:cNvSpPr/>
              <p:nvPr/>
            </p:nvSpPr>
            <p:spPr>
              <a:xfrm>
                <a:off x="1633518" y="2562220"/>
                <a:ext cx="1785950" cy="571504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5634046" y="1601335"/>
                <a:ext cx="2776558" cy="22467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 smtClean="0"/>
                  <a:t>La broche de sortie </a:t>
                </a:r>
              </a:p>
              <a:p>
                <a:pPr algn="ctr"/>
                <a:r>
                  <a:rPr lang="fr-FR" sz="2000" dirty="0" smtClean="0"/>
                  <a:t>peut également </a:t>
                </a:r>
                <a:br>
                  <a:rPr lang="fr-FR" sz="2000" dirty="0" smtClean="0"/>
                </a:br>
                <a:r>
                  <a:rPr lang="fr-FR" sz="2000" dirty="0" smtClean="0"/>
                  <a:t>« attaquer » ou « recevoir »</a:t>
                </a:r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u</a:t>
                </a:r>
                <a:r>
                  <a:rPr lang="fr-FR" sz="2000" dirty="0" smtClean="0"/>
                  <a:t>ne </a:t>
                </a:r>
                <a:r>
                  <a:rPr lang="fr-FR" sz="20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fonction alternative :</a:t>
                </a:r>
                <a:br>
                  <a:rPr lang="fr-FR" sz="20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fr-FR" sz="2000" i="1" dirty="0" smtClean="0"/>
                  <a:t>(compteur, PWM,….)</a:t>
                </a:r>
                <a:endParaRPr lang="fr-FR" sz="2000" dirty="0" smtClean="0"/>
              </a:p>
            </p:txBody>
          </p:sp>
        </p:grpSp>
        <p:sp>
          <p:nvSpPr>
            <p:cNvPr id="55" name="Ellipse 54"/>
            <p:cNvSpPr/>
            <p:nvPr/>
          </p:nvSpPr>
          <p:spPr>
            <a:xfrm>
              <a:off x="2071670" y="5500702"/>
              <a:ext cx="1785950" cy="571504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332214" y="5877272"/>
            <a:ext cx="871543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Utilisation d’une </a:t>
            </a:r>
            <a:r>
              <a:rPr lang="fr-FR" sz="2000" i="1" dirty="0" err="1" smtClean="0"/>
              <a:t>alternate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function</a:t>
            </a:r>
            <a:r>
              <a:rPr lang="fr-FR" sz="2000" i="1" dirty="0" smtClean="0"/>
              <a:t>  </a:t>
            </a:r>
            <a:r>
              <a:rPr lang="fr-FR" sz="2000" dirty="0" smtClean="0">
                <a:sym typeface="Symbol"/>
              </a:rPr>
              <a:t> configuration des broches d’E/S</a:t>
            </a:r>
            <a:r>
              <a:rPr lang="fr-FR" sz="2000" dirty="0" smtClean="0"/>
              <a:t>!!!</a:t>
            </a:r>
            <a:endParaRPr lang="fr-F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Réalisent une fonction particulière</a:t>
            </a:r>
          </a:p>
          <a:p>
            <a:pPr eaLnBrk="1" hangingPunct="1"/>
            <a:r>
              <a:rPr lang="fr-FR" dirty="0" err="1" smtClean="0"/>
              <a:t>Micro-machine</a:t>
            </a:r>
            <a:r>
              <a:rPr lang="fr-FR" dirty="0" smtClean="0"/>
              <a:t> indépendante du « </a:t>
            </a:r>
            <a:r>
              <a:rPr lang="fr-FR" dirty="0" err="1" smtClean="0"/>
              <a:t>core</a:t>
            </a:r>
            <a:r>
              <a:rPr lang="fr-FR" dirty="0" smtClean="0"/>
              <a:t> »</a:t>
            </a:r>
          </a:p>
          <a:p>
            <a:pPr eaLnBrk="1" hangingPunct="1"/>
            <a:r>
              <a:rPr lang="fr-FR" dirty="0" smtClean="0"/>
              <a:t>Communiquent ou pas avec l’extérieur</a:t>
            </a:r>
          </a:p>
          <a:p>
            <a:pPr eaLnBrk="1" hangingPunct="1"/>
            <a:r>
              <a:rPr lang="fr-FR" dirty="0" smtClean="0"/>
              <a:t>Se configurent à travers R/W des registres</a:t>
            </a:r>
          </a:p>
          <a:p>
            <a:pPr eaLnBrk="1" hangingPunct="1"/>
            <a:r>
              <a:rPr lang="fr-FR" dirty="0" smtClean="0"/>
              <a:t>Dialoguent avec le </a:t>
            </a:r>
            <a:r>
              <a:rPr lang="fr-FR" dirty="0" err="1" smtClean="0"/>
              <a:t>core</a:t>
            </a:r>
            <a:r>
              <a:rPr lang="fr-FR" dirty="0" smtClean="0"/>
              <a:t> du microcontrôleur par les registres mais aussi (et surtout) par l’envoi d’interruption</a:t>
            </a:r>
          </a:p>
          <a:p>
            <a:pPr eaLnBrk="1" hangingPunct="1"/>
            <a:r>
              <a:rPr lang="fr-FR" dirty="0" smtClean="0"/>
              <a:t>Chef d’orchestre : le gestionnaire d’interruptions (NVIC)</a:t>
            </a:r>
          </a:p>
          <a:p>
            <a:pPr eaLnBrk="1" hangingPunct="1"/>
            <a:r>
              <a:rPr lang="fr-FR" dirty="0" smtClean="0"/>
              <a:t>Sur les STM32 : grosses unités parfois fort complexes</a:t>
            </a: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dirty="0" smtClean="0">
              <a:solidFill>
                <a:srgbClr val="164C6C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1835696" y="121926"/>
            <a:ext cx="5472608" cy="423109"/>
          </a:xfrm>
        </p:spPr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Généralités sur les fonctions alternatives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30826" y="980728"/>
            <a:ext cx="8633661" cy="5184575"/>
          </a:xfrm>
        </p:spPr>
        <p:txBody>
          <a:bodyPr/>
          <a:lstStyle/>
          <a:p>
            <a:pPr eaLnBrk="1" hangingPunct="1"/>
            <a:r>
              <a:rPr lang="fr-FR" sz="3200" b="1" dirty="0" smtClean="0"/>
              <a:t> Les timers /compteurs</a:t>
            </a:r>
          </a:p>
          <a:p>
            <a:pPr lvl="1" eaLnBrk="1" hangingPunct="1"/>
            <a:r>
              <a:rPr lang="fr-FR" sz="2800" dirty="0" smtClean="0"/>
              <a:t>Comptent ou décomptent des impulsions périodiques (horloge = timer) ou non périodiques (compteur)</a:t>
            </a:r>
          </a:p>
          <a:p>
            <a:pPr lvl="1" eaLnBrk="1" hangingPunct="1"/>
            <a:r>
              <a:rPr lang="fr-FR" sz="2800" dirty="0" smtClean="0"/>
              <a:t>Evénement essentiel : </a:t>
            </a:r>
            <a:r>
              <a:rPr lang="fr-FR" sz="2800" b="1" dirty="0" smtClean="0"/>
              <a:t>le débordement</a:t>
            </a:r>
            <a:r>
              <a:rPr lang="fr-FR" sz="2800" dirty="0" smtClean="0"/>
              <a:t> (</a:t>
            </a:r>
            <a:r>
              <a:rPr lang="fr-FR" sz="2800" dirty="0" err="1" smtClean="0"/>
              <a:t>overflow</a:t>
            </a:r>
            <a:r>
              <a:rPr lang="fr-FR" sz="2800" dirty="0" smtClean="0"/>
              <a:t> ou </a:t>
            </a:r>
            <a:r>
              <a:rPr lang="fr-FR" sz="2800" dirty="0" err="1" smtClean="0"/>
              <a:t>underflow</a:t>
            </a:r>
            <a:r>
              <a:rPr lang="fr-FR" sz="2800" dirty="0" smtClean="0"/>
              <a:t>) </a:t>
            </a:r>
            <a:r>
              <a:rPr lang="fr-FR" sz="2800" dirty="0" smtClean="0">
                <a:sym typeface="Symbol" pitchFamily="18" charset="2"/>
              </a:rPr>
              <a:t> interruption, changement de l’état  de bascules de sorties,…</a:t>
            </a:r>
          </a:p>
          <a:p>
            <a:pPr lvl="1" eaLnBrk="1" hangingPunct="1"/>
            <a:endParaRPr lang="fr-FR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fr-FR" sz="2400" dirty="0" smtClean="0">
              <a:sym typeface="Symbol" pitchFamily="18" charset="2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Les grandes familles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timer croissant sans re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8466" y="1378902"/>
            <a:ext cx="6388331" cy="4389120"/>
          </a:xfrm>
        </p:spPr>
      </p:pic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Principe du timer (1)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 descr="timer croissant avec re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8466" y="1378902"/>
            <a:ext cx="6388331" cy="4389120"/>
          </a:xfrm>
        </p:spPr>
      </p:pic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Principe du timer (2)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929322" y="4071942"/>
            <a:ext cx="2776558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En choisissant correctement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fr-FR" sz="2000" dirty="0" smtClean="0"/>
              <a:t> et </a:t>
            </a:r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smtClean="0"/>
              <a:t>: </a:t>
            </a:r>
          </a:p>
          <a:p>
            <a:pPr algn="ctr"/>
            <a:r>
              <a:rPr lang="fr-FR" sz="2000" dirty="0" smtClean="0"/>
              <a:t>Mise en place de tâches périodiques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timer decroissant avec re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8466" y="1378902"/>
            <a:ext cx="6388331" cy="4389120"/>
          </a:xfrm>
        </p:spPr>
      </p:pic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Principe du timer (3)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Différents </a:t>
            </a:r>
            <a:r>
              <a:rPr lang="fr-FR" dirty="0" err="1" smtClean="0"/>
              <a:t>timers</a:t>
            </a:r>
            <a:r>
              <a:rPr lang="fr-FR" dirty="0" smtClean="0"/>
              <a:t> 16 bits avec </a:t>
            </a:r>
            <a:r>
              <a:rPr lang="fr-FR" dirty="0" err="1" smtClean="0"/>
              <a:t>autoreload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1 timer  avancé :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TIM1</a:t>
            </a:r>
          </a:p>
          <a:p>
            <a:pPr lvl="1"/>
            <a:r>
              <a:rPr lang="fr-FR" dirty="0" smtClean="0"/>
              <a:t>3 </a:t>
            </a:r>
            <a:r>
              <a:rPr lang="fr-FR" dirty="0" err="1" smtClean="0"/>
              <a:t>timers</a:t>
            </a:r>
            <a:r>
              <a:rPr lang="fr-FR" dirty="0" smtClean="0"/>
              <a:t> « généraux » :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TIM2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TIM3</a:t>
            </a:r>
            <a:r>
              <a:rPr lang="fr-FR" dirty="0" smtClean="0"/>
              <a:t> 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TIM4</a:t>
            </a:r>
          </a:p>
          <a:p>
            <a:pPr lvl="1"/>
            <a:r>
              <a:rPr lang="fr-FR" dirty="0" smtClean="0"/>
              <a:t>1 timer du cortex 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Systick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timers</a:t>
            </a:r>
            <a:r>
              <a:rPr lang="fr-FR" dirty="0" smtClean="0"/>
              <a:t> de type « </a:t>
            </a:r>
            <a:r>
              <a:rPr lang="fr-FR" dirty="0" err="1" smtClean="0"/>
              <a:t>watchdog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   Les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TIMx</a:t>
            </a:r>
            <a:r>
              <a:rPr lang="fr-FR" dirty="0" smtClean="0"/>
              <a:t> = multiples et complexes fonctionnalités </a:t>
            </a:r>
          </a:p>
          <a:p>
            <a:pPr lvl="1"/>
            <a:r>
              <a:rPr lang="fr-FR" dirty="0" smtClean="0"/>
              <a:t>PWM</a:t>
            </a:r>
          </a:p>
          <a:p>
            <a:pPr lvl="1"/>
            <a:r>
              <a:rPr lang="fr-FR" dirty="0" smtClean="0"/>
              <a:t>Capture/Compare</a:t>
            </a:r>
          </a:p>
          <a:p>
            <a:pPr lvl="1"/>
            <a:r>
              <a:rPr lang="fr-FR" dirty="0" smtClean="0"/>
              <a:t>Codeurs incrémentaux</a:t>
            </a:r>
          </a:p>
          <a:p>
            <a:pPr lvl="1"/>
            <a:r>
              <a:rPr lang="fr-FR" dirty="0" smtClean="0"/>
              <a:t>….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Timers du STM32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Enseignement </a:t>
            </a:r>
            <a:r>
              <a:rPr lang="fr-FR" b="1" dirty="0" smtClean="0"/>
              <a:t>PRATIQUE </a:t>
            </a:r>
            <a:r>
              <a:rPr lang="fr-FR" dirty="0" smtClean="0"/>
              <a:t> mixte entre TP- APP-BE …</a:t>
            </a:r>
          </a:p>
          <a:p>
            <a:pPr lvl="1" eaLnBrk="1" hangingPunct="1"/>
            <a:r>
              <a:rPr lang="fr-FR" dirty="0" smtClean="0"/>
              <a:t>Peu de cours (fait au fil de l’eau en séance)</a:t>
            </a:r>
          </a:p>
          <a:p>
            <a:pPr lvl="1" eaLnBrk="1" hangingPunct="1"/>
            <a:r>
              <a:rPr lang="fr-FR" dirty="0" smtClean="0"/>
              <a:t>Nécessité de mettre les mains dans le cambouis</a:t>
            </a:r>
          </a:p>
          <a:p>
            <a:pPr lvl="1" eaLnBrk="1" hangingPunct="1"/>
            <a:endParaRPr lang="fr-FR" b="1" dirty="0" smtClean="0"/>
          </a:p>
          <a:p>
            <a:pPr eaLnBrk="1" hangingPunct="1"/>
            <a:r>
              <a:rPr lang="fr-FR" b="1" dirty="0" smtClean="0"/>
              <a:t>Version actuelle</a:t>
            </a:r>
          </a:p>
          <a:p>
            <a:pPr lvl="1" eaLnBrk="1" hangingPunct="1"/>
            <a:r>
              <a:rPr lang="fr-FR" dirty="0" smtClean="0"/>
              <a:t>Puce STM32 </a:t>
            </a:r>
            <a:r>
              <a:rPr lang="fr-FR" dirty="0"/>
              <a:t> </a:t>
            </a:r>
            <a:r>
              <a:rPr lang="fr-FR" dirty="0" smtClean="0">
                <a:sym typeface="Symbol"/>
              </a:rPr>
              <a:t> </a:t>
            </a:r>
            <a:r>
              <a:rPr lang="fr-FR" dirty="0" smtClean="0"/>
              <a:t>continuité avec le Cortex M3 de l’assembleur</a:t>
            </a:r>
            <a:endParaRPr lang="fr-FR" dirty="0"/>
          </a:p>
          <a:p>
            <a:pPr lvl="1" eaLnBrk="1" hangingPunct="1"/>
            <a:r>
              <a:rPr lang="fr-FR" dirty="0" smtClean="0"/>
              <a:t>Finalité : développer un projet d’un « petit » système embarqué (bateau, station météo, </a:t>
            </a:r>
            <a:r>
              <a:rPr lang="fr-FR" dirty="0" err="1" smtClean="0"/>
              <a:t>useless</a:t>
            </a:r>
            <a:r>
              <a:rPr lang="fr-FR" dirty="0" smtClean="0"/>
              <a:t> box…)</a:t>
            </a:r>
          </a:p>
          <a:p>
            <a:pPr eaLnBrk="1" hangingPunct="1"/>
            <a:endParaRPr lang="fr-FR" dirty="0" smtClean="0"/>
          </a:p>
          <a:p>
            <a:pPr eaLnBrk="1" hangingPunct="1"/>
            <a:endParaRPr lang="fr-FR" dirty="0" smtClean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Avant tout la forme !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b="1" dirty="0" smtClean="0"/>
              <a:t>L’ADC</a:t>
            </a:r>
          </a:p>
          <a:p>
            <a:pPr lvl="1" eaLnBrk="1" hangingPunct="1"/>
            <a:r>
              <a:rPr lang="fr-FR" sz="2400" dirty="0" smtClean="0"/>
              <a:t>Convertit un tension analogique en valeur numérique</a:t>
            </a:r>
          </a:p>
          <a:p>
            <a:pPr lvl="1" eaLnBrk="1" hangingPunct="1"/>
            <a:r>
              <a:rPr lang="fr-FR" sz="2400" dirty="0" smtClean="0"/>
              <a:t>Généralement plusieurs canaux multiplexés sur un seul convertisseur</a:t>
            </a:r>
          </a:p>
          <a:p>
            <a:pPr lvl="1" eaLnBrk="1" hangingPunct="1"/>
            <a:r>
              <a:rPr lang="fr-FR" sz="2400" dirty="0" smtClean="0">
                <a:sym typeface="Symbol" pitchFamily="18" charset="2"/>
              </a:rPr>
              <a:t>Entrée admissible : 0 – 5 volts</a:t>
            </a:r>
          </a:p>
          <a:p>
            <a:pPr lvl="2" eaLnBrk="1" hangingPunct="1"/>
            <a:r>
              <a:rPr lang="fr-FR" sz="1400" dirty="0" smtClean="0">
                <a:sym typeface="Symbol" pitchFamily="18" charset="2"/>
              </a:rPr>
              <a:t>Conversion sur 8bits : précision 19.6 mV</a:t>
            </a:r>
          </a:p>
          <a:p>
            <a:pPr lvl="2" eaLnBrk="1" hangingPunct="1"/>
            <a:r>
              <a:rPr lang="fr-FR" sz="1400" dirty="0" smtClean="0">
                <a:sym typeface="Symbol" pitchFamily="18" charset="2"/>
              </a:rPr>
              <a:t>Conversion sur 10bits : précision 4.88 mV</a:t>
            </a:r>
          </a:p>
          <a:p>
            <a:pPr lvl="2" eaLnBrk="1" hangingPunct="1"/>
            <a:r>
              <a:rPr lang="fr-FR" sz="1400" dirty="0" smtClean="0">
                <a:sym typeface="Symbol" pitchFamily="18" charset="2"/>
              </a:rPr>
              <a:t>Conversion sur 12bits : précision 1.22 mV</a:t>
            </a:r>
          </a:p>
          <a:p>
            <a:pPr lvl="2" eaLnBrk="1" hangingPunct="1"/>
            <a:endParaRPr lang="fr-FR" dirty="0" smtClean="0">
              <a:sym typeface="Symbol" pitchFamily="18" charset="2"/>
            </a:endParaRPr>
          </a:p>
          <a:p>
            <a:pPr lvl="2" eaLnBrk="1" hangingPunct="1"/>
            <a:endParaRPr lang="fr-FR" dirty="0" smtClean="0">
              <a:sym typeface="Symbol" pitchFamily="18" charset="2"/>
            </a:endParaRPr>
          </a:p>
          <a:p>
            <a:pPr lvl="1" eaLnBrk="1" hangingPunct="1"/>
            <a:endParaRPr lang="fr-FR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fr-FR" sz="2400" dirty="0" smtClean="0">
              <a:sym typeface="Symbol" pitchFamily="18" charset="2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Les grandes familles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convertisseurs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ADC1</a:t>
            </a:r>
            <a:r>
              <a:rPr lang="fr-FR" dirty="0" smtClean="0"/>
              <a:t> 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ADC2</a:t>
            </a:r>
            <a:r>
              <a:rPr lang="fr-FR" dirty="0" smtClean="0"/>
              <a:t>) 12 bits</a:t>
            </a:r>
          </a:p>
          <a:p>
            <a:r>
              <a:rPr lang="fr-FR" dirty="0" smtClean="0"/>
              <a:t>Multiplexage possible de 16 voies externes</a:t>
            </a:r>
          </a:p>
          <a:p>
            <a:r>
              <a:rPr lang="fr-FR" dirty="0" smtClean="0"/>
              <a:t>ADC12_</a:t>
            </a:r>
            <a:r>
              <a:rPr lang="fr-FR" sz="1600" dirty="0" smtClean="0"/>
              <a:t>IN16</a:t>
            </a:r>
            <a:r>
              <a:rPr lang="fr-FR" dirty="0" smtClean="0"/>
              <a:t> connecté à un capteur de température interne</a:t>
            </a:r>
          </a:p>
          <a:p>
            <a:r>
              <a:rPr lang="fr-FR" dirty="0" smtClean="0"/>
              <a:t>Temps de conversion : 1.17 µs</a:t>
            </a:r>
          </a:p>
          <a:p>
            <a:r>
              <a:rPr lang="fr-FR" dirty="0" smtClean="0"/>
              <a:t>Différentes possibilités : </a:t>
            </a:r>
          </a:p>
          <a:p>
            <a:pPr lvl="1"/>
            <a:r>
              <a:rPr lang="fr-FR" dirty="0" smtClean="0"/>
              <a:t>Simple acquisition</a:t>
            </a:r>
          </a:p>
          <a:p>
            <a:pPr lvl="1"/>
            <a:r>
              <a:rPr lang="fr-FR" dirty="0" smtClean="0"/>
              <a:t>Acquisition continue </a:t>
            </a:r>
          </a:p>
          <a:p>
            <a:pPr lvl="1"/>
            <a:r>
              <a:rPr lang="fr-FR" dirty="0" smtClean="0"/>
              <a:t>Scan, …</a:t>
            </a:r>
          </a:p>
          <a:p>
            <a:r>
              <a:rPr lang="fr-FR" dirty="0" smtClean="0"/>
              <a:t>Accès possible en DMA </a:t>
            </a:r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ADC du STM32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b="1" dirty="0" smtClean="0"/>
              <a:t>La PWM</a:t>
            </a:r>
          </a:p>
          <a:p>
            <a:pPr lvl="1" eaLnBrk="1" hangingPunct="1"/>
            <a:r>
              <a:rPr lang="fr-FR" dirty="0" smtClean="0"/>
              <a:t>Engendre des signaux carrés asymétriques</a:t>
            </a:r>
          </a:p>
          <a:p>
            <a:pPr lvl="1" eaLnBrk="1" hangingPunct="1"/>
            <a:r>
              <a:rPr lang="fr-FR" dirty="0" smtClean="0"/>
              <a:t>Fréquence rapide + ratio réglable = valeur moyenne vue de l’extérieur. </a:t>
            </a:r>
          </a:p>
          <a:p>
            <a:pPr lvl="1" eaLnBrk="1" hangingPunct="1"/>
            <a:r>
              <a:rPr lang="fr-FR" dirty="0" smtClean="0">
                <a:sym typeface="Symbol" pitchFamily="18" charset="2"/>
              </a:rPr>
              <a:t>Equivalence avec un DAC</a:t>
            </a:r>
          </a:p>
          <a:p>
            <a:pPr lvl="1" eaLnBrk="1" hangingPunct="1">
              <a:buNone/>
            </a:pPr>
            <a:endParaRPr lang="fr-FR" dirty="0" smtClean="0">
              <a:sym typeface="Symbol" pitchFamily="18" charset="2"/>
            </a:endParaRPr>
          </a:p>
          <a:p>
            <a:pPr lvl="1" eaLnBrk="1" hangingPunct="1"/>
            <a:endParaRPr lang="fr-FR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fr-FR" dirty="0" smtClean="0">
              <a:sym typeface="Symbol" pitchFamily="18" charset="2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Les grandes familles</a:t>
            </a:r>
            <a:endParaRPr lang="fr-FR" dirty="0"/>
          </a:p>
        </p:txBody>
      </p:sp>
      <p:pic>
        <p:nvPicPr>
          <p:cNvPr id="4" name="Image 3" descr="PWM princi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787" y="3305328"/>
            <a:ext cx="8430061" cy="224762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fréquence de la PWM tape dans les </a:t>
            </a:r>
            <a:r>
              <a:rPr lang="fr-FR" i="1" dirty="0" smtClean="0"/>
              <a:t>basses fréquences </a:t>
            </a:r>
            <a:r>
              <a:rPr lang="fr-FR" dirty="0" smtClean="0"/>
              <a:t>: pas glop…. </a:t>
            </a:r>
          </a:p>
          <a:p>
            <a:r>
              <a:rPr lang="fr-FR" dirty="0" smtClean="0"/>
              <a:t>Dans l’exemple : le gain statique est unitaire 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Principe de la PWM (1)</a:t>
            </a:r>
            <a:endParaRPr lang="fr-FR" dirty="0"/>
          </a:p>
        </p:txBody>
      </p:sp>
      <p:pic>
        <p:nvPicPr>
          <p:cNvPr id="5" name="Image 4" descr="pwm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00" y="3240000"/>
            <a:ext cx="7467600" cy="26098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augment la fréquence de la PWM , les effets fréquentiels diminuent….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Principe de la PWM (2)</a:t>
            </a:r>
            <a:endParaRPr lang="fr-FR" dirty="0"/>
          </a:p>
        </p:txBody>
      </p:sp>
      <p:pic>
        <p:nvPicPr>
          <p:cNvPr id="6" name="Image 5" descr="pw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00" y="3240000"/>
            <a:ext cx="7467600" cy="26098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haute fréquence (relatif à la fréquence de coupure du système) : comportement « quasi continu » : ici échelon constant de 0.75*3 = 2,25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Principe de la PWM (3)</a:t>
            </a:r>
            <a:endParaRPr lang="fr-FR" dirty="0"/>
          </a:p>
        </p:txBody>
      </p:sp>
      <p:pic>
        <p:nvPicPr>
          <p:cNvPr id="6" name="Image 5" descr="pw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00" y="3240000"/>
            <a:ext cx="7467600" cy="26098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 intégrée aux </a:t>
            </a:r>
            <a:r>
              <a:rPr lang="fr-FR" dirty="0" err="1" smtClean="0"/>
              <a:t>timers</a:t>
            </a:r>
            <a:r>
              <a:rPr lang="fr-FR" dirty="0" smtClean="0"/>
              <a:t> TIM1 à TIM4</a:t>
            </a:r>
          </a:p>
          <a:p>
            <a:pPr lvl="1"/>
            <a:r>
              <a:rPr lang="fr-FR" dirty="0" smtClean="0"/>
              <a:t>Le timer est programmé (base de temps + </a:t>
            </a:r>
            <a:r>
              <a:rPr lang="fr-FR" dirty="0" err="1" smtClean="0"/>
              <a:t>reload</a:t>
            </a:r>
            <a:r>
              <a:rPr lang="fr-FR" dirty="0" smtClean="0"/>
              <a:t>) pour assurer la base de temps (fréquence de la PWM)</a:t>
            </a:r>
          </a:p>
          <a:p>
            <a:pPr lvl="1"/>
            <a:r>
              <a:rPr lang="fr-FR" dirty="0" smtClean="0"/>
              <a:t>Un second registre permet (par comparaison avec la valeur du timer). Grossièrement l’</a:t>
            </a:r>
            <a:r>
              <a:rPr lang="fr-FR" dirty="0" err="1" smtClean="0"/>
              <a:t>algo</a:t>
            </a:r>
            <a:r>
              <a:rPr lang="fr-FR" dirty="0" smtClean="0"/>
              <a:t> est le suivant :</a:t>
            </a:r>
          </a:p>
          <a:p>
            <a:pPr lvl="2"/>
            <a:r>
              <a:rPr lang="fr-FR" dirty="0" smtClean="0"/>
              <a:t>reg = </a:t>
            </a:r>
            <a:r>
              <a:rPr lang="fr-FR" dirty="0" err="1" smtClean="0"/>
              <a:t>ratioPWM</a:t>
            </a:r>
            <a:r>
              <a:rPr lang="fr-FR" dirty="0" smtClean="0"/>
              <a:t> * </a:t>
            </a:r>
            <a:r>
              <a:rPr lang="fr-FR" dirty="0" err="1" smtClean="0"/>
              <a:t>reload</a:t>
            </a:r>
            <a:endParaRPr lang="fr-FR" dirty="0" smtClean="0"/>
          </a:p>
          <a:p>
            <a:pPr lvl="2"/>
            <a:r>
              <a:rPr lang="fr-FR" dirty="0" smtClean="0"/>
              <a:t>Si timer &lt; reg  alors sortie = état bas</a:t>
            </a:r>
          </a:p>
          <a:p>
            <a:pPr lvl="2"/>
            <a:r>
              <a:rPr lang="fr-FR" dirty="0" smtClean="0"/>
              <a:t>Si </a:t>
            </a:r>
            <a:r>
              <a:rPr lang="fr-FR" dirty="0" smtClean="0">
                <a:sym typeface="Symbol"/>
              </a:rPr>
              <a:t>timer</a:t>
            </a:r>
            <a:r>
              <a:rPr lang="fr-FR" dirty="0" smtClean="0"/>
              <a:t> </a:t>
            </a:r>
            <a:r>
              <a:rPr lang="fr-FR" dirty="0" smtClean="0">
                <a:sym typeface="Symbol"/>
              </a:rPr>
              <a:t> </a:t>
            </a:r>
            <a:r>
              <a:rPr lang="fr-FR" dirty="0" smtClean="0"/>
              <a:t>reg alors sortie </a:t>
            </a:r>
            <a:r>
              <a:rPr lang="fr-FR" dirty="0"/>
              <a:t> </a:t>
            </a:r>
            <a:r>
              <a:rPr lang="fr-FR" dirty="0" smtClean="0"/>
              <a:t>= état haut</a:t>
            </a:r>
          </a:p>
          <a:p>
            <a:r>
              <a:rPr lang="fr-FR" dirty="0" smtClean="0"/>
              <a:t>Différents cycles de fonctionnement sont possibles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PWM du STM32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b="1" dirty="0" smtClean="0"/>
              <a:t>Les Capture/Compare</a:t>
            </a:r>
          </a:p>
          <a:p>
            <a:pPr lvl="1" eaLnBrk="1" hangingPunct="1"/>
            <a:r>
              <a:rPr lang="fr-FR" dirty="0" smtClean="0"/>
              <a:t>Associées à un timer (spécifique ou général)</a:t>
            </a:r>
          </a:p>
          <a:p>
            <a:pPr lvl="1" eaLnBrk="1" hangingPunct="1"/>
            <a:r>
              <a:rPr lang="fr-FR" dirty="0" smtClean="0"/>
              <a:t>Capture : permet de « dater » un événement</a:t>
            </a:r>
          </a:p>
          <a:p>
            <a:pPr lvl="2" eaLnBrk="1" hangingPunct="1"/>
            <a:r>
              <a:rPr lang="fr-FR" dirty="0" smtClean="0"/>
              <a:t>Sur  événement extérieur (</a:t>
            </a:r>
            <a:r>
              <a:rPr lang="fr-FR" dirty="0" smtClean="0">
                <a:sym typeface="Symbol"/>
              </a:rPr>
              <a:t> </a:t>
            </a:r>
            <a:r>
              <a:rPr lang="fr-FR" dirty="0" smtClean="0"/>
              <a:t>sur une broche par exemple) : on mémorise dans un registre annexe  la valeur du timer </a:t>
            </a:r>
          </a:p>
          <a:p>
            <a:pPr lvl="1" eaLnBrk="1" hangingPunct="1"/>
            <a:r>
              <a:rPr lang="fr-FR" dirty="0" smtClean="0"/>
              <a:t>Compare : permet d’attendre un nombre d’événements</a:t>
            </a:r>
          </a:p>
          <a:p>
            <a:pPr lvl="2" eaLnBrk="1" hangingPunct="1"/>
            <a:r>
              <a:rPr lang="fr-FR" dirty="0" smtClean="0"/>
              <a:t> Le registre annexe contient une valeur comparée avec celle contenue dans le timer (compteur). L’égalité déclenche interruption et/ou basculement d’une broche de sortie</a:t>
            </a:r>
          </a:p>
          <a:p>
            <a:pPr lvl="1" eaLnBrk="1" hangingPunct="1"/>
            <a:endParaRPr lang="fr-FR" dirty="0" smtClean="0">
              <a:sym typeface="Symbol" pitchFamily="18" charset="2"/>
            </a:endParaRPr>
          </a:p>
          <a:p>
            <a:pPr lvl="1" eaLnBrk="1" hangingPunct="1"/>
            <a:endParaRPr lang="fr-FR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fr-FR" dirty="0" smtClean="0">
              <a:sym typeface="Symbol" pitchFamily="18" charset="2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Les grandes familles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Là aussi fonctions intégrées aux </a:t>
            </a:r>
            <a:r>
              <a:rPr lang="fr-FR" dirty="0" err="1" smtClean="0"/>
              <a:t>timers</a:t>
            </a:r>
            <a:r>
              <a:rPr lang="fr-FR" dirty="0" smtClean="0"/>
              <a:t> TIM1 à TIM4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CapCom</a:t>
            </a:r>
            <a:r>
              <a:rPr lang="fr-FR" dirty="0"/>
              <a:t> du STM32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0305"/>
            <a:ext cx="6762434" cy="425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xplosion 2 7"/>
          <p:cNvSpPr/>
          <p:nvPr/>
        </p:nvSpPr>
        <p:spPr>
          <a:xfrm>
            <a:off x="6804248" y="1052736"/>
            <a:ext cx="2500330" cy="292895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C’est</a:t>
            </a:r>
            <a:b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pas gagné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sym typeface="Symbol" pitchFamily="18" charset="2"/>
              </a:rPr>
              <a:t>Les « bus »  d’échanges avec l’extérieur</a:t>
            </a:r>
          </a:p>
          <a:p>
            <a:pPr lvl="1" eaLnBrk="1" hangingPunct="1"/>
            <a:r>
              <a:rPr lang="fr-FR" dirty="0" smtClean="0">
                <a:sym typeface="Symbol" pitchFamily="18" charset="2"/>
              </a:rPr>
              <a:t>Echange d’informations numériques</a:t>
            </a:r>
          </a:p>
          <a:p>
            <a:pPr lvl="1" eaLnBrk="1" hangingPunct="1"/>
            <a:r>
              <a:rPr lang="fr-FR" dirty="0" smtClean="0">
                <a:sym typeface="Symbol" pitchFamily="18" charset="2"/>
              </a:rPr>
              <a:t>Le plus simple : liaison série (synchrone ou asynchrone) : f</a:t>
            </a:r>
            <a:r>
              <a:rPr lang="fr-FR" i="1" dirty="0" smtClean="0">
                <a:sym typeface="Symbol" pitchFamily="18" charset="2"/>
              </a:rPr>
              <a:t>acile</a:t>
            </a:r>
            <a:r>
              <a:rPr lang="fr-FR" dirty="0" smtClean="0">
                <a:sym typeface="Symbol" pitchFamily="18" charset="2"/>
              </a:rPr>
              <a:t> à fabriquer avec des ports E/S et 1 timer</a:t>
            </a:r>
          </a:p>
          <a:p>
            <a:pPr eaLnBrk="1" hangingPunct="1"/>
            <a:r>
              <a:rPr lang="fr-FR" dirty="0" smtClean="0">
                <a:sym typeface="Symbol" pitchFamily="18" charset="2"/>
              </a:rPr>
              <a:t>Implémentation des couches physiques dans le circuit</a:t>
            </a:r>
          </a:p>
          <a:p>
            <a:pPr eaLnBrk="1" hangingPunct="1"/>
            <a:r>
              <a:rPr lang="fr-FR" dirty="0" smtClean="0">
                <a:sym typeface="Symbol" pitchFamily="18" charset="2"/>
              </a:rPr>
              <a:t>Grosses utilités : </a:t>
            </a:r>
          </a:p>
          <a:p>
            <a:pPr lvl="1" eaLnBrk="1" hangingPunct="1"/>
            <a:r>
              <a:rPr lang="fr-FR" dirty="0" smtClean="0">
                <a:sym typeface="Symbol" pitchFamily="18" charset="2"/>
              </a:rPr>
              <a:t>Rajout de périphériques extérieurs : exemple convertisseur DAC sur bus SPI</a:t>
            </a:r>
          </a:p>
          <a:p>
            <a:pPr lvl="1" eaLnBrk="1" hangingPunct="1"/>
            <a:r>
              <a:rPr lang="fr-FR" dirty="0" smtClean="0">
                <a:sym typeface="Symbol" pitchFamily="18" charset="2"/>
              </a:rPr>
              <a:t>Dialogue avec des systèmes hôtes (ex </a:t>
            </a:r>
            <a:r>
              <a:rPr lang="fr-FR" dirty="0" err="1" smtClean="0">
                <a:sym typeface="Symbol" pitchFamily="18" charset="2"/>
              </a:rPr>
              <a:t>debug</a:t>
            </a:r>
            <a:r>
              <a:rPr lang="fr-FR" dirty="0" smtClean="0">
                <a:sym typeface="Symbol" pitchFamily="18" charset="2"/>
              </a:rPr>
              <a:t>)</a:t>
            </a:r>
          </a:p>
          <a:p>
            <a:pPr eaLnBrk="1" hangingPunct="1"/>
            <a:r>
              <a:rPr lang="fr-FR" dirty="0" smtClean="0">
                <a:sym typeface="Symbol" pitchFamily="18" charset="2"/>
              </a:rPr>
              <a:t>STM32 : CAN, USB, SPI, I²C,  USART.</a:t>
            </a:r>
          </a:p>
          <a:p>
            <a:pPr lvl="1" eaLnBrk="1" hangingPunct="1"/>
            <a:r>
              <a:rPr lang="fr-FR" dirty="0" smtClean="0">
                <a:sym typeface="Symbol" pitchFamily="18" charset="2"/>
              </a:rPr>
              <a:t>En gros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la totale </a:t>
            </a:r>
          </a:p>
          <a:p>
            <a:pPr eaLnBrk="1" hangingPunct="1">
              <a:buFont typeface="Wingdings" pitchFamily="2" charset="2"/>
              <a:buNone/>
            </a:pPr>
            <a:endParaRPr lang="fr-FR" dirty="0" smtClean="0">
              <a:sym typeface="Symbol" pitchFamily="18" charset="2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164C6C"/>
                </a:solidFill>
              </a:rPr>
              <a:t>Les grandes familles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Différentes </a:t>
            </a:r>
            <a:r>
              <a:rPr lang="fr-FR" dirty="0" smtClean="0"/>
              <a:t>séquences</a:t>
            </a:r>
          </a:p>
          <a:p>
            <a:pPr lvl="1"/>
            <a:r>
              <a:rPr lang="fr-FR" dirty="0"/>
              <a:t>Série de TP « classiques » en salle info: appréhender, en autonomie mais de façon guidée, les principaux périphériques</a:t>
            </a:r>
            <a:r>
              <a:rPr lang="fr-FR" dirty="0" smtClean="0"/>
              <a:t>. </a:t>
            </a:r>
            <a:r>
              <a:rPr lang="fr-FR" b="1" dirty="0" smtClean="0"/>
              <a:t>Travail en individuel</a:t>
            </a:r>
            <a:endParaRPr lang="fr-FR" b="1" dirty="0"/>
          </a:p>
          <a:p>
            <a:pPr lvl="1"/>
            <a:r>
              <a:rPr lang="fr-FR" dirty="0"/>
              <a:t>Séances de TD  : </a:t>
            </a:r>
            <a:r>
              <a:rPr lang="fr-FR" dirty="0" smtClean="0"/>
              <a:t>remédiation et initiation à « Git »</a:t>
            </a:r>
            <a:endParaRPr lang="fr-FR" dirty="0"/>
          </a:p>
          <a:p>
            <a:pPr lvl="1"/>
            <a:r>
              <a:rPr lang="fr-FR" dirty="0"/>
              <a:t>Projet (par équipe, en binôme ou  seul selon avancement) en salle </a:t>
            </a:r>
            <a:r>
              <a:rPr lang="fr-FR" dirty="0" smtClean="0"/>
              <a:t>électronique : </a:t>
            </a:r>
            <a:r>
              <a:rPr lang="fr-FR" dirty="0"/>
              <a:t>réutiliser de briques faites en TP et gestion d’un  projet « complet ».</a:t>
            </a:r>
          </a:p>
          <a:p>
            <a:pPr lvl="1"/>
            <a:r>
              <a:rPr lang="fr-FR" dirty="0"/>
              <a:t>…et </a:t>
            </a:r>
            <a:r>
              <a:rPr lang="fr-FR" b="1" dirty="0"/>
              <a:t>des QCM pour </a:t>
            </a:r>
            <a:r>
              <a:rPr lang="fr-FR" b="1" dirty="0" smtClean="0"/>
              <a:t>valider l’UF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21926"/>
            <a:ext cx="5472608" cy="423109"/>
          </a:xfrm>
        </p:spPr>
        <p:txBody>
          <a:bodyPr/>
          <a:lstStyle/>
          <a:p>
            <a:r>
              <a:rPr lang="fr-FR" dirty="0"/>
              <a:t>Déroulement des séquences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6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Appréhender la notion de </a:t>
            </a:r>
            <a:r>
              <a:rPr lang="fr-FR" dirty="0" smtClean="0"/>
              <a:t>périphérique</a:t>
            </a:r>
            <a:endParaRPr lang="fr-FR" dirty="0"/>
          </a:p>
          <a:p>
            <a:pPr lvl="1"/>
            <a:r>
              <a:rPr lang="fr-FR" dirty="0"/>
              <a:t>Pas tous les périphériques </a:t>
            </a:r>
          </a:p>
          <a:p>
            <a:pPr lvl="1"/>
            <a:r>
              <a:rPr lang="fr-FR" dirty="0"/>
              <a:t>Comprendre les principes de base</a:t>
            </a:r>
          </a:p>
          <a:p>
            <a:pPr lvl="1"/>
            <a:r>
              <a:rPr lang="fr-FR" dirty="0"/>
              <a:t>Se former à la programmation non séquentielle (interruption) préalable au notion de Temps réel </a:t>
            </a:r>
          </a:p>
          <a:p>
            <a:r>
              <a:rPr lang="fr-FR" dirty="0"/>
              <a:t>Être capable de mettre en pratique</a:t>
            </a:r>
          </a:p>
          <a:p>
            <a:pPr lvl="1"/>
            <a:r>
              <a:rPr lang="fr-FR" dirty="0"/>
              <a:t>Travail sur le STM32</a:t>
            </a:r>
          </a:p>
          <a:p>
            <a:pPr lvl="1"/>
            <a:r>
              <a:rPr lang="fr-FR" dirty="0"/>
              <a:t>Même environnement que l’assembleur</a:t>
            </a:r>
          </a:p>
          <a:p>
            <a:pPr lvl="1"/>
            <a:r>
              <a:rPr lang="fr-FR" dirty="0"/>
              <a:t>Processeur très performant et ’’actuel’’</a:t>
            </a:r>
          </a:p>
          <a:p>
            <a:pPr lvl="1"/>
            <a:r>
              <a:rPr lang="fr-FR" dirty="0"/>
              <a:t>Réutilisation du langage C  (avec des normes et des règles)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Objectifs généraux (1)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6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Se former aux techniques de mise au point (et un peu de test)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 smtClean="0"/>
              <a:t>Débogage avancé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 smtClean="0"/>
              <a:t>Outils de test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 smtClean="0"/>
              <a:t>Mode simulé et mode réel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Savoir lire une documentation « data </a:t>
            </a:r>
            <a:r>
              <a:rPr lang="fr-FR" dirty="0" err="1" smtClean="0"/>
              <a:t>sheet</a:t>
            </a:r>
            <a:r>
              <a:rPr lang="fr-FR" dirty="0" smtClean="0"/>
              <a:t> »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 smtClean="0"/>
              <a:t>STM32 = </a:t>
            </a:r>
            <a:r>
              <a:rPr lang="fr-FR" dirty="0" err="1" smtClean="0"/>
              <a:t>pdf</a:t>
            </a:r>
            <a:r>
              <a:rPr lang="fr-FR" dirty="0" smtClean="0"/>
              <a:t> de + de 1000 pages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Se confronter (un peu) à la gestion de projet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 smtClean="0"/>
              <a:t>Travail en équipe sur le projet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 smtClean="0"/>
              <a:t>Partage des tâches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Objectifs généraux </a:t>
            </a:r>
            <a:r>
              <a:rPr lang="fr-FR" dirty="0" smtClean="0"/>
              <a:t>(2)</a:t>
            </a:r>
            <a:endParaRPr lang="fr-F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Evaluation </a:t>
            </a:r>
            <a:r>
              <a:rPr lang="fr-FR" dirty="0"/>
              <a:t>par </a:t>
            </a:r>
            <a:r>
              <a:rPr lang="fr-FR" dirty="0" smtClean="0"/>
              <a:t>compétence (pas de notes)</a:t>
            </a:r>
          </a:p>
          <a:p>
            <a:pPr lvl="1"/>
            <a:r>
              <a:rPr lang="fr-FR" dirty="0" smtClean="0"/>
              <a:t>Compétences de bases (celles pour obtenir l’UF) – S’acquièrent au cours de la série de TP notamment</a:t>
            </a:r>
          </a:p>
          <a:p>
            <a:pPr lvl="2"/>
            <a:r>
              <a:rPr lang="fr-FR" sz="1600" dirty="0" smtClean="0"/>
              <a:t>Expliquer </a:t>
            </a:r>
            <a:r>
              <a:rPr lang="fr-FR" sz="1600" dirty="0"/>
              <a:t>le principe de fonctionnement des périphériques les plus couramment </a:t>
            </a:r>
            <a:r>
              <a:rPr lang="fr-FR" sz="1600" dirty="0" smtClean="0"/>
              <a:t>rencontrés</a:t>
            </a:r>
          </a:p>
          <a:p>
            <a:pPr lvl="2"/>
            <a:r>
              <a:rPr lang="fr-FR" sz="1600" dirty="0" smtClean="0"/>
              <a:t>Développer </a:t>
            </a:r>
            <a:r>
              <a:rPr lang="fr-FR" sz="1600" dirty="0"/>
              <a:t>un programme au niveau périphérique (registres des périphériques de </a:t>
            </a:r>
            <a:r>
              <a:rPr lang="fr-FR" sz="1600" dirty="0" err="1" smtClean="0"/>
              <a:t>micro-contrôleur</a:t>
            </a:r>
            <a:r>
              <a:rPr lang="fr-FR" sz="1600" dirty="0" smtClean="0"/>
              <a:t>)</a:t>
            </a:r>
          </a:p>
          <a:p>
            <a:pPr lvl="2"/>
            <a:r>
              <a:rPr lang="fr-FR" sz="1600" dirty="0" smtClean="0"/>
              <a:t>Utiliser </a:t>
            </a:r>
            <a:r>
              <a:rPr lang="fr-FR" sz="1600" dirty="0"/>
              <a:t>un outil de développement et de </a:t>
            </a:r>
            <a:r>
              <a:rPr lang="fr-FR" sz="1600" dirty="0" err="1"/>
              <a:t>débuggage</a:t>
            </a:r>
            <a:r>
              <a:rPr lang="fr-FR" sz="1600" dirty="0"/>
              <a:t> pour </a:t>
            </a:r>
            <a:r>
              <a:rPr lang="fr-FR" sz="1600" dirty="0" err="1"/>
              <a:t>micro-contrôleur</a:t>
            </a:r>
            <a:r>
              <a:rPr lang="fr-FR" sz="1600" dirty="0"/>
              <a:t> (IDE)</a:t>
            </a:r>
            <a:endParaRPr lang="fr-FR" dirty="0" smtClean="0"/>
          </a:p>
          <a:p>
            <a:pPr lvl="1"/>
            <a:r>
              <a:rPr lang="fr-FR" dirty="0" smtClean="0"/>
              <a:t>Compétences avancées : programmation avancée et approche globale d’un système – Projet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Evaluation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d’évaluation</a:t>
            </a:r>
            <a:endParaRPr lang="fr-FR" dirty="0"/>
          </a:p>
          <a:p>
            <a:pPr lvl="1"/>
            <a:r>
              <a:rPr lang="fr-FR" dirty="0" smtClean="0"/>
              <a:t>Un </a:t>
            </a:r>
            <a:r>
              <a:rPr lang="fr-FR" dirty="0"/>
              <a:t>QCM est associé est chacun des 6 </a:t>
            </a:r>
            <a:r>
              <a:rPr lang="fr-FR" dirty="0" smtClean="0"/>
              <a:t>sujets de TP.</a:t>
            </a:r>
          </a:p>
          <a:p>
            <a:pPr lvl="1"/>
            <a:r>
              <a:rPr lang="fr-FR" dirty="0" smtClean="0"/>
              <a:t>QCM sur le créneau 12h30 – 13h00 à chaque des 8 premières séances </a:t>
            </a:r>
          </a:p>
          <a:p>
            <a:pPr lvl="1"/>
            <a:r>
              <a:rPr lang="fr-FR" dirty="0"/>
              <a:t>Chaque QCM peut être tenté </a:t>
            </a:r>
            <a:r>
              <a:rPr lang="fr-FR" dirty="0" smtClean="0"/>
              <a:t>au plus </a:t>
            </a:r>
            <a:r>
              <a:rPr lang="fr-FR" dirty="0"/>
              <a:t>3 </a:t>
            </a:r>
            <a:r>
              <a:rPr lang="fr-FR" dirty="0" smtClean="0"/>
              <a:t>fois (mais pas à la même séance)</a:t>
            </a:r>
          </a:p>
          <a:p>
            <a:pPr lvl="1"/>
            <a:r>
              <a:rPr lang="fr-FR" dirty="0"/>
              <a:t>Dès que les 6 QCM sont validés =&gt; passage en </a:t>
            </a:r>
            <a:r>
              <a:rPr lang="fr-FR" dirty="0" smtClean="0"/>
              <a:t>projet et UF validé</a:t>
            </a:r>
          </a:p>
          <a:p>
            <a:pPr lvl="1"/>
            <a:r>
              <a:rPr lang="fr-FR" b="1" dirty="0" smtClean="0">
                <a:solidFill>
                  <a:srgbClr val="C00000"/>
                </a:solidFill>
              </a:rPr>
              <a:t>OBJECTIF : avoir validé les 6 QCM à la séance 8</a:t>
            </a:r>
            <a:endParaRPr lang="fr-FR" b="1" dirty="0">
              <a:solidFill>
                <a:srgbClr val="C00000"/>
              </a:solidFill>
            </a:endParaRPr>
          </a:p>
          <a:p>
            <a:pPr lvl="1"/>
            <a:r>
              <a:rPr lang="fr-FR" dirty="0" smtClean="0"/>
              <a:t>Obligation  : </a:t>
            </a:r>
            <a:r>
              <a:rPr lang="fr-FR" dirty="0"/>
              <a:t>avoir </a:t>
            </a:r>
            <a:r>
              <a:rPr lang="fr-FR" dirty="0" smtClean="0"/>
              <a:t>tenté l’ensemble des QCM à la séance 8</a:t>
            </a:r>
            <a:endParaRPr lang="fr-FR" dirty="0"/>
          </a:p>
          <a:p>
            <a:pPr lvl="1"/>
            <a:r>
              <a:rPr lang="fr-FR" dirty="0" smtClean="0"/>
              <a:t>Si à la fin des séances l’ensemble des QCM n’est pas validé, l’étudiant repasse l’ensemble des QCM (équivalent session 2)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QCM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9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Règles d’obtention</a:t>
            </a:r>
          </a:p>
          <a:p>
            <a:pPr lvl="1"/>
            <a:r>
              <a:rPr lang="fr-FR" dirty="0"/>
              <a:t>UF validée en session 1 Niveau  </a:t>
            </a:r>
            <a:r>
              <a:rPr lang="fr-FR" dirty="0" smtClean="0"/>
              <a:t>A+ </a:t>
            </a:r>
            <a:r>
              <a:rPr lang="fr-FR" dirty="0"/>
              <a:t>: tous les QCM ont été validés avant </a:t>
            </a:r>
            <a:r>
              <a:rPr lang="fr-FR" dirty="0" smtClean="0"/>
              <a:t>la </a:t>
            </a:r>
            <a:r>
              <a:rPr lang="fr-FR" dirty="0"/>
              <a:t>séance 8 et le projet </a:t>
            </a:r>
            <a:r>
              <a:rPr lang="fr-FR" dirty="0" smtClean="0"/>
              <a:t>et l’investissement sont remarquables</a:t>
            </a:r>
            <a:endParaRPr lang="fr-FR" dirty="0"/>
          </a:p>
          <a:p>
            <a:pPr lvl="1"/>
            <a:r>
              <a:rPr lang="fr-FR" dirty="0" smtClean="0"/>
              <a:t>UF validée en session 1 Niveau  </a:t>
            </a:r>
            <a:r>
              <a:rPr lang="fr-FR" dirty="0"/>
              <a:t>A : </a:t>
            </a:r>
            <a:r>
              <a:rPr lang="fr-FR" dirty="0" smtClean="0"/>
              <a:t>tous les QCM ont été validés avant </a:t>
            </a:r>
            <a:r>
              <a:rPr lang="fr-FR" dirty="0" smtClean="0"/>
              <a:t>la </a:t>
            </a:r>
            <a:r>
              <a:rPr lang="fr-FR" dirty="0" smtClean="0"/>
              <a:t>séance 8 </a:t>
            </a:r>
            <a:r>
              <a:rPr lang="fr-FR" dirty="0"/>
              <a:t>et </a:t>
            </a:r>
            <a:r>
              <a:rPr lang="fr-FR" dirty="0" smtClean="0"/>
              <a:t>le projet est bien réalisé</a:t>
            </a:r>
            <a:endParaRPr lang="fr-FR" dirty="0"/>
          </a:p>
          <a:p>
            <a:pPr lvl="1"/>
            <a:r>
              <a:rPr lang="fr-FR" dirty="0"/>
              <a:t>UF validée en session 1 Niveau  </a:t>
            </a:r>
            <a:r>
              <a:rPr lang="fr-FR" dirty="0" smtClean="0"/>
              <a:t>B </a:t>
            </a:r>
            <a:r>
              <a:rPr lang="fr-FR" dirty="0"/>
              <a:t>: tous les QCM </a:t>
            </a:r>
            <a:r>
              <a:rPr lang="fr-FR" dirty="0" smtClean="0"/>
              <a:t>sont validés mais l’avancement et la qualité du  </a:t>
            </a:r>
            <a:r>
              <a:rPr lang="fr-FR" dirty="0"/>
              <a:t>projet </a:t>
            </a:r>
            <a:r>
              <a:rPr lang="fr-FR" dirty="0" smtClean="0"/>
              <a:t>ne sont  pas suffisants</a:t>
            </a:r>
            <a:endParaRPr lang="fr-FR" dirty="0"/>
          </a:p>
          <a:p>
            <a:pPr lvl="1"/>
            <a:r>
              <a:rPr lang="fr-FR" dirty="0"/>
              <a:t>UF validée en </a:t>
            </a:r>
            <a:r>
              <a:rPr lang="fr-FR" u="sng" dirty="0"/>
              <a:t>session </a:t>
            </a:r>
            <a:r>
              <a:rPr lang="fr-FR" u="sng" dirty="0" smtClean="0"/>
              <a:t>2</a:t>
            </a:r>
            <a:r>
              <a:rPr lang="fr-FR" dirty="0" smtClean="0"/>
              <a:t> </a:t>
            </a:r>
            <a:r>
              <a:rPr lang="fr-FR" dirty="0"/>
              <a:t>Niveau  B </a:t>
            </a:r>
            <a:r>
              <a:rPr lang="fr-FR" dirty="0" smtClean="0"/>
              <a:t>: les QCM sont validés à la fin de séquence</a:t>
            </a:r>
          </a:p>
          <a:p>
            <a:pPr lvl="1"/>
            <a:endParaRPr lang="fr-FR" dirty="0" smtClean="0"/>
          </a:p>
          <a:p>
            <a:pPr marL="457200" lvl="1" indent="0" algn="ctr">
              <a:buNone/>
            </a:pPr>
            <a:r>
              <a:rPr lang="fr-FR" b="1" dirty="0" smtClean="0"/>
              <a:t>Le jury d’UF à la fin de la formation statuera pour les cas ne satisfaisant pas à ces conditions suffisantes. </a:t>
            </a:r>
            <a:endParaRPr lang="fr-FR" b="1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Validation de l’UF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0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5400" dirty="0" smtClean="0"/>
              <a:t>Périphériques de microcontrôleur….</a:t>
            </a:r>
            <a:br>
              <a:rPr lang="fr-FR" sz="5400" dirty="0" smtClean="0"/>
            </a:br>
            <a:endParaRPr lang="fr-FR" sz="5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Institutionnel_bis</Template>
  <TotalTime>8553</TotalTime>
  <Words>995</Words>
  <Application>Microsoft Office PowerPoint</Application>
  <PresentationFormat>Affichage à l'écran (4:3)</PresentationFormat>
  <Paragraphs>196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Comic Sans MS</vt:lpstr>
      <vt:lpstr>Courier New</vt:lpstr>
      <vt:lpstr>Mangal</vt:lpstr>
      <vt:lpstr>Symbol</vt:lpstr>
      <vt:lpstr>Wingdings</vt:lpstr>
      <vt:lpstr>Wingdings 2</vt:lpstr>
      <vt:lpstr>Institution</vt:lpstr>
      <vt:lpstr>Périphériques  de microcontrôleur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Périphériques de microcontrôleur…. </vt:lpstr>
      <vt:lpstr>Le STM32 c’est ça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LAAS-CNRS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Périphériques de microcontrôleur</dc:title>
  <dc:creator>vmahout</dc:creator>
  <cp:lastModifiedBy>Vincent MAHOUT</cp:lastModifiedBy>
  <cp:revision>109</cp:revision>
  <dcterms:created xsi:type="dcterms:W3CDTF">2005-09-08T12:29:02Z</dcterms:created>
  <dcterms:modified xsi:type="dcterms:W3CDTF">2018-09-13T10:13:53Z</dcterms:modified>
</cp:coreProperties>
</file>