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Lst>
  <p:notesMasterIdLst>
    <p:notesMasterId r:id="rId49"/>
  </p:notesMasterIdLst>
  <p:sldIdLst>
    <p:sldId id="260" r:id="rId3"/>
    <p:sldId id="268" r:id="rId4"/>
    <p:sldId id="352" r:id="rId5"/>
    <p:sldId id="345" r:id="rId6"/>
    <p:sldId id="422" r:id="rId7"/>
    <p:sldId id="387" r:id="rId8"/>
    <p:sldId id="386" r:id="rId9"/>
    <p:sldId id="461" r:id="rId10"/>
    <p:sldId id="389" r:id="rId11"/>
    <p:sldId id="462" r:id="rId12"/>
    <p:sldId id="479" r:id="rId13"/>
    <p:sldId id="390" r:id="rId14"/>
    <p:sldId id="480" r:id="rId15"/>
    <p:sldId id="463" r:id="rId16"/>
    <p:sldId id="464" r:id="rId17"/>
    <p:sldId id="481" r:id="rId18"/>
    <p:sldId id="465" r:id="rId19"/>
    <p:sldId id="397" r:id="rId20"/>
    <p:sldId id="394" r:id="rId21"/>
    <p:sldId id="398" r:id="rId22"/>
    <p:sldId id="399" r:id="rId23"/>
    <p:sldId id="466" r:id="rId24"/>
    <p:sldId id="439" r:id="rId25"/>
    <p:sldId id="482" r:id="rId26"/>
    <p:sldId id="483" r:id="rId27"/>
    <p:sldId id="440" r:id="rId28"/>
    <p:sldId id="441" r:id="rId29"/>
    <p:sldId id="467" r:id="rId30"/>
    <p:sldId id="442" r:id="rId31"/>
    <p:sldId id="468" r:id="rId32"/>
    <p:sldId id="469" r:id="rId33"/>
    <p:sldId id="443" r:id="rId34"/>
    <p:sldId id="484" r:id="rId35"/>
    <p:sldId id="485" r:id="rId36"/>
    <p:sldId id="458" r:id="rId37"/>
    <p:sldId id="470" r:id="rId38"/>
    <p:sldId id="471" r:id="rId39"/>
    <p:sldId id="472" r:id="rId40"/>
    <p:sldId id="473" r:id="rId41"/>
    <p:sldId id="474" r:id="rId42"/>
    <p:sldId id="475" r:id="rId43"/>
    <p:sldId id="476" r:id="rId44"/>
    <p:sldId id="486" r:id="rId45"/>
    <p:sldId id="487" r:id="rId46"/>
    <p:sldId id="477" r:id="rId47"/>
    <p:sldId id="478" r:id="rId48"/>
  </p:sldIdLst>
  <p:sldSz cx="10080625" cy="7559675"/>
  <p:notesSz cx="7010400" cy="9296400"/>
  <p:defaultTextStyle>
    <a:defPPr>
      <a:defRPr lang="en-US"/>
    </a:defPPr>
    <a:lvl1pPr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1pPr>
    <a:lvl2pPr marL="742950" indent="-28575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2pPr>
    <a:lvl3pPr marL="11430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3pPr>
    <a:lvl4pPr marL="16002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4pPr>
    <a:lvl5pPr marL="20574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5pPr>
    <a:lvl6pPr marL="2286000" algn="l" defTabSz="914400" rtl="0" eaLnBrk="1" latinLnBrk="0" hangingPunct="1">
      <a:defRPr sz="2400" kern="1200">
        <a:solidFill>
          <a:schemeClr val="tx1"/>
        </a:solidFill>
        <a:latin typeface="Bitstream Vera Serif" pitchFamily="16" charset="0"/>
        <a:ea typeface="+mn-ea"/>
        <a:cs typeface="+mn-cs"/>
      </a:defRPr>
    </a:lvl6pPr>
    <a:lvl7pPr marL="2743200" algn="l" defTabSz="914400" rtl="0" eaLnBrk="1" latinLnBrk="0" hangingPunct="1">
      <a:defRPr sz="2400" kern="1200">
        <a:solidFill>
          <a:schemeClr val="tx1"/>
        </a:solidFill>
        <a:latin typeface="Bitstream Vera Serif" pitchFamily="16" charset="0"/>
        <a:ea typeface="+mn-ea"/>
        <a:cs typeface="+mn-cs"/>
      </a:defRPr>
    </a:lvl7pPr>
    <a:lvl8pPr marL="3200400" algn="l" defTabSz="914400" rtl="0" eaLnBrk="1" latinLnBrk="0" hangingPunct="1">
      <a:defRPr sz="2400" kern="1200">
        <a:solidFill>
          <a:schemeClr val="tx1"/>
        </a:solidFill>
        <a:latin typeface="Bitstream Vera Serif" pitchFamily="16" charset="0"/>
        <a:ea typeface="+mn-ea"/>
        <a:cs typeface="+mn-cs"/>
      </a:defRPr>
    </a:lvl8pPr>
    <a:lvl9pPr marL="3657600" algn="l" defTabSz="914400" rtl="0" eaLnBrk="1" latinLnBrk="0" hangingPunct="1">
      <a:defRPr sz="2400" kern="1200">
        <a:solidFill>
          <a:schemeClr val="tx1"/>
        </a:solidFill>
        <a:latin typeface="Bitstream Vera Serif"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62" userDrawn="1">
          <p15:clr>
            <a:srgbClr val="A4A3A4"/>
          </p15:clr>
        </p15:guide>
        <p15:guide id="2" pos="19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700000"/>
    <a:srgbClr val="FF8181"/>
    <a:srgbClr val="0F0595"/>
    <a:srgbClr val="820000"/>
    <a:srgbClr val="640000"/>
    <a:srgbClr val="FC0C0C"/>
    <a:srgbClr val="928F00"/>
    <a:srgbClr val="E3DE00"/>
    <a:srgbClr val="C9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EEC41-243E-42EB-99AA-509A30CDAE3C}" v="50" dt="2023-03-10T18:17:43.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7458" autoAdjust="0"/>
  </p:normalViewPr>
  <p:slideViewPr>
    <p:cSldViewPr>
      <p:cViewPr varScale="1">
        <p:scale>
          <a:sx n="78" d="100"/>
          <a:sy n="78" d="100"/>
        </p:scale>
        <p:origin x="1397" y="77"/>
      </p:cViewPr>
      <p:guideLst>
        <p:guide orient="horz" pos="2160"/>
        <p:guide pos="2880"/>
      </p:guideLst>
    </p:cSldViewPr>
  </p:slideViewPr>
  <p:outlineViewPr>
    <p:cViewPr varScale="1">
      <p:scale>
        <a:sx n="170" d="200"/>
        <a:sy n="170" d="200"/>
      </p:scale>
      <p:origin x="0" y="0"/>
    </p:cViewPr>
    <p:sldLst>
      <p:sld r:id="rId1" collapse="1"/>
      <p:sld r:id="rId2" collapse="1"/>
      <p:sld r:id="rId3" collapse="1"/>
      <p:sld r:id="rId4" collapse="1"/>
      <p:sld r:id="rId5" collapse="1"/>
      <p:sld r:id="rId6" collapse="1"/>
      <p:sld r:id="rId7" collapse="1"/>
    </p:sldLst>
  </p:outlineViewPr>
  <p:notesTextViewPr>
    <p:cViewPr>
      <p:scale>
        <a:sx n="1" d="1"/>
        <a:sy n="1" d="1"/>
      </p:scale>
      <p:origin x="0" y="0"/>
    </p:cViewPr>
  </p:notesTextViewPr>
  <p:notesViewPr>
    <p:cSldViewPr>
      <p:cViewPr varScale="1">
        <p:scale>
          <a:sx n="59" d="100"/>
          <a:sy n="59" d="100"/>
        </p:scale>
        <p:origin x="-1752" y="-72"/>
      </p:cViewPr>
      <p:guideLst>
        <p:guide orient="horz" pos="2662"/>
        <p:guide pos="19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7" Type="http://schemas.openxmlformats.org/officeDocument/2006/relationships/slide" Target="slides/slide35.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8.xml"/><Relationship Id="rId5" Type="http://schemas.openxmlformats.org/officeDocument/2006/relationships/slide" Target="slides/slide6.xml"/><Relationship Id="rId4"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81125" y="930275"/>
            <a:ext cx="4244975" cy="318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1069602" y="4425180"/>
            <a:ext cx="4875492" cy="353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39714034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26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8288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534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a:t>
            </a:r>
            <a:r>
              <a:rPr lang="en-US" dirty="0" err="1"/>
              <a:t>sds</a:t>
            </a:r>
            <a:r>
              <a:rPr lang="en-US" dirty="0"/>
              <a:t> the </a:t>
            </a:r>
            <a:r>
              <a:rPr lang="en-US" dirty="0" err="1"/>
              <a:t>ith</a:t>
            </a:r>
            <a:r>
              <a:rPr lang="en-US" dirty="0"/>
              <a:t> element is away from mean</a:t>
            </a:r>
          </a:p>
        </p:txBody>
      </p:sp>
    </p:spTree>
    <p:extLst>
      <p:ext uri="{BB962C8B-B14F-4D97-AF65-F5344CB8AC3E}">
        <p14:creationId xmlns:p14="http://schemas.microsoft.com/office/powerpoint/2010/main" val="2310394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sz="12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oMath>
                </a14:m>
                <a:r>
                  <a:rPr lang="en-US" dirty="0"/>
                  <a:t> pho, </a:t>
                </a:r>
                <a:r>
                  <a:rPr lang="en-US" dirty="0" err="1"/>
                  <a:t>rou</a:t>
                </a:r>
                <a:endParaRPr lang="en-US" dirty="0"/>
              </a:p>
            </p:txBody>
          </p:sp>
        </mc:Choice>
        <mc:Fallback xmlns="">
          <p:sp>
            <p:nvSpPr>
              <p:cNvPr id="3" name="Notes Placeholder 2"/>
              <p:cNvSpPr>
                <a:spLocks noGrp="1"/>
              </p:cNvSpPr>
              <p:nvPr>
                <p:ph type="body" idx="1"/>
              </p:nvPr>
            </p:nvSpPr>
            <p:spPr/>
            <p:txBody>
              <a:bodyPr/>
              <a:lstStyle/>
              <a:p>
                <a:r>
                  <a:rPr lang="en-US" sz="1200" b="0" i="0" u="none" strike="noStrike" baseline="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𝜌</a:t>
                </a:r>
                <a:r>
                  <a:rPr lang="en-US" dirty="0"/>
                  <a:t> pho</a:t>
                </a:r>
              </a:p>
            </p:txBody>
          </p:sp>
        </mc:Fallback>
      </mc:AlternateContent>
    </p:spTree>
    <p:extLst>
      <p:ext uri="{BB962C8B-B14F-4D97-AF65-F5344CB8AC3E}">
        <p14:creationId xmlns:p14="http://schemas.microsoft.com/office/powerpoint/2010/main" val="390047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sz="12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oMath>
                </a14:m>
                <a:r>
                  <a:rPr lang="en-US" dirty="0"/>
                  <a:t> pho</a:t>
                </a:r>
              </a:p>
            </p:txBody>
          </p:sp>
        </mc:Choice>
        <mc:Fallback xmlns="">
          <p:sp>
            <p:nvSpPr>
              <p:cNvPr id="3" name="Notes Placeholder 2"/>
              <p:cNvSpPr>
                <a:spLocks noGrp="1"/>
              </p:cNvSpPr>
              <p:nvPr>
                <p:ph type="body" idx="1"/>
              </p:nvPr>
            </p:nvSpPr>
            <p:spPr/>
            <p:txBody>
              <a:bodyPr/>
              <a:lstStyle/>
              <a:p>
                <a:r>
                  <a:rPr lang="en-US" sz="1200" b="0" i="0" u="none" strike="noStrike" baseline="0">
                    <a:solidFill>
                      <a:srgbClr val="0000FF"/>
                    </a:solidFill>
                    <a:latin typeface="Cambria Math" panose="02040503050406030204" pitchFamily="18" charset="0"/>
                    <a:ea typeface="Cambria Math" panose="02040503050406030204" pitchFamily="18" charset="0"/>
                    <a:cs typeface="Times New Roman" panose="02020603050405020304" pitchFamily="18" charset="0"/>
                  </a:rPr>
                  <a:t>𝜌</a:t>
                </a:r>
                <a:r>
                  <a:rPr lang="en-US" dirty="0"/>
                  <a:t> pho</a:t>
                </a:r>
              </a:p>
            </p:txBody>
          </p:sp>
        </mc:Fallback>
      </mc:AlternateContent>
    </p:spTree>
    <p:extLst>
      <p:ext uri="{BB962C8B-B14F-4D97-AF65-F5344CB8AC3E}">
        <p14:creationId xmlns:p14="http://schemas.microsoft.com/office/powerpoint/2010/main" val="137467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sz="1200" b="0" i="1" smtClean="0">
                        <a:latin typeface="Cambria Math" panose="02040503050406030204" pitchFamily="18" charset="0"/>
                        <a:ea typeface="Cambria Math" panose="02040503050406030204" pitchFamily="18" charset="0"/>
                        <a:cs typeface="Times New Roman" panose="02020603050405020304" pitchFamily="18" charset="0"/>
                      </a:rPr>
                      <m:t>𝜖</m:t>
                    </m:r>
                  </m:oMath>
                </a14:m>
                <a:r>
                  <a:rPr lang="en-US" dirty="0"/>
                  <a:t> epsilon</a:t>
                </a:r>
              </a:p>
              <a:p>
                <a:r>
                  <a:rPr lang="en-US" dirty="0"/>
                  <a:t>L1 abs value</a:t>
                </a:r>
              </a:p>
              <a:p>
                <a:r>
                  <a:rPr lang="en-US" dirty="0"/>
                  <a:t>L2 square value</a:t>
                </a:r>
              </a:p>
            </p:txBody>
          </p:sp>
        </mc:Choice>
        <mc:Fallback xmlns="">
          <p:sp>
            <p:nvSpPr>
              <p:cNvPr id="3" name="Notes Placeholder 2"/>
              <p:cNvSpPr>
                <a:spLocks noGrp="1"/>
              </p:cNvSpPr>
              <p:nvPr>
                <p:ph type="body" idx="1"/>
              </p:nvPr>
            </p:nvSpPr>
            <p:spPr/>
            <p:txBody>
              <a:bodyPr/>
              <a:lstStyle/>
              <a:p>
                <a:pPr/>
                <a:r>
                  <a:rPr lang="en-US" sz="1200" b="0" i="0">
                    <a:latin typeface="Cambria Math" panose="02040503050406030204" pitchFamily="18" charset="0"/>
                    <a:ea typeface="Cambria Math" panose="02040503050406030204" pitchFamily="18" charset="0"/>
                    <a:cs typeface="Times New Roman" panose="02020603050405020304" pitchFamily="18" charset="0"/>
                  </a:rPr>
                  <a:t>𝜖</a:t>
                </a:r>
                <a:r>
                  <a:rPr lang="en-US" dirty="0"/>
                  <a:t> epsilon</a:t>
                </a:r>
              </a:p>
              <a:p>
                <a:pPr/>
                <a:r>
                  <a:rPr lang="en-US" dirty="0"/>
                  <a:t>L1 abs value</a:t>
                </a:r>
              </a:p>
              <a:p>
                <a:pPr/>
                <a:r>
                  <a:rPr lang="en-US" dirty="0"/>
                  <a:t>L2 square value</a:t>
                </a:r>
              </a:p>
            </p:txBody>
          </p:sp>
        </mc:Fallback>
      </mc:AlternateContent>
    </p:spTree>
    <p:extLst>
      <p:ext uri="{BB962C8B-B14F-4D97-AF65-F5344CB8AC3E}">
        <p14:creationId xmlns:p14="http://schemas.microsoft.com/office/powerpoint/2010/main" val="1052484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lm</a:t>
            </a:r>
            <a:r>
              <a:rPr lang="en-US" dirty="0"/>
              <a:t>: fitting linear model</a:t>
            </a:r>
          </a:p>
        </p:txBody>
      </p:sp>
    </p:spTree>
    <p:extLst>
      <p:ext uri="{BB962C8B-B14F-4D97-AF65-F5344CB8AC3E}">
        <p14:creationId xmlns:p14="http://schemas.microsoft.com/office/powerpoint/2010/main" val="3641990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855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617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93218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53985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Ming Zhang</a:t>
            </a: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3095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570037"/>
            <a:ext cx="9069387"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3" name="Rectangle 2"/>
          <p:cNvSpPr/>
          <p:nvPr/>
        </p:nvSpPr>
        <p:spPr bwMode="auto">
          <a:xfrm>
            <a:off x="0" y="1"/>
            <a:ext cx="5802312" cy="443108"/>
          </a:xfrm>
          <a:prstGeom prst="rect">
            <a:avLst/>
          </a:prstGeom>
          <a:solidFill>
            <a:srgbClr val="FF8181">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a:ln>
                  <a:noFill/>
                </a:ln>
                <a:effectLst/>
                <a:latin typeface="Bitstream Vera Serif" pitchFamily="16" charset="0"/>
              </a:rPr>
              <a:t>       </a:t>
            </a: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6" name="Parallelogram 5"/>
          <p:cNvSpPr/>
          <p:nvPr/>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7" name="Rectangle 6"/>
          <p:cNvSpPr/>
          <p:nvPr/>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Do. Learn. Succeed.</a:t>
            </a:r>
          </a:p>
        </p:txBody>
      </p:sp>
      <p:sp>
        <p:nvSpPr>
          <p:cNvPr id="12" name="Line 1"/>
          <p:cNvSpPr>
            <a:spLocks noChangeShapeType="1"/>
          </p:cNvSpPr>
          <p:nvPr/>
        </p:nvSpPr>
        <p:spPr bwMode="auto">
          <a:xfrm>
            <a:off x="134447" y="13414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9" name="Rectangle 8"/>
          <p:cNvSpPr/>
          <p:nvPr userDrawn="1"/>
        </p:nvSpPr>
        <p:spPr bwMode="auto">
          <a:xfrm>
            <a:off x="0" y="1"/>
            <a:ext cx="5802312" cy="443108"/>
          </a:xfrm>
          <a:prstGeom prst="rect">
            <a:avLst/>
          </a:prstGeom>
          <a:solidFill>
            <a:srgbClr val="FF8181">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11" name="Parallelogram 10"/>
          <p:cNvSpPr/>
          <p:nvPr userDrawn="1"/>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12" name="Rectangle 11"/>
          <p:cNvSpPr/>
          <p:nvPr userDrawn="1"/>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Tree>
    <p:extLst>
      <p:ext uri="{BB962C8B-B14F-4D97-AF65-F5344CB8AC3E}">
        <p14:creationId xmlns:p14="http://schemas.microsoft.com/office/powerpoint/2010/main" val="3515345073"/>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28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9.emf"/></Relationships>
</file>

<file path=ppt/slides/_rels/slide41.xml.rels><?xml version="1.0" encoding="UTF-8" standalone="yes"?>
<Relationships xmlns="http://schemas.openxmlformats.org/package/2006/relationships"><Relationship Id="rId3" Type="http://schemas.openxmlformats.org/officeDocument/2006/relationships/image" Target="../media/image40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www.cookbook-r.com/Graphs/Shapes_and_line_types" TargetMode="External"/><Relationship Id="rId7"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4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0.emf"/></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41437"/>
            <a:ext cx="10080625" cy="2362200"/>
          </a:xfrm>
          <a:solidFill>
            <a:schemeClr val="accent2">
              <a:lumMod val="75000"/>
            </a:schemeClr>
          </a:solidFill>
        </p:spPr>
        <p:txBody>
          <a:bodyPr/>
          <a:lstStyle/>
          <a:p>
            <a:pPr>
              <a:spcAft>
                <a:spcPts val="600"/>
              </a:spcAft>
            </a:pPr>
            <a:br>
              <a:rPr lang="en-US" dirty="0">
                <a:solidFill>
                  <a:schemeClr val="bg1"/>
                </a:solidFill>
              </a:rPr>
            </a:br>
            <a:r>
              <a:rPr lang="en-US" dirty="0">
                <a:solidFill>
                  <a:schemeClr val="bg1"/>
                </a:solidFill>
              </a:rPr>
              <a:t>MET CS 555 – Foundations of Machine Learning</a:t>
            </a:r>
            <a:br>
              <a:rPr lang="en-US" sz="2400" dirty="0">
                <a:solidFill>
                  <a:schemeClr val="bg1"/>
                </a:solidFill>
              </a:rPr>
            </a:br>
            <a:br>
              <a:rPr lang="en-US" dirty="0">
                <a:solidFill>
                  <a:schemeClr val="bg1"/>
                </a:solidFill>
              </a:rPr>
            </a:br>
            <a:r>
              <a:rPr lang="en-US" sz="2800" dirty="0">
                <a:solidFill>
                  <a:schemeClr val="bg1"/>
                </a:solidFill>
              </a:rPr>
              <a:t>Lecture 5: Linear Regression</a:t>
            </a:r>
            <a:br>
              <a:rPr lang="en-US" dirty="0"/>
            </a:br>
            <a:endParaRPr lang="en-US" dirty="0">
              <a:solidFill>
                <a:schemeClr val="bg1"/>
              </a:solidFill>
            </a:endParaRPr>
          </a:p>
        </p:txBody>
      </p:sp>
      <p:sp>
        <p:nvSpPr>
          <p:cNvPr id="5" name="Subtitle 4"/>
          <p:cNvSpPr>
            <a:spLocks noGrp="1"/>
          </p:cNvSpPr>
          <p:nvPr>
            <p:ph type="subTitle" idx="1"/>
          </p:nvPr>
        </p:nvSpPr>
        <p:spPr>
          <a:xfrm>
            <a:off x="1256504" y="4008437"/>
            <a:ext cx="7567613" cy="1931988"/>
          </a:xfrm>
        </p:spPr>
        <p:txBody>
          <a:bodyPr/>
          <a:lstStyle/>
          <a:p>
            <a:r>
              <a:rPr lang="en-US" dirty="0">
                <a:latin typeface="Arial" panose="020B0604020202020204" pitchFamily="34" charset="0"/>
                <a:cs typeface="Arial" panose="020B0604020202020204" pitchFamily="34" charset="0"/>
              </a:rPr>
              <a:t>Hongsheng Wu</a:t>
            </a:r>
          </a:p>
          <a:p>
            <a:r>
              <a:rPr lang="en-US" dirty="0">
                <a:latin typeface="Arial" panose="020B0604020202020204" pitchFamily="34" charset="0"/>
                <a:cs typeface="Arial" panose="020B0604020202020204" pitchFamily="34" charset="0"/>
              </a:rPr>
              <a:t>Boston University</a:t>
            </a:r>
          </a:p>
        </p:txBody>
      </p:sp>
    </p:spTree>
    <p:extLst>
      <p:ext uri="{BB962C8B-B14F-4D97-AF65-F5344CB8AC3E}">
        <p14:creationId xmlns:p14="http://schemas.microsoft.com/office/powerpoint/2010/main" val="267196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3D1D-04B3-5F6F-0A50-7FCFFFCDD95F}"/>
              </a:ext>
            </a:extLst>
          </p:cNvPr>
          <p:cNvSpPr>
            <a:spLocks noGrp="1"/>
          </p:cNvSpPr>
          <p:nvPr>
            <p:ph type="title"/>
          </p:nvPr>
        </p:nvSpPr>
        <p:spPr>
          <a:xfrm>
            <a:off x="544512" y="309562"/>
            <a:ext cx="9355137" cy="1260475"/>
          </a:xfrm>
        </p:spPr>
        <p:txBody>
          <a:bodyPr/>
          <a:lstStyle/>
          <a:p>
            <a:r>
              <a:rPr lang="en-US" sz="2800" dirty="0"/>
              <a:t>Example – Are SAT Math and Verbal Scores Associated?</a:t>
            </a:r>
          </a:p>
        </p:txBody>
      </p:sp>
      <p:sp>
        <p:nvSpPr>
          <p:cNvPr id="3" name="Text Placeholder 2">
            <a:extLst>
              <a:ext uri="{FF2B5EF4-FFF2-40B4-BE49-F238E27FC236}">
                <a16:creationId xmlns:a16="http://schemas.microsoft.com/office/drawing/2014/main" id="{EDF24591-8631-F5A5-1870-61A5F0B464E9}"/>
              </a:ext>
            </a:extLst>
          </p:cNvPr>
          <p:cNvSpPr>
            <a:spLocks noGrp="1"/>
          </p:cNvSpPr>
          <p:nvPr>
            <p:ph type="body" sz="quarter" idx="10"/>
          </p:nvPr>
        </p:nvSpPr>
        <p:spPr>
          <a:xfrm>
            <a:off x="-17463" y="1558924"/>
            <a:ext cx="9917112" cy="5029200"/>
          </a:xfrm>
        </p:spPr>
        <p:txBody>
          <a:bodyPr/>
          <a:lstStyle/>
          <a:p>
            <a:pPr marL="182880" indent="0">
              <a:buNone/>
            </a:pPr>
            <a:r>
              <a:rPr lang="en-US" sz="2400" i="1" dirty="0">
                <a:latin typeface="Times New Roman" panose="02020603050405020304" pitchFamily="18" charset="0"/>
                <a:cs typeface="Times New Roman" panose="02020603050405020304" pitchFamily="18" charset="0"/>
              </a:rPr>
              <a:t>Are SAT math and verbal scores associated? To find out, a high school collects the math and verbal scores of their students.</a:t>
            </a:r>
          </a:p>
          <a:p>
            <a:pPr marL="182880" indent="0">
              <a:buNone/>
            </a:pPr>
            <a:endParaRPr lang="en-US" sz="2400" i="1" dirty="0">
              <a:latin typeface="Times New Roman" panose="02020603050405020304" pitchFamily="18" charset="0"/>
              <a:cs typeface="Times New Roman" panose="02020603050405020304" pitchFamily="18" charset="0"/>
            </a:endParaRPr>
          </a:p>
          <a:p>
            <a:pPr marL="182880" indent="0">
              <a:buNone/>
            </a:pPr>
            <a:r>
              <a:rPr lang="en-US" sz="2400" dirty="0">
                <a:solidFill>
                  <a:srgbClr val="C00000"/>
                </a:solidFill>
                <a:latin typeface="Times New Roman" panose="02020603050405020304" pitchFamily="18" charset="0"/>
                <a:cs typeface="Times New Roman" panose="02020603050405020304" pitchFamily="18" charset="0"/>
              </a:rPr>
              <a:t>If we make a scatterplot of these data, which should go on the x-axis?</a:t>
            </a:r>
          </a:p>
          <a:p>
            <a:pPr marL="182880" indent="0">
              <a:buNone/>
            </a:pPr>
            <a:endParaRPr lang="en-US" sz="2400" dirty="0">
              <a:solidFill>
                <a:srgbClr val="C00000"/>
              </a:solidFill>
              <a:latin typeface="Times New Roman" panose="02020603050405020304" pitchFamily="18" charset="0"/>
              <a:cs typeface="Times New Roman" panose="02020603050405020304" pitchFamily="18" charset="0"/>
            </a:endParaRPr>
          </a:p>
          <a:p>
            <a:pPr marL="182880" indent="0">
              <a:buNone/>
            </a:pPr>
            <a:r>
              <a:rPr lang="en-US" sz="2400" dirty="0">
                <a:latin typeface="Times New Roman" panose="02020603050405020304" pitchFamily="18" charset="0"/>
                <a:cs typeface="Times New Roman" panose="02020603050405020304" pitchFamily="18" charset="0"/>
              </a:rPr>
              <a:t>Generally, the explanatory variable goes on the x-axis of the scatterplot. However, in this case, </a:t>
            </a:r>
            <a:r>
              <a:rPr lang="en-US" sz="2400" dirty="0">
                <a:solidFill>
                  <a:srgbClr val="0000FF"/>
                </a:solidFill>
                <a:latin typeface="Times New Roman" panose="02020603050405020304" pitchFamily="18" charset="0"/>
                <a:cs typeface="Times New Roman" panose="02020603050405020304" pitchFamily="18" charset="0"/>
              </a:rPr>
              <a:t>there is not a clear choice for the response and explanatory variables.</a:t>
            </a:r>
          </a:p>
          <a:p>
            <a:pPr marL="182880" indent="0">
              <a:buNone/>
            </a:pPr>
            <a:r>
              <a:rPr lang="en-US" sz="2400" dirty="0">
                <a:latin typeface="Times New Roman" panose="02020603050405020304" pitchFamily="18" charset="0"/>
                <a:cs typeface="Times New Roman" panose="02020603050405020304" pitchFamily="18" charset="0"/>
              </a:rPr>
              <a:t>There is no reason to think that one’s SAT math score depends on one’s SAT verbal score, or vice versa. As such, either score could go on the x-axis.</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24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31C6-68D9-0242-EC2A-2E427AD4408D}"/>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4C330996-B17A-BA0F-A0DD-911DDA57838B}"/>
              </a:ext>
            </a:extLst>
          </p:cNvPr>
          <p:cNvSpPr>
            <a:spLocks noGrp="1"/>
          </p:cNvSpPr>
          <p:nvPr>
            <p:ph type="body" sz="quarter" idx="10"/>
          </p:nvPr>
        </p:nvSpPr>
        <p:spPr>
          <a:xfrm>
            <a:off x="315912" y="1570037"/>
            <a:ext cx="9143999" cy="5029200"/>
          </a:xfrm>
        </p:spPr>
        <p:txBody>
          <a:bodyPr/>
          <a:lstStyle/>
          <a:p>
            <a:pPr marL="182880" indent="0">
              <a:buNone/>
            </a:pPr>
            <a:r>
              <a:rPr lang="en-US" sz="2400" b="0" i="1" dirty="0">
                <a:solidFill>
                  <a:srgbClr val="000000"/>
                </a:solidFill>
                <a:effectLst/>
                <a:latin typeface="Times New Roman" panose="02020603050405020304" pitchFamily="18" charset="0"/>
                <a:cs typeface="Times New Roman" panose="02020603050405020304" pitchFamily="18" charset="0"/>
              </a:rPr>
              <a:t>A student is interested in how voting patterns change over time and looks at the percentage of voters in each state that voted Republican in the 2008 versus the 2012 election years. What is the response variable and what is the explanatory variable?</a:t>
            </a:r>
          </a:p>
          <a:p>
            <a:pPr marL="182880" indent="0">
              <a:buNone/>
            </a:pPr>
            <a:r>
              <a:rPr lang="en-US" sz="2400" b="0" i="0" dirty="0">
                <a:solidFill>
                  <a:srgbClr val="000000"/>
                </a:solidFill>
                <a:effectLst/>
                <a:latin typeface="Times New Roman" panose="02020603050405020304" pitchFamily="18" charset="0"/>
                <a:cs typeface="Times New Roman" panose="02020603050405020304" pitchFamily="18" charset="0"/>
              </a:rPr>
              <a:t>Since these two factors are temporal in nature, the explanatory variable is the one that occurs earlier in time. That is, the explanatory variable is the percentage of voters in each state that voted Republican in 2008 and the response variable is the percentage of voters in each state that voted Republican in 2012.</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06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E800-F1C5-D121-533D-22E9B129D91C}"/>
              </a:ext>
            </a:extLst>
          </p:cNvPr>
          <p:cNvSpPr>
            <a:spLocks noGrp="1"/>
          </p:cNvSpPr>
          <p:nvPr>
            <p:ph type="title"/>
          </p:nvPr>
        </p:nvSpPr>
        <p:spPr/>
        <p:txBody>
          <a:bodyPr/>
          <a:lstStyle/>
          <a:p>
            <a:r>
              <a:rPr lang="en-US" dirty="0"/>
              <a:t>Interpreting Scatterplots - Form</a:t>
            </a:r>
          </a:p>
        </p:txBody>
      </p:sp>
      <p:sp>
        <p:nvSpPr>
          <p:cNvPr id="3" name="Text Placeholder 2">
            <a:extLst>
              <a:ext uri="{FF2B5EF4-FFF2-40B4-BE49-F238E27FC236}">
                <a16:creationId xmlns:a16="http://schemas.microsoft.com/office/drawing/2014/main" id="{F344F22F-D1CA-C9A4-D0D1-C43286E00448}"/>
              </a:ext>
            </a:extLst>
          </p:cNvPr>
          <p:cNvSpPr>
            <a:spLocks noGrp="1"/>
          </p:cNvSpPr>
          <p:nvPr>
            <p:ph type="body" sz="quarter" idx="10"/>
          </p:nvPr>
        </p:nvSpPr>
        <p:spPr>
          <a:xfrm>
            <a:off x="468312" y="1493837"/>
            <a:ext cx="9143999" cy="5029200"/>
          </a:xfrm>
        </p:spPr>
        <p:txBody>
          <a:bodyPr/>
          <a:lstStyle/>
          <a:p>
            <a:pPr marL="182880" indent="0" algn="l">
              <a:buNone/>
            </a:pPr>
            <a:r>
              <a:rPr lang="en-US" sz="2400" b="1" i="0" u="none" strike="noStrike" baseline="0" dirty="0">
                <a:solidFill>
                  <a:srgbClr val="000000"/>
                </a:solidFill>
                <a:latin typeface="Times New Roman" panose="02020603050405020304" pitchFamily="18" charset="0"/>
                <a:cs typeface="Times New Roman" panose="02020603050405020304" pitchFamily="18" charset="0"/>
              </a:rPr>
              <a:t>Relationships between variables:</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Linear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(where the points tend towards a straight-line pattern)</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Curved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(where the points tend toward a U-shape or arced pattern)</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Random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(where the points don't seem to follow any pattern)</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Clusters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may also be apparent</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68894B-2F58-AC43-2665-3B9E003AEF18}"/>
              </a:ext>
            </a:extLst>
          </p:cNvPr>
          <p:cNvPicPr>
            <a:picLocks noChangeAspect="1"/>
          </p:cNvPicPr>
          <p:nvPr/>
        </p:nvPicPr>
        <p:blipFill>
          <a:blip r:embed="rId2"/>
          <a:stretch>
            <a:fillRect/>
          </a:stretch>
        </p:blipFill>
        <p:spPr>
          <a:xfrm>
            <a:off x="4430712" y="3551237"/>
            <a:ext cx="4343400" cy="3523187"/>
          </a:xfrm>
          <a:prstGeom prst="rect">
            <a:avLst/>
          </a:prstGeom>
        </p:spPr>
      </p:pic>
    </p:spTree>
    <p:extLst>
      <p:ext uri="{BB962C8B-B14F-4D97-AF65-F5344CB8AC3E}">
        <p14:creationId xmlns:p14="http://schemas.microsoft.com/office/powerpoint/2010/main" val="416890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B2BA-D1A5-A6DA-31C1-B119CACA5A07}"/>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1EFB804F-B8DB-BCFE-E744-9C7AE4CD8B2A}"/>
              </a:ext>
            </a:extLst>
          </p:cNvPr>
          <p:cNvSpPr>
            <a:spLocks noGrp="1"/>
          </p:cNvSpPr>
          <p:nvPr>
            <p:ph type="body" sz="quarter" idx="10"/>
          </p:nvPr>
        </p:nvSpPr>
        <p:spPr>
          <a:xfrm>
            <a:off x="392112" y="1417637"/>
            <a:ext cx="9143999" cy="5029200"/>
          </a:xfrm>
        </p:spPr>
        <p:txBody>
          <a:bodyPr/>
          <a:lstStyle/>
          <a:p>
            <a:pPr marL="182880" indent="0">
              <a:buNone/>
            </a:pPr>
            <a:r>
              <a:rPr lang="en-US" sz="2400" b="0" i="0" dirty="0">
                <a:solidFill>
                  <a:srgbClr val="000000"/>
                </a:solidFill>
                <a:effectLst/>
                <a:latin typeface="Times New Roman" panose="02020603050405020304" pitchFamily="18" charset="0"/>
                <a:cs typeface="Times New Roman" panose="02020603050405020304" pitchFamily="18" charset="0"/>
              </a:rPr>
              <a:t>Describe each of the graphs below by their corresponding form: linear, curved, or random</a:t>
            </a:r>
          </a:p>
          <a:p>
            <a:pPr marL="182880" indent="0">
              <a:buNone/>
            </a:pPr>
            <a:endParaRPr lang="en-US" sz="2400" dirty="0">
              <a:latin typeface="Times New Roman" panose="02020603050405020304" pitchFamily="18" charset="0"/>
              <a:cs typeface="Times New Roman" panose="02020603050405020304" pitchFamily="18" charset="0"/>
            </a:endParaRPr>
          </a:p>
          <a:p>
            <a:pPr marL="182880" indent="0">
              <a:buNone/>
            </a:pPr>
            <a:endParaRPr lang="en-US" sz="2400" dirty="0">
              <a:latin typeface="Times New Roman" panose="02020603050405020304" pitchFamily="18" charset="0"/>
              <a:cs typeface="Times New Roman" panose="02020603050405020304" pitchFamily="18" charset="0"/>
            </a:endParaRPr>
          </a:p>
          <a:p>
            <a:pPr marL="182880" indent="0">
              <a:buNone/>
            </a:pPr>
            <a:endParaRPr lang="en-US" sz="2400" dirty="0">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The first graph is curved as the points tend toward an upside down U-shape.</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The second graph is linear as the points tend toward a straight line.</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The last graph shows no clear pattern and could be described as random</a:t>
            </a:r>
          </a:p>
          <a:p>
            <a:pPr marL="18288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DF0331-93EF-2FFB-C82C-FF42CC71DD67}"/>
              </a:ext>
            </a:extLst>
          </p:cNvPr>
          <p:cNvPicPr>
            <a:picLocks noChangeAspect="1"/>
          </p:cNvPicPr>
          <p:nvPr/>
        </p:nvPicPr>
        <p:blipFill>
          <a:blip r:embed="rId2"/>
          <a:stretch>
            <a:fillRect/>
          </a:stretch>
        </p:blipFill>
        <p:spPr>
          <a:xfrm>
            <a:off x="718597" y="2516168"/>
            <a:ext cx="1943100" cy="1571625"/>
          </a:xfrm>
          <a:prstGeom prst="rect">
            <a:avLst/>
          </a:prstGeom>
        </p:spPr>
      </p:pic>
      <p:pic>
        <p:nvPicPr>
          <p:cNvPr id="7" name="Picture 6">
            <a:extLst>
              <a:ext uri="{FF2B5EF4-FFF2-40B4-BE49-F238E27FC236}">
                <a16:creationId xmlns:a16="http://schemas.microsoft.com/office/drawing/2014/main" id="{00311CD7-B3B8-7941-5653-06EA0F8C8F89}"/>
              </a:ext>
            </a:extLst>
          </p:cNvPr>
          <p:cNvPicPr>
            <a:picLocks noChangeAspect="1"/>
          </p:cNvPicPr>
          <p:nvPr/>
        </p:nvPicPr>
        <p:blipFill>
          <a:blip r:embed="rId3"/>
          <a:stretch>
            <a:fillRect/>
          </a:stretch>
        </p:blipFill>
        <p:spPr>
          <a:xfrm>
            <a:off x="3671226" y="2516167"/>
            <a:ext cx="2009775" cy="1571625"/>
          </a:xfrm>
          <a:prstGeom prst="rect">
            <a:avLst/>
          </a:prstGeom>
        </p:spPr>
      </p:pic>
      <p:pic>
        <p:nvPicPr>
          <p:cNvPr id="9" name="Picture 8">
            <a:extLst>
              <a:ext uri="{FF2B5EF4-FFF2-40B4-BE49-F238E27FC236}">
                <a16:creationId xmlns:a16="http://schemas.microsoft.com/office/drawing/2014/main" id="{EAFDE9C7-46BF-02EC-D4B9-C8424A081B28}"/>
              </a:ext>
            </a:extLst>
          </p:cNvPr>
          <p:cNvPicPr>
            <a:picLocks noChangeAspect="1"/>
          </p:cNvPicPr>
          <p:nvPr/>
        </p:nvPicPr>
        <p:blipFill>
          <a:blip r:embed="rId4"/>
          <a:stretch>
            <a:fillRect/>
          </a:stretch>
        </p:blipFill>
        <p:spPr>
          <a:xfrm>
            <a:off x="6409399" y="2516168"/>
            <a:ext cx="1933575" cy="1600200"/>
          </a:xfrm>
          <a:prstGeom prst="rect">
            <a:avLst/>
          </a:prstGeom>
        </p:spPr>
      </p:pic>
    </p:spTree>
    <p:extLst>
      <p:ext uri="{BB962C8B-B14F-4D97-AF65-F5344CB8AC3E}">
        <p14:creationId xmlns:p14="http://schemas.microsoft.com/office/powerpoint/2010/main" val="395057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E800-F1C5-D121-533D-22E9B129D91C}"/>
              </a:ext>
            </a:extLst>
          </p:cNvPr>
          <p:cNvSpPr>
            <a:spLocks noGrp="1"/>
          </p:cNvSpPr>
          <p:nvPr>
            <p:ph type="title"/>
          </p:nvPr>
        </p:nvSpPr>
        <p:spPr/>
        <p:txBody>
          <a:bodyPr/>
          <a:lstStyle/>
          <a:p>
            <a:r>
              <a:rPr lang="en-US" dirty="0"/>
              <a:t>Interpreting Scatterplots - Direction</a:t>
            </a:r>
          </a:p>
        </p:txBody>
      </p:sp>
      <p:sp>
        <p:nvSpPr>
          <p:cNvPr id="3" name="Text Placeholder 2">
            <a:extLst>
              <a:ext uri="{FF2B5EF4-FFF2-40B4-BE49-F238E27FC236}">
                <a16:creationId xmlns:a16="http://schemas.microsoft.com/office/drawing/2014/main" id="{F344F22F-D1CA-C9A4-D0D1-C43286E00448}"/>
              </a:ext>
            </a:extLst>
          </p:cNvPr>
          <p:cNvSpPr>
            <a:spLocks noGrp="1"/>
          </p:cNvSpPr>
          <p:nvPr>
            <p:ph type="body" sz="quarter" idx="10"/>
          </p:nvPr>
        </p:nvSpPr>
        <p:spPr>
          <a:xfrm>
            <a:off x="468312" y="1493837"/>
            <a:ext cx="9143999" cy="5029200"/>
          </a:xfrm>
        </p:spPr>
        <p:txBody>
          <a:bodyPr/>
          <a:lstStyle/>
          <a:p>
            <a:pPr marL="182880" indent="0" algn="l">
              <a:buNone/>
            </a:pPr>
            <a:r>
              <a:rPr lang="en-US" sz="2400" b="1" i="0" u="none" strike="noStrike" baseline="0" dirty="0">
                <a:solidFill>
                  <a:srgbClr val="000000"/>
                </a:solidFill>
                <a:latin typeface="Times New Roman" panose="02020603050405020304" pitchFamily="18" charset="0"/>
                <a:cs typeface="Times New Roman" panose="02020603050405020304" pitchFamily="18" charset="0"/>
              </a:rPr>
              <a:t>Relationships between two factors is:</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"Positively Associated"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when as one factor increases in value the other factor also tends to increase in value</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"Negatively Associated"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when as one factor increases in value the other factor tends to decrease in value</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3C1EE7A-4C32-FEC8-13A4-39EE50766DFA}"/>
              </a:ext>
            </a:extLst>
          </p:cNvPr>
          <p:cNvPicPr>
            <a:picLocks noChangeAspect="1"/>
          </p:cNvPicPr>
          <p:nvPr/>
        </p:nvPicPr>
        <p:blipFill>
          <a:blip r:embed="rId2"/>
          <a:stretch>
            <a:fillRect/>
          </a:stretch>
        </p:blipFill>
        <p:spPr>
          <a:xfrm>
            <a:off x="491147" y="3703637"/>
            <a:ext cx="3801609" cy="3387724"/>
          </a:xfrm>
          <a:prstGeom prst="rect">
            <a:avLst/>
          </a:prstGeom>
        </p:spPr>
      </p:pic>
      <p:pic>
        <p:nvPicPr>
          <p:cNvPr id="8" name="Picture 7">
            <a:extLst>
              <a:ext uri="{FF2B5EF4-FFF2-40B4-BE49-F238E27FC236}">
                <a16:creationId xmlns:a16="http://schemas.microsoft.com/office/drawing/2014/main" id="{9DE8584C-40FB-7A49-6399-ED0AE0538753}"/>
              </a:ext>
            </a:extLst>
          </p:cNvPr>
          <p:cNvPicPr>
            <a:picLocks noChangeAspect="1"/>
          </p:cNvPicPr>
          <p:nvPr/>
        </p:nvPicPr>
        <p:blipFill>
          <a:blip r:embed="rId3"/>
          <a:stretch>
            <a:fillRect/>
          </a:stretch>
        </p:blipFill>
        <p:spPr>
          <a:xfrm>
            <a:off x="5074870" y="3681507"/>
            <a:ext cx="3801609" cy="3373149"/>
          </a:xfrm>
          <a:prstGeom prst="rect">
            <a:avLst/>
          </a:prstGeom>
        </p:spPr>
      </p:pic>
    </p:spTree>
    <p:extLst>
      <p:ext uri="{BB962C8B-B14F-4D97-AF65-F5344CB8AC3E}">
        <p14:creationId xmlns:p14="http://schemas.microsoft.com/office/powerpoint/2010/main" val="44450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E800-F1C5-D121-533D-22E9B129D91C}"/>
              </a:ext>
            </a:extLst>
          </p:cNvPr>
          <p:cNvSpPr>
            <a:spLocks noGrp="1"/>
          </p:cNvSpPr>
          <p:nvPr>
            <p:ph type="title"/>
          </p:nvPr>
        </p:nvSpPr>
        <p:spPr/>
        <p:txBody>
          <a:bodyPr/>
          <a:lstStyle/>
          <a:p>
            <a:r>
              <a:rPr lang="en-US" dirty="0"/>
              <a:t>Interpreting Scatterplots - Direction</a:t>
            </a:r>
          </a:p>
        </p:txBody>
      </p:sp>
      <p:pic>
        <p:nvPicPr>
          <p:cNvPr id="5" name="Picture 4">
            <a:extLst>
              <a:ext uri="{FF2B5EF4-FFF2-40B4-BE49-F238E27FC236}">
                <a16:creationId xmlns:a16="http://schemas.microsoft.com/office/drawing/2014/main" id="{8C270410-5897-C51A-026B-DF822096C81A}"/>
              </a:ext>
            </a:extLst>
          </p:cNvPr>
          <p:cNvPicPr>
            <a:picLocks noChangeAspect="1"/>
          </p:cNvPicPr>
          <p:nvPr/>
        </p:nvPicPr>
        <p:blipFill>
          <a:blip r:embed="rId2"/>
          <a:stretch>
            <a:fillRect/>
          </a:stretch>
        </p:blipFill>
        <p:spPr>
          <a:xfrm>
            <a:off x="1763712" y="1798637"/>
            <a:ext cx="6324600" cy="5281492"/>
          </a:xfrm>
          <a:prstGeom prst="rect">
            <a:avLst/>
          </a:prstGeom>
        </p:spPr>
      </p:pic>
    </p:spTree>
    <p:extLst>
      <p:ext uri="{BB962C8B-B14F-4D97-AF65-F5344CB8AC3E}">
        <p14:creationId xmlns:p14="http://schemas.microsoft.com/office/powerpoint/2010/main" val="14466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A793-1416-992E-9087-209D71F3AF25}"/>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3DD57C9F-9B4E-76F1-3E7A-4794348B36CC}"/>
              </a:ext>
            </a:extLst>
          </p:cNvPr>
          <p:cNvSpPr>
            <a:spLocks noGrp="1"/>
          </p:cNvSpPr>
          <p:nvPr>
            <p:ph type="body" sz="quarter" idx="10"/>
          </p:nvPr>
        </p:nvSpPr>
        <p:spPr>
          <a:xfrm>
            <a:off x="315912" y="1417637"/>
            <a:ext cx="9143999" cy="5029200"/>
          </a:xfrm>
        </p:spPr>
        <p:txBody>
          <a:bodyPr/>
          <a:lstStyle/>
          <a:p>
            <a:pPr marL="182880" indent="0">
              <a:buNone/>
            </a:pPr>
            <a:r>
              <a:rPr lang="en-US" sz="2400" b="0" i="0" dirty="0">
                <a:solidFill>
                  <a:srgbClr val="000000"/>
                </a:solidFill>
                <a:effectLst/>
                <a:latin typeface="Times New Roman" panose="02020603050405020304" pitchFamily="18" charset="0"/>
                <a:cs typeface="Times New Roman" panose="02020603050405020304" pitchFamily="18" charset="0"/>
              </a:rPr>
              <a:t>Looking at the scatterplot showing the association of Final Exam score with Hours of Study Time, how would you describe the association between these factors?</a:t>
            </a:r>
          </a:p>
          <a:p>
            <a:pPr marL="182880" indent="0">
              <a:buNone/>
            </a:pPr>
            <a:r>
              <a:rPr lang="en-US" sz="2400" dirty="0">
                <a:latin typeface="Times New Roman" panose="02020603050405020304" pitchFamily="18" charset="0"/>
                <a:cs typeface="Times New Roman" panose="02020603050405020304" pitchFamily="18" charset="0"/>
              </a:rPr>
              <a:t>                        </a:t>
            </a:r>
          </a:p>
          <a:p>
            <a:pPr marL="182880" indent="0">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182880" indent="0">
              <a:buNone/>
            </a:pPr>
            <a:r>
              <a:rPr lang="en-US" sz="2400" dirty="0">
                <a:latin typeface="Times New Roman" panose="02020603050405020304" pitchFamily="18" charset="0"/>
                <a:cs typeface="Times New Roman" panose="02020603050405020304" pitchFamily="18" charset="0"/>
              </a:rPr>
              <a:t>								</a:t>
            </a:r>
          </a:p>
          <a:p>
            <a:pPr marL="182880" indent="0">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182880" indent="0">
              <a:buNone/>
            </a:pPr>
            <a:endParaRPr lang="en-US" sz="2400" dirty="0">
              <a:latin typeface="Times New Roman" panose="02020603050405020304" pitchFamily="18" charset="0"/>
              <a:cs typeface="Times New Roman" panose="02020603050405020304" pitchFamily="18" charset="0"/>
            </a:endParaRPr>
          </a:p>
          <a:p>
            <a:pPr marL="182880" indent="0">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182880" indent="0">
              <a:buNone/>
            </a:pPr>
            <a:r>
              <a:rPr lang="en-US" sz="2400" b="0" i="0" dirty="0">
                <a:solidFill>
                  <a:srgbClr val="000000"/>
                </a:solidFill>
                <a:effectLst/>
                <a:latin typeface="Times New Roman" panose="02020603050405020304" pitchFamily="18" charset="0"/>
                <a:cs typeface="Times New Roman" panose="02020603050405020304" pitchFamily="18" charset="0"/>
              </a:rPr>
              <a:t>							Positively Associated</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75EBB3-408D-E631-F862-1057F10D0D80}"/>
              </a:ext>
            </a:extLst>
          </p:cNvPr>
          <p:cNvPicPr>
            <a:picLocks noChangeAspect="1"/>
          </p:cNvPicPr>
          <p:nvPr/>
        </p:nvPicPr>
        <p:blipFill>
          <a:blip r:embed="rId2"/>
          <a:stretch>
            <a:fillRect/>
          </a:stretch>
        </p:blipFill>
        <p:spPr>
          <a:xfrm>
            <a:off x="3097211" y="2752874"/>
            <a:ext cx="3581400" cy="3410080"/>
          </a:xfrm>
          <a:prstGeom prst="rect">
            <a:avLst/>
          </a:prstGeom>
        </p:spPr>
      </p:pic>
    </p:spTree>
    <p:extLst>
      <p:ext uri="{BB962C8B-B14F-4D97-AF65-F5344CB8AC3E}">
        <p14:creationId xmlns:p14="http://schemas.microsoft.com/office/powerpoint/2010/main" val="347602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E800-F1C5-D121-533D-22E9B129D91C}"/>
              </a:ext>
            </a:extLst>
          </p:cNvPr>
          <p:cNvSpPr>
            <a:spLocks noGrp="1"/>
          </p:cNvSpPr>
          <p:nvPr>
            <p:ph type="title"/>
          </p:nvPr>
        </p:nvSpPr>
        <p:spPr>
          <a:xfrm>
            <a:off x="468312" y="309562"/>
            <a:ext cx="9067800" cy="1260475"/>
          </a:xfrm>
        </p:spPr>
        <p:txBody>
          <a:bodyPr/>
          <a:lstStyle/>
          <a:p>
            <a:r>
              <a:rPr lang="en-US" sz="2800" dirty="0"/>
              <a:t>Interpreting Scatterplots – Strength of the Relationship</a:t>
            </a:r>
          </a:p>
        </p:txBody>
      </p:sp>
      <p:sp>
        <p:nvSpPr>
          <p:cNvPr id="3" name="Text Placeholder 2">
            <a:extLst>
              <a:ext uri="{FF2B5EF4-FFF2-40B4-BE49-F238E27FC236}">
                <a16:creationId xmlns:a16="http://schemas.microsoft.com/office/drawing/2014/main" id="{F344F22F-D1CA-C9A4-D0D1-C43286E00448}"/>
              </a:ext>
            </a:extLst>
          </p:cNvPr>
          <p:cNvSpPr>
            <a:spLocks noGrp="1"/>
          </p:cNvSpPr>
          <p:nvPr>
            <p:ph type="body" sz="quarter" idx="10"/>
          </p:nvPr>
        </p:nvSpPr>
        <p:spPr>
          <a:xfrm>
            <a:off x="468312" y="1493837"/>
            <a:ext cx="9143999" cy="5029200"/>
          </a:xfrm>
        </p:spPr>
        <p:txBody>
          <a:bodyPr/>
          <a:lstStyle/>
          <a:p>
            <a:pPr marL="182880" indent="0" algn="l">
              <a:buNone/>
            </a:pPr>
            <a:r>
              <a:rPr lang="en-US" sz="2400" b="0" i="0" u="none" strike="noStrike" baseline="0" dirty="0">
                <a:solidFill>
                  <a:srgbClr val="8C4513"/>
                </a:solidFill>
                <a:latin typeface="Times New Roman" panose="02020603050405020304" pitchFamily="18" charset="0"/>
                <a:cs typeface="Times New Roman" panose="02020603050405020304" pitchFamily="18" charset="0"/>
              </a:rPr>
              <a:t>The strength of the association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between the factors describes how closely the points appear to follow a clear form or pattern</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Scatterplots A and B show the age in months vs length in centimeters of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baby koala bear at two different zoos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 and B, respectively).</a:t>
            </a: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The association between age in months and length in centimeters is more strongly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associated when looking at the data from Zoo B than the data from Zoo A.</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8B844ED-83C7-45EF-4AEA-14C4795E3F56}"/>
              </a:ext>
            </a:extLst>
          </p:cNvPr>
          <p:cNvPicPr>
            <a:picLocks noChangeAspect="1"/>
          </p:cNvPicPr>
          <p:nvPr/>
        </p:nvPicPr>
        <p:blipFill>
          <a:blip r:embed="rId2"/>
          <a:stretch>
            <a:fillRect/>
          </a:stretch>
        </p:blipFill>
        <p:spPr>
          <a:xfrm>
            <a:off x="3059112" y="4389437"/>
            <a:ext cx="6974314" cy="2860676"/>
          </a:xfrm>
          <a:prstGeom prst="rect">
            <a:avLst/>
          </a:prstGeom>
        </p:spPr>
      </p:pic>
    </p:spTree>
    <p:extLst>
      <p:ext uri="{BB962C8B-B14F-4D97-AF65-F5344CB8AC3E}">
        <p14:creationId xmlns:p14="http://schemas.microsoft.com/office/powerpoint/2010/main" val="424257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Correlation</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102315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BA2-463B-5CCD-E0F5-5EB70638106E}"/>
              </a:ext>
            </a:extLst>
          </p:cNvPr>
          <p:cNvSpPr>
            <a:spLocks noGrp="1"/>
          </p:cNvSpPr>
          <p:nvPr>
            <p:ph type="title"/>
          </p:nvPr>
        </p:nvSpPr>
        <p:spPr/>
        <p:txBody>
          <a:bodyPr/>
          <a:lstStyle/>
          <a:p>
            <a:r>
              <a:rPr lang="en-US" dirty="0"/>
              <a:t>Correlation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9A4005-1195-C078-DD83-B1F53EBCA030}"/>
                  </a:ext>
                </a:extLst>
              </p:cNvPr>
              <p:cNvSpPr>
                <a:spLocks noGrp="1"/>
              </p:cNvSpPr>
              <p:nvPr>
                <p:ph type="body" sz="quarter" idx="10"/>
              </p:nvPr>
            </p:nvSpPr>
            <p:spPr>
              <a:xfrm>
                <a:off x="125412" y="1512241"/>
                <a:ext cx="9829800" cy="5029200"/>
              </a:xfrm>
            </p:spPr>
            <p:txBody>
              <a:bodyPr/>
              <a:lstStyle/>
              <a:p>
                <a:pPr marL="182880" indent="0" algn="l">
                  <a:buNone/>
                </a:pPr>
                <a:r>
                  <a:rPr lang="en-US" sz="2400" b="0" i="0" u="none" strike="noStrike" baseline="0" dirty="0">
                    <a:solidFill>
                      <a:srgbClr val="8C4513"/>
                    </a:solidFill>
                    <a:latin typeface="Times New Roman" panose="02020603050405020304" pitchFamily="18" charset="0"/>
                    <a:cs typeface="Times New Roman" panose="02020603050405020304" pitchFamily="18" charset="0"/>
                  </a:rPr>
                  <a:t>Correlation (denoted as </a:t>
                </a:r>
                <a14:m>
                  <m:oMath xmlns:m="http://schemas.openxmlformats.org/officeDocument/2006/math">
                    <m:r>
                      <a:rPr lang="en-US" sz="2400" b="0" i="1" u="none" strike="noStrike" baseline="0" dirty="0" smtClean="0">
                        <a:solidFill>
                          <a:srgbClr val="8C4513"/>
                        </a:solidFill>
                        <a:latin typeface="Cambria Math" panose="02040503050406030204" pitchFamily="18" charset="0"/>
                        <a:cs typeface="Times New Roman" panose="02020603050405020304" pitchFamily="18" charset="0"/>
                      </a:rPr>
                      <m:t>𝑟</m:t>
                    </m:r>
                  </m:oMath>
                </a14:m>
                <a:r>
                  <a:rPr lang="en-US" sz="2400" b="0" i="0" u="none" strike="noStrike" baseline="0" dirty="0">
                    <a:solidFill>
                      <a:srgbClr val="8C4513"/>
                    </a:solidFill>
                    <a:latin typeface="Times New Roman" panose="02020603050405020304" pitchFamily="18" charset="0"/>
                    <a:cs typeface="Times New Roman" panose="02020603050405020304" pitchFamily="18" charset="0"/>
                  </a:rPr>
                  <a:t>) or the correlation coefficient is a measure of the strength and direction of a linear relationship between two quantitative variables in a sample.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correlation (or the sample correlation coefficient between two variables x and y can be computed using:</a:t>
                </a:r>
              </a:p>
              <a:p>
                <a:pPr marL="18288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𝑟</m:t>
                      </m:r>
                      <m:r>
                        <a:rPr lang="en-US" sz="2400" b="0" i="1"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den>
                      </m:f>
                      <m:nary>
                        <m:naryPr>
                          <m:chr m:val="∑"/>
                          <m:ctrlPr>
                            <a:rPr lang="en-US" sz="2400" b="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d>
                            <m:dPr>
                              <m:ctrlPr>
                                <a:rPr lang="en-US" sz="2400" b="0" i="1" smtClean="0">
                                  <a:latin typeface="Cambria Math" panose="02040503050406030204" pitchFamily="18" charset="0"/>
                                  <a:cs typeface="Times New Roman" panose="02020603050405020304" pitchFamily="18" charset="0"/>
                                </a:rPr>
                              </m:ctrlPr>
                            </m:dPr>
                            <m:e>
                              <m:f>
                                <m:fPr>
                                  <m:ctrlPr>
                                    <a:rPr lang="en-US" sz="2400" b="0" i="1" smtClean="0">
                                      <a:latin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num>
                                <m:den>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𝑥</m:t>
                                      </m:r>
                                    </m:sub>
                                  </m:sSub>
                                </m:den>
                              </m:f>
                            </m:e>
                          </m:d>
                          <m:d>
                            <m:dPr>
                              <m:ctrlPr>
                                <a:rPr lang="en-US" sz="2400" i="1">
                                  <a:latin typeface="Cambria Math" panose="02040503050406030204" pitchFamily="18" charset="0"/>
                                  <a:cs typeface="Times New Roman" panose="02020603050405020304" pitchFamily="18" charset="0"/>
                                </a:rPr>
                              </m:ctrlPr>
                            </m:dPr>
                            <m:e>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i="1">
                                          <a:latin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acc>
                                    <m:accPr>
                                      <m:chr m:val="̅"/>
                                      <m:ctrlPr>
                                        <a:rPr lang="en-US" sz="2400" i="1">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𝑦</m:t>
                                      </m:r>
                                    </m:e>
                                  </m:acc>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𝑦</m:t>
                                      </m:r>
                                    </m:sub>
                                  </m:sSub>
                                </m:den>
                              </m:f>
                            </m:e>
                          </m:d>
                        </m:e>
                      </m:nary>
                    </m:oMath>
                  </m:oMathPara>
                </a14:m>
                <a:endParaRPr lang="en-US" sz="2400" dirty="0">
                  <a:latin typeface="Times New Roman" panose="02020603050405020304" pitchFamily="18" charset="0"/>
                  <a:cs typeface="Times New Roman" panose="02020603050405020304" pitchFamily="18" charset="0"/>
                </a:endParaRPr>
              </a:p>
              <a:p>
                <a:pPr algn="l"/>
                <a14:m>
                  <m:oMath xmlns:m="http://schemas.openxmlformats.org/officeDocument/2006/math">
                    <m:f>
                      <m:fPr>
                        <m:ctrlPr>
                          <a:rPr lang="en-US" sz="2000" b="0" i="1" smtClean="0">
                            <a:latin typeface="Cambria Math" panose="02040503050406030204" pitchFamily="18" charset="0"/>
                            <a:cs typeface="Times New Roman" panose="02020603050405020304" pitchFamily="18" charset="0"/>
                          </a:rPr>
                        </m:ctrlPr>
                      </m:fPr>
                      <m:num>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acc>
                          <m:accPr>
                            <m:chr m:val="̅"/>
                            <m:ctrlPr>
                              <a:rPr lang="en-US" sz="2000" b="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𝑥</m:t>
                            </m:r>
                          </m:e>
                        </m:acc>
                      </m:num>
                      <m:den>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𝑠</m:t>
                            </m:r>
                          </m:e>
                          <m:sub>
                            <m:r>
                              <a:rPr lang="en-US" sz="2000" b="0" i="1" smtClean="0">
                                <a:latin typeface="Cambria Math" panose="02040503050406030204" pitchFamily="18" charset="0"/>
                                <a:cs typeface="Times New Roman" panose="02020603050405020304" pitchFamily="18" charset="0"/>
                              </a:rPr>
                              <m:t>𝑥</m:t>
                            </m:r>
                          </m:sub>
                        </m:sSub>
                      </m:den>
                    </m:f>
                    <m:r>
                      <a:rPr lang="en-US" sz="2000" b="0" i="1" smtClean="0">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gives the number of standard deviations from the mean that the </a:t>
                </a:r>
                <a:r>
                  <a:rPr lang="en-US" sz="2000" b="0" i="1" u="none" strike="noStrike" baseline="0" dirty="0" err="1">
                    <a:solidFill>
                      <a:srgbClr val="000000"/>
                    </a:solidFill>
                    <a:latin typeface="Times New Roman" panose="02020603050405020304" pitchFamily="18" charset="0"/>
                    <a:cs typeface="Times New Roman" panose="02020603050405020304" pitchFamily="18" charset="0"/>
                  </a:rPr>
                  <a:t>i</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th</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observation of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x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sample correlation is an average of the product of the standardized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𝑥</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and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𝑦</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data points.</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9A4005-1195-C078-DD83-B1F53EBCA030}"/>
                  </a:ext>
                </a:extLst>
              </p:cNvPr>
              <p:cNvSpPr>
                <a:spLocks noGrp="1" noRot="1" noChangeAspect="1" noMove="1" noResize="1" noEditPoints="1" noAdjustHandles="1" noChangeArrowheads="1" noChangeShapeType="1" noTextEdit="1"/>
              </p:cNvSpPr>
              <p:nvPr>
                <p:ph type="body" sz="quarter" idx="10"/>
              </p:nvPr>
            </p:nvSpPr>
            <p:spPr>
              <a:xfrm>
                <a:off x="125412" y="1512241"/>
                <a:ext cx="9829800" cy="5029200"/>
              </a:xfrm>
              <a:blipFill>
                <a:blip r:embed="rId3"/>
                <a:stretch>
                  <a:fillRect l="-62" t="-1212" r="-993" b="-606"/>
                </a:stretch>
              </a:blipFill>
            </p:spPr>
            <p:txBody>
              <a:bodyPr/>
              <a:lstStyle/>
              <a:p>
                <a:r>
                  <a:rPr lang="en-US">
                    <a:noFill/>
                  </a:rPr>
                  <a:t> </a:t>
                </a:r>
              </a:p>
            </p:txBody>
          </p:sp>
        </mc:Fallback>
      </mc:AlternateContent>
    </p:spTree>
    <p:extLst>
      <p:ext uri="{BB962C8B-B14F-4D97-AF65-F5344CB8AC3E}">
        <p14:creationId xmlns:p14="http://schemas.microsoft.com/office/powerpoint/2010/main" val="414775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latin typeface="Consolas" panose="020B0609020204030204" pitchFamily="49" charset="0"/>
                <a:cs typeface="Consolas" panose="020B0609020204030204" pitchFamily="49" charset="0"/>
              </a:rPr>
              <a:t>Study Guide</a:t>
            </a:r>
          </a:p>
        </p:txBody>
      </p:sp>
      <p:sp>
        <p:nvSpPr>
          <p:cNvPr id="3" name="Content Placeholder 2"/>
          <p:cNvSpPr>
            <a:spLocks noGrp="1"/>
          </p:cNvSpPr>
          <p:nvPr>
            <p:ph type="body" sz="quarter" idx="10"/>
          </p:nvPr>
        </p:nvSpPr>
        <p:spPr>
          <a:xfrm>
            <a:off x="319783" y="2255837"/>
            <a:ext cx="9593458" cy="4495800"/>
          </a:xfrm>
        </p:spPr>
        <p:txBody>
          <a:bodyPr/>
          <a:lstStyle/>
          <a:p>
            <a:r>
              <a:rPr lang="en-US" dirty="0">
                <a:solidFill>
                  <a:schemeClr val="tx1"/>
                </a:solidFill>
              </a:rPr>
              <a:t>Scatterplots</a:t>
            </a:r>
          </a:p>
          <a:p>
            <a:r>
              <a:rPr lang="en-US" dirty="0">
                <a:solidFill>
                  <a:schemeClr val="tx1"/>
                </a:solidFill>
              </a:rPr>
              <a:t>Correlation</a:t>
            </a:r>
          </a:p>
          <a:p>
            <a:r>
              <a:rPr lang="en-US" dirty="0">
                <a:solidFill>
                  <a:schemeClr val="tx1"/>
                </a:solidFill>
                <a:latin typeface="Consolas" pitchFamily="49" charset="0"/>
                <a:cs typeface="Consolas" pitchFamily="49" charset="0"/>
              </a:rPr>
              <a:t>Simple Linear Regression</a:t>
            </a:r>
          </a:p>
        </p:txBody>
      </p:sp>
    </p:spTree>
    <p:extLst>
      <p:ext uri="{BB962C8B-B14F-4D97-AF65-F5344CB8AC3E}">
        <p14:creationId xmlns:p14="http://schemas.microsoft.com/office/powerpoint/2010/main" val="594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BA2-463B-5CCD-E0F5-5EB70638106E}"/>
              </a:ext>
            </a:extLst>
          </p:cNvPr>
          <p:cNvSpPr>
            <a:spLocks noGrp="1"/>
          </p:cNvSpPr>
          <p:nvPr>
            <p:ph type="title"/>
          </p:nvPr>
        </p:nvSpPr>
        <p:spPr>
          <a:xfrm>
            <a:off x="696912" y="309562"/>
            <a:ext cx="9220200" cy="1260475"/>
          </a:xfrm>
        </p:spPr>
        <p:txBody>
          <a:bodyPr/>
          <a:lstStyle/>
          <a:p>
            <a:r>
              <a:rPr lang="en-US" dirty="0"/>
              <a:t>Properties of Correlation</a:t>
            </a:r>
          </a:p>
        </p:txBody>
      </p:sp>
      <p:sp>
        <p:nvSpPr>
          <p:cNvPr id="3" name="Text Placeholder 2">
            <a:extLst>
              <a:ext uri="{FF2B5EF4-FFF2-40B4-BE49-F238E27FC236}">
                <a16:creationId xmlns:a16="http://schemas.microsoft.com/office/drawing/2014/main" id="{AC9A4005-1195-C078-DD83-B1F53EBCA030}"/>
              </a:ext>
            </a:extLst>
          </p:cNvPr>
          <p:cNvSpPr>
            <a:spLocks noGrp="1"/>
          </p:cNvSpPr>
          <p:nvPr>
            <p:ph type="body" sz="quarter" idx="10"/>
          </p:nvPr>
        </p:nvSpPr>
        <p:spPr>
          <a:xfrm>
            <a:off x="-32544" y="1493837"/>
            <a:ext cx="10145712" cy="5029200"/>
          </a:xfrm>
        </p:spPr>
        <p:txBody>
          <a:bodyPr/>
          <a:lstStyle/>
          <a:p>
            <a:pPr marL="182880" indent="0" algn="l">
              <a:buNone/>
            </a:pPr>
            <a:r>
              <a:rPr lang="en-US" sz="2300" b="0" i="0" u="none" strike="noStrike" baseline="0" dirty="0">
                <a:solidFill>
                  <a:srgbClr val="000000"/>
                </a:solidFill>
                <a:latin typeface="Times New Roman" panose="02020603050405020304" pitchFamily="18" charset="0"/>
                <a:cs typeface="Times New Roman" panose="02020603050405020304" pitchFamily="18" charset="0"/>
              </a:rPr>
              <a:t>1. The </a:t>
            </a:r>
            <a:r>
              <a:rPr lang="en-US" sz="2300" b="0" i="0" u="none" strike="noStrike" baseline="0" dirty="0">
                <a:solidFill>
                  <a:srgbClr val="0000FF"/>
                </a:solidFill>
                <a:latin typeface="Times New Roman" panose="02020603050405020304" pitchFamily="18" charset="0"/>
                <a:cs typeface="Times New Roman" panose="02020603050405020304" pitchFamily="18" charset="0"/>
              </a:rPr>
              <a:t>correlation </a:t>
            </a:r>
            <a:r>
              <a:rPr lang="en-US" sz="2300" b="0" i="0" u="none" strike="noStrike" baseline="0" dirty="0">
                <a:solidFill>
                  <a:srgbClr val="000000"/>
                </a:solidFill>
                <a:latin typeface="Times New Roman" panose="02020603050405020304" pitchFamily="18" charset="0"/>
                <a:cs typeface="Times New Roman" panose="02020603050405020304" pitchFamily="18" charset="0"/>
              </a:rPr>
              <a:t>takes on </a:t>
            </a:r>
            <a:r>
              <a:rPr lang="en-US" sz="2300" b="0" i="0" u="none" strike="noStrike" baseline="0" dirty="0">
                <a:solidFill>
                  <a:srgbClr val="A10000"/>
                </a:solidFill>
                <a:latin typeface="Times New Roman" panose="02020603050405020304" pitchFamily="18" charset="0"/>
                <a:cs typeface="Times New Roman" panose="02020603050405020304" pitchFamily="18" charset="0"/>
              </a:rPr>
              <a:t>values between -1 and +1</a:t>
            </a:r>
          </a:p>
          <a:p>
            <a:pPr marL="182880" indent="0" algn="l">
              <a:buNone/>
            </a:pPr>
            <a:r>
              <a:rPr lang="en-US" sz="2300" b="0" i="0" u="none" strike="noStrike" baseline="0" dirty="0">
                <a:solidFill>
                  <a:srgbClr val="000000"/>
                </a:solidFill>
                <a:latin typeface="Times New Roman" panose="02020603050405020304" pitchFamily="18" charset="0"/>
                <a:cs typeface="Times New Roman" panose="02020603050405020304" pitchFamily="18" charset="0"/>
              </a:rPr>
              <a:t>2. The correlation between variables x and y is </a:t>
            </a:r>
            <a:r>
              <a:rPr lang="en-US" sz="2300" b="0" i="0" u="none" strike="noStrike" baseline="0" dirty="0">
                <a:solidFill>
                  <a:srgbClr val="0000FF"/>
                </a:solidFill>
                <a:latin typeface="Times New Roman" panose="02020603050405020304" pitchFamily="18" charset="0"/>
                <a:cs typeface="Times New Roman" panose="02020603050405020304" pitchFamily="18" charset="0"/>
              </a:rPr>
              <a:t>the same as the correlation </a:t>
            </a:r>
            <a:r>
              <a:rPr lang="en-US" sz="2300" b="0" i="0" u="none" strike="noStrike" baseline="0" dirty="0">
                <a:solidFill>
                  <a:srgbClr val="000000"/>
                </a:solidFill>
                <a:latin typeface="Times New Roman" panose="02020603050405020304" pitchFamily="18" charset="0"/>
                <a:cs typeface="Times New Roman" panose="02020603050405020304" pitchFamily="18" charset="0"/>
              </a:rPr>
              <a:t>between variables y and x</a:t>
            </a:r>
          </a:p>
          <a:p>
            <a:pPr marL="182880" indent="0" algn="l">
              <a:buNone/>
            </a:pPr>
            <a:r>
              <a:rPr lang="en-US" sz="2300" b="0" i="0" u="none" strike="noStrike" baseline="0" dirty="0">
                <a:solidFill>
                  <a:srgbClr val="000000"/>
                </a:solidFill>
                <a:latin typeface="Times New Roman" panose="02020603050405020304" pitchFamily="18" charset="0"/>
                <a:cs typeface="Times New Roman" panose="02020603050405020304" pitchFamily="18" charset="0"/>
              </a:rPr>
              <a:t>3. Correlations can be computed between paired values of two </a:t>
            </a:r>
            <a:r>
              <a:rPr lang="en-US" sz="2300" b="0" i="0" u="none" strike="noStrike" baseline="0" dirty="0">
                <a:solidFill>
                  <a:srgbClr val="0000FF"/>
                </a:solidFill>
                <a:latin typeface="Times New Roman" panose="02020603050405020304" pitchFamily="18" charset="0"/>
                <a:cs typeface="Times New Roman" panose="02020603050405020304" pitchFamily="18" charset="0"/>
              </a:rPr>
              <a:t>quantitative variables</a:t>
            </a:r>
            <a:endParaRPr lang="en-US" sz="23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300" b="0" i="0" u="none" strike="noStrike" baseline="0" dirty="0">
                <a:solidFill>
                  <a:srgbClr val="000000"/>
                </a:solidFill>
                <a:latin typeface="Times New Roman" panose="02020603050405020304" pitchFamily="18" charset="0"/>
                <a:cs typeface="Times New Roman" panose="02020603050405020304" pitchFamily="18" charset="0"/>
              </a:rPr>
              <a:t>4. The correlation coefficient </a:t>
            </a:r>
            <a:r>
              <a:rPr lang="en-US" sz="2300" dirty="0">
                <a:solidFill>
                  <a:srgbClr val="0000FF"/>
                </a:solidFill>
                <a:latin typeface="Times New Roman" panose="02020603050405020304" pitchFamily="18" charset="0"/>
                <a:cs typeface="Times New Roman" panose="02020603050405020304" pitchFamily="18" charset="0"/>
              </a:rPr>
              <a:t>does</a:t>
            </a:r>
            <a:r>
              <a:rPr lang="en-US" sz="2300" b="0" i="0" u="none" strike="noStrike" baseline="0" dirty="0">
                <a:solidFill>
                  <a:srgbClr val="0000FF"/>
                </a:solidFill>
                <a:latin typeface="Times New Roman" panose="02020603050405020304" pitchFamily="18" charset="0"/>
                <a:cs typeface="Times New Roman" panose="02020603050405020304" pitchFamily="18" charset="0"/>
              </a:rPr>
              <a:t> not have units. </a:t>
            </a:r>
            <a:r>
              <a:rPr lang="en-US" sz="2300" b="0" i="0" u="none" strike="noStrike" baseline="0" dirty="0">
                <a:solidFill>
                  <a:srgbClr val="000000"/>
                </a:solidFill>
                <a:latin typeface="Times New Roman" panose="02020603050405020304" pitchFamily="18" charset="0"/>
                <a:cs typeface="Times New Roman" panose="02020603050405020304" pitchFamily="18" charset="0"/>
              </a:rPr>
              <a:t>It is independent of the unit of measure of variables x and y</a:t>
            </a:r>
          </a:p>
          <a:p>
            <a:pPr marL="182880" indent="0" algn="l">
              <a:buNone/>
            </a:pPr>
            <a:r>
              <a:rPr lang="en-US" sz="2300" b="0" i="0" u="none" strike="noStrike" baseline="0" dirty="0">
                <a:solidFill>
                  <a:srgbClr val="000000"/>
                </a:solidFill>
                <a:latin typeface="Times New Roman" panose="02020603050405020304" pitchFamily="18" charset="0"/>
                <a:cs typeface="Times New Roman" panose="02020603050405020304" pitchFamily="18" charset="0"/>
              </a:rPr>
              <a:t>5. </a:t>
            </a:r>
            <a:r>
              <a:rPr lang="en-US" sz="2300" b="0" i="0" u="none" strike="noStrike" baseline="0" dirty="0">
                <a:solidFill>
                  <a:srgbClr val="0000FF"/>
                </a:solidFill>
                <a:latin typeface="Times New Roman" panose="02020603050405020304" pitchFamily="18" charset="0"/>
                <a:cs typeface="Times New Roman" panose="02020603050405020304" pitchFamily="18" charset="0"/>
              </a:rPr>
              <a:t>Correlation measures the strength </a:t>
            </a:r>
            <a:r>
              <a:rPr lang="en-US" sz="2300" b="0" i="0" u="none" strike="noStrike" baseline="0" dirty="0">
                <a:solidFill>
                  <a:srgbClr val="000000"/>
                </a:solidFill>
                <a:latin typeface="Times New Roman" panose="02020603050405020304" pitchFamily="18" charset="0"/>
                <a:cs typeface="Times New Roman" panose="02020603050405020304" pitchFamily="18" charset="0"/>
              </a:rPr>
              <a:t>of a </a:t>
            </a:r>
            <a:r>
              <a:rPr lang="en-US" sz="2300" b="1" i="0" u="none" strike="noStrike" baseline="0" dirty="0">
                <a:solidFill>
                  <a:srgbClr val="000000"/>
                </a:solidFill>
                <a:latin typeface="Times New Roman" panose="02020603050405020304" pitchFamily="18" charset="0"/>
                <a:cs typeface="Times New Roman" panose="02020603050405020304" pitchFamily="18" charset="0"/>
              </a:rPr>
              <a:t>linear relationship </a:t>
            </a:r>
            <a:r>
              <a:rPr lang="en-US" sz="2300" b="0" i="0" u="none" strike="noStrike" baseline="0" dirty="0">
                <a:solidFill>
                  <a:srgbClr val="000000"/>
                </a:solidFill>
                <a:latin typeface="Times New Roman" panose="02020603050405020304" pitchFamily="18" charset="0"/>
                <a:cs typeface="Times New Roman" panose="02020603050405020304" pitchFamily="18" charset="0"/>
              </a:rPr>
              <a:t>only. Correlation should </a:t>
            </a:r>
            <a:r>
              <a:rPr lang="en-US" sz="2300" b="0" i="0" u="none" strike="noStrike" baseline="0" dirty="0">
                <a:solidFill>
                  <a:srgbClr val="A10000"/>
                </a:solidFill>
                <a:latin typeface="Times New Roman" panose="02020603050405020304" pitchFamily="18" charset="0"/>
                <a:cs typeface="Times New Roman" panose="02020603050405020304" pitchFamily="18" charset="0"/>
              </a:rPr>
              <a:t>not be used to describe a curved </a:t>
            </a:r>
            <a:r>
              <a:rPr lang="en-US" sz="2300" b="0" i="0" u="none" strike="noStrike" baseline="0" dirty="0">
                <a:solidFill>
                  <a:srgbClr val="000000"/>
                </a:solidFill>
                <a:latin typeface="Times New Roman" panose="02020603050405020304" pitchFamily="18" charset="0"/>
                <a:cs typeface="Times New Roman" panose="02020603050405020304" pitchFamily="18" charset="0"/>
              </a:rPr>
              <a:t>relationship - even if the association is strong</a:t>
            </a:r>
          </a:p>
          <a:p>
            <a:pPr marL="182880" indent="0" algn="l">
              <a:buNone/>
            </a:pPr>
            <a:r>
              <a:rPr lang="en-US" sz="2300" b="0" i="0" u="none" strike="noStrike" baseline="0" dirty="0">
                <a:solidFill>
                  <a:srgbClr val="000000"/>
                </a:solidFill>
                <a:latin typeface="Times New Roman" panose="02020603050405020304" pitchFamily="18" charset="0"/>
                <a:cs typeface="Times New Roman" panose="02020603050405020304" pitchFamily="18" charset="0"/>
              </a:rPr>
              <a:t>6. </a:t>
            </a:r>
            <a:r>
              <a:rPr lang="en-US" sz="2300" b="0" i="0" u="none" strike="noStrike" baseline="0" dirty="0">
                <a:solidFill>
                  <a:srgbClr val="0000FF"/>
                </a:solidFill>
                <a:latin typeface="Times New Roman" panose="02020603050405020304" pitchFamily="18" charset="0"/>
                <a:cs typeface="Times New Roman" panose="02020603050405020304" pitchFamily="18" charset="0"/>
              </a:rPr>
              <a:t>Outliers affect correlation. </a:t>
            </a:r>
            <a:r>
              <a:rPr lang="en-US" sz="2300" b="0" i="0" u="none" strike="noStrike" baseline="0" dirty="0">
                <a:solidFill>
                  <a:srgbClr val="000000"/>
                </a:solidFill>
                <a:latin typeface="Times New Roman" panose="02020603050405020304" pitchFamily="18" charset="0"/>
                <a:cs typeface="Times New Roman" panose="02020603050405020304" pitchFamily="18" charset="0"/>
              </a:rPr>
              <a:t>Correlation in the presence of outliers should be interpreted with caution</a:t>
            </a:r>
            <a:endParaRPr lang="en-US" sz="23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7CAADDD-089E-AA3A-6B7E-EDB6D6BDA1BE}"/>
                  </a:ext>
                </a:extLst>
              </p:cNvPr>
              <p:cNvSpPr txBox="1"/>
              <p:nvPr/>
            </p:nvSpPr>
            <p:spPr>
              <a:xfrm>
                <a:off x="4202112" y="6370637"/>
                <a:ext cx="5159426" cy="10804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𝑟</m:t>
                      </m:r>
                      <m:r>
                        <a:rPr lang="en-US" sz="2400" b="0" i="1"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den>
                      </m:f>
                      <m:nary>
                        <m:naryPr>
                          <m:chr m:val="∑"/>
                          <m:ctrlPr>
                            <a:rPr lang="en-US" sz="2400" b="0" i="1" smtClean="0">
                              <a:latin typeface="Cambria Math" panose="02040503050406030204" pitchFamily="18" charset="0"/>
                              <a:cs typeface="Times New Roman" panose="02020603050405020304" pitchFamily="18" charset="0"/>
                            </a:rPr>
                          </m:ctrlPr>
                        </m:naryPr>
                        <m:sub>
                          <m:r>
                            <m:rPr>
                              <m:brk m:alnAt="23"/>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d>
                            <m:dPr>
                              <m:ctrlPr>
                                <a:rPr lang="en-US" sz="2400" b="0" i="1" smtClean="0">
                                  <a:latin typeface="Cambria Math" panose="02040503050406030204" pitchFamily="18" charset="0"/>
                                  <a:cs typeface="Times New Roman" panose="02020603050405020304" pitchFamily="18" charset="0"/>
                                </a:rPr>
                              </m:ctrlPr>
                            </m:dPr>
                            <m:e>
                              <m:f>
                                <m:fPr>
                                  <m:ctrlPr>
                                    <a:rPr lang="en-US" sz="2400" b="0" i="1" smtClean="0">
                                      <a:latin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num>
                                <m:den>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𝑥</m:t>
                                      </m:r>
                                    </m:sub>
                                  </m:sSub>
                                </m:den>
                              </m:f>
                            </m:e>
                          </m:d>
                          <m:d>
                            <m:dPr>
                              <m:ctrlPr>
                                <a:rPr lang="en-US" sz="2400" i="1">
                                  <a:latin typeface="Cambria Math" panose="02040503050406030204" pitchFamily="18" charset="0"/>
                                  <a:cs typeface="Times New Roman" panose="02020603050405020304" pitchFamily="18" charset="0"/>
                                </a:rPr>
                              </m:ctrlPr>
                            </m:dPr>
                            <m:e>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i="1">
                                          <a:latin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acc>
                                    <m:accPr>
                                      <m:chr m:val="̅"/>
                                      <m:ctrlPr>
                                        <a:rPr lang="en-US" sz="2400" i="1">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𝑦</m:t>
                                      </m:r>
                                    </m:e>
                                  </m:acc>
                                </m:num>
                                <m:den>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𝑦</m:t>
                                      </m:r>
                                    </m:sub>
                                  </m:sSub>
                                </m:den>
                              </m:f>
                            </m:e>
                          </m:d>
                        </m:e>
                      </m:nary>
                    </m:oMath>
                  </m:oMathPara>
                </a14:m>
                <a:endParaRPr lang="en-US" dirty="0"/>
              </a:p>
            </p:txBody>
          </p:sp>
        </mc:Choice>
        <mc:Fallback>
          <p:sp>
            <p:nvSpPr>
              <p:cNvPr id="5" name="TextBox 4">
                <a:extLst>
                  <a:ext uri="{FF2B5EF4-FFF2-40B4-BE49-F238E27FC236}">
                    <a16:creationId xmlns:a16="http://schemas.microsoft.com/office/drawing/2014/main" id="{27CAADDD-089E-AA3A-6B7E-EDB6D6BDA1BE}"/>
                  </a:ext>
                </a:extLst>
              </p:cNvPr>
              <p:cNvSpPr txBox="1">
                <a:spLocks noRot="1" noChangeAspect="1" noMove="1" noResize="1" noEditPoints="1" noAdjustHandles="1" noChangeArrowheads="1" noChangeShapeType="1" noTextEdit="1"/>
              </p:cNvSpPr>
              <p:nvPr/>
            </p:nvSpPr>
            <p:spPr>
              <a:xfrm>
                <a:off x="4202112" y="6370637"/>
                <a:ext cx="5159426" cy="108042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2402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BA2-463B-5CCD-E0F5-5EB70638106E}"/>
              </a:ext>
            </a:extLst>
          </p:cNvPr>
          <p:cNvSpPr>
            <a:spLocks noGrp="1"/>
          </p:cNvSpPr>
          <p:nvPr>
            <p:ph type="title"/>
          </p:nvPr>
        </p:nvSpPr>
        <p:spPr>
          <a:xfrm>
            <a:off x="87312" y="309562"/>
            <a:ext cx="9829800" cy="1260475"/>
          </a:xfrm>
        </p:spPr>
        <p:txBody>
          <a:bodyPr/>
          <a:lstStyle/>
          <a:p>
            <a:r>
              <a:rPr lang="en-US" dirty="0"/>
              <a:t>An Example - Correlation</a:t>
            </a:r>
          </a:p>
        </p:txBody>
      </p:sp>
      <p:sp>
        <p:nvSpPr>
          <p:cNvPr id="3" name="Text Placeholder 2">
            <a:extLst>
              <a:ext uri="{FF2B5EF4-FFF2-40B4-BE49-F238E27FC236}">
                <a16:creationId xmlns:a16="http://schemas.microsoft.com/office/drawing/2014/main" id="{AC9A4005-1195-C078-DD83-B1F53EBCA030}"/>
              </a:ext>
            </a:extLst>
          </p:cNvPr>
          <p:cNvSpPr>
            <a:spLocks noGrp="1"/>
          </p:cNvSpPr>
          <p:nvPr>
            <p:ph type="body" sz="quarter" idx="10"/>
          </p:nvPr>
        </p:nvSpPr>
        <p:spPr>
          <a:xfrm>
            <a:off x="315912" y="1646237"/>
            <a:ext cx="9601200" cy="5029200"/>
          </a:xfrm>
        </p:spPr>
        <p:txBody>
          <a:bodyPr/>
          <a:lstStyle/>
          <a:p>
            <a:pPr marL="182880" indent="0">
              <a:buNone/>
            </a:pPr>
            <a:r>
              <a:rPr lang="en-US" sz="2400" i="1" dirty="0">
                <a:latin typeface="Times New Roman" panose="02020603050405020304" pitchFamily="18" charset="0"/>
                <a:cs typeface="Times New Roman" panose="02020603050405020304" pitchFamily="18" charset="0"/>
              </a:rPr>
              <a:t>We have data about age of 5 couples.</a:t>
            </a:r>
          </a:p>
          <a:p>
            <a:pPr marL="182880" indent="0">
              <a:buNone/>
            </a:pPr>
            <a:r>
              <a:rPr lang="en-US" sz="2400" dirty="0">
                <a:solidFill>
                  <a:srgbClr val="0000FF"/>
                </a:solidFill>
                <a:latin typeface="Times New Roman" panose="02020603050405020304" pitchFamily="18" charset="0"/>
                <a:cs typeface="Times New Roman" panose="02020603050405020304" pitchFamily="18" charset="0"/>
              </a:rPr>
              <a:t>Calculate the sample correlation between the ages of husbands and wives</a:t>
            </a:r>
          </a:p>
        </p:txBody>
      </p:sp>
      <p:pic>
        <p:nvPicPr>
          <p:cNvPr id="6" name="Picture 5">
            <a:extLst>
              <a:ext uri="{FF2B5EF4-FFF2-40B4-BE49-F238E27FC236}">
                <a16:creationId xmlns:a16="http://schemas.microsoft.com/office/drawing/2014/main" id="{4CB6F8BB-9DAF-E550-B47E-06A82C36AF6C}"/>
              </a:ext>
            </a:extLst>
          </p:cNvPr>
          <p:cNvPicPr>
            <a:picLocks noChangeAspect="1"/>
          </p:cNvPicPr>
          <p:nvPr/>
        </p:nvPicPr>
        <p:blipFill>
          <a:blip r:embed="rId2"/>
          <a:stretch>
            <a:fillRect/>
          </a:stretch>
        </p:blipFill>
        <p:spPr>
          <a:xfrm>
            <a:off x="468312" y="2863501"/>
            <a:ext cx="8918133" cy="4116736"/>
          </a:xfrm>
          <a:prstGeom prst="rect">
            <a:avLst/>
          </a:prstGeom>
        </p:spPr>
      </p:pic>
    </p:spTree>
    <p:extLst>
      <p:ext uri="{BB962C8B-B14F-4D97-AF65-F5344CB8AC3E}">
        <p14:creationId xmlns:p14="http://schemas.microsoft.com/office/powerpoint/2010/main" val="1800635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BA2-463B-5CCD-E0F5-5EB70638106E}"/>
              </a:ext>
            </a:extLst>
          </p:cNvPr>
          <p:cNvSpPr>
            <a:spLocks noGrp="1"/>
          </p:cNvSpPr>
          <p:nvPr>
            <p:ph type="title"/>
          </p:nvPr>
        </p:nvSpPr>
        <p:spPr>
          <a:xfrm>
            <a:off x="87312" y="309562"/>
            <a:ext cx="9829800" cy="1260475"/>
          </a:xfrm>
        </p:spPr>
        <p:txBody>
          <a:bodyPr/>
          <a:lstStyle/>
          <a:p>
            <a:r>
              <a:rPr lang="en-US" dirty="0"/>
              <a:t>An Example - Correlation</a:t>
            </a:r>
          </a:p>
        </p:txBody>
      </p:sp>
      <p:pic>
        <p:nvPicPr>
          <p:cNvPr id="5" name="Picture 4">
            <a:extLst>
              <a:ext uri="{FF2B5EF4-FFF2-40B4-BE49-F238E27FC236}">
                <a16:creationId xmlns:a16="http://schemas.microsoft.com/office/drawing/2014/main" id="{ADE23EB1-B06A-E643-90EA-B4717BA75A8E}"/>
              </a:ext>
            </a:extLst>
          </p:cNvPr>
          <p:cNvPicPr>
            <a:picLocks noChangeAspect="1"/>
          </p:cNvPicPr>
          <p:nvPr/>
        </p:nvPicPr>
        <p:blipFill>
          <a:blip r:embed="rId2"/>
          <a:stretch>
            <a:fillRect/>
          </a:stretch>
        </p:blipFill>
        <p:spPr>
          <a:xfrm>
            <a:off x="-1" y="1417637"/>
            <a:ext cx="10080625" cy="3026212"/>
          </a:xfrm>
          <a:prstGeom prst="rect">
            <a:avLst/>
          </a:prstGeom>
        </p:spPr>
      </p:pic>
      <p:pic>
        <p:nvPicPr>
          <p:cNvPr id="9" name="Picture 8">
            <a:extLst>
              <a:ext uri="{FF2B5EF4-FFF2-40B4-BE49-F238E27FC236}">
                <a16:creationId xmlns:a16="http://schemas.microsoft.com/office/drawing/2014/main" id="{C0DDE636-5143-3993-2C8C-E13B3A3FF82A}"/>
              </a:ext>
            </a:extLst>
          </p:cNvPr>
          <p:cNvPicPr>
            <a:picLocks noChangeAspect="1"/>
          </p:cNvPicPr>
          <p:nvPr/>
        </p:nvPicPr>
        <p:blipFill>
          <a:blip r:embed="rId3"/>
          <a:stretch>
            <a:fillRect/>
          </a:stretch>
        </p:blipFill>
        <p:spPr>
          <a:xfrm>
            <a:off x="1687512" y="4414523"/>
            <a:ext cx="5638800" cy="2645742"/>
          </a:xfrm>
          <a:prstGeom prst="rect">
            <a:avLst/>
          </a:prstGeom>
        </p:spPr>
      </p:pic>
    </p:spTree>
    <p:extLst>
      <p:ext uri="{BB962C8B-B14F-4D97-AF65-F5344CB8AC3E}">
        <p14:creationId xmlns:p14="http://schemas.microsoft.com/office/powerpoint/2010/main" val="3818822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B6A7-4079-CD6A-4A2E-E475452596E5}"/>
              </a:ext>
            </a:extLst>
          </p:cNvPr>
          <p:cNvSpPr>
            <a:spLocks noGrp="1"/>
          </p:cNvSpPr>
          <p:nvPr>
            <p:ph type="title"/>
          </p:nvPr>
        </p:nvSpPr>
        <p:spPr/>
        <p:txBody>
          <a:bodyPr/>
          <a:lstStyle/>
          <a:p>
            <a:r>
              <a:rPr lang="en-US" dirty="0"/>
              <a:t>Correlation Coefficients</a:t>
            </a:r>
          </a:p>
        </p:txBody>
      </p:sp>
      <p:pic>
        <p:nvPicPr>
          <p:cNvPr id="6" name="Picture 5">
            <a:extLst>
              <a:ext uri="{FF2B5EF4-FFF2-40B4-BE49-F238E27FC236}">
                <a16:creationId xmlns:a16="http://schemas.microsoft.com/office/drawing/2014/main" id="{0D80E646-B758-61A0-1373-35230930CCA4}"/>
              </a:ext>
            </a:extLst>
          </p:cNvPr>
          <p:cNvPicPr>
            <a:picLocks noChangeAspect="1"/>
          </p:cNvPicPr>
          <p:nvPr/>
        </p:nvPicPr>
        <p:blipFill>
          <a:blip r:embed="rId2"/>
          <a:stretch>
            <a:fillRect/>
          </a:stretch>
        </p:blipFill>
        <p:spPr>
          <a:xfrm>
            <a:off x="696912" y="1417637"/>
            <a:ext cx="3004759" cy="5638800"/>
          </a:xfrm>
          <a:prstGeom prst="rect">
            <a:avLst/>
          </a:prstGeom>
        </p:spPr>
      </p:pic>
      <p:pic>
        <p:nvPicPr>
          <p:cNvPr id="8" name="Picture 7">
            <a:extLst>
              <a:ext uri="{FF2B5EF4-FFF2-40B4-BE49-F238E27FC236}">
                <a16:creationId xmlns:a16="http://schemas.microsoft.com/office/drawing/2014/main" id="{6EEB3CC9-A3CB-F7AF-B195-0402A1DD2669}"/>
              </a:ext>
            </a:extLst>
          </p:cNvPr>
          <p:cNvPicPr>
            <a:picLocks noChangeAspect="1"/>
          </p:cNvPicPr>
          <p:nvPr/>
        </p:nvPicPr>
        <p:blipFill>
          <a:blip r:embed="rId3"/>
          <a:stretch>
            <a:fillRect/>
          </a:stretch>
        </p:blipFill>
        <p:spPr>
          <a:xfrm>
            <a:off x="4659312" y="1874837"/>
            <a:ext cx="3479180" cy="4337824"/>
          </a:xfrm>
          <a:prstGeom prst="rect">
            <a:avLst/>
          </a:prstGeom>
        </p:spPr>
      </p:pic>
    </p:spTree>
    <p:extLst>
      <p:ext uri="{BB962C8B-B14F-4D97-AF65-F5344CB8AC3E}">
        <p14:creationId xmlns:p14="http://schemas.microsoft.com/office/powerpoint/2010/main" val="3264032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EDE5-5B96-1B16-9C31-4224C89AB665}"/>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864D7548-45DB-91AD-BCFF-A5C34BF4E9B8}"/>
              </a:ext>
            </a:extLst>
          </p:cNvPr>
          <p:cNvSpPr>
            <a:spLocks noGrp="1"/>
          </p:cNvSpPr>
          <p:nvPr>
            <p:ph type="body" sz="quarter" idx="10"/>
          </p:nvPr>
        </p:nvSpPr>
        <p:spPr>
          <a:xfrm>
            <a:off x="468312" y="1545736"/>
            <a:ext cx="9143999" cy="5029200"/>
          </a:xfrm>
        </p:spPr>
        <p:txBody>
          <a:bodyPr/>
          <a:lstStyle/>
          <a:p>
            <a:pPr marL="182880" indent="0">
              <a:buNone/>
            </a:pPr>
            <a:r>
              <a:rPr lang="en-US" sz="2000" b="0" i="0" dirty="0">
                <a:solidFill>
                  <a:srgbClr val="000000"/>
                </a:solidFill>
                <a:effectLst/>
                <a:latin typeface="Times New Roman" panose="02020603050405020304" pitchFamily="18" charset="0"/>
                <a:cs typeface="Times New Roman" panose="02020603050405020304" pitchFamily="18" charset="0"/>
              </a:rPr>
              <a:t>Which set of variables has the stronger association?</a:t>
            </a:r>
          </a:p>
          <a:p>
            <a:pPr marL="182880" indent="0">
              <a:buNone/>
            </a:pPr>
            <a:endParaRPr lang="en-US" sz="2000" dirty="0">
              <a:latin typeface="Times New Roman" panose="02020603050405020304" pitchFamily="18" charset="0"/>
              <a:cs typeface="Times New Roman" panose="02020603050405020304" pitchFamily="18" charset="0"/>
            </a:endParaRPr>
          </a:p>
          <a:p>
            <a:pPr marL="182880" indent="0">
              <a:buNone/>
            </a:pPr>
            <a:endParaRPr lang="en-US" sz="2000" dirty="0">
              <a:latin typeface="Times New Roman" panose="02020603050405020304" pitchFamily="18" charset="0"/>
              <a:cs typeface="Times New Roman" panose="02020603050405020304" pitchFamily="18" charset="0"/>
            </a:endParaRPr>
          </a:p>
          <a:p>
            <a:pPr marL="182880" indent="0">
              <a:buNone/>
            </a:pPr>
            <a:endParaRPr lang="en-US" sz="2000" dirty="0">
              <a:latin typeface="Times New Roman" panose="02020603050405020304" pitchFamily="18" charset="0"/>
              <a:cs typeface="Times New Roman" panose="02020603050405020304" pitchFamily="18" charset="0"/>
            </a:endParaRPr>
          </a:p>
          <a:p>
            <a:pPr marL="182880" indent="0">
              <a:buNone/>
            </a:pPr>
            <a:endParaRPr lang="en-US" sz="2000" dirty="0">
              <a:latin typeface="Times New Roman" panose="02020603050405020304" pitchFamily="18" charset="0"/>
              <a:cs typeface="Times New Roman" panose="02020603050405020304" pitchFamily="18" charset="0"/>
            </a:endParaRPr>
          </a:p>
          <a:p>
            <a:pPr marL="182880" indent="0">
              <a:buNone/>
            </a:pPr>
            <a:r>
              <a:rPr lang="en-US" sz="2000" b="0" i="0" dirty="0">
                <a:solidFill>
                  <a:srgbClr val="000000"/>
                </a:solidFill>
                <a:effectLst/>
                <a:latin typeface="Times New Roman" panose="02020603050405020304" pitchFamily="18" charset="0"/>
                <a:cs typeface="Times New Roman" panose="02020603050405020304" pitchFamily="18" charset="0"/>
              </a:rPr>
              <a:t>Though it may initially appear as though the strength of the linear relationship in scatterplot B is stronger than the linear association between variables in scatterplot A, the data in each plot is the same. </a:t>
            </a:r>
            <a:r>
              <a:rPr lang="en-US" sz="2000" b="1" i="0" dirty="0">
                <a:solidFill>
                  <a:srgbClr val="000000"/>
                </a:solidFill>
                <a:effectLst/>
                <a:latin typeface="Times New Roman" panose="02020603050405020304" pitchFamily="18" charset="0"/>
                <a:cs typeface="Times New Roman" panose="02020603050405020304" pitchFamily="18" charset="0"/>
              </a:rPr>
              <a:t>The difference is the scale of the axes</a:t>
            </a:r>
            <a:r>
              <a:rPr lang="en-US" sz="2000" b="0" i="0" dirty="0">
                <a:solidFill>
                  <a:srgbClr val="000000"/>
                </a:solidFill>
                <a:effectLst/>
                <a:latin typeface="Times New Roman" panose="02020603050405020304" pitchFamily="18" charset="0"/>
                <a:cs typeface="Times New Roman" panose="02020603050405020304" pitchFamily="18" charset="0"/>
              </a:rPr>
              <a:t>. Scatterplot A is “zoomed in”, while scatterplot B is “zoomed out.” This is apparent on closer inspection once we add in the axes. As such, the amount of white space on a page impacts how we judge the strength of the association</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F4D5DD-1954-C867-09D8-F3369FE879D0}"/>
              </a:ext>
            </a:extLst>
          </p:cNvPr>
          <p:cNvPicPr>
            <a:picLocks noChangeAspect="1"/>
          </p:cNvPicPr>
          <p:nvPr/>
        </p:nvPicPr>
        <p:blipFill>
          <a:blip r:embed="rId2"/>
          <a:stretch>
            <a:fillRect/>
          </a:stretch>
        </p:blipFill>
        <p:spPr>
          <a:xfrm>
            <a:off x="696912" y="2103437"/>
            <a:ext cx="2171700" cy="1752600"/>
          </a:xfrm>
          <a:prstGeom prst="rect">
            <a:avLst/>
          </a:prstGeom>
        </p:spPr>
      </p:pic>
      <p:pic>
        <p:nvPicPr>
          <p:cNvPr id="7" name="Picture 6">
            <a:extLst>
              <a:ext uri="{FF2B5EF4-FFF2-40B4-BE49-F238E27FC236}">
                <a16:creationId xmlns:a16="http://schemas.microsoft.com/office/drawing/2014/main" id="{192CD97E-0C63-D213-4A4B-0D4EF32CB2CA}"/>
              </a:ext>
            </a:extLst>
          </p:cNvPr>
          <p:cNvPicPr>
            <a:picLocks noChangeAspect="1"/>
          </p:cNvPicPr>
          <p:nvPr/>
        </p:nvPicPr>
        <p:blipFill>
          <a:blip r:embed="rId3"/>
          <a:stretch>
            <a:fillRect/>
          </a:stretch>
        </p:blipFill>
        <p:spPr>
          <a:xfrm>
            <a:off x="4735512" y="2103437"/>
            <a:ext cx="2181225" cy="1762125"/>
          </a:xfrm>
          <a:prstGeom prst="rect">
            <a:avLst/>
          </a:prstGeom>
        </p:spPr>
      </p:pic>
    </p:spTree>
    <p:extLst>
      <p:ext uri="{BB962C8B-B14F-4D97-AF65-F5344CB8AC3E}">
        <p14:creationId xmlns:p14="http://schemas.microsoft.com/office/powerpoint/2010/main" val="130644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A259-E6F8-200D-EF03-8234C0BB6484}"/>
              </a:ext>
            </a:extLst>
          </p:cNvPr>
          <p:cNvSpPr>
            <a:spLocks noGrp="1"/>
          </p:cNvSpPr>
          <p:nvPr>
            <p:ph type="title"/>
          </p:nvPr>
        </p:nvSpPr>
        <p:spPr/>
        <p:txBody>
          <a:bodyPr/>
          <a:lstStyle/>
          <a:p>
            <a:r>
              <a:rPr lang="en-US" dirty="0"/>
              <a:t>Exercise</a:t>
            </a:r>
          </a:p>
        </p:txBody>
      </p:sp>
      <p:sp>
        <p:nvSpPr>
          <p:cNvPr id="6" name="TextBox 5">
            <a:extLst>
              <a:ext uri="{FF2B5EF4-FFF2-40B4-BE49-F238E27FC236}">
                <a16:creationId xmlns:a16="http://schemas.microsoft.com/office/drawing/2014/main" id="{6BCB8BF9-6C0E-87A2-C5EE-02E2A01F0886}"/>
              </a:ext>
            </a:extLst>
          </p:cNvPr>
          <p:cNvSpPr txBox="1"/>
          <p:nvPr/>
        </p:nvSpPr>
        <p:spPr>
          <a:xfrm>
            <a:off x="315912" y="1346709"/>
            <a:ext cx="9296400"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data for each of the scatterplots below is the same. If the correlation in scatterplot A is </a:t>
            </a:r>
            <a:r>
              <a:rPr kumimoji="0" lang="en-US" altLang="en-US" b="0" i="1" u="none" strike="noStrike" cap="none" normalizeH="0" baseline="0" dirty="0">
                <a:ln>
                  <a:noFill/>
                </a:ln>
                <a:solidFill>
                  <a:srgbClr val="000000"/>
                </a:solidFill>
                <a:effectLst/>
                <a:latin typeface="Times New Roman" panose="02020603050405020304" pitchFamily="18" charset="0"/>
                <a:ea typeface="MathJax_Main"/>
                <a:cs typeface="Times New Roman" panose="02020603050405020304" pitchFamily="18" charset="0"/>
              </a:rPr>
              <a:t>0.77</a:t>
            </a:r>
            <a:r>
              <a:rPr kumimoji="0" lang="en-US" altLang="en-US"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then what is the correlation between the variables in scatterplot B?</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defTabSz="914400" eaLnBrk="0">
              <a:lnSpc>
                <a:spcPct val="100000"/>
              </a:lnSpc>
              <a:buClrTx/>
              <a:buSz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correlation between variables in B is the same as the correlation between variables in scatterplot A (since the data is the same). The correlation, then, is </a:t>
            </a:r>
            <a:r>
              <a:rPr kumimoji="0" lang="en-US" altLang="en-US" b="0" i="0" u="none" strike="noStrike" cap="none" normalizeH="0" baseline="0" dirty="0">
                <a:ln>
                  <a:noFill/>
                </a:ln>
                <a:solidFill>
                  <a:srgbClr val="000000"/>
                </a:solidFill>
                <a:effectLst/>
                <a:latin typeface="Times New Roman" panose="02020603050405020304" pitchFamily="18" charset="0"/>
                <a:ea typeface="MathJax_Main"/>
                <a:cs typeface="Times New Roman" panose="02020603050405020304" pitchFamily="18" charset="0"/>
              </a:rPr>
              <a:t>0.77</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0FDA1FAD-446F-8074-42DF-0F58B9D197C5}"/>
              </a:ext>
            </a:extLst>
          </p:cNvPr>
          <p:cNvPicPr>
            <a:picLocks noChangeAspect="1"/>
          </p:cNvPicPr>
          <p:nvPr/>
        </p:nvPicPr>
        <p:blipFill>
          <a:blip r:embed="rId2"/>
          <a:stretch>
            <a:fillRect/>
          </a:stretch>
        </p:blipFill>
        <p:spPr>
          <a:xfrm>
            <a:off x="468313" y="2607184"/>
            <a:ext cx="3257550" cy="2552700"/>
          </a:xfrm>
          <a:prstGeom prst="rect">
            <a:avLst/>
          </a:prstGeom>
        </p:spPr>
      </p:pic>
      <p:pic>
        <p:nvPicPr>
          <p:cNvPr id="12" name="Picture 11">
            <a:extLst>
              <a:ext uri="{FF2B5EF4-FFF2-40B4-BE49-F238E27FC236}">
                <a16:creationId xmlns:a16="http://schemas.microsoft.com/office/drawing/2014/main" id="{C8016144-6E7D-C302-978F-F40546F33A86}"/>
              </a:ext>
            </a:extLst>
          </p:cNvPr>
          <p:cNvPicPr>
            <a:picLocks noChangeAspect="1"/>
          </p:cNvPicPr>
          <p:nvPr/>
        </p:nvPicPr>
        <p:blipFill>
          <a:blip r:embed="rId3"/>
          <a:stretch>
            <a:fillRect/>
          </a:stretch>
        </p:blipFill>
        <p:spPr>
          <a:xfrm>
            <a:off x="5573712" y="2474912"/>
            <a:ext cx="3248025" cy="2609850"/>
          </a:xfrm>
          <a:prstGeom prst="rect">
            <a:avLst/>
          </a:prstGeom>
        </p:spPr>
      </p:pic>
    </p:spTree>
    <p:extLst>
      <p:ext uri="{BB962C8B-B14F-4D97-AF65-F5344CB8AC3E}">
        <p14:creationId xmlns:p14="http://schemas.microsoft.com/office/powerpoint/2010/main" val="293476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 calcmode="lin" valueType="num">
                                      <p:cBhvr additive="base">
                                        <p:cTn id="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B6A7-4079-CD6A-4A2E-E475452596E5}"/>
              </a:ext>
            </a:extLst>
          </p:cNvPr>
          <p:cNvSpPr>
            <a:spLocks noGrp="1"/>
          </p:cNvSpPr>
          <p:nvPr>
            <p:ph type="title"/>
          </p:nvPr>
        </p:nvSpPr>
        <p:spPr/>
        <p:txBody>
          <a:bodyPr/>
          <a:lstStyle/>
          <a:p>
            <a:r>
              <a:rPr lang="en-US" dirty="0"/>
              <a:t>R Function </a:t>
            </a:r>
            <a:r>
              <a:rPr lang="en-US" dirty="0" err="1"/>
              <a:t>cor</a:t>
            </a:r>
            <a:r>
              <a:rPr lang="en-US" dirty="0"/>
              <a:t>()</a:t>
            </a:r>
          </a:p>
        </p:txBody>
      </p:sp>
      <p:sp>
        <p:nvSpPr>
          <p:cNvPr id="3" name="Text Placeholder 2">
            <a:extLst>
              <a:ext uri="{FF2B5EF4-FFF2-40B4-BE49-F238E27FC236}">
                <a16:creationId xmlns:a16="http://schemas.microsoft.com/office/drawing/2014/main" id="{9363F433-6EC5-9DE4-CB92-DEFBF5D23AE1}"/>
              </a:ext>
            </a:extLst>
          </p:cNvPr>
          <p:cNvSpPr>
            <a:spLocks noGrp="1"/>
          </p:cNvSpPr>
          <p:nvPr>
            <p:ph type="body" sz="quarter" idx="10"/>
          </p:nvPr>
        </p:nvSpPr>
        <p:spPr>
          <a:xfrm>
            <a:off x="315912" y="1570037"/>
            <a:ext cx="9448800" cy="685800"/>
          </a:xfrm>
        </p:spPr>
        <p:txBody>
          <a:bodyPr/>
          <a:lstStyle/>
          <a:p>
            <a:pPr marL="18288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Use </a:t>
            </a:r>
            <a:r>
              <a:rPr lang="en-US" sz="2400" b="0" i="0" u="none" strike="noStrike" baseline="0" dirty="0" err="1">
                <a:solidFill>
                  <a:srgbClr val="0000FF"/>
                </a:solidFill>
                <a:latin typeface="Times New Roman" panose="02020603050405020304" pitchFamily="18" charset="0"/>
                <a:cs typeface="Times New Roman" panose="02020603050405020304" pitchFamily="18" charset="0"/>
              </a:rPr>
              <a:t>cor</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to calculate the sample correlation coefficient</a:t>
            </a:r>
            <a:endParaRPr lang="en-US" sz="2400" b="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280683-2EA3-AB40-86BA-767C5E26707F}"/>
              </a:ext>
            </a:extLst>
          </p:cNvPr>
          <p:cNvPicPr>
            <a:picLocks noChangeAspect="1"/>
          </p:cNvPicPr>
          <p:nvPr/>
        </p:nvPicPr>
        <p:blipFill>
          <a:blip r:embed="rId2"/>
          <a:stretch>
            <a:fillRect/>
          </a:stretch>
        </p:blipFill>
        <p:spPr>
          <a:xfrm>
            <a:off x="392112" y="1964836"/>
            <a:ext cx="8697951" cy="2263698"/>
          </a:xfrm>
          <a:prstGeom prst="rect">
            <a:avLst/>
          </a:prstGeom>
        </p:spPr>
      </p:pic>
      <p:pic>
        <p:nvPicPr>
          <p:cNvPr id="7" name="Picture 6">
            <a:extLst>
              <a:ext uri="{FF2B5EF4-FFF2-40B4-BE49-F238E27FC236}">
                <a16:creationId xmlns:a16="http://schemas.microsoft.com/office/drawing/2014/main" id="{82F34D73-1618-E4E4-E1E8-D78C5D25113D}"/>
              </a:ext>
            </a:extLst>
          </p:cNvPr>
          <p:cNvPicPr>
            <a:picLocks noChangeAspect="1"/>
          </p:cNvPicPr>
          <p:nvPr/>
        </p:nvPicPr>
        <p:blipFill>
          <a:blip r:embed="rId3"/>
          <a:stretch>
            <a:fillRect/>
          </a:stretch>
        </p:blipFill>
        <p:spPr>
          <a:xfrm>
            <a:off x="2678112" y="4204233"/>
            <a:ext cx="3505200" cy="2787120"/>
          </a:xfrm>
          <a:prstGeom prst="rect">
            <a:avLst/>
          </a:prstGeom>
        </p:spPr>
      </p:pic>
    </p:spTree>
    <p:extLst>
      <p:ext uri="{BB962C8B-B14F-4D97-AF65-F5344CB8AC3E}">
        <p14:creationId xmlns:p14="http://schemas.microsoft.com/office/powerpoint/2010/main" val="978668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B6A7-4079-CD6A-4A2E-E475452596E5}"/>
              </a:ext>
            </a:extLst>
          </p:cNvPr>
          <p:cNvSpPr>
            <a:spLocks noGrp="1"/>
          </p:cNvSpPr>
          <p:nvPr>
            <p:ph type="title"/>
          </p:nvPr>
        </p:nvSpPr>
        <p:spPr>
          <a:xfrm>
            <a:off x="1001712" y="309562"/>
            <a:ext cx="8458200" cy="1260475"/>
          </a:xfrm>
        </p:spPr>
        <p:txBody>
          <a:bodyPr/>
          <a:lstStyle/>
          <a:p>
            <a:r>
              <a:rPr lang="en-US" sz="2800" dirty="0"/>
              <a:t>Inference about Population Correlation Coefficient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363F433-6EC5-9DE4-CB92-DEFBF5D23AE1}"/>
                  </a:ext>
                </a:extLst>
              </p:cNvPr>
              <p:cNvSpPr>
                <a:spLocks noGrp="1"/>
              </p:cNvSpPr>
              <p:nvPr>
                <p:ph type="body" sz="quarter" idx="10"/>
              </p:nvPr>
            </p:nvSpPr>
            <p:spPr>
              <a:xfrm>
                <a:off x="315912" y="1570037"/>
                <a:ext cx="9448800" cy="5029200"/>
              </a:xfrm>
            </p:spPr>
            <p:txBody>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Use sample data to make conclusions about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the population correlation coefficient</a:t>
                </a:r>
              </a:p>
              <a:p>
                <a:r>
                  <a:rPr lang="en-US" sz="2400" b="0" i="0" u="none" strike="noStrike" baseline="0" dirty="0">
                    <a:solidFill>
                      <a:srgbClr val="8C4513"/>
                    </a:solidFill>
                    <a:latin typeface="Times New Roman" panose="02020603050405020304" pitchFamily="18" charset="0"/>
                    <a:cs typeface="Times New Roman" panose="02020603050405020304" pitchFamily="18" charset="0"/>
                  </a:rPr>
                  <a:t>The sample correlation, </a:t>
                </a:r>
                <a14:m>
                  <m:oMath xmlns:m="http://schemas.openxmlformats.org/officeDocument/2006/math">
                    <m:r>
                      <a:rPr lang="en-US" sz="2400" b="0" i="1" u="none" strike="noStrike" baseline="0" dirty="0" smtClean="0">
                        <a:solidFill>
                          <a:srgbClr val="8C4513"/>
                        </a:solidFill>
                        <a:latin typeface="Cambria Math" panose="02040503050406030204" pitchFamily="18" charset="0"/>
                        <a:cs typeface="Times New Roman" panose="02020603050405020304" pitchFamily="18" charset="0"/>
                      </a:rPr>
                      <m:t>𝑟</m:t>
                    </m:r>
                  </m:oMath>
                </a14:m>
                <a:r>
                  <a:rPr lang="en-US" sz="2400" b="0" i="0" u="none" strike="noStrike" baseline="0" dirty="0">
                    <a:solidFill>
                      <a:srgbClr val="8C4513"/>
                    </a:solidFill>
                    <a:latin typeface="Times New Roman" panose="02020603050405020304" pitchFamily="18" charset="0"/>
                    <a:cs typeface="Times New Roman" panose="02020603050405020304" pitchFamily="18" charset="0"/>
                  </a:rPr>
                  <a:t>, is a point estimate for the population correlation </a:t>
                </a:r>
                <a:r>
                  <a:rPr lang="en-US" sz="2400" dirty="0">
                    <a:solidFill>
                      <a:srgbClr val="8C4513"/>
                    </a:solidFill>
                    <a:latin typeface="Times New Roman" panose="02020603050405020304" pitchFamily="18" charset="0"/>
                    <a:cs typeface="Times New Roman" panose="02020603050405020304" pitchFamily="18" charset="0"/>
                  </a:rPr>
                  <a:t>coefficient, </a:t>
                </a:r>
                <a14:m>
                  <m:oMath xmlns:m="http://schemas.openxmlformats.org/officeDocument/2006/math">
                    <m:r>
                      <a:rPr lang="en-US" sz="2400">
                        <a:solidFill>
                          <a:srgbClr val="8C4513"/>
                        </a:solidFill>
                        <a:latin typeface="Cambria Math" panose="02040503050406030204" pitchFamily="18" charset="0"/>
                        <a:cs typeface="Times New Roman" panose="02020603050405020304" pitchFamily="18" charset="0"/>
                      </a:rPr>
                      <m:t>𝜌</m:t>
                    </m:r>
                  </m:oMath>
                </a14:m>
                <a:endParaRPr lang="en-US" sz="2400" dirty="0">
                  <a:solidFill>
                    <a:srgbClr val="8C4513"/>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Formal tests of hypotheses concerning seek to determine </a:t>
                </a:r>
                <a:r>
                  <a:rPr lang="en-US" sz="2400" b="0" i="0" u="none" strike="noStrike" baseline="0" dirty="0">
                    <a:solidFill>
                      <a:srgbClr val="006400"/>
                    </a:solidFill>
                    <a:latin typeface="Times New Roman" panose="02020603050405020304" pitchFamily="18" charset="0"/>
                    <a:cs typeface="Times New Roman" panose="02020603050405020304" pitchFamily="18" charset="0"/>
                  </a:rPr>
                  <a:t>whether there is a linear association between the variables in the population</a:t>
                </a:r>
              </a:p>
              <a:p>
                <a:pPr marL="182880" indent="0" algn="l">
                  <a:buNone/>
                </a:pPr>
                <a14:m>
                  <m:oMath xmlns:m="http://schemas.openxmlformats.org/officeDocument/2006/math">
                    <m:sSub>
                      <m:sSubPr>
                        <m:ctrlPr>
                          <a:rPr lang="en-US" sz="2400" b="0" i="1" u="none" strike="noStrike" baseline="0" smtClean="0">
                            <a:solidFill>
                              <a:srgbClr val="0000FF"/>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00FF"/>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0000FF"/>
                            </a:solidFill>
                            <a:latin typeface="Cambria Math" panose="02040503050406030204" pitchFamily="18" charset="0"/>
                            <a:cs typeface="Times New Roman" panose="02020603050405020304" pitchFamily="18" charset="0"/>
                          </a:rPr>
                          <m:t>0</m:t>
                        </m:r>
                      </m:sub>
                    </m:sSub>
                    <m:r>
                      <a:rPr lang="en-US" sz="2400" b="0" i="1" u="none" strike="noStrike" baseline="0" smtClean="0">
                        <a:solidFill>
                          <a:srgbClr val="0000FF"/>
                        </a:solidFill>
                        <a:latin typeface="Cambria Math" panose="02040503050406030204" pitchFamily="18" charset="0"/>
                        <a:cs typeface="Times New Roman" panose="02020603050405020304" pitchFamily="18" charset="0"/>
                      </a:rPr>
                      <m:t>: </m:t>
                    </m:r>
                    <m:r>
                      <a:rPr lang="en-US" sz="24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4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=0 </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(there is no linear association)</a:t>
                </a:r>
              </a:p>
              <a:p>
                <a:pPr marL="182880" indent="0" algn="l">
                  <a:buNone/>
                </a:pPr>
                <a14:m>
                  <m:oMath xmlns:m="http://schemas.openxmlformats.org/officeDocument/2006/math">
                    <m:sSub>
                      <m:sSubPr>
                        <m:ctrlPr>
                          <a:rPr lang="en-US" sz="2400" b="0" i="1" u="none" strike="noStrike" baseline="0" smtClean="0">
                            <a:solidFill>
                              <a:srgbClr val="0000FF"/>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0000FF"/>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0000FF"/>
                            </a:solidFill>
                            <a:latin typeface="Cambria Math" panose="02040503050406030204" pitchFamily="18" charset="0"/>
                            <a:cs typeface="Times New Roman" panose="02020603050405020304" pitchFamily="18" charset="0"/>
                          </a:rPr>
                          <m:t>1</m:t>
                        </m:r>
                      </m:sub>
                    </m:sSub>
                    <m:r>
                      <a:rPr lang="en-US" sz="2400" b="0" i="1" u="none" strike="noStrike" baseline="0" smtClean="0">
                        <a:solidFill>
                          <a:srgbClr val="0000FF"/>
                        </a:solidFill>
                        <a:latin typeface="Cambria Math" panose="02040503050406030204" pitchFamily="18" charset="0"/>
                        <a:cs typeface="Times New Roman" panose="02020603050405020304" pitchFamily="18" charset="0"/>
                      </a:rPr>
                      <m:t>: </m:t>
                    </m:r>
                    <m:r>
                      <a:rPr lang="en-US" sz="24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4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(there is a linear association)</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9363F433-6EC5-9DE4-CB92-DEFBF5D23AE1}"/>
                  </a:ext>
                </a:extLst>
              </p:cNvPr>
              <p:cNvSpPr>
                <a:spLocks noGrp="1" noRot="1" noChangeAspect="1" noMove="1" noResize="1" noEditPoints="1" noAdjustHandles="1" noChangeArrowheads="1" noChangeShapeType="1" noTextEdit="1"/>
              </p:cNvSpPr>
              <p:nvPr>
                <p:ph type="body" sz="quarter" idx="10"/>
              </p:nvPr>
            </p:nvSpPr>
            <p:spPr>
              <a:xfrm>
                <a:off x="315912" y="1570037"/>
                <a:ext cx="9448800" cy="5029200"/>
              </a:xfrm>
              <a:blipFill>
                <a:blip r:embed="rId3"/>
                <a:stretch>
                  <a:fillRect t="-1333" r="-2065"/>
                </a:stretch>
              </a:blipFill>
            </p:spPr>
            <p:txBody>
              <a:bodyPr/>
              <a:lstStyle/>
              <a:p>
                <a:r>
                  <a:rPr lang="en-US">
                    <a:noFill/>
                  </a:rPr>
                  <a:t> </a:t>
                </a:r>
              </a:p>
            </p:txBody>
          </p:sp>
        </mc:Fallback>
      </mc:AlternateContent>
    </p:spTree>
    <p:extLst>
      <p:ext uri="{BB962C8B-B14F-4D97-AF65-F5344CB8AC3E}">
        <p14:creationId xmlns:p14="http://schemas.microsoft.com/office/powerpoint/2010/main" val="1445469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B6A7-4079-CD6A-4A2E-E475452596E5}"/>
              </a:ext>
            </a:extLst>
          </p:cNvPr>
          <p:cNvSpPr>
            <a:spLocks noGrp="1"/>
          </p:cNvSpPr>
          <p:nvPr>
            <p:ph type="title"/>
          </p:nvPr>
        </p:nvSpPr>
        <p:spPr>
          <a:xfrm>
            <a:off x="1001712" y="309562"/>
            <a:ext cx="8458200" cy="1260475"/>
          </a:xfrm>
        </p:spPr>
        <p:txBody>
          <a:bodyPr/>
          <a:lstStyle/>
          <a:p>
            <a:r>
              <a:rPr lang="en-US" sz="2800" dirty="0"/>
              <a:t>Inference about Population Correlation Coefficient</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9363F433-6EC5-9DE4-CB92-DEFBF5D23AE1}"/>
                  </a:ext>
                </a:extLst>
              </p:cNvPr>
              <p:cNvSpPr>
                <a:spLocks noGrp="1"/>
              </p:cNvSpPr>
              <p:nvPr>
                <p:ph type="body" sz="quarter" idx="10"/>
              </p:nvPr>
            </p:nvSpPr>
            <p:spPr>
              <a:xfrm>
                <a:off x="315912" y="1265237"/>
                <a:ext cx="9448800" cy="5029200"/>
              </a:xfrm>
            </p:spPr>
            <p:txBody>
              <a:bodyPr/>
              <a:lstStyle/>
              <a:p>
                <a:pPr marL="182880" indent="0" algn="l">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FF"/>
                            </a:solidFill>
                            <a:latin typeface="Cambria Math" panose="02040503050406030204" pitchFamily="18" charset="0"/>
                            <a:cs typeface="Times New Roman" panose="02020603050405020304" pitchFamily="18" charset="0"/>
                          </a:rPr>
                          <m:t>𝐻</m:t>
                        </m:r>
                      </m:e>
                      <m:sub>
                        <m:r>
                          <a:rPr lang="en-US" sz="2000" b="0" i="1" u="none" strike="noStrike" baseline="0" smtClean="0">
                            <a:solidFill>
                              <a:srgbClr val="0000FF"/>
                            </a:solidFill>
                            <a:latin typeface="Cambria Math" panose="02040503050406030204" pitchFamily="18" charset="0"/>
                            <a:cs typeface="Times New Roman" panose="02020603050405020304" pitchFamily="18" charset="0"/>
                          </a:rPr>
                          <m:t>0</m:t>
                        </m:r>
                      </m:sub>
                    </m:sSub>
                    <m:r>
                      <a:rPr lang="en-US" sz="2000" b="0" i="1" u="none" strike="noStrike" baseline="0" smtClean="0">
                        <a:solidFill>
                          <a:srgbClr val="0000FF"/>
                        </a:solidFill>
                        <a:latin typeface="Cambria Math" panose="02040503050406030204" pitchFamily="18" charset="0"/>
                        <a:cs typeface="Times New Roman" panose="02020603050405020304" pitchFamily="18" charset="0"/>
                      </a:rPr>
                      <m:t>: </m:t>
                    </m:r>
                    <m:r>
                      <a:rPr lang="en-US" sz="20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=0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(there is no linear association)</a:t>
                </a:r>
              </a:p>
              <a:p>
                <a:pPr marL="182880" indent="0" algn="l">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FF"/>
                            </a:solidFill>
                            <a:latin typeface="Cambria Math" panose="02040503050406030204" pitchFamily="18" charset="0"/>
                            <a:cs typeface="Times New Roman" panose="02020603050405020304" pitchFamily="18" charset="0"/>
                          </a:rPr>
                          <m:t>𝐻</m:t>
                        </m:r>
                      </m:e>
                      <m:sub>
                        <m:r>
                          <a:rPr lang="en-US" sz="2000" b="0" i="1" u="none" strike="noStrike" baseline="0" smtClean="0">
                            <a:solidFill>
                              <a:srgbClr val="0000FF"/>
                            </a:solidFill>
                            <a:latin typeface="Cambria Math" panose="02040503050406030204" pitchFamily="18" charset="0"/>
                            <a:cs typeface="Times New Roman" panose="02020603050405020304" pitchFamily="18" charset="0"/>
                          </a:rPr>
                          <m:t>1</m:t>
                        </m:r>
                      </m:sub>
                    </m:sSub>
                    <m:r>
                      <a:rPr lang="en-US" sz="2000" b="0" i="1" u="none" strike="noStrike" baseline="0" smtClean="0">
                        <a:solidFill>
                          <a:srgbClr val="0000FF"/>
                        </a:solidFill>
                        <a:latin typeface="Cambria Math" panose="02040503050406030204" pitchFamily="18" charset="0"/>
                        <a:cs typeface="Times New Roman" panose="02020603050405020304" pitchFamily="18" charset="0"/>
                      </a:rPr>
                      <m:t>: </m:t>
                    </m:r>
                    <m:r>
                      <a:rPr lang="en-US" sz="20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000" b="0" i="1" u="none" strike="noStrike" baseline="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(there is a linear association)</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We use the test statistic:</a:t>
                </a:r>
              </a:p>
              <a:p>
                <a:pPr marL="182880" indent="0" algn="l">
                  <a:buNone/>
                </a:pPr>
                <a14:m>
                  <m:oMathPara xmlns:m="http://schemas.openxmlformats.org/officeDocument/2006/math">
                    <m:oMathParaPr>
                      <m:jc m:val="centerGroup"/>
                    </m:oMathParaPr>
                    <m:oMath xmlns:m="http://schemas.openxmlformats.org/officeDocument/2006/math">
                      <m:r>
                        <a:rPr lang="en-US" sz="2000" b="0" i="1" u="none" strike="noStrike" baseline="0" smtClean="0">
                          <a:solidFill>
                            <a:srgbClr val="000000"/>
                          </a:solidFill>
                          <a:latin typeface="Cambria Math" panose="02040503050406030204" pitchFamily="18" charset="0"/>
                        </a:rPr>
                        <m:t>𝑡</m:t>
                      </m:r>
                      <m:r>
                        <a:rPr lang="en-US" sz="2000" b="0" i="1" u="none" strike="noStrike" baseline="0" smtClean="0">
                          <a:solidFill>
                            <a:srgbClr val="000000"/>
                          </a:solidFill>
                          <a:latin typeface="Cambria Math" panose="02040503050406030204" pitchFamily="18" charset="0"/>
                        </a:rPr>
                        <m:t>=</m:t>
                      </m:r>
                      <m:r>
                        <a:rPr lang="en-US" sz="2000" b="0" i="1" u="none" strike="noStrike" baseline="0" smtClean="0">
                          <a:solidFill>
                            <a:srgbClr val="000000"/>
                          </a:solidFill>
                          <a:latin typeface="Cambria Math" panose="02040503050406030204" pitchFamily="18" charset="0"/>
                        </a:rPr>
                        <m:t>𝑟</m:t>
                      </m:r>
                      <m:rad>
                        <m:radPr>
                          <m:degHide m:val="on"/>
                          <m:ctrlPr>
                            <a:rPr lang="en-US" sz="2000" b="0" i="1" u="none" strike="noStrike" baseline="0" smtClean="0">
                              <a:solidFill>
                                <a:srgbClr val="000000"/>
                              </a:solidFill>
                              <a:latin typeface="Cambria Math" panose="02040503050406030204" pitchFamily="18" charset="0"/>
                            </a:rPr>
                          </m:ctrlPr>
                        </m:radPr>
                        <m:deg/>
                        <m:e>
                          <m:f>
                            <m:fPr>
                              <m:ctrlPr>
                                <a:rPr lang="en-US" sz="2000" b="0" i="1" u="none" strike="noStrike" baseline="0" smtClean="0">
                                  <a:solidFill>
                                    <a:srgbClr val="000000"/>
                                  </a:solidFill>
                                  <a:latin typeface="Cambria Math" panose="02040503050406030204" pitchFamily="18" charset="0"/>
                                </a:rPr>
                              </m:ctrlPr>
                            </m:fPr>
                            <m:num>
                              <m:r>
                                <a:rPr lang="en-US" sz="2000" b="0" i="1" u="none" strike="noStrike" baseline="0" smtClean="0">
                                  <a:solidFill>
                                    <a:srgbClr val="000000"/>
                                  </a:solidFill>
                                  <a:latin typeface="Cambria Math" panose="02040503050406030204" pitchFamily="18" charset="0"/>
                                </a:rPr>
                                <m:t>𝑛</m:t>
                              </m:r>
                              <m:r>
                                <a:rPr lang="en-US" sz="2000" b="0" i="1" u="none" strike="noStrike" baseline="0" smtClean="0">
                                  <a:solidFill>
                                    <a:srgbClr val="000000"/>
                                  </a:solidFill>
                                  <a:latin typeface="Cambria Math" panose="02040503050406030204" pitchFamily="18" charset="0"/>
                                </a:rPr>
                                <m:t>−2</m:t>
                              </m:r>
                            </m:num>
                            <m:den>
                              <m:r>
                                <a:rPr lang="en-US" sz="2000" b="0" i="1" u="none" strike="noStrike" baseline="0" smtClean="0">
                                  <a:solidFill>
                                    <a:srgbClr val="000000"/>
                                  </a:solidFill>
                                  <a:latin typeface="Cambria Math" panose="02040503050406030204" pitchFamily="18" charset="0"/>
                                </a:rPr>
                                <m:t>1−</m:t>
                              </m:r>
                              <m:sSup>
                                <m:sSupPr>
                                  <m:ctrlPr>
                                    <a:rPr lang="en-US" sz="2000" b="0" i="1" u="none" strike="noStrike" baseline="0" smtClean="0">
                                      <a:solidFill>
                                        <a:srgbClr val="000000"/>
                                      </a:solidFill>
                                      <a:latin typeface="Cambria Math" panose="02040503050406030204" pitchFamily="18" charset="0"/>
                                    </a:rPr>
                                  </m:ctrlPr>
                                </m:sSupPr>
                                <m:e>
                                  <m:r>
                                    <a:rPr lang="en-US" sz="2000" b="0" i="1" u="none" strike="noStrike" baseline="0" smtClean="0">
                                      <a:solidFill>
                                        <a:srgbClr val="000000"/>
                                      </a:solidFill>
                                      <a:latin typeface="Cambria Math" panose="02040503050406030204" pitchFamily="18" charset="0"/>
                                    </a:rPr>
                                    <m:t>𝑟</m:t>
                                  </m:r>
                                </m:e>
                                <m:sup>
                                  <m:r>
                                    <a:rPr lang="en-US" sz="2000" b="0" i="1" u="none" strike="noStrike" baseline="0" smtClean="0">
                                      <a:solidFill>
                                        <a:srgbClr val="000000"/>
                                      </a:solidFill>
                                      <a:latin typeface="Cambria Math" panose="02040503050406030204" pitchFamily="18" charset="0"/>
                                    </a:rPr>
                                    <m:t>2</m:t>
                                  </m:r>
                                </m:sup>
                              </m:sSup>
                            </m:den>
                          </m:f>
                        </m:e>
                      </m:rad>
                    </m:oMath>
                  </m:oMathPara>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which follows a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t-distribution with </a:t>
                </a:r>
                <a14:m>
                  <m:oMath xmlns:m="http://schemas.openxmlformats.org/officeDocument/2006/math">
                    <m:r>
                      <a:rPr lang="en-US" sz="2000" b="0" i="1" u="none" strike="noStrike" baseline="0" dirty="0" smtClean="0">
                        <a:solidFill>
                          <a:srgbClr val="0000FF"/>
                        </a:solidFill>
                        <a:highlight>
                          <a:srgbClr val="FFFF00"/>
                        </a:highlight>
                        <a:latin typeface="Cambria Math" panose="02040503050406030204" pitchFamily="18" charset="0"/>
                      </a:rPr>
                      <m:t>𝑛</m:t>
                    </m:r>
                    <m:r>
                      <a:rPr lang="en-US" sz="2000" b="1" i="1" u="none" strike="noStrike" baseline="0" dirty="0" smtClean="0">
                        <a:solidFill>
                          <a:srgbClr val="0000FF"/>
                        </a:solidFill>
                        <a:highlight>
                          <a:srgbClr val="FFFF00"/>
                        </a:highlight>
                        <a:latin typeface="Cambria Math" panose="02040503050406030204" pitchFamily="18" charset="0"/>
                      </a:rPr>
                      <m:t>−</m:t>
                    </m:r>
                    <m:r>
                      <a:rPr lang="en-US" sz="2000" b="0" i="1" u="none" strike="noStrike" baseline="0" dirty="0" smtClean="0">
                        <a:solidFill>
                          <a:srgbClr val="0000FF"/>
                        </a:solidFill>
                        <a:highlight>
                          <a:srgbClr val="FFFF00"/>
                        </a:highlight>
                        <a:latin typeface="Cambria Math" panose="02040503050406030204" pitchFamily="18" charset="0"/>
                      </a:rPr>
                      <m:t>2 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degrees of freedom under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𝐻</m:t>
                        </m:r>
                      </m:e>
                      <m:sub>
                        <m:r>
                          <a:rPr lang="en-US" sz="2000" i="1">
                            <a:solidFill>
                              <a:srgbClr val="0000FF"/>
                            </a:solidFill>
                            <a:latin typeface="Cambria Math" panose="02040503050406030204" pitchFamily="18" charset="0"/>
                            <a:cs typeface="Times New Roman" panose="02020603050405020304" pitchFamily="18" charset="0"/>
                          </a:rPr>
                          <m:t>0</m:t>
                        </m:r>
                      </m:sub>
                    </m:sSub>
                    <m:r>
                      <a:rPr lang="en-US" sz="2000" i="1">
                        <a:solidFill>
                          <a:srgbClr val="0000FF"/>
                        </a:solidFill>
                        <a:latin typeface="Cambria Math" panose="02040503050406030204" pitchFamily="18" charset="0"/>
                        <a:cs typeface="Times New Roman" panose="02020603050405020304" pitchFamily="18" charset="0"/>
                      </a:rPr>
                      <m:t> </m:t>
                    </m:r>
                  </m:oMath>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decision rule for a two-sided level  test is:</a:t>
                </a:r>
              </a:p>
              <a:p>
                <a:pPr marL="182880" indent="0">
                  <a:buNone/>
                </a:pPr>
                <a:r>
                  <a:rPr lang="en-US" sz="1800" b="0" i="0" u="none" strike="noStrike" baseline="0" dirty="0">
                    <a:solidFill>
                      <a:srgbClr val="A10000"/>
                    </a:solidFill>
                    <a:latin typeface="Times New Roman" panose="02020603050405020304" pitchFamily="18" charset="0"/>
                    <a:cs typeface="Times New Roman" panose="02020603050405020304" pitchFamily="18" charset="0"/>
                  </a:rPr>
                  <a:t>	Reject </a:t>
                </a:r>
                <a14:m>
                  <m:oMath xmlns:m="http://schemas.openxmlformats.org/officeDocument/2006/math">
                    <m:sSub>
                      <m:sSubPr>
                        <m:ctrlPr>
                          <a:rPr lang="en-US" sz="1800" i="1">
                            <a:solidFill>
                              <a:srgbClr val="A10000"/>
                            </a:solidFill>
                            <a:latin typeface="Cambria Math" panose="02040503050406030204" pitchFamily="18" charset="0"/>
                          </a:rPr>
                        </m:ctrlPr>
                      </m:sSubPr>
                      <m:e>
                        <m:r>
                          <a:rPr lang="en-US" sz="1800">
                            <a:solidFill>
                              <a:srgbClr val="A10000"/>
                            </a:solidFill>
                            <a:latin typeface="Cambria Math" panose="02040503050406030204" pitchFamily="18" charset="0"/>
                          </a:rPr>
                          <m:t>𝐻</m:t>
                        </m:r>
                      </m:e>
                      <m:sub>
                        <m:r>
                          <a:rPr lang="en-US" sz="1800">
                            <a:solidFill>
                              <a:srgbClr val="A10000"/>
                            </a:solidFill>
                            <a:latin typeface="Cambria Math" panose="02040503050406030204" pitchFamily="18" charset="0"/>
                          </a:rPr>
                          <m:t>0</m:t>
                        </m:r>
                      </m:sub>
                    </m:sSub>
                    <m:r>
                      <a:rPr lang="en-US" sz="1800">
                        <a:solidFill>
                          <a:srgbClr val="A10000"/>
                        </a:solidFill>
                        <a:latin typeface="Cambria Math" panose="02040503050406030204" pitchFamily="18" charset="0"/>
                      </a:rPr>
                      <m:t>: </m:t>
                    </m:r>
                    <m:r>
                      <a:rPr lang="en-US" sz="1800">
                        <a:solidFill>
                          <a:srgbClr val="A10000"/>
                        </a:solidFill>
                        <a:latin typeface="Cambria Math" panose="02040503050406030204" pitchFamily="18" charset="0"/>
                      </a:rPr>
                      <m:t>𝜌</m:t>
                    </m:r>
                    <m:r>
                      <a:rPr lang="en-US" sz="1800">
                        <a:solidFill>
                          <a:srgbClr val="A10000"/>
                        </a:solidFill>
                        <a:latin typeface="Cambria Math" panose="02040503050406030204" pitchFamily="18" charset="0"/>
                      </a:rPr>
                      <m:t>=0 </m:t>
                    </m:r>
                  </m:oMath>
                </a14:m>
                <a:r>
                  <a:rPr lang="en-US" sz="1800" b="0" i="0" u="none" strike="noStrike" baseline="0" dirty="0">
                    <a:solidFill>
                      <a:srgbClr val="A10000"/>
                    </a:solidFill>
                    <a:latin typeface="Times New Roman" panose="02020603050405020304" pitchFamily="18" charset="0"/>
                    <a:cs typeface="Times New Roman" panose="02020603050405020304" pitchFamily="18" charset="0"/>
                  </a:rPr>
                  <a:t>if </a:t>
                </a:r>
                <a14:m>
                  <m:oMath xmlns:m="http://schemas.openxmlformats.org/officeDocument/2006/math">
                    <m:r>
                      <a:rPr lang="en-US" sz="1800" b="0" i="1" u="none" strike="noStrike" baseline="0" smtClean="0">
                        <a:solidFill>
                          <a:srgbClr val="A10000"/>
                        </a:solidFill>
                        <a:latin typeface="Cambria Math" panose="02040503050406030204" pitchFamily="18" charset="0"/>
                      </a:rPr>
                      <m:t>𝑡</m:t>
                    </m:r>
                    <m:r>
                      <a:rPr lang="en-US" sz="1800" b="0" i="1" u="none" strike="noStrike" baseline="0" smtClean="0">
                        <a:solidFill>
                          <a:srgbClr val="A10000"/>
                        </a:solidFill>
                        <a:latin typeface="Cambria Math" panose="02040503050406030204" pitchFamily="18" charset="0"/>
                      </a:rPr>
                      <m:t> ≥ </m:t>
                    </m:r>
                    <m:sSub>
                      <m:sSubPr>
                        <m:ctrlPr>
                          <a:rPr lang="en-US" sz="1800" b="0" i="1" u="none" strike="noStrike" baseline="0" smtClean="0">
                            <a:solidFill>
                              <a:srgbClr val="A10000"/>
                            </a:solidFill>
                            <a:latin typeface="Cambria Math" panose="02040503050406030204" pitchFamily="18" charset="0"/>
                            <a:ea typeface="Cambria Math" panose="02040503050406030204" pitchFamily="18" charset="0"/>
                          </a:rPr>
                        </m:ctrlPr>
                      </m:sSubPr>
                      <m:e>
                        <m:r>
                          <a:rPr lang="en-US" sz="1800" b="0" i="1" u="none" strike="noStrike" baseline="0" smtClean="0">
                            <a:solidFill>
                              <a:srgbClr val="A10000"/>
                            </a:solidFill>
                            <a:latin typeface="Cambria Math" panose="02040503050406030204" pitchFamily="18" charset="0"/>
                            <a:ea typeface="Cambria Math" panose="02040503050406030204" pitchFamily="18" charset="0"/>
                          </a:rPr>
                          <m:t>𝑡</m:t>
                        </m:r>
                      </m:e>
                      <m:sub>
                        <m:r>
                          <a:rPr lang="en-US" sz="1800" b="0" i="1" u="none" strike="noStrike" baseline="0" smtClean="0">
                            <a:solidFill>
                              <a:srgbClr val="A10000"/>
                            </a:solidFill>
                            <a:highlight>
                              <a:srgbClr val="FFFF00"/>
                            </a:highlight>
                            <a:latin typeface="Cambria Math" panose="02040503050406030204" pitchFamily="18" charset="0"/>
                            <a:ea typeface="Cambria Math" panose="02040503050406030204" pitchFamily="18" charset="0"/>
                          </a:rPr>
                          <m:t>𝑛</m:t>
                        </m:r>
                        <m:r>
                          <a:rPr lang="en-US" sz="1800" b="0" i="1" u="none" strike="noStrike" baseline="0" smtClean="0">
                            <a:solidFill>
                              <a:srgbClr val="A10000"/>
                            </a:solidFill>
                            <a:highlight>
                              <a:srgbClr val="FFFF00"/>
                            </a:highlight>
                            <a:latin typeface="Cambria Math" panose="02040503050406030204" pitchFamily="18" charset="0"/>
                            <a:ea typeface="Cambria Math" panose="02040503050406030204" pitchFamily="18" charset="0"/>
                          </a:rPr>
                          <m:t>−2,</m:t>
                        </m:r>
                        <m:f>
                          <m:fPr>
                            <m:ctrlPr>
                              <a:rPr lang="en-US" sz="1800" b="0" i="1" u="none" strike="noStrike" baseline="0" smtClean="0">
                                <a:solidFill>
                                  <a:srgbClr val="A10000"/>
                                </a:solidFill>
                                <a:latin typeface="Cambria Math" panose="02040503050406030204" pitchFamily="18" charset="0"/>
                                <a:ea typeface="Cambria Math" panose="02040503050406030204" pitchFamily="18" charset="0"/>
                              </a:rPr>
                            </m:ctrlPr>
                          </m:fPr>
                          <m:num>
                            <m:r>
                              <a:rPr lang="en-US" sz="1800" b="0" i="1" u="none" strike="noStrike" baseline="0" smtClean="0">
                                <a:solidFill>
                                  <a:srgbClr val="A10000"/>
                                </a:solidFill>
                                <a:latin typeface="Cambria Math" panose="02040503050406030204" pitchFamily="18" charset="0"/>
                                <a:ea typeface="Cambria Math" panose="02040503050406030204" pitchFamily="18" charset="0"/>
                              </a:rPr>
                              <m:t>𝛼</m:t>
                            </m:r>
                          </m:num>
                          <m:den>
                            <m:r>
                              <a:rPr lang="en-US" sz="1800" b="0" i="1" u="none" strike="noStrike" baseline="0" smtClean="0">
                                <a:solidFill>
                                  <a:srgbClr val="A10000"/>
                                </a:solidFill>
                                <a:latin typeface="Cambria Math" panose="02040503050406030204" pitchFamily="18" charset="0"/>
                                <a:ea typeface="Cambria Math" panose="02040503050406030204" pitchFamily="18" charset="0"/>
                              </a:rPr>
                              <m:t>2</m:t>
                            </m:r>
                          </m:den>
                        </m:f>
                      </m:sub>
                    </m:sSub>
                  </m:oMath>
                </a14:m>
                <a:r>
                  <a:rPr lang="en-US" sz="1800" b="0" i="0" u="none" strike="noStrike" baseline="0" dirty="0">
                    <a:solidFill>
                      <a:srgbClr val="A10000"/>
                    </a:solidFill>
                    <a:latin typeface="Times New Roman" panose="02020603050405020304" pitchFamily="18" charset="0"/>
                    <a:cs typeface="Times New Roman" panose="02020603050405020304" pitchFamily="18" charset="0"/>
                  </a:rPr>
                  <a:t> or if </a:t>
                </a:r>
                <a14:m>
                  <m:oMath xmlns:m="http://schemas.openxmlformats.org/officeDocument/2006/math">
                    <m:r>
                      <a:rPr lang="en-US" sz="1800" i="1">
                        <a:solidFill>
                          <a:srgbClr val="A10000"/>
                        </a:solidFill>
                        <a:latin typeface="Cambria Math" panose="02040503050406030204" pitchFamily="18" charset="0"/>
                      </a:rPr>
                      <m:t>𝑡</m:t>
                    </m:r>
                    <m:r>
                      <a:rPr lang="en-US" sz="1800" i="1">
                        <a:solidFill>
                          <a:srgbClr val="A10000"/>
                        </a:solidFill>
                        <a:latin typeface="Cambria Math" panose="02040503050406030204" pitchFamily="18" charset="0"/>
                      </a:rPr>
                      <m:t> ≤ </m:t>
                    </m:r>
                    <m:sSub>
                      <m:sSubPr>
                        <m:ctrlPr>
                          <a:rPr lang="en-US" sz="1800" i="1">
                            <a:solidFill>
                              <a:srgbClr val="A10000"/>
                            </a:solidFill>
                            <a:latin typeface="Cambria Math" panose="02040503050406030204" pitchFamily="18" charset="0"/>
                            <a:ea typeface="Cambria Math" panose="02040503050406030204" pitchFamily="18" charset="0"/>
                          </a:rPr>
                        </m:ctrlPr>
                      </m:sSubPr>
                      <m:e>
                        <m:r>
                          <a:rPr lang="en-US" sz="1800" b="0" i="1" smtClean="0">
                            <a:solidFill>
                              <a:srgbClr val="A10000"/>
                            </a:solidFill>
                            <a:latin typeface="Cambria Math" panose="02040503050406030204" pitchFamily="18" charset="0"/>
                            <a:ea typeface="Cambria Math" panose="02040503050406030204" pitchFamily="18" charset="0"/>
                          </a:rPr>
                          <m:t>−</m:t>
                        </m:r>
                        <m:r>
                          <a:rPr lang="en-US" sz="1800" i="1">
                            <a:solidFill>
                              <a:srgbClr val="A10000"/>
                            </a:solidFill>
                            <a:latin typeface="Cambria Math" panose="02040503050406030204" pitchFamily="18" charset="0"/>
                            <a:ea typeface="Cambria Math" panose="02040503050406030204" pitchFamily="18" charset="0"/>
                          </a:rPr>
                          <m:t>𝑡</m:t>
                        </m:r>
                      </m:e>
                      <m:sub>
                        <m:r>
                          <a:rPr lang="en-US" sz="1800" i="1">
                            <a:solidFill>
                              <a:srgbClr val="A10000"/>
                            </a:solidFill>
                            <a:latin typeface="Cambria Math" panose="02040503050406030204" pitchFamily="18" charset="0"/>
                            <a:ea typeface="Cambria Math" panose="02040503050406030204" pitchFamily="18" charset="0"/>
                          </a:rPr>
                          <m:t>𝑛</m:t>
                        </m:r>
                        <m:r>
                          <a:rPr lang="en-US" sz="1800" i="1">
                            <a:solidFill>
                              <a:srgbClr val="A10000"/>
                            </a:solidFill>
                            <a:latin typeface="Cambria Math" panose="02040503050406030204" pitchFamily="18" charset="0"/>
                            <a:ea typeface="Cambria Math" panose="02040503050406030204" pitchFamily="18" charset="0"/>
                          </a:rPr>
                          <m:t>−2,</m:t>
                        </m:r>
                        <m:f>
                          <m:fPr>
                            <m:ctrlPr>
                              <a:rPr lang="en-US" sz="1800" i="1">
                                <a:solidFill>
                                  <a:srgbClr val="A10000"/>
                                </a:solidFill>
                                <a:latin typeface="Cambria Math" panose="02040503050406030204" pitchFamily="18" charset="0"/>
                                <a:ea typeface="Cambria Math" panose="02040503050406030204" pitchFamily="18" charset="0"/>
                              </a:rPr>
                            </m:ctrlPr>
                          </m:fPr>
                          <m:num>
                            <m:r>
                              <a:rPr lang="en-US" sz="1800" i="1">
                                <a:solidFill>
                                  <a:srgbClr val="A10000"/>
                                </a:solidFill>
                                <a:latin typeface="Cambria Math" panose="02040503050406030204" pitchFamily="18" charset="0"/>
                                <a:ea typeface="Cambria Math" panose="02040503050406030204" pitchFamily="18" charset="0"/>
                              </a:rPr>
                              <m:t>𝛼</m:t>
                            </m:r>
                          </m:num>
                          <m:den>
                            <m:r>
                              <a:rPr lang="en-US" sz="1800" i="1">
                                <a:solidFill>
                                  <a:srgbClr val="A10000"/>
                                </a:solidFill>
                                <a:latin typeface="Cambria Math" panose="02040503050406030204" pitchFamily="18" charset="0"/>
                                <a:ea typeface="Cambria Math" panose="02040503050406030204" pitchFamily="18" charset="0"/>
                              </a:rPr>
                              <m:t>2</m:t>
                            </m:r>
                          </m:den>
                        </m:f>
                      </m:sub>
                    </m:sSub>
                  </m:oMath>
                </a14:m>
                <a:r>
                  <a:rPr lang="en-US" sz="1800" dirty="0">
                    <a:solidFill>
                      <a:srgbClr val="A10000"/>
                    </a:solidFill>
                    <a:latin typeface="Times New Roman" panose="02020603050405020304" pitchFamily="18" charset="0"/>
                    <a:cs typeface="Times New Roman" panose="02020603050405020304" pitchFamily="18" charset="0"/>
                  </a:rPr>
                  <a:t> </a:t>
                </a:r>
              </a:p>
              <a:p>
                <a:pPr marL="182880" indent="0">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     Otherwise, do not reject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a:solidFill>
                              <a:schemeClr val="tx1"/>
                            </a:solidFill>
                            <a:latin typeface="Cambria Math" panose="02040503050406030204" pitchFamily="18" charset="0"/>
                          </a:rPr>
                          <m:t>𝐻</m:t>
                        </m:r>
                      </m:e>
                      <m:sub>
                        <m:r>
                          <a:rPr lang="en-US" sz="1800">
                            <a:solidFill>
                              <a:schemeClr val="tx1"/>
                            </a:solidFill>
                            <a:latin typeface="Cambria Math" panose="02040503050406030204" pitchFamily="18" charset="0"/>
                          </a:rPr>
                          <m:t>0</m:t>
                        </m:r>
                      </m:sub>
                    </m:sSub>
                    <m:r>
                      <a:rPr lang="en-US" sz="1800">
                        <a:solidFill>
                          <a:schemeClr val="tx1"/>
                        </a:solidFill>
                        <a:latin typeface="Cambria Math" panose="02040503050406030204" pitchFamily="18" charset="0"/>
                      </a:rPr>
                      <m:t>: </m:t>
                    </m:r>
                    <m:r>
                      <a:rPr lang="en-US" sz="1800">
                        <a:solidFill>
                          <a:schemeClr val="tx1"/>
                        </a:solidFill>
                        <a:latin typeface="Cambria Math" panose="02040503050406030204" pitchFamily="18" charset="0"/>
                      </a:rPr>
                      <m:t>𝜌</m:t>
                    </m:r>
                    <m:r>
                      <a:rPr lang="en-US" sz="1800">
                        <a:solidFill>
                          <a:schemeClr val="tx1"/>
                        </a:solidFill>
                        <a:latin typeface="Cambria Math" panose="02040503050406030204" pitchFamily="18" charset="0"/>
                      </a:rPr>
                      <m:t>=0</m:t>
                    </m:r>
                  </m:oMath>
                </a14:m>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r>
                  <a:rPr lang="en-US" sz="1800" b="0" i="0" u="none" strike="noStrike" baseline="0" dirty="0">
                    <a:solidFill>
                      <a:srgbClr val="A1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𝑡</m:t>
                        </m:r>
                      </m:e>
                      <m:sub>
                        <m:r>
                          <a:rPr lang="en-US" sz="1800">
                            <a:latin typeface="Cambria Math" panose="02040503050406030204" pitchFamily="18" charset="0"/>
                          </a:rPr>
                          <m:t>𝑛</m:t>
                        </m:r>
                        <m:r>
                          <a:rPr lang="en-US" sz="1800">
                            <a:latin typeface="Cambria Math" panose="02040503050406030204" pitchFamily="18" charset="0"/>
                          </a:rPr>
                          <m:t>−2,</m:t>
                        </m:r>
                        <m:f>
                          <m:fPr>
                            <m:ctrlPr>
                              <a:rPr lang="en-US" sz="1800" i="1">
                                <a:latin typeface="Cambria Math" panose="02040503050406030204" pitchFamily="18" charset="0"/>
                              </a:rPr>
                            </m:ctrlPr>
                          </m:fPr>
                          <m:num>
                            <m:r>
                              <a:rPr lang="en-US" sz="1800">
                                <a:latin typeface="Cambria Math" panose="02040503050406030204" pitchFamily="18" charset="0"/>
                              </a:rPr>
                              <m:t>𝛼</m:t>
                            </m:r>
                          </m:num>
                          <m:den>
                            <m:r>
                              <a:rPr lang="en-US" sz="1800">
                                <a:latin typeface="Cambria Math" panose="02040503050406030204" pitchFamily="18" charset="0"/>
                              </a:rPr>
                              <m:t>2</m:t>
                            </m:r>
                          </m:den>
                        </m:f>
                      </m:sub>
                    </m:sSub>
                  </m:oMath>
                </a14:m>
                <a:r>
                  <a:rPr lang="en-US" sz="1800" dirty="0">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is the value from the t-distribution table with </a:t>
                </a:r>
                <a14:m>
                  <m:oMath xmlns:m="http://schemas.openxmlformats.org/officeDocument/2006/math">
                    <m:r>
                      <a:rPr lang="en-US" sz="1800" b="0" i="1" u="none" strike="noStrike" baseline="0" dirty="0" smtClean="0">
                        <a:solidFill>
                          <a:srgbClr val="000000"/>
                        </a:solidFill>
                        <a:latin typeface="Cambria Math" panose="02040503050406030204" pitchFamily="18" charset="0"/>
                      </a:rPr>
                      <m:t>𝑛</m:t>
                    </m:r>
                    <m:r>
                      <a:rPr lang="en-US" sz="1800" b="0" i="1" u="none" strike="noStrike" baseline="0" dirty="0" smtClean="0">
                        <a:solidFill>
                          <a:srgbClr val="000000"/>
                        </a:solidFill>
                        <a:latin typeface="Cambria Math" panose="02040503050406030204" pitchFamily="18" charset="0"/>
                      </a:rPr>
                      <m:t>−2 </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degrees of freedom and associated with a right-hand tail probability of</a:t>
                </a:r>
                <a:r>
                  <a:rPr lang="en-US" sz="1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1800" i="1">
                            <a:latin typeface="Cambria Math" panose="02040503050406030204" pitchFamily="18" charset="0"/>
                          </a:rPr>
                        </m:ctrlPr>
                      </m:fPr>
                      <m:num>
                        <m:r>
                          <a:rPr lang="en-US" sz="1800">
                            <a:latin typeface="Cambria Math" panose="02040503050406030204" pitchFamily="18" charset="0"/>
                          </a:rPr>
                          <m:t>𝛼</m:t>
                        </m:r>
                      </m:num>
                      <m:den>
                        <m:r>
                          <a:rPr lang="en-US" sz="1800">
                            <a:latin typeface="Cambria Math" panose="02040503050406030204" pitchFamily="18" charset="0"/>
                          </a:rPr>
                          <m:t>2</m:t>
                        </m:r>
                      </m:den>
                    </m:f>
                  </m:oMath>
                </a14:m>
                <a:endParaRPr lang="en-US" sz="1800"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9363F433-6EC5-9DE4-CB92-DEFBF5D23AE1}"/>
                  </a:ext>
                </a:extLst>
              </p:cNvPr>
              <p:cNvSpPr>
                <a:spLocks noGrp="1" noRot="1" noChangeAspect="1" noMove="1" noResize="1" noEditPoints="1" noAdjustHandles="1" noChangeArrowheads="1" noChangeShapeType="1" noTextEdit="1"/>
              </p:cNvSpPr>
              <p:nvPr>
                <p:ph type="body" sz="quarter" idx="10"/>
              </p:nvPr>
            </p:nvSpPr>
            <p:spPr>
              <a:xfrm>
                <a:off x="315912" y="1265237"/>
                <a:ext cx="9448800" cy="5029200"/>
              </a:xfrm>
              <a:blipFill>
                <a:blip r:embed="rId3"/>
                <a:stretch>
                  <a:fillRect t="-1091" b="-18303"/>
                </a:stretch>
              </a:blipFill>
            </p:spPr>
            <p:txBody>
              <a:bodyPr/>
              <a:lstStyle/>
              <a:p>
                <a:r>
                  <a:rPr lang="en-US">
                    <a:noFill/>
                  </a:rPr>
                  <a:t> </a:t>
                </a:r>
              </a:p>
            </p:txBody>
          </p:sp>
        </mc:Fallback>
      </mc:AlternateContent>
    </p:spTree>
    <p:extLst>
      <p:ext uri="{BB962C8B-B14F-4D97-AF65-F5344CB8AC3E}">
        <p14:creationId xmlns:p14="http://schemas.microsoft.com/office/powerpoint/2010/main" val="1612501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3170-2DCC-CFC7-895B-49BC05FE2366}"/>
              </a:ext>
            </a:extLst>
          </p:cNvPr>
          <p:cNvSpPr>
            <a:spLocks noGrp="1"/>
          </p:cNvSpPr>
          <p:nvPr>
            <p:ph type="title"/>
          </p:nvPr>
        </p:nvSpPr>
        <p:spPr/>
        <p:txBody>
          <a:bodyPr/>
          <a:lstStyle/>
          <a:p>
            <a:r>
              <a:rPr lang="en-US" sz="2800" b="0" i="0" u="none" strike="noStrike" baseline="0" dirty="0">
                <a:latin typeface="Times New Roman" panose="02020603050405020304" pitchFamily="18" charset="0"/>
                <a:cs typeface="Times New Roman" panose="02020603050405020304" pitchFamily="18" charset="0"/>
              </a:rPr>
              <a:t>An Example - Inference</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9D6CDC9-4F60-54B9-DFE8-42223A283057}"/>
                  </a:ext>
                </a:extLst>
              </p:cNvPr>
              <p:cNvSpPr>
                <a:spLocks noGrp="1"/>
              </p:cNvSpPr>
              <p:nvPr>
                <p:ph type="body" sz="quarter" idx="10"/>
              </p:nvPr>
            </p:nvSpPr>
            <p:spPr>
              <a:xfrm>
                <a:off x="544512" y="1568449"/>
                <a:ext cx="9143999"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there a linear relationship between hours of study and exam score?</a:t>
                </a:r>
              </a:p>
              <a:p>
                <a:pPr marL="182880" indent="0">
                  <a:buNone/>
                </a:pPr>
                <a:r>
                  <a:rPr lang="en-US" sz="2400" b="0" i="0" u="none" strike="noStrike" baseline="0" dirty="0">
                    <a:solidFill>
                      <a:srgbClr val="006400"/>
                    </a:solidFill>
                    <a:latin typeface="Times New Roman" panose="02020603050405020304" pitchFamily="18" charset="0"/>
                    <a:cs typeface="Times New Roman" panose="02020603050405020304" pitchFamily="18" charset="0"/>
                  </a:rPr>
                  <a:t>Using the data we collected on the 31 students;</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we can test the hypothesis that </a:t>
                </a:r>
                <a14:m>
                  <m:oMath xmlns:m="http://schemas.openxmlformats.org/officeDocument/2006/math">
                    <m:sSub>
                      <m:sSubPr>
                        <m:ctrlPr>
                          <a:rPr lang="en-US" sz="2400" b="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400" b="0" i="1" u="none" strike="noStrike" baseline="0" smtClean="0">
                            <a:solidFill>
                              <a:schemeClr val="tx1"/>
                            </a:solidFill>
                            <a:latin typeface="Cambria Math" panose="02040503050406030204" pitchFamily="18" charset="0"/>
                            <a:cs typeface="Times New Roman" panose="02020603050405020304" pitchFamily="18" charset="0"/>
                          </a:rPr>
                          <m:t>𝐻</m:t>
                        </m:r>
                      </m:e>
                      <m:sub>
                        <m:r>
                          <a:rPr lang="en-US" sz="2400" b="0" i="1" u="none" strike="noStrike" baseline="0" smtClean="0">
                            <a:solidFill>
                              <a:schemeClr val="tx1"/>
                            </a:solidFill>
                            <a:latin typeface="Cambria Math" panose="02040503050406030204" pitchFamily="18" charset="0"/>
                            <a:cs typeface="Times New Roman" panose="02020603050405020304" pitchFamily="18" charset="0"/>
                          </a:rPr>
                          <m:t>0</m:t>
                        </m:r>
                      </m:sub>
                    </m:sSub>
                    <m:r>
                      <a:rPr lang="en-US" sz="2400" b="0" i="1" u="none" strike="noStrike" baseline="0" smtClean="0">
                        <a:solidFill>
                          <a:schemeClr val="tx1"/>
                        </a:solidFill>
                        <a:latin typeface="Cambria Math" panose="02040503050406030204" pitchFamily="18" charset="0"/>
                        <a:cs typeface="Times New Roman" panose="02020603050405020304" pitchFamily="18" charset="0"/>
                      </a:rPr>
                      <m:t>: </m:t>
                    </m:r>
                    <m:r>
                      <a:rPr lang="en-US" sz="2400" b="0" i="1" u="none" strike="noStrike" baseline="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400" b="0" i="1" u="none" strike="noStrike" baseline="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 </m:t>
                    </m:r>
                  </m:oMath>
                </a14:m>
                <a:r>
                  <a:rPr lang="en-US" sz="2400" b="0" i="0" u="none" strike="noStrike" baseline="0" dirty="0">
                    <a:solidFill>
                      <a:schemeClr val="tx1"/>
                    </a:solidFill>
                    <a:latin typeface="Times New Roman" panose="02020603050405020304" pitchFamily="18" charset="0"/>
                    <a:cs typeface="Times New Roman" panose="02020603050405020304" pitchFamily="18" charset="0"/>
                  </a:rPr>
                  <a:t>(no linear association) versus </a:t>
                </a:r>
                <a14:m>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1</m:t>
                        </m:r>
                      </m:sub>
                    </m:sSub>
                    <m:r>
                      <a:rPr lang="en-US" sz="2400" i="1">
                        <a:solidFill>
                          <a:schemeClr val="tx1"/>
                        </a:solidFill>
                        <a:latin typeface="Cambria Math" panose="02040503050406030204" pitchFamily="18" charset="0"/>
                        <a:cs typeface="Times New Roman" panose="02020603050405020304" pitchFamily="18" charset="0"/>
                      </a:rPr>
                      <m:t>: </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400" dirty="0">
                    <a:solidFill>
                      <a:schemeClr val="tx1"/>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(linear association).</a:t>
                </a: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1. Set up the hypotheses and select the alpha level</a:t>
                </a:r>
              </a:p>
              <a:p>
                <a:pPr marL="182880" indent="0" algn="l">
                  <a:buNone/>
                </a:pPr>
                <a14:m>
                  <m:oMath xmlns:m="http://schemas.openxmlformats.org/officeDocument/2006/math">
                    <m:sSub>
                      <m:sSubPr>
                        <m:ctrlPr>
                          <a:rPr lang="en-US" sz="2400" b="0" i="1" u="none" strike="noStrike" baseline="0" smtClean="0">
                            <a:solidFill>
                              <a:srgbClr val="C00000"/>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C00000"/>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C00000"/>
                            </a:solidFill>
                            <a:latin typeface="Cambria Math" panose="02040503050406030204" pitchFamily="18" charset="0"/>
                            <a:cs typeface="Times New Roman" panose="02020603050405020304" pitchFamily="18" charset="0"/>
                          </a:rPr>
                          <m:t>0</m:t>
                        </m:r>
                      </m:sub>
                    </m:sSub>
                    <m:r>
                      <a:rPr lang="en-US" sz="2400" b="0" i="1" u="none" strike="noStrike" baseline="0" smtClean="0">
                        <a:solidFill>
                          <a:srgbClr val="C00000"/>
                        </a:solidFill>
                        <a:latin typeface="Cambria Math" panose="02040503050406030204" pitchFamily="18" charset="0"/>
                        <a:cs typeface="Times New Roman" panose="02020603050405020304" pitchFamily="18" charset="0"/>
                      </a:rPr>
                      <m:t>: </m:t>
                    </m:r>
                    <m:r>
                      <a:rPr lang="en-US" sz="2400" b="0" i="1" u="none" strike="noStrike" baseline="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400" b="0" i="1" u="none" strike="noStrike" baseline="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=0 </m:t>
                    </m:r>
                  </m:oMath>
                </a14:m>
                <a:r>
                  <a:rPr lang="en-US" sz="2400" b="0" i="0" u="none" strike="noStrike" baseline="0" dirty="0">
                    <a:solidFill>
                      <a:srgbClr val="C00000"/>
                    </a:solidFill>
                    <a:latin typeface="Times New Roman" panose="02020603050405020304" pitchFamily="18" charset="0"/>
                    <a:cs typeface="Times New Roman" panose="02020603050405020304" pitchFamily="18" charset="0"/>
                  </a:rPr>
                  <a:t>(there is no linear association)</a:t>
                </a:r>
              </a:p>
              <a:p>
                <a:pPr marL="182880" indent="0" algn="l">
                  <a:buNone/>
                </a:pPr>
                <a14:m>
                  <m:oMath xmlns:m="http://schemas.openxmlformats.org/officeDocument/2006/math">
                    <m:sSub>
                      <m:sSubPr>
                        <m:ctrlPr>
                          <a:rPr lang="en-US" sz="2400" b="0" i="1" u="none" strike="noStrike" baseline="0" smtClean="0">
                            <a:solidFill>
                              <a:srgbClr val="C00000"/>
                            </a:solidFill>
                            <a:latin typeface="Cambria Math" panose="02040503050406030204" pitchFamily="18" charset="0"/>
                            <a:cs typeface="Times New Roman" panose="02020603050405020304" pitchFamily="18" charset="0"/>
                          </a:rPr>
                        </m:ctrlPr>
                      </m:sSubPr>
                      <m:e>
                        <m:r>
                          <a:rPr lang="en-US" sz="2400" b="0" i="1" u="none" strike="noStrike" baseline="0" smtClean="0">
                            <a:solidFill>
                              <a:srgbClr val="C00000"/>
                            </a:solidFill>
                            <a:latin typeface="Cambria Math" panose="02040503050406030204" pitchFamily="18" charset="0"/>
                            <a:cs typeface="Times New Roman" panose="02020603050405020304" pitchFamily="18" charset="0"/>
                          </a:rPr>
                          <m:t>𝐻</m:t>
                        </m:r>
                      </m:e>
                      <m:sub>
                        <m:r>
                          <a:rPr lang="en-US" sz="2400" b="0" i="1" u="none" strike="noStrike" baseline="0" smtClean="0">
                            <a:solidFill>
                              <a:srgbClr val="C00000"/>
                            </a:solidFill>
                            <a:latin typeface="Cambria Math" panose="02040503050406030204" pitchFamily="18" charset="0"/>
                            <a:cs typeface="Times New Roman" panose="02020603050405020304" pitchFamily="18" charset="0"/>
                          </a:rPr>
                          <m:t>1</m:t>
                        </m:r>
                      </m:sub>
                    </m:sSub>
                    <m:r>
                      <a:rPr lang="en-US" sz="2400" b="0" i="1" u="none" strike="noStrike" baseline="0" smtClean="0">
                        <a:solidFill>
                          <a:srgbClr val="C00000"/>
                        </a:solidFill>
                        <a:latin typeface="Cambria Math" panose="02040503050406030204" pitchFamily="18" charset="0"/>
                        <a:cs typeface="Times New Roman" panose="02020603050405020304" pitchFamily="18" charset="0"/>
                      </a:rPr>
                      <m:t>: </m:t>
                    </m:r>
                    <m:r>
                      <a:rPr lang="en-US" sz="2400" b="0" i="1" u="none" strike="noStrike" baseline="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400" b="0" i="1" u="none" strike="noStrike" baseline="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400" b="0" i="0" u="none" strike="noStrike" baseline="0" dirty="0">
                    <a:solidFill>
                      <a:srgbClr val="C00000"/>
                    </a:solidFill>
                    <a:latin typeface="Times New Roman" panose="02020603050405020304" pitchFamily="18" charset="0"/>
                    <a:cs typeface="Times New Roman" panose="02020603050405020304" pitchFamily="18" charset="0"/>
                  </a:rPr>
                  <a:t> (there is a linear association)</a:t>
                </a:r>
              </a:p>
              <a:p>
                <a:pPr marL="182880" indent="0" algn="l">
                  <a:buNone/>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=0.05</m:t>
                      </m:r>
                    </m:oMath>
                  </m:oMathPara>
                </a14:m>
                <a:endParaRPr lang="en-US" sz="2400" dirty="0">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2. Select the appropriate test statistic      </a:t>
                </a:r>
                <a14:m>
                  <m:oMath xmlns:m="http://schemas.openxmlformats.org/officeDocument/2006/math">
                    <m:r>
                      <a:rPr lang="en-US" sz="2400" b="0" i="1" u="none" strike="noStrike" baseline="0" smtClean="0">
                        <a:solidFill>
                          <a:srgbClr val="000000"/>
                        </a:solidFill>
                        <a:latin typeface="Cambria Math" panose="02040503050406030204" pitchFamily="18" charset="0"/>
                      </a:rPr>
                      <m:t>𝑡</m:t>
                    </m:r>
                    <m:r>
                      <a:rPr lang="en-US" sz="2400" b="0" i="1" u="none" strike="noStrike" baseline="0" smtClean="0">
                        <a:solidFill>
                          <a:srgbClr val="000000"/>
                        </a:solidFill>
                        <a:latin typeface="Cambria Math" panose="02040503050406030204" pitchFamily="18" charset="0"/>
                      </a:rPr>
                      <m:t>=</m:t>
                    </m:r>
                    <m:r>
                      <a:rPr lang="en-US" sz="2400" b="0" i="1" u="none" strike="noStrike" baseline="0" smtClean="0">
                        <a:solidFill>
                          <a:srgbClr val="000000"/>
                        </a:solidFill>
                        <a:latin typeface="Cambria Math" panose="02040503050406030204" pitchFamily="18" charset="0"/>
                      </a:rPr>
                      <m:t>𝑟</m:t>
                    </m:r>
                    <m:rad>
                      <m:radPr>
                        <m:degHide m:val="on"/>
                        <m:ctrlPr>
                          <a:rPr lang="en-US" sz="2400" b="0" i="1" u="none" strike="noStrike" baseline="0" smtClean="0">
                            <a:solidFill>
                              <a:srgbClr val="000000"/>
                            </a:solidFill>
                            <a:latin typeface="Cambria Math" panose="02040503050406030204" pitchFamily="18" charset="0"/>
                          </a:rPr>
                        </m:ctrlPr>
                      </m:radPr>
                      <m:deg/>
                      <m:e>
                        <m:f>
                          <m:fPr>
                            <m:ctrlPr>
                              <a:rPr lang="en-US" sz="2400" b="0" i="1" u="none" strike="noStrike" baseline="0" smtClean="0">
                                <a:solidFill>
                                  <a:srgbClr val="000000"/>
                                </a:solidFill>
                                <a:latin typeface="Cambria Math" panose="02040503050406030204" pitchFamily="18" charset="0"/>
                              </a:rPr>
                            </m:ctrlPr>
                          </m:fPr>
                          <m:num>
                            <m:r>
                              <a:rPr lang="en-US" sz="2400" b="0" i="1" u="none" strike="noStrike" baseline="0" smtClean="0">
                                <a:solidFill>
                                  <a:srgbClr val="000000"/>
                                </a:solidFill>
                                <a:latin typeface="Cambria Math" panose="02040503050406030204" pitchFamily="18" charset="0"/>
                              </a:rPr>
                              <m:t>𝑛</m:t>
                            </m:r>
                            <m:r>
                              <a:rPr lang="en-US" sz="2400" b="0" i="1" u="none" strike="noStrike" baseline="0" smtClean="0">
                                <a:solidFill>
                                  <a:srgbClr val="000000"/>
                                </a:solidFill>
                                <a:latin typeface="Cambria Math" panose="02040503050406030204" pitchFamily="18" charset="0"/>
                              </a:rPr>
                              <m:t>−2</m:t>
                            </m:r>
                          </m:num>
                          <m:den>
                            <m:r>
                              <a:rPr lang="en-US" sz="2400" b="0" i="1" u="none" strike="noStrike" baseline="0" smtClean="0">
                                <a:solidFill>
                                  <a:srgbClr val="000000"/>
                                </a:solidFill>
                                <a:latin typeface="Cambria Math" panose="02040503050406030204" pitchFamily="18" charset="0"/>
                              </a:rPr>
                              <m:t>1−</m:t>
                            </m:r>
                            <m:sSup>
                              <m:sSupPr>
                                <m:ctrlPr>
                                  <a:rPr lang="en-US" sz="2400" b="0" i="1" u="none" strike="noStrike" baseline="0" smtClean="0">
                                    <a:solidFill>
                                      <a:srgbClr val="000000"/>
                                    </a:solidFill>
                                    <a:latin typeface="Cambria Math" panose="02040503050406030204" pitchFamily="18" charset="0"/>
                                  </a:rPr>
                                </m:ctrlPr>
                              </m:sSupPr>
                              <m:e>
                                <m:r>
                                  <a:rPr lang="en-US" sz="2400" b="0" i="1" u="none" strike="noStrike" baseline="0" smtClean="0">
                                    <a:solidFill>
                                      <a:srgbClr val="000000"/>
                                    </a:solidFill>
                                    <a:latin typeface="Cambria Math" panose="02040503050406030204" pitchFamily="18" charset="0"/>
                                  </a:rPr>
                                  <m:t>𝑟</m:t>
                                </m:r>
                              </m:e>
                              <m:sup>
                                <m:r>
                                  <a:rPr lang="en-US" sz="2400" b="0" i="1" u="none" strike="noStrike" baseline="0" smtClean="0">
                                    <a:solidFill>
                                      <a:srgbClr val="000000"/>
                                    </a:solidFill>
                                    <a:latin typeface="Cambria Math" panose="02040503050406030204" pitchFamily="18" charset="0"/>
                                  </a:rPr>
                                  <m:t>2</m:t>
                                </m:r>
                              </m:sup>
                            </m:sSup>
                          </m:den>
                        </m:f>
                      </m:e>
                    </m:rad>
                  </m:oMath>
                </a14:m>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lgn="l">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39D6CDC9-4F60-54B9-DFE8-42223A283057}"/>
                  </a:ext>
                </a:extLst>
              </p:cNvPr>
              <p:cNvSpPr>
                <a:spLocks noGrp="1" noRot="1" noChangeAspect="1" noMove="1" noResize="1" noEditPoints="1" noAdjustHandles="1" noChangeArrowheads="1" noChangeShapeType="1" noTextEdit="1"/>
              </p:cNvSpPr>
              <p:nvPr>
                <p:ph type="body" sz="quarter" idx="10"/>
              </p:nvPr>
            </p:nvSpPr>
            <p:spPr>
              <a:xfrm>
                <a:off x="544512" y="1568449"/>
                <a:ext cx="9143999" cy="5029200"/>
              </a:xfrm>
              <a:blipFill>
                <a:blip r:embed="rId2"/>
                <a:stretch>
                  <a:fillRect t="-1212" b="-7152"/>
                </a:stretch>
              </a:blipFill>
            </p:spPr>
            <p:txBody>
              <a:bodyPr/>
              <a:lstStyle/>
              <a:p>
                <a:r>
                  <a:rPr lang="en-US">
                    <a:noFill/>
                  </a:rPr>
                  <a:t> </a:t>
                </a:r>
              </a:p>
            </p:txBody>
          </p:sp>
        </mc:Fallback>
      </mc:AlternateContent>
    </p:spTree>
    <p:extLst>
      <p:ext uri="{BB962C8B-B14F-4D97-AF65-F5344CB8AC3E}">
        <p14:creationId xmlns:p14="http://schemas.microsoft.com/office/powerpoint/2010/main" val="60145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Scatterplots</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2934890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3170-2DCC-CFC7-895B-49BC05FE2366}"/>
              </a:ext>
            </a:extLst>
          </p:cNvPr>
          <p:cNvSpPr>
            <a:spLocks noGrp="1"/>
          </p:cNvSpPr>
          <p:nvPr>
            <p:ph type="title"/>
          </p:nvPr>
        </p:nvSpPr>
        <p:spPr/>
        <p:txBody>
          <a:bodyPr/>
          <a:lstStyle/>
          <a:p>
            <a:r>
              <a:rPr lang="en-US" sz="2800" b="0" i="0" u="none" strike="noStrike" baseline="0" dirty="0">
                <a:latin typeface="Times New Roman" panose="02020603050405020304" pitchFamily="18" charset="0"/>
                <a:cs typeface="Times New Roman" panose="02020603050405020304" pitchFamily="18" charset="0"/>
              </a:rPr>
              <a:t>An Example - Inference</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9D6CDC9-4F60-54B9-DFE8-42223A283057}"/>
                  </a:ext>
                </a:extLst>
              </p:cNvPr>
              <p:cNvSpPr>
                <a:spLocks noGrp="1"/>
              </p:cNvSpPr>
              <p:nvPr>
                <p:ph type="body" sz="quarter" idx="10"/>
              </p:nvPr>
            </p:nvSpPr>
            <p:spPr>
              <a:xfrm>
                <a:off x="315912" y="1341437"/>
                <a:ext cx="9143999" cy="5029200"/>
              </a:xfrm>
            </p:spPr>
            <p:txBody>
              <a:bodyPr/>
              <a:lstStyle/>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3. State the decision rule</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Decision Rule: Reject </a:t>
                </a:r>
                <a14:m>
                  <m:oMath xmlns:m="http://schemas.openxmlformats.org/officeDocument/2006/math">
                    <m:sSub>
                      <m:sSubPr>
                        <m:ctrlPr>
                          <a:rPr lang="en-US" sz="2000" b="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000" b="0" i="1" u="none" strike="noStrike" baseline="0" smtClean="0">
                            <a:solidFill>
                              <a:schemeClr val="tx1"/>
                            </a:solidFill>
                            <a:latin typeface="Cambria Math" panose="02040503050406030204" pitchFamily="18" charset="0"/>
                            <a:cs typeface="Times New Roman" panose="02020603050405020304" pitchFamily="18" charset="0"/>
                          </a:rPr>
                          <m:t>𝐻</m:t>
                        </m:r>
                      </m:e>
                      <m:sub>
                        <m:r>
                          <a:rPr lang="en-US" sz="2000" b="0" i="1" u="none" strike="noStrike" baseline="0" smtClean="0">
                            <a:solidFill>
                              <a:schemeClr val="tx1"/>
                            </a:solidFill>
                            <a:latin typeface="Cambria Math" panose="02040503050406030204" pitchFamily="18" charset="0"/>
                            <a:cs typeface="Times New Roman" panose="02020603050405020304" pitchFamily="18" charset="0"/>
                          </a:rPr>
                          <m:t>0</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if </a:t>
                </a:r>
                <a14:m>
                  <m:oMath xmlns:m="http://schemas.openxmlformats.org/officeDocument/2006/math">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𝑝</m:t>
                    </m:r>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m:t>
                    </m:r>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𝑣𝑎𝑙𝑢𝑒</m:t>
                    </m:r>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&lt;</m:t>
                    </m:r>
                    <m:r>
                      <a:rPr lang="en-US" sz="2000" b="0" i="1" u="none" strike="noStrike" baseline="0"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Otherwise, do not reject </a:t>
                </a:r>
                <a14:m>
                  <m:oMath xmlns:m="http://schemas.openxmlformats.org/officeDocument/2006/math">
                    <m:sSub>
                      <m:sSubPr>
                        <m:ctrlPr>
                          <a:rPr lang="en-US" sz="2000" b="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000" b="0" i="1" u="none" strike="noStrike" baseline="0" smtClean="0">
                            <a:solidFill>
                              <a:schemeClr val="tx1"/>
                            </a:solidFill>
                            <a:latin typeface="Cambria Math" panose="02040503050406030204" pitchFamily="18" charset="0"/>
                            <a:cs typeface="Times New Roman" panose="02020603050405020304" pitchFamily="18" charset="0"/>
                          </a:rPr>
                          <m:t>𝐻</m:t>
                        </m:r>
                      </m:e>
                      <m:sub>
                        <m:r>
                          <a:rPr lang="en-US" sz="2000" b="0" i="1" u="none" strike="noStrike" baseline="0" smtClean="0">
                            <a:solidFill>
                              <a:schemeClr val="tx1"/>
                            </a:solidFill>
                            <a:latin typeface="Cambria Math" panose="02040503050406030204" pitchFamily="18" charset="0"/>
                            <a:cs typeface="Times New Roman" panose="02020603050405020304" pitchFamily="18" charset="0"/>
                          </a:rPr>
                          <m:t>0</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OR</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Determine the appropriate value from the t-distribution table with </a:t>
                </a:r>
                <a14:m>
                  <m:oMath xmlns:m="http://schemas.openxmlformats.org/officeDocument/2006/math">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𝑛</m:t>
                    </m:r>
                    <m:r>
                      <a:rPr lang="en-US" sz="1800" b="0" i="1" u="none" strike="noStrike" baseline="0" dirty="0" smtClean="0">
                        <a:solidFill>
                          <a:srgbClr val="000000"/>
                        </a:solidFill>
                        <a:latin typeface="Cambria Math" panose="02040503050406030204" pitchFamily="18" charset="0"/>
                        <a:cs typeface="Times New Roman" panose="02020603050405020304" pitchFamily="18" charset="0"/>
                      </a:rPr>
                      <m:t>−2 = 31−2=29 </m:t>
                    </m:r>
                  </m:oMath>
                </a14:m>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degrees of freedom and associated with a right-hand tail probability of  </a:t>
                </a:r>
                <a14:m>
                  <m:oMath xmlns:m="http://schemas.openxmlformats.org/officeDocument/2006/math">
                    <m:f>
                      <m:f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fPr>
                      <m:num>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num>
                      <m:den>
                        <m:r>
                          <a:rPr lang="en-US" sz="2000" b="0" i="1" u="none" strike="noStrike" baseline="0" smtClean="0">
                            <a:solidFill>
                              <a:srgbClr val="000000"/>
                            </a:solidFill>
                            <a:latin typeface="Cambria Math" panose="02040503050406030204" pitchFamily="18" charset="0"/>
                            <a:cs typeface="Times New Roman" panose="02020603050405020304" pitchFamily="18" charset="0"/>
                          </a:rPr>
                          <m:t>2</m:t>
                        </m:r>
                      </m:den>
                    </m:f>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 0.025</a:t>
                </a:r>
              </a:p>
              <a:p>
                <a:pPr marL="182880" indent="0">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Using the table, </a:t>
                </a:r>
                <a14:m>
                  <m:oMath xmlns:m="http://schemas.openxmlformats.org/officeDocument/2006/math">
                    <m:sSub>
                      <m:sSubPr>
                        <m:ctrlPr>
                          <a:rPr lang="en-US" sz="2000" i="1" smtClean="0">
                            <a:latin typeface="Cambria Math" panose="02040503050406030204" pitchFamily="18" charset="0"/>
                          </a:rPr>
                        </m:ctrlPr>
                      </m:sSubPr>
                      <m:e>
                        <m:r>
                          <a:rPr lang="en-US" sz="2000">
                            <a:latin typeface="Cambria Math" panose="02040503050406030204" pitchFamily="18" charset="0"/>
                          </a:rPr>
                          <m:t>𝑡</m:t>
                        </m:r>
                      </m:e>
                      <m:sub>
                        <m:r>
                          <a:rPr lang="en-US" sz="2000">
                            <a:latin typeface="Cambria Math" panose="02040503050406030204" pitchFamily="18" charset="0"/>
                          </a:rPr>
                          <m:t>𝑛</m:t>
                        </m:r>
                        <m:r>
                          <a:rPr lang="en-US" sz="2000">
                            <a:latin typeface="Cambria Math" panose="02040503050406030204" pitchFamily="18" charset="0"/>
                          </a:rPr>
                          <m:t>−2,</m:t>
                        </m:r>
                        <m:f>
                          <m:fPr>
                            <m:ctrlPr>
                              <a:rPr lang="en-US" sz="2000" i="1">
                                <a:latin typeface="Cambria Math" panose="02040503050406030204" pitchFamily="18" charset="0"/>
                              </a:rPr>
                            </m:ctrlPr>
                          </m:fPr>
                          <m:num>
                            <m:r>
                              <a:rPr lang="en-US" sz="2000">
                                <a:latin typeface="Cambria Math" panose="02040503050406030204" pitchFamily="18" charset="0"/>
                              </a:rPr>
                              <m:t>𝛼</m:t>
                            </m:r>
                          </m:num>
                          <m:den>
                            <m:r>
                              <a:rPr lang="en-US" sz="2000">
                                <a:latin typeface="Cambria Math" panose="02040503050406030204" pitchFamily="18" charset="0"/>
                              </a:rPr>
                              <m:t>2</m:t>
                            </m:r>
                          </m:den>
                        </m:f>
                      </m:sub>
                    </m:sSub>
                  </m:oMath>
                </a14:m>
                <a:r>
                  <a:rPr lang="en-US" sz="2000" dirty="0">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𝑡</m:t>
                        </m:r>
                      </m:e>
                      <m:sub>
                        <m:r>
                          <a:rPr lang="en-US" sz="2000" b="0" i="0" smtClean="0">
                            <a:latin typeface="Cambria Math" panose="02040503050406030204" pitchFamily="18" charset="0"/>
                          </a:rPr>
                          <m:t>29</m:t>
                        </m:r>
                        <m:r>
                          <a:rPr lang="en-US" sz="2000">
                            <a:latin typeface="Cambria Math" panose="02040503050406030204" pitchFamily="18" charset="0"/>
                          </a:rPr>
                          <m:t>,</m:t>
                        </m:r>
                        <m:r>
                          <a:rPr lang="en-US" sz="2000" b="0" i="1" smtClean="0">
                            <a:latin typeface="Cambria Math" panose="02040503050406030204" pitchFamily="18" charset="0"/>
                          </a:rPr>
                          <m:t>0.025</m:t>
                        </m:r>
                        <m:r>
                          <a:rPr lang="en-US" sz="2000" i="1" smtClean="0">
                            <a:latin typeface="Cambria Math" panose="02040503050406030204" pitchFamily="18" charset="0"/>
                          </a:rPr>
                          <m:t> </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 2.045</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Using R</a:t>
                </a:r>
              </a:p>
              <a:p>
                <a:pPr marL="182880" indent="0" algn="l">
                  <a:buNone/>
                </a:pPr>
                <a:endParaRPr lang="en-US" sz="2000" dirty="0">
                  <a:latin typeface="Times New Roman" panose="02020603050405020304" pitchFamily="18" charset="0"/>
                  <a:cs typeface="Times New Roman" panose="02020603050405020304" pitchFamily="18" charset="0"/>
                </a:endParaRPr>
              </a:p>
              <a:p>
                <a:pPr marL="182880" indent="0">
                  <a:buNone/>
                </a:pPr>
                <a:r>
                  <a:rPr lang="en-US" sz="2000" b="0" i="0" u="none" strike="noStrike" baseline="0" dirty="0">
                    <a:latin typeface="Times New Roman" panose="02020603050405020304" pitchFamily="18" charset="0"/>
                    <a:cs typeface="Times New Roman" panose="02020603050405020304" pitchFamily="18" charset="0"/>
                  </a:rPr>
                  <a:t>Decision Rule: Reject </a:t>
                </a:r>
                <a14:m>
                  <m:oMath xmlns:m="http://schemas.openxmlformats.org/officeDocument/2006/math">
                    <m:sSub>
                      <m:sSubPr>
                        <m:ctrlPr>
                          <a:rPr lang="en-US" sz="2000" b="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000" b="0" i="1" u="none" strike="noStrike" baseline="0" smtClean="0">
                            <a:solidFill>
                              <a:schemeClr val="tx1"/>
                            </a:solidFill>
                            <a:latin typeface="Cambria Math" panose="02040503050406030204" pitchFamily="18" charset="0"/>
                            <a:cs typeface="Times New Roman" panose="02020603050405020304" pitchFamily="18" charset="0"/>
                          </a:rPr>
                          <m:t>𝐻</m:t>
                        </m:r>
                      </m:e>
                      <m:sub>
                        <m:r>
                          <a:rPr lang="en-US" sz="2000" b="0" i="1" u="none" strike="noStrike" baseline="0" smtClean="0">
                            <a:solidFill>
                              <a:schemeClr val="tx1"/>
                            </a:solidFill>
                            <a:latin typeface="Cambria Math" panose="02040503050406030204" pitchFamily="18" charset="0"/>
                            <a:cs typeface="Times New Roman" panose="02020603050405020304" pitchFamily="18" charset="0"/>
                          </a:rPr>
                          <m:t>0</m:t>
                        </m:r>
                      </m:sub>
                    </m:sSub>
                  </m:oMath>
                </a14:m>
                <a:r>
                  <a:rPr lang="en-US" sz="2000" b="0" i="0" u="none" strike="noStrike" baseline="0" dirty="0">
                    <a:latin typeface="Times New Roman" panose="02020603050405020304" pitchFamily="18" charset="0"/>
                    <a:cs typeface="Times New Roman" panose="02020603050405020304" pitchFamily="18" charset="0"/>
                  </a:rPr>
                  <a:t> if t </a:t>
                </a:r>
                <a14:m>
                  <m:oMath xmlns:m="http://schemas.openxmlformats.org/officeDocument/2006/math">
                    <m:r>
                      <a:rPr lang="en-US" sz="2000" b="0" i="1" u="none" strike="noStrike" baseline="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0" i="0" u="none" strike="noStrike" baseline="0" dirty="0">
                    <a:latin typeface="Times New Roman" panose="02020603050405020304" pitchFamily="18" charset="0"/>
                    <a:cs typeface="Times New Roman" panose="02020603050405020304" pitchFamily="18" charset="0"/>
                  </a:rPr>
                  <a:t> 2.045 or if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t</m:t>
                    </m:r>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-2.045 (</a:t>
                </a:r>
                <a14:m>
                  <m:oMath xmlns:m="http://schemas.openxmlformats.org/officeDocument/2006/math">
                    <m:d>
                      <m:dPr>
                        <m:begChr m:val="|"/>
                        <m:endChr m:val="|"/>
                        <m:ctrlPr>
                          <a:rPr lang="en-US" sz="200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𝑡</m:t>
                        </m:r>
                      </m:e>
                    </m:d>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2.045</m:t>
                    </m:r>
                  </m:oMath>
                </a14:m>
                <a:r>
                  <a:rPr lang="en-US" sz="2000" dirty="0">
                    <a:latin typeface="Times New Roman" panose="02020603050405020304" pitchFamily="18" charset="0"/>
                    <a:cs typeface="Times New Roman" panose="02020603050405020304" pitchFamily="18" charset="0"/>
                  </a:rPr>
                  <a:t>)</a:t>
                </a:r>
                <a:endParaRPr lang="en-US" sz="2000" b="0" i="0" u="none" strike="noStrike" baseline="0" dirty="0">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Otherwise, do not reject </a:t>
                </a:r>
                <a14:m>
                  <m:oMath xmlns:m="http://schemas.openxmlformats.org/officeDocument/2006/math">
                    <m:sSub>
                      <m:sSubPr>
                        <m:ctrlPr>
                          <a:rPr lang="en-US" sz="2000" b="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000" b="0" i="1" u="none" strike="noStrike" baseline="0" smtClean="0">
                            <a:solidFill>
                              <a:schemeClr val="tx1"/>
                            </a:solidFill>
                            <a:latin typeface="Cambria Math" panose="02040503050406030204" pitchFamily="18" charset="0"/>
                            <a:cs typeface="Times New Roman" panose="02020603050405020304" pitchFamily="18" charset="0"/>
                          </a:rPr>
                          <m:t>𝐻</m:t>
                        </m:r>
                      </m:e>
                      <m:sub>
                        <m:r>
                          <a:rPr lang="en-US" sz="2000" b="0" i="1" u="none" strike="noStrike" baseline="0" smtClean="0">
                            <a:solidFill>
                              <a:schemeClr val="tx1"/>
                            </a:solidFill>
                            <a:latin typeface="Cambria Math" panose="02040503050406030204" pitchFamily="18" charset="0"/>
                            <a:cs typeface="Times New Roman" panose="02020603050405020304" pitchFamily="18" charset="0"/>
                          </a:rPr>
                          <m:t>0</m:t>
                        </m:r>
                      </m:sub>
                    </m:sSub>
                  </m:oMath>
                </a14:m>
                <a:r>
                  <a:rPr lang="en-US" sz="2000" b="0" i="0" u="none" strike="noStrike" baseline="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39D6CDC9-4F60-54B9-DFE8-42223A283057}"/>
                  </a:ext>
                </a:extLst>
              </p:cNvPr>
              <p:cNvSpPr>
                <a:spLocks noGrp="1" noRot="1" noChangeAspect="1" noMove="1" noResize="1" noEditPoints="1" noAdjustHandles="1" noChangeArrowheads="1" noChangeShapeType="1" noTextEdit="1"/>
              </p:cNvSpPr>
              <p:nvPr>
                <p:ph type="body" sz="quarter" idx="10"/>
              </p:nvPr>
            </p:nvSpPr>
            <p:spPr>
              <a:xfrm>
                <a:off x="315912" y="1341437"/>
                <a:ext cx="9143999" cy="5029200"/>
              </a:xfrm>
              <a:blipFill>
                <a:blip r:embed="rId2"/>
                <a:stretch>
                  <a:fillRect t="-1091" b="-1757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2F3175B-57FD-F111-9A99-BC05310423D7}"/>
              </a:ext>
            </a:extLst>
          </p:cNvPr>
          <p:cNvPicPr>
            <a:picLocks noChangeAspect="1"/>
          </p:cNvPicPr>
          <p:nvPr/>
        </p:nvPicPr>
        <p:blipFill>
          <a:blip r:embed="rId3"/>
          <a:stretch>
            <a:fillRect/>
          </a:stretch>
        </p:blipFill>
        <p:spPr>
          <a:xfrm>
            <a:off x="510406" y="5584739"/>
            <a:ext cx="4495800" cy="633499"/>
          </a:xfrm>
          <a:prstGeom prst="rect">
            <a:avLst/>
          </a:prstGeom>
        </p:spPr>
      </p:pic>
    </p:spTree>
    <p:extLst>
      <p:ext uri="{BB962C8B-B14F-4D97-AF65-F5344CB8AC3E}">
        <p14:creationId xmlns:p14="http://schemas.microsoft.com/office/powerpoint/2010/main" val="330611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3170-2DCC-CFC7-895B-49BC05FE2366}"/>
              </a:ext>
            </a:extLst>
          </p:cNvPr>
          <p:cNvSpPr>
            <a:spLocks noGrp="1"/>
          </p:cNvSpPr>
          <p:nvPr>
            <p:ph type="title"/>
          </p:nvPr>
        </p:nvSpPr>
        <p:spPr/>
        <p:txBody>
          <a:bodyPr/>
          <a:lstStyle/>
          <a:p>
            <a:r>
              <a:rPr lang="en-US" sz="2800" b="0" i="0" u="none" strike="noStrike" baseline="0" dirty="0">
                <a:latin typeface="Times New Roman" panose="02020603050405020304" pitchFamily="18" charset="0"/>
                <a:cs typeface="Times New Roman" panose="02020603050405020304" pitchFamily="18" charset="0"/>
              </a:rPr>
              <a:t>An Example - Inference</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9D6CDC9-4F60-54B9-DFE8-42223A283057}"/>
                  </a:ext>
                </a:extLst>
              </p:cNvPr>
              <p:cNvSpPr>
                <a:spLocks noGrp="1"/>
              </p:cNvSpPr>
              <p:nvPr>
                <p:ph type="body" sz="quarter" idx="10"/>
              </p:nvPr>
            </p:nvSpPr>
            <p:spPr>
              <a:xfrm>
                <a:off x="315912" y="1341437"/>
                <a:ext cx="9143999" cy="5029200"/>
              </a:xfrm>
            </p:spPr>
            <p:txBody>
              <a:bodyPr/>
              <a:lstStyle/>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4. Compute the test statistic</a:t>
                </a:r>
              </a:p>
              <a:p>
                <a:pPr marL="182880" indent="0" algn="l">
                  <a:buNone/>
                </a:pPr>
                <a14:m>
                  <m:oMathPara xmlns:m="http://schemas.openxmlformats.org/officeDocument/2006/math">
                    <m:oMathParaPr>
                      <m:jc m:val="centerGroup"/>
                    </m:oMathParaPr>
                    <m:oMath xmlns:m="http://schemas.openxmlformats.org/officeDocument/2006/math">
                      <m:r>
                        <a:rPr lang="en-US" sz="2000" b="0" i="1" u="none" strike="noStrike" baseline="0" smtClean="0">
                          <a:solidFill>
                            <a:srgbClr val="000000"/>
                          </a:solidFill>
                          <a:latin typeface="Cambria Math" panose="02040503050406030204" pitchFamily="18" charset="0"/>
                        </a:rPr>
                        <m:t>𝑡</m:t>
                      </m:r>
                      <m:r>
                        <a:rPr lang="en-US" sz="2000" b="0" i="1" u="none" strike="noStrike" baseline="0" smtClean="0">
                          <a:solidFill>
                            <a:srgbClr val="000000"/>
                          </a:solidFill>
                          <a:latin typeface="Cambria Math" panose="02040503050406030204" pitchFamily="18" charset="0"/>
                        </a:rPr>
                        <m:t>=</m:t>
                      </m:r>
                      <m:r>
                        <a:rPr lang="en-US" sz="2000" b="0" i="1" u="none" strike="noStrike" baseline="0" smtClean="0">
                          <a:solidFill>
                            <a:srgbClr val="000000"/>
                          </a:solidFill>
                          <a:latin typeface="Cambria Math" panose="02040503050406030204" pitchFamily="18" charset="0"/>
                        </a:rPr>
                        <m:t>𝑟</m:t>
                      </m:r>
                      <m:rad>
                        <m:radPr>
                          <m:degHide m:val="on"/>
                          <m:ctrlPr>
                            <a:rPr lang="en-US" sz="2000" b="0" i="1" u="none" strike="noStrike" baseline="0" smtClean="0">
                              <a:solidFill>
                                <a:srgbClr val="000000"/>
                              </a:solidFill>
                              <a:latin typeface="Cambria Math" panose="02040503050406030204" pitchFamily="18" charset="0"/>
                            </a:rPr>
                          </m:ctrlPr>
                        </m:radPr>
                        <m:deg/>
                        <m:e>
                          <m:f>
                            <m:fPr>
                              <m:ctrlPr>
                                <a:rPr lang="en-US" sz="2000" b="0" i="1" u="none" strike="noStrike" baseline="0" smtClean="0">
                                  <a:solidFill>
                                    <a:srgbClr val="000000"/>
                                  </a:solidFill>
                                  <a:latin typeface="Cambria Math" panose="02040503050406030204" pitchFamily="18" charset="0"/>
                                </a:rPr>
                              </m:ctrlPr>
                            </m:fPr>
                            <m:num>
                              <m:r>
                                <a:rPr lang="en-US" sz="2000" b="0" i="1" u="none" strike="noStrike" baseline="0" smtClean="0">
                                  <a:solidFill>
                                    <a:srgbClr val="000000"/>
                                  </a:solidFill>
                                  <a:latin typeface="Cambria Math" panose="02040503050406030204" pitchFamily="18" charset="0"/>
                                </a:rPr>
                                <m:t>𝑛</m:t>
                              </m:r>
                              <m:r>
                                <a:rPr lang="en-US" sz="2000" b="0" i="1" u="none" strike="noStrike" baseline="0" smtClean="0">
                                  <a:solidFill>
                                    <a:srgbClr val="000000"/>
                                  </a:solidFill>
                                  <a:latin typeface="Cambria Math" panose="02040503050406030204" pitchFamily="18" charset="0"/>
                                </a:rPr>
                                <m:t>−2</m:t>
                              </m:r>
                            </m:num>
                            <m:den>
                              <m:r>
                                <a:rPr lang="en-US" sz="2000" b="0" i="1" u="none" strike="noStrike" baseline="0" smtClean="0">
                                  <a:solidFill>
                                    <a:srgbClr val="000000"/>
                                  </a:solidFill>
                                  <a:latin typeface="Cambria Math" panose="02040503050406030204" pitchFamily="18" charset="0"/>
                                </a:rPr>
                                <m:t>1−</m:t>
                              </m:r>
                              <m:sSup>
                                <m:sSupPr>
                                  <m:ctrlPr>
                                    <a:rPr lang="en-US" sz="2000" b="0" i="1" u="none" strike="noStrike" baseline="0" smtClean="0">
                                      <a:solidFill>
                                        <a:srgbClr val="000000"/>
                                      </a:solidFill>
                                      <a:latin typeface="Cambria Math" panose="02040503050406030204" pitchFamily="18" charset="0"/>
                                    </a:rPr>
                                  </m:ctrlPr>
                                </m:sSupPr>
                                <m:e>
                                  <m:r>
                                    <a:rPr lang="en-US" sz="2000" b="0" i="1" u="none" strike="noStrike" baseline="0" smtClean="0">
                                      <a:solidFill>
                                        <a:srgbClr val="000000"/>
                                      </a:solidFill>
                                      <a:latin typeface="Cambria Math" panose="02040503050406030204" pitchFamily="18" charset="0"/>
                                    </a:rPr>
                                    <m:t>𝑟</m:t>
                                  </m:r>
                                </m:e>
                                <m:sup>
                                  <m:r>
                                    <a:rPr lang="en-US" sz="2000" b="0" i="1" u="none" strike="noStrike" baseline="0" smtClean="0">
                                      <a:solidFill>
                                        <a:srgbClr val="000000"/>
                                      </a:solidFill>
                                      <a:latin typeface="Cambria Math" panose="02040503050406030204" pitchFamily="18" charset="0"/>
                                    </a:rPr>
                                    <m:t>2</m:t>
                                  </m:r>
                                </m:sup>
                              </m:sSup>
                            </m:den>
                          </m:f>
                        </m:e>
                      </m:rad>
                      <m:r>
                        <a:rPr lang="en-US" sz="2000" b="0" i="1" u="none" strike="noStrike" baseline="0" smtClean="0">
                          <a:solidFill>
                            <a:srgbClr val="000000"/>
                          </a:solidFill>
                          <a:latin typeface="Cambria Math" panose="02040503050406030204" pitchFamily="18" charset="0"/>
                        </a:rPr>
                        <m:t>=0.8835</m:t>
                      </m:r>
                      <m:rad>
                        <m:radPr>
                          <m:degHide m:val="on"/>
                          <m:ctrlPr>
                            <a:rPr lang="en-US" sz="2000" b="0" i="1" u="none" strike="noStrike" baseline="0" smtClean="0">
                              <a:solidFill>
                                <a:srgbClr val="000000"/>
                              </a:solidFill>
                              <a:latin typeface="Cambria Math" panose="02040503050406030204" pitchFamily="18" charset="0"/>
                            </a:rPr>
                          </m:ctrlPr>
                        </m:radPr>
                        <m:deg/>
                        <m:e>
                          <m:f>
                            <m:fPr>
                              <m:ctrlPr>
                                <a:rPr lang="en-US" sz="2000" b="0" i="1" u="none" strike="noStrike" baseline="0" smtClean="0">
                                  <a:solidFill>
                                    <a:srgbClr val="000000"/>
                                  </a:solidFill>
                                  <a:latin typeface="Cambria Math" panose="02040503050406030204" pitchFamily="18" charset="0"/>
                                </a:rPr>
                              </m:ctrlPr>
                            </m:fPr>
                            <m:num>
                              <m:r>
                                <a:rPr lang="en-US" sz="2000" b="0" i="1" u="none" strike="noStrike" baseline="0" smtClean="0">
                                  <a:solidFill>
                                    <a:srgbClr val="000000"/>
                                  </a:solidFill>
                                  <a:latin typeface="Cambria Math" panose="02040503050406030204" pitchFamily="18" charset="0"/>
                                </a:rPr>
                                <m:t>31−2</m:t>
                              </m:r>
                            </m:num>
                            <m:den>
                              <m:r>
                                <a:rPr lang="en-US" sz="2000" b="0" i="1" u="none" strike="noStrike" baseline="0" smtClean="0">
                                  <a:solidFill>
                                    <a:srgbClr val="000000"/>
                                  </a:solidFill>
                                  <a:latin typeface="Cambria Math" panose="02040503050406030204" pitchFamily="18" charset="0"/>
                                </a:rPr>
                                <m:t>1−</m:t>
                              </m:r>
                              <m:sSup>
                                <m:sSupPr>
                                  <m:ctrlPr>
                                    <a:rPr lang="en-US" sz="2000" b="0" i="1" u="none" strike="noStrike" baseline="0" smtClean="0">
                                      <a:solidFill>
                                        <a:srgbClr val="000000"/>
                                      </a:solidFill>
                                      <a:latin typeface="Cambria Math" panose="02040503050406030204" pitchFamily="18" charset="0"/>
                                    </a:rPr>
                                  </m:ctrlPr>
                                </m:sSupPr>
                                <m:e>
                                  <m:r>
                                    <a:rPr lang="en-US" sz="2000" b="0" i="1" u="none" strike="noStrike" baseline="0" smtClean="0">
                                      <a:solidFill>
                                        <a:srgbClr val="000000"/>
                                      </a:solidFill>
                                      <a:latin typeface="Cambria Math" panose="02040503050406030204" pitchFamily="18" charset="0"/>
                                    </a:rPr>
                                    <m:t>0.8835</m:t>
                                  </m:r>
                                </m:e>
                                <m:sup>
                                  <m:r>
                                    <a:rPr lang="en-US" sz="2000" b="0" i="1" u="none" strike="noStrike" baseline="0" smtClean="0">
                                      <a:solidFill>
                                        <a:srgbClr val="000000"/>
                                      </a:solidFill>
                                      <a:latin typeface="Cambria Math" panose="02040503050406030204" pitchFamily="18" charset="0"/>
                                    </a:rPr>
                                    <m:t>2</m:t>
                                  </m:r>
                                </m:sup>
                              </m:sSup>
                            </m:den>
                          </m:f>
                        </m:e>
                      </m:rad>
                      <m:r>
                        <a:rPr lang="en-US" sz="2000" b="0" i="1" u="none" strike="noStrike" baseline="0" smtClean="0">
                          <a:solidFill>
                            <a:srgbClr val="000000"/>
                          </a:solidFill>
                          <a:latin typeface="Cambria Math" panose="02040503050406030204" pitchFamily="18" charset="0"/>
                          <a:ea typeface="Cambria Math" panose="02040503050406030204" pitchFamily="18" charset="0"/>
                        </a:rPr>
                        <m:t>≈10.16</m:t>
                      </m:r>
                    </m:oMath>
                  </m:oMathPara>
                </a14:m>
                <a:endParaRPr lang="en-US" sz="20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r>
                  <a:rPr lang="en-US" sz="2000" dirty="0">
                    <a:solidFill>
                      <a:srgbClr val="0000FF"/>
                    </a:solidFill>
                    <a:latin typeface="Times New Roman" panose="02020603050405020304" pitchFamily="18" charset="0"/>
                    <a:cs typeface="Times New Roman" panose="02020603050405020304" pitchFamily="18" charset="0"/>
                  </a:rPr>
                  <a:t>5. Conclusion</a:t>
                </a:r>
              </a:p>
              <a:p>
                <a:r>
                  <a:rPr lang="en-US" sz="2000" dirty="0">
                    <a:latin typeface="Times New Roman" panose="02020603050405020304" pitchFamily="18" charset="0"/>
                    <a:cs typeface="Times New Roman" panose="02020603050405020304" pitchFamily="18" charset="0"/>
                  </a:rPr>
                  <a:t>Reject </a:t>
                </a:r>
                <a14:m>
                  <m:oMath xmlns:m="http://schemas.openxmlformats.org/officeDocument/2006/math">
                    <m:sSub>
                      <m:sSubPr>
                        <m:ctrlPr>
                          <a:rPr lang="en-US" sz="2000" b="0" i="1" u="none" strike="noStrike" baseline="0" smtClean="0">
                            <a:solidFill>
                              <a:schemeClr val="tx1"/>
                            </a:solidFill>
                            <a:latin typeface="Cambria Math" panose="02040503050406030204" pitchFamily="18" charset="0"/>
                            <a:cs typeface="Times New Roman" panose="02020603050405020304" pitchFamily="18" charset="0"/>
                          </a:rPr>
                        </m:ctrlPr>
                      </m:sSubPr>
                      <m:e>
                        <m:r>
                          <a:rPr lang="en-US" sz="2000" b="0" i="1" u="none" strike="noStrike" baseline="0" smtClean="0">
                            <a:solidFill>
                              <a:schemeClr val="tx1"/>
                            </a:solidFill>
                            <a:latin typeface="Cambria Math" panose="02040503050406030204" pitchFamily="18" charset="0"/>
                            <a:cs typeface="Times New Roman" panose="02020603050405020304" pitchFamily="18" charset="0"/>
                          </a:rPr>
                          <m:t>𝐻</m:t>
                        </m:r>
                      </m:e>
                      <m:sub>
                        <m:r>
                          <a:rPr lang="en-US" sz="2000" b="0" i="1" u="none" strike="noStrike" baseline="0" smtClean="0">
                            <a:solidFill>
                              <a:schemeClr val="tx1"/>
                            </a:solidFill>
                            <a:latin typeface="Cambria Math" panose="02040503050406030204" pitchFamily="18" charset="0"/>
                            <a:cs typeface="Times New Roman" panose="02020603050405020304" pitchFamily="18" charset="0"/>
                          </a:rPr>
                          <m:t>0</m:t>
                        </m:r>
                      </m:sub>
                    </m:sSub>
                  </m:oMath>
                </a14:m>
                <a:r>
                  <a:rPr lang="en-US" sz="2000" dirty="0">
                    <a:latin typeface="Times New Roman" panose="02020603050405020304" pitchFamily="18" charset="0"/>
                    <a:cs typeface="Times New Roman" panose="02020603050405020304" pitchFamily="18" charset="0"/>
                  </a:rPr>
                  <a:t> since 10.16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2.045</a:t>
                </a:r>
              </a:p>
              <a:p>
                <a:r>
                  <a:rPr lang="en-US" sz="2000" dirty="0">
                    <a:latin typeface="Times New Roman" panose="02020603050405020304" pitchFamily="18" charset="0"/>
                    <a:cs typeface="Times New Roman" panose="02020603050405020304" pitchFamily="18" charset="0"/>
                  </a:rPr>
                  <a:t>We have significant evidence at the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 0.05 level that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200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0</a:t>
                </a:r>
              </a:p>
              <a:p>
                <a:r>
                  <a:rPr lang="en-US" sz="2000" dirty="0">
                    <a:latin typeface="Times New Roman" panose="02020603050405020304" pitchFamily="18" charset="0"/>
                    <a:cs typeface="Times New Roman" panose="02020603050405020304" pitchFamily="18" charset="0"/>
                  </a:rPr>
                  <a:t>There is evidence of a significant linear association between study time and exam score</a:t>
                </a:r>
              </a:p>
              <a:p>
                <a:r>
                  <a:rPr lang="en-US" sz="2000" dirty="0">
                    <a:latin typeface="Times New Roman" panose="02020603050405020304" pitchFamily="18" charset="0"/>
                    <a:cs typeface="Times New Roman" panose="02020603050405020304" pitchFamily="18" charset="0"/>
                  </a:rPr>
                  <a:t>The sample correlation coefficient is 0.8835 indicating a strong positive association between study time and exam score. The positive correlation between these factors indicates that as study time increases, exam scores increase.</a:t>
                </a:r>
              </a:p>
            </p:txBody>
          </p:sp>
        </mc:Choice>
        <mc:Fallback xmlns="">
          <p:sp>
            <p:nvSpPr>
              <p:cNvPr id="3" name="Text Placeholder 2">
                <a:extLst>
                  <a:ext uri="{FF2B5EF4-FFF2-40B4-BE49-F238E27FC236}">
                    <a16:creationId xmlns:a16="http://schemas.microsoft.com/office/drawing/2014/main" id="{39D6CDC9-4F60-54B9-DFE8-42223A283057}"/>
                  </a:ext>
                </a:extLst>
              </p:cNvPr>
              <p:cNvSpPr>
                <a:spLocks noGrp="1" noRot="1" noChangeAspect="1" noMove="1" noResize="1" noEditPoints="1" noAdjustHandles="1" noChangeArrowheads="1" noChangeShapeType="1" noTextEdit="1"/>
              </p:cNvSpPr>
              <p:nvPr>
                <p:ph type="body" sz="quarter" idx="10"/>
              </p:nvPr>
            </p:nvSpPr>
            <p:spPr>
              <a:xfrm>
                <a:off x="315912" y="1341437"/>
                <a:ext cx="9143999" cy="5029200"/>
              </a:xfrm>
              <a:blipFill>
                <a:blip r:embed="rId2"/>
                <a:stretch>
                  <a:fillRect t="-1091" r="-133" b="-8606"/>
                </a:stretch>
              </a:blipFill>
            </p:spPr>
            <p:txBody>
              <a:bodyPr/>
              <a:lstStyle/>
              <a:p>
                <a:r>
                  <a:rPr lang="en-US">
                    <a:noFill/>
                  </a:rPr>
                  <a:t> </a:t>
                </a:r>
              </a:p>
            </p:txBody>
          </p:sp>
        </mc:Fallback>
      </mc:AlternateContent>
    </p:spTree>
    <p:extLst>
      <p:ext uri="{BB962C8B-B14F-4D97-AF65-F5344CB8AC3E}">
        <p14:creationId xmlns:p14="http://schemas.microsoft.com/office/powerpoint/2010/main" val="185143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9669-A6D8-42C4-3CD1-4CC344B06E2B}"/>
              </a:ext>
            </a:extLst>
          </p:cNvPr>
          <p:cNvSpPr>
            <a:spLocks noGrp="1"/>
          </p:cNvSpPr>
          <p:nvPr>
            <p:ph type="title"/>
          </p:nvPr>
        </p:nvSpPr>
        <p:spPr/>
        <p:txBody>
          <a:bodyPr/>
          <a:lstStyle/>
          <a:p>
            <a:r>
              <a:rPr lang="en-US" sz="2800" b="0" i="0" u="none" strike="noStrike" baseline="0" dirty="0">
                <a:latin typeface="Times New Roman" panose="02020603050405020304" pitchFamily="18" charset="0"/>
                <a:cs typeface="Times New Roman" panose="02020603050405020304" pitchFamily="18" charset="0"/>
              </a:rPr>
              <a:t>R Function </a:t>
            </a:r>
            <a:r>
              <a:rPr lang="en-US" sz="2800" b="0" i="0" u="none" strike="noStrike" baseline="0" dirty="0" err="1">
                <a:latin typeface="Times New Roman" panose="02020603050405020304" pitchFamily="18" charset="0"/>
                <a:cs typeface="Times New Roman" panose="02020603050405020304" pitchFamily="18" charset="0"/>
              </a:rPr>
              <a:t>cor.test</a:t>
            </a:r>
            <a:r>
              <a:rPr lang="en-US" sz="2800" b="0" i="0" u="none" strike="noStrike" baseline="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5CCC92CD-FFA0-8E22-F206-6EB2CFB1741C}"/>
                  </a:ext>
                </a:extLst>
              </p:cNvPr>
              <p:cNvSpPr>
                <a:spLocks noGrp="1"/>
              </p:cNvSpPr>
              <p:nvPr>
                <p:ph type="body" sz="quarter" idx="10"/>
              </p:nvPr>
            </p:nvSpPr>
            <p:spPr>
              <a:xfrm>
                <a:off x="87312" y="1580067"/>
                <a:ext cx="9593458" cy="5029200"/>
              </a:xfrm>
            </p:spPr>
            <p:txBody>
              <a:bodyPr/>
              <a:lstStyle/>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Use </a:t>
                </a:r>
                <a:r>
                  <a:rPr lang="en-US" sz="2000" b="0" i="0" u="none" strike="noStrike" baseline="0" dirty="0" err="1">
                    <a:latin typeface="Times New Roman" panose="02020603050405020304" pitchFamily="18" charset="0"/>
                    <a:cs typeface="Times New Roman" panose="02020603050405020304" pitchFamily="18" charset="0"/>
                  </a:rPr>
                  <a:t>cor.test</a:t>
                </a:r>
                <a:r>
                  <a:rPr lang="en-US" sz="2000" b="0" i="0" u="none" strike="noStrike" baseline="0" dirty="0">
                    <a:latin typeface="Times New Roman" panose="02020603050405020304" pitchFamily="18" charset="0"/>
                    <a:cs typeface="Times New Roman" panose="02020603050405020304" pitchFamily="18" charset="0"/>
                  </a:rPr>
                  <a:t>() to perform testing</a:t>
                </a:r>
              </a:p>
              <a:p>
                <a:pPr marL="182880" indent="0" algn="l">
                  <a:buNone/>
                </a:pPr>
                <a:endParaRPr lang="en-US" sz="2000" b="0" i="0" u="none" strike="noStrike" baseline="0" dirty="0">
                  <a:latin typeface="Times New Roman" panose="02020603050405020304" pitchFamily="18" charset="0"/>
                  <a:cs typeface="Times New Roman" panose="02020603050405020304" pitchFamily="18" charset="0"/>
                </a:endParaRPr>
              </a:p>
              <a:p>
                <a:pPr marL="182880" indent="0" algn="l">
                  <a:buNone/>
                </a:pPr>
                <a:endParaRPr lang="en-US" sz="2000" dirty="0">
                  <a:latin typeface="Times New Roman" panose="02020603050405020304" pitchFamily="18" charset="0"/>
                  <a:cs typeface="Times New Roman" panose="02020603050405020304" pitchFamily="18" charset="0"/>
                </a:endParaRPr>
              </a:p>
              <a:p>
                <a:pPr marL="182880" indent="0" algn="l">
                  <a:buNone/>
                </a:pPr>
                <a:endParaRPr lang="en-US" sz="2000" dirty="0">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[alternative]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a:t>
                </a:r>
                <a:r>
                  <a:rPr lang="en-US" sz="2000" b="0" i="0" u="none" strike="noStrike" baseline="0" dirty="0" err="1">
                    <a:solidFill>
                      <a:srgbClr val="8C4513"/>
                    </a:solidFill>
                    <a:latin typeface="Times New Roman" panose="02020603050405020304" pitchFamily="18" charset="0"/>
                    <a:cs typeface="Times New Roman" panose="02020603050405020304" pitchFamily="18" charset="0"/>
                  </a:rPr>
                  <a:t>two.sided</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"less" (corresponds to negative association), or greater (corresponds to positive association)</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[method]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a:t>
                </a:r>
                <a:r>
                  <a:rPr lang="en-US" sz="2000" b="0" i="0" u="none" strike="noStrike" baseline="0" dirty="0" err="1">
                    <a:solidFill>
                      <a:srgbClr val="8C4513"/>
                    </a:solidFill>
                    <a:latin typeface="Times New Roman" panose="02020603050405020304" pitchFamily="18" charset="0"/>
                    <a:cs typeface="Times New Roman" panose="02020603050405020304" pitchFamily="18" charset="0"/>
                  </a:rPr>
                  <a:t>pearson</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kendall</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or "spearman"</a:t>
                </a:r>
              </a:p>
              <a:p>
                <a:pPr marL="182880" indent="0" algn="l">
                  <a:buNone/>
                </a:pPr>
                <a:r>
                  <a:rPr lang="en-US" sz="2000" b="0" i="0" u="none" strike="noStrike" baseline="0" dirty="0">
                    <a:solidFill>
                      <a:srgbClr val="8C4513"/>
                    </a:solidFill>
                    <a:latin typeface="Times New Roman" panose="02020603050405020304" pitchFamily="18" charset="0"/>
                    <a:cs typeface="Times New Roman" panose="02020603050405020304" pitchFamily="18" charset="0"/>
                  </a:rPr>
                  <a:t>"</a:t>
                </a:r>
                <a:r>
                  <a:rPr lang="en-US" sz="2000" b="0" i="0" u="none" strike="noStrike" baseline="0" dirty="0" err="1">
                    <a:solidFill>
                      <a:srgbClr val="8C4513"/>
                    </a:solidFill>
                    <a:latin typeface="Times New Roman" panose="02020603050405020304" pitchFamily="18" charset="0"/>
                    <a:cs typeface="Times New Roman" panose="02020603050405020304" pitchFamily="18" charset="0"/>
                  </a:rPr>
                  <a:t>pearson</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 test statistic is based on Pearson's product moment correlation coefficient and follows a t distribution with </a:t>
                </a:r>
                <a14:m>
                  <m:oMath xmlns:m="http://schemas.openxmlformats.org/officeDocument/2006/math">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𝑑𝑓</m:t>
                    </m:r>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 =</m:t>
                    </m:r>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𝑛</m:t>
                    </m:r>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−2 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(samples independent normal distributions).</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If the method is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kendall</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or "spearman", Kendall's tau or Spearman's rho statistic is used to estimate a </a:t>
                </a:r>
                <a:r>
                  <a:rPr lang="en-US" sz="20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rank-based</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measure of association. These might be used if the data is </a:t>
                </a:r>
                <a:r>
                  <a:rPr lang="en-US" sz="20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not normal</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5CCC92CD-FFA0-8E22-F206-6EB2CFB1741C}"/>
                  </a:ext>
                </a:extLst>
              </p:cNvPr>
              <p:cNvSpPr>
                <a:spLocks noGrp="1" noRot="1" noChangeAspect="1" noMove="1" noResize="1" noEditPoints="1" noAdjustHandles="1" noChangeArrowheads="1" noChangeShapeType="1" noTextEdit="1"/>
              </p:cNvSpPr>
              <p:nvPr>
                <p:ph type="body" sz="quarter" idx="10"/>
              </p:nvPr>
            </p:nvSpPr>
            <p:spPr>
              <a:xfrm>
                <a:off x="87312" y="1580067"/>
                <a:ext cx="9593458" cy="5029200"/>
              </a:xfrm>
              <a:blipFill>
                <a:blip r:embed="rId2"/>
                <a:stretch>
                  <a:fillRect t="-1091" r="-1715" b="-533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09B35F8B-67E9-9D54-17E1-B69EB5081253}"/>
              </a:ext>
            </a:extLst>
          </p:cNvPr>
          <p:cNvPicPr>
            <a:picLocks noChangeAspect="1"/>
          </p:cNvPicPr>
          <p:nvPr/>
        </p:nvPicPr>
        <p:blipFill>
          <a:blip r:embed="rId3"/>
          <a:stretch>
            <a:fillRect/>
          </a:stretch>
        </p:blipFill>
        <p:spPr>
          <a:xfrm>
            <a:off x="0" y="2103437"/>
            <a:ext cx="10080625" cy="1141945"/>
          </a:xfrm>
          <a:prstGeom prst="rect">
            <a:avLst/>
          </a:prstGeom>
        </p:spPr>
      </p:pic>
    </p:spTree>
    <p:extLst>
      <p:ext uri="{BB962C8B-B14F-4D97-AF65-F5344CB8AC3E}">
        <p14:creationId xmlns:p14="http://schemas.microsoft.com/office/powerpoint/2010/main" val="850363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C1BB-986E-F7C8-D168-AFCEAB7E5E1E}"/>
              </a:ext>
            </a:extLst>
          </p:cNvPr>
          <p:cNvSpPr>
            <a:spLocks noGrp="1"/>
          </p:cNvSpPr>
          <p:nvPr>
            <p:ph type="title"/>
          </p:nvPr>
        </p:nvSpPr>
        <p:spPr/>
        <p:txBody>
          <a:bodyPr/>
          <a:lstStyle/>
          <a:p>
            <a:r>
              <a:rPr lang="en-US" dirty="0"/>
              <a:t>Exercise</a:t>
            </a:r>
          </a:p>
        </p:txBody>
      </p:sp>
      <mc:AlternateContent xmlns:mc="http://schemas.openxmlformats.org/markup-compatibility/2006" xmlns:a14="http://schemas.microsoft.com/office/drawing/2010/main">
        <mc:Choice Requires="a14">
          <p:sp>
            <p:nvSpPr>
              <p:cNvPr id="6" name="Rectangle 1">
                <a:extLst>
                  <a:ext uri="{FF2B5EF4-FFF2-40B4-BE49-F238E27FC236}">
                    <a16:creationId xmlns:a16="http://schemas.microsoft.com/office/drawing/2014/main" id="{70272C7F-6A60-4546-3F95-551AC090B7FC}"/>
                  </a:ext>
                </a:extLst>
              </p:cNvPr>
              <p:cNvSpPr>
                <a:spLocks noGrp="1" noChangeArrowheads="1"/>
              </p:cNvSpPr>
              <p:nvPr>
                <p:ph type="body" sz="quarter" idx="10"/>
              </p:nvPr>
            </p:nvSpPr>
            <p:spPr bwMode="auto">
              <a:xfrm>
                <a:off x="163512" y="1365026"/>
                <a:ext cx="9906000" cy="65685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a:defRPr>
                    <a:solidFill>
                      <a:schemeClr val="tx1"/>
                    </a:solidFill>
                    <a:latin typeface="Arial" panose="020B0604020202020204" pitchFamily="34" charset="0"/>
                  </a:defRPr>
                </a:lvl1pPr>
                <a:lvl2pPr marL="457200" eaLnBrk="0">
                  <a:defRPr>
                    <a:solidFill>
                      <a:schemeClr val="tx1"/>
                    </a:solidFill>
                    <a:latin typeface="Arial" panose="020B0604020202020204" pitchFamily="34" charset="0"/>
                  </a:defRPr>
                </a:lvl2pPr>
                <a:lvl3pPr marL="914400" eaLnBrk="0">
                  <a:defRPr>
                    <a:solidFill>
                      <a:schemeClr val="tx1"/>
                    </a:solidFill>
                    <a:latin typeface="Arial" panose="020B0604020202020204" pitchFamily="34" charset="0"/>
                  </a:defRPr>
                </a:lvl3pPr>
                <a:lvl4pPr marL="1371600" eaLnBrk="0">
                  <a:defRPr>
                    <a:solidFill>
                      <a:schemeClr val="tx1"/>
                    </a:solidFill>
                    <a:latin typeface="Arial" panose="020B0604020202020204" pitchFamily="34" charset="0"/>
                  </a:defRPr>
                </a:lvl4pPr>
                <a:lvl5pPr marL="1828800" eaLnBrk="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hangingPunct="0">
                  <a:lnSpc>
                    <a:spcPct val="100000"/>
                  </a:lnSpc>
                  <a:spcAft>
                    <a:spcPct val="0"/>
                  </a:spcAft>
                  <a:buClrTx/>
                  <a:buSzTx/>
                  <a:buNone/>
                </a:pPr>
                <a:r>
                  <a:rPr lang="en-US" altLang="en-US" sz="2400" dirty="0">
                    <a:solidFill>
                      <a:srgbClr val="000000"/>
                    </a:solidFill>
                    <a:latin typeface="Times New Roman" panose="02020603050405020304" pitchFamily="18" charset="0"/>
                    <a:cs typeface="Times New Roman" panose="02020603050405020304" pitchFamily="18" charset="0"/>
                  </a:rPr>
                  <a:t>Is there a linear association between the ages of husbands and wives among all couples? Use the previously calculated value of </a:t>
                </a:r>
                <a:r>
                  <a:rPr lang="en-US" altLang="en-US" sz="2400" dirty="0">
                    <a:solidFill>
                      <a:srgbClr val="000000"/>
                    </a:solidFill>
                    <a:latin typeface="Times New Roman" panose="02020603050405020304" pitchFamily="18" charset="0"/>
                    <a:ea typeface="MathJax_Math-italic"/>
                    <a:cs typeface="Times New Roman" panose="02020603050405020304" pitchFamily="18" charset="0"/>
                  </a:rPr>
                  <a:t>r </a:t>
                </a:r>
                <a:r>
                  <a:rPr lang="en-US" altLang="en-US" sz="2400" dirty="0">
                    <a:solidFill>
                      <a:srgbClr val="000000"/>
                    </a:solidFill>
                    <a:latin typeface="Times New Roman" panose="02020603050405020304" pitchFamily="18" charset="0"/>
                    <a:ea typeface="MathJax_Main"/>
                    <a:cs typeface="Times New Roman" panose="02020603050405020304" pitchFamily="18" charset="0"/>
                  </a:rPr>
                  <a:t>= .93</a:t>
                </a:r>
                <a:r>
                  <a:rPr lang="en-US" altLang="en-US" sz="2400" dirty="0">
                    <a:solidFill>
                      <a:srgbClr val="000000"/>
                    </a:solidFill>
                    <a:latin typeface="Times New Roman" panose="02020603050405020304" pitchFamily="18" charset="0"/>
                    <a:cs typeface="Times New Roman" panose="02020603050405020304" pitchFamily="18" charset="0"/>
                  </a:rPr>
                  <a:t> to help with your assessment</a:t>
                </a:r>
                <a:r>
                  <a:rPr lang="en-US"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u="none" strike="noStrike" baseline="0" smtClean="0">
                        <a:solidFill>
                          <a:srgbClr val="000000"/>
                        </a:solidFill>
                        <a:latin typeface="Cambria Math" panose="02040503050406030204" pitchFamily="18" charset="0"/>
                      </a:rPr>
                      <m:t>𝑡</m:t>
                    </m:r>
                    <m:r>
                      <a:rPr lang="en-US" sz="2400" b="0" i="1" u="none" strike="noStrike" baseline="0" smtClean="0">
                        <a:solidFill>
                          <a:srgbClr val="000000"/>
                        </a:solidFill>
                        <a:latin typeface="Cambria Math" panose="02040503050406030204" pitchFamily="18" charset="0"/>
                      </a:rPr>
                      <m:t>=</m:t>
                    </m:r>
                    <m:r>
                      <a:rPr lang="en-US" sz="2400" b="0" i="1" u="none" strike="noStrike" baseline="0" smtClean="0">
                        <a:solidFill>
                          <a:srgbClr val="000000"/>
                        </a:solidFill>
                        <a:latin typeface="Cambria Math" panose="02040503050406030204" pitchFamily="18" charset="0"/>
                      </a:rPr>
                      <m:t>𝑟</m:t>
                    </m:r>
                    <m:rad>
                      <m:radPr>
                        <m:degHide m:val="on"/>
                        <m:ctrlPr>
                          <a:rPr lang="en-US" sz="2400" b="0" i="1" u="none" strike="noStrike" baseline="0" smtClean="0">
                            <a:solidFill>
                              <a:srgbClr val="000000"/>
                            </a:solidFill>
                            <a:latin typeface="Cambria Math" panose="02040503050406030204" pitchFamily="18" charset="0"/>
                          </a:rPr>
                        </m:ctrlPr>
                      </m:radPr>
                      <m:deg/>
                      <m:e>
                        <m:f>
                          <m:fPr>
                            <m:ctrlPr>
                              <a:rPr lang="en-US" sz="2400" b="0" i="1" u="none" strike="noStrike" baseline="0" smtClean="0">
                                <a:solidFill>
                                  <a:srgbClr val="000000"/>
                                </a:solidFill>
                                <a:latin typeface="Cambria Math" panose="02040503050406030204" pitchFamily="18" charset="0"/>
                              </a:rPr>
                            </m:ctrlPr>
                          </m:fPr>
                          <m:num>
                            <m:r>
                              <a:rPr lang="en-US" sz="2400" b="0" i="1" u="none" strike="noStrike" baseline="0" smtClean="0">
                                <a:solidFill>
                                  <a:srgbClr val="000000"/>
                                </a:solidFill>
                                <a:latin typeface="Cambria Math" panose="02040503050406030204" pitchFamily="18" charset="0"/>
                              </a:rPr>
                              <m:t>𝑛</m:t>
                            </m:r>
                            <m:r>
                              <a:rPr lang="en-US" sz="2400" b="0" i="1" u="none" strike="noStrike" baseline="0" smtClean="0">
                                <a:solidFill>
                                  <a:srgbClr val="000000"/>
                                </a:solidFill>
                                <a:latin typeface="Cambria Math" panose="02040503050406030204" pitchFamily="18" charset="0"/>
                              </a:rPr>
                              <m:t>−2</m:t>
                            </m:r>
                          </m:num>
                          <m:den>
                            <m:r>
                              <a:rPr lang="en-US" sz="2400" b="0" i="1" u="none" strike="noStrike" baseline="0" smtClean="0">
                                <a:solidFill>
                                  <a:srgbClr val="000000"/>
                                </a:solidFill>
                                <a:latin typeface="Cambria Math" panose="02040503050406030204" pitchFamily="18" charset="0"/>
                              </a:rPr>
                              <m:t>1−</m:t>
                            </m:r>
                            <m:sSup>
                              <m:sSupPr>
                                <m:ctrlPr>
                                  <a:rPr lang="en-US" sz="2400" b="0" i="1" u="none" strike="noStrike" baseline="0" smtClean="0">
                                    <a:solidFill>
                                      <a:srgbClr val="000000"/>
                                    </a:solidFill>
                                    <a:latin typeface="Cambria Math" panose="02040503050406030204" pitchFamily="18" charset="0"/>
                                  </a:rPr>
                                </m:ctrlPr>
                              </m:sSupPr>
                              <m:e>
                                <m:r>
                                  <a:rPr lang="en-US" sz="2400" b="0" i="1" u="none" strike="noStrike" baseline="0" smtClean="0">
                                    <a:solidFill>
                                      <a:srgbClr val="000000"/>
                                    </a:solidFill>
                                    <a:latin typeface="Cambria Math" panose="02040503050406030204" pitchFamily="18" charset="0"/>
                                  </a:rPr>
                                  <m:t>𝑟</m:t>
                                </m:r>
                              </m:e>
                              <m:sup>
                                <m:r>
                                  <a:rPr lang="en-US" sz="2400" b="0" i="1" u="none" strike="noStrike" baseline="0" smtClean="0">
                                    <a:solidFill>
                                      <a:srgbClr val="000000"/>
                                    </a:solidFill>
                                    <a:latin typeface="Cambria Math" panose="02040503050406030204" pitchFamily="18" charset="0"/>
                                  </a:rPr>
                                  <m:t>2</m:t>
                                </m:r>
                              </m:sup>
                            </m:sSup>
                          </m:den>
                        </m:f>
                      </m:e>
                    </m:rad>
                  </m:oMath>
                </a14:m>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r>
                  <a:rPr lang="en-US" altLang="en-US" sz="2400" dirty="0">
                    <a:solidFill>
                      <a:srgbClr val="000000"/>
                    </a:solidFill>
                    <a:latin typeface="Times New Roman" panose="02020603050405020304" pitchFamily="18" charset="0"/>
                    <a:cs typeface="Times New Roman" panose="02020603050405020304" pitchFamily="18" charset="0"/>
                  </a:rPr>
                  <a:t>Using the data we collected from the 5 couples, we can test the hypothesis that </a:t>
                </a:r>
                <a:r>
                  <a:rPr lang="en-US" altLang="en-US" sz="2400" dirty="0">
                    <a:solidFill>
                      <a:srgbClr val="000000"/>
                    </a:solidFill>
                    <a:latin typeface="Times New Roman" panose="02020603050405020304" pitchFamily="18" charset="0"/>
                    <a:ea typeface="MathJax_Math-italic"/>
                    <a:cs typeface="Times New Roman" panose="02020603050405020304" pitchFamily="18" charset="0"/>
                  </a:rPr>
                  <a:t>H</a:t>
                </a:r>
                <a:r>
                  <a:rPr lang="en-US" altLang="en-US" sz="2400" baseline="-25000" dirty="0">
                    <a:solidFill>
                      <a:srgbClr val="000000"/>
                    </a:solidFill>
                    <a:latin typeface="Times New Roman" panose="02020603050405020304" pitchFamily="18" charset="0"/>
                    <a:ea typeface="MathJax_Main"/>
                    <a:cs typeface="Times New Roman" panose="02020603050405020304" pitchFamily="18" charset="0"/>
                  </a:rPr>
                  <a:t>0</a:t>
                </a:r>
                <a:r>
                  <a:rPr lang="en-US" altLang="en-US" sz="2400" dirty="0">
                    <a:solidFill>
                      <a:srgbClr val="000000"/>
                    </a:solidFill>
                    <a:latin typeface="Times New Roman" panose="02020603050405020304" pitchFamily="18" charset="0"/>
                    <a:ea typeface="MathJax_Main"/>
                    <a:cs typeface="Times New Roman" panose="02020603050405020304" pitchFamily="18" charset="0"/>
                  </a:rPr>
                  <a:t>: </a:t>
                </a:r>
                <a:r>
                  <a:rPr lang="en-US" altLang="en-US" sz="2400" dirty="0">
                    <a:solidFill>
                      <a:srgbClr val="000000"/>
                    </a:solidFill>
                    <a:latin typeface="Times New Roman" panose="02020603050405020304" pitchFamily="18" charset="0"/>
                    <a:ea typeface="MathJax_Math-italic"/>
                    <a:cs typeface="Times New Roman" panose="02020603050405020304" pitchFamily="18" charset="0"/>
                  </a:rPr>
                  <a:t>ρ</a:t>
                </a:r>
                <a:r>
                  <a:rPr lang="en-US" altLang="en-US" sz="2400" dirty="0">
                    <a:solidFill>
                      <a:srgbClr val="000000"/>
                    </a:solidFill>
                    <a:latin typeface="Times New Roman" panose="02020603050405020304" pitchFamily="18" charset="0"/>
                    <a:ea typeface="MathJax_Main"/>
                    <a:cs typeface="Times New Roman" panose="02020603050405020304" pitchFamily="18" charset="0"/>
                  </a:rPr>
                  <a:t>=0 </a:t>
                </a:r>
                <a:r>
                  <a:rPr lang="en-US" altLang="en-US" sz="2400" dirty="0">
                    <a:solidFill>
                      <a:srgbClr val="000000"/>
                    </a:solidFill>
                    <a:latin typeface="Times New Roman" panose="02020603050405020304" pitchFamily="18" charset="0"/>
                    <a:cs typeface="Times New Roman" panose="02020603050405020304" pitchFamily="18" charset="0"/>
                  </a:rPr>
                  <a:t>(no linear association) versus </a:t>
                </a:r>
                <a:r>
                  <a:rPr lang="en-US" altLang="en-US" sz="2400" dirty="0">
                    <a:solidFill>
                      <a:srgbClr val="000000"/>
                    </a:solidFill>
                    <a:latin typeface="Times New Roman" panose="02020603050405020304" pitchFamily="18" charset="0"/>
                    <a:ea typeface="MathJax_Math-italic"/>
                    <a:cs typeface="Times New Roman" panose="02020603050405020304" pitchFamily="18" charset="0"/>
                  </a:rPr>
                  <a:t>H</a:t>
                </a:r>
                <a:r>
                  <a:rPr lang="en-US" altLang="en-US" sz="2400" baseline="-25000" dirty="0">
                    <a:solidFill>
                      <a:srgbClr val="000000"/>
                    </a:solidFill>
                    <a:latin typeface="Times New Roman" panose="02020603050405020304" pitchFamily="18" charset="0"/>
                    <a:ea typeface="MathJax_Main"/>
                    <a:cs typeface="Times New Roman" panose="02020603050405020304" pitchFamily="18" charset="0"/>
                  </a:rPr>
                  <a:t>1</a:t>
                </a:r>
                <a:r>
                  <a:rPr lang="en-US" altLang="en-US" sz="2400" dirty="0">
                    <a:solidFill>
                      <a:srgbClr val="000000"/>
                    </a:solidFill>
                    <a:latin typeface="Times New Roman" panose="02020603050405020304" pitchFamily="18" charset="0"/>
                    <a:ea typeface="MathJax_Main"/>
                    <a:cs typeface="Times New Roman" panose="02020603050405020304" pitchFamily="18" charset="0"/>
                  </a:rPr>
                  <a:t>: </a:t>
                </a:r>
                <a:r>
                  <a:rPr lang="en-US" altLang="en-US" sz="2400" dirty="0">
                    <a:solidFill>
                      <a:srgbClr val="000000"/>
                    </a:solidFill>
                    <a:latin typeface="Times New Roman" panose="02020603050405020304" pitchFamily="18" charset="0"/>
                    <a:ea typeface="MathJax_Math-italic"/>
                    <a:cs typeface="Times New Roman" panose="02020603050405020304" pitchFamily="18" charset="0"/>
                  </a:rPr>
                  <a:t>ρ</a:t>
                </a:r>
                <a:r>
                  <a:rPr lang="en-US" altLang="en-US" sz="2400" dirty="0">
                    <a:solidFill>
                      <a:srgbClr val="000000"/>
                    </a:solidFill>
                    <a:latin typeface="Times New Roman" panose="02020603050405020304" pitchFamily="18" charset="0"/>
                    <a:ea typeface="MathJax_Main"/>
                    <a:cs typeface="Times New Roman" panose="02020603050405020304" pitchFamily="18" charset="0"/>
                  </a:rPr>
                  <a:t>≠0</a:t>
                </a:r>
                <a:r>
                  <a:rPr lang="en-US" altLang="en-US" sz="2400" dirty="0">
                    <a:solidFill>
                      <a:srgbClr val="000000"/>
                    </a:solidFill>
                    <a:latin typeface="Times New Roman" panose="02020603050405020304" pitchFamily="18" charset="0"/>
                    <a:cs typeface="Times New Roman" panose="02020603050405020304" pitchFamily="18" charset="0"/>
                  </a:rPr>
                  <a:t> (linear association),</a:t>
                </a:r>
                <a14:m>
                  <m:oMath xmlns:m="http://schemas.openxmlformats.org/officeDocument/2006/math">
                    <m:r>
                      <a:rPr lang="en-US" altLang="en-US" sz="2400" b="0" i="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en-US" sz="2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en-US" sz="24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𝛼</m:t>
                    </m:r>
                    <m:r>
                      <a:rPr lang="en-US" altLang="en-US" sz="2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=0.05</m:t>
                    </m:r>
                  </m:oMath>
                </a14:m>
                <a:r>
                  <a:rPr lang="en-US" altLang="en-US" sz="2400" dirty="0">
                    <a:latin typeface="Times New Roman" panose="02020603050405020304" pitchFamily="18" charset="0"/>
                    <a:cs typeface="Times New Roman" panose="02020603050405020304" pitchFamily="18" charset="0"/>
                  </a:rPr>
                  <a:t> </a:t>
                </a:r>
              </a:p>
              <a:p>
                <a:pPr marL="0" indent="0" defTabSz="914400" hangingPunct="0">
                  <a:lnSpc>
                    <a:spcPct val="100000"/>
                  </a:lnSpc>
                  <a:spcAft>
                    <a:spcPct val="0"/>
                  </a:spcAft>
                  <a:buClrTx/>
                  <a:buSzTx/>
                  <a:buNone/>
                </a:pPr>
                <a:endParaRPr lang="en-US" altLang="en-US" sz="800" dirty="0"/>
              </a:p>
              <a:p>
                <a:pPr marL="0" indent="0" defTabSz="914400" hangingPunct="0">
                  <a:lnSpc>
                    <a:spcPct val="100000"/>
                  </a:lnSpc>
                  <a:spcAft>
                    <a:spcPct val="0"/>
                  </a:spcAft>
                  <a:buClrTx/>
                  <a:buSzTx/>
                  <a:buNone/>
                </a:pPr>
                <a:endParaRPr lang="en-US" altLang="en-US" sz="800" dirty="0"/>
              </a:p>
              <a:p>
                <a:pPr marL="0" indent="0" defTabSz="914400" hangingPunct="0">
                  <a:lnSpc>
                    <a:spcPct val="100000"/>
                  </a:lnSpc>
                  <a:spcAft>
                    <a:spcPct val="0"/>
                  </a:spcAft>
                  <a:buClrTx/>
                  <a:buSzTx/>
                  <a:buNone/>
                </a:pPr>
                <a:endParaRPr lang="en-US" altLang="en-US" sz="800" dirty="0"/>
              </a:p>
              <a:p>
                <a:pPr marL="0" indent="0" defTabSz="914400" hangingPunct="0">
                  <a:lnSpc>
                    <a:spcPct val="100000"/>
                  </a:lnSpc>
                  <a:spcAft>
                    <a:spcPct val="0"/>
                  </a:spcAft>
                  <a:buClrTx/>
                  <a:buSzTx/>
                  <a:buNone/>
                </a:pPr>
                <a:endParaRPr lang="en-US" altLang="en-US" sz="800" dirty="0"/>
              </a:p>
              <a:p>
                <a:pPr marL="0" indent="0" defTabSz="914400" hangingPunct="0">
                  <a:lnSpc>
                    <a:spcPct val="100000"/>
                  </a:lnSpc>
                  <a:spcAft>
                    <a:spcPct val="0"/>
                  </a:spcAft>
                  <a:buClrTx/>
                  <a:buSzTx/>
                  <a:buNone/>
                </a:pPr>
                <a:endParaRPr lang="en-US" altLang="en-US" sz="2800" dirty="0"/>
              </a:p>
            </p:txBody>
          </p:sp>
        </mc:Choice>
        <mc:Fallback xmlns="">
          <p:sp>
            <p:nvSpPr>
              <p:cNvPr id="6" name="Rectangle 1">
                <a:extLst>
                  <a:ext uri="{FF2B5EF4-FFF2-40B4-BE49-F238E27FC236}">
                    <a16:creationId xmlns:a16="http://schemas.microsoft.com/office/drawing/2014/main" id="{70272C7F-6A60-4546-3F95-551AC090B7FC}"/>
                  </a:ext>
                </a:extLst>
              </p:cNvPr>
              <p:cNvSpPr>
                <a:spLocks noGrp="1" noRot="1" noChangeAspect="1" noMove="1" noResize="1" noEditPoints="1" noAdjustHandles="1" noChangeArrowheads="1" noChangeShapeType="1" noTextEdit="1"/>
              </p:cNvSpPr>
              <p:nvPr>
                <p:ph type="body" sz="quarter" idx="10"/>
              </p:nvPr>
            </p:nvSpPr>
            <p:spPr bwMode="auto">
              <a:xfrm>
                <a:off x="163512" y="1365026"/>
                <a:ext cx="9906000" cy="6568529"/>
              </a:xfrm>
              <a:prstGeom prst="rect">
                <a:avLst/>
              </a:prstGeom>
              <a:blipFill>
                <a:blip r:embed="rId2"/>
                <a:stretch>
                  <a:fillRect l="-985" t="-279" r="-43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8" name="Picture 7">
            <a:extLst>
              <a:ext uri="{FF2B5EF4-FFF2-40B4-BE49-F238E27FC236}">
                <a16:creationId xmlns:a16="http://schemas.microsoft.com/office/drawing/2014/main" id="{663C6A2B-1C33-D545-2CB5-63DECD408598}"/>
              </a:ext>
            </a:extLst>
          </p:cNvPr>
          <p:cNvPicPr>
            <a:picLocks noChangeAspect="1"/>
          </p:cNvPicPr>
          <p:nvPr/>
        </p:nvPicPr>
        <p:blipFill>
          <a:blip r:embed="rId3"/>
          <a:stretch>
            <a:fillRect/>
          </a:stretch>
        </p:blipFill>
        <p:spPr>
          <a:xfrm>
            <a:off x="200124" y="3170237"/>
            <a:ext cx="3058695" cy="2438400"/>
          </a:xfrm>
          <a:prstGeom prst="rect">
            <a:avLst/>
          </a:prstGeom>
        </p:spPr>
      </p:pic>
      <p:pic>
        <p:nvPicPr>
          <p:cNvPr id="10" name="Picture 9">
            <a:extLst>
              <a:ext uri="{FF2B5EF4-FFF2-40B4-BE49-F238E27FC236}">
                <a16:creationId xmlns:a16="http://schemas.microsoft.com/office/drawing/2014/main" id="{B7F9672D-F340-196D-89FD-4EB232C5B4AD}"/>
              </a:ext>
            </a:extLst>
          </p:cNvPr>
          <p:cNvPicPr>
            <a:picLocks noChangeAspect="1"/>
          </p:cNvPicPr>
          <p:nvPr/>
        </p:nvPicPr>
        <p:blipFill>
          <a:blip r:embed="rId4"/>
          <a:stretch>
            <a:fillRect/>
          </a:stretch>
        </p:blipFill>
        <p:spPr>
          <a:xfrm>
            <a:off x="5628695" y="2592510"/>
            <a:ext cx="4288418" cy="3232808"/>
          </a:xfrm>
          <a:prstGeom prst="rect">
            <a:avLst/>
          </a:prstGeom>
        </p:spPr>
      </p:pic>
    </p:spTree>
    <p:extLst>
      <p:ext uri="{BB962C8B-B14F-4D97-AF65-F5344CB8AC3E}">
        <p14:creationId xmlns:p14="http://schemas.microsoft.com/office/powerpoint/2010/main" val="1999059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79738B-DE1C-A49C-E2FD-459E1BFE8AFA}"/>
              </a:ext>
            </a:extLst>
          </p:cNvPr>
          <p:cNvPicPr>
            <a:picLocks noChangeAspect="1"/>
          </p:cNvPicPr>
          <p:nvPr/>
        </p:nvPicPr>
        <p:blipFill>
          <a:blip r:embed="rId2"/>
          <a:stretch>
            <a:fillRect/>
          </a:stretch>
        </p:blipFill>
        <p:spPr>
          <a:xfrm>
            <a:off x="16136" y="1189037"/>
            <a:ext cx="4724400" cy="4547330"/>
          </a:xfrm>
          <a:prstGeom prst="rect">
            <a:avLst/>
          </a:prstGeom>
        </p:spPr>
      </p:pic>
      <p:pic>
        <p:nvPicPr>
          <p:cNvPr id="7" name="Picture 6">
            <a:extLst>
              <a:ext uri="{FF2B5EF4-FFF2-40B4-BE49-F238E27FC236}">
                <a16:creationId xmlns:a16="http://schemas.microsoft.com/office/drawing/2014/main" id="{2B78C66F-0756-7CA8-DB25-897A6A8F82CB}"/>
              </a:ext>
            </a:extLst>
          </p:cNvPr>
          <p:cNvPicPr>
            <a:picLocks noChangeAspect="1"/>
          </p:cNvPicPr>
          <p:nvPr/>
        </p:nvPicPr>
        <p:blipFill>
          <a:blip r:embed="rId3"/>
          <a:stretch>
            <a:fillRect/>
          </a:stretch>
        </p:blipFill>
        <p:spPr>
          <a:xfrm>
            <a:off x="4911464" y="1189037"/>
            <a:ext cx="5153025" cy="3219450"/>
          </a:xfrm>
          <a:prstGeom prst="rect">
            <a:avLst/>
          </a:prstGeom>
        </p:spPr>
      </p:pic>
      <p:pic>
        <p:nvPicPr>
          <p:cNvPr id="4" name="Picture 3">
            <a:extLst>
              <a:ext uri="{FF2B5EF4-FFF2-40B4-BE49-F238E27FC236}">
                <a16:creationId xmlns:a16="http://schemas.microsoft.com/office/drawing/2014/main" id="{F2B87547-511B-C0DA-C3C9-52FF44BCD793}"/>
              </a:ext>
            </a:extLst>
          </p:cNvPr>
          <p:cNvPicPr>
            <a:picLocks noChangeAspect="1"/>
          </p:cNvPicPr>
          <p:nvPr/>
        </p:nvPicPr>
        <p:blipFill>
          <a:blip r:embed="rId4"/>
          <a:stretch>
            <a:fillRect/>
          </a:stretch>
        </p:blipFill>
        <p:spPr>
          <a:xfrm>
            <a:off x="4911464" y="4999037"/>
            <a:ext cx="4572000" cy="2028825"/>
          </a:xfrm>
          <a:prstGeom prst="rect">
            <a:avLst/>
          </a:prstGeom>
        </p:spPr>
      </p:pic>
    </p:spTree>
    <p:extLst>
      <p:ext uri="{BB962C8B-B14F-4D97-AF65-F5344CB8AC3E}">
        <p14:creationId xmlns:p14="http://schemas.microsoft.com/office/powerpoint/2010/main" val="2607110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0" y="2255837"/>
            <a:ext cx="9962980"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Simple Linear Regression</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514238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08E6-43D8-31F9-169C-75115775CE06}"/>
              </a:ext>
            </a:extLst>
          </p:cNvPr>
          <p:cNvSpPr>
            <a:spLocks noGrp="1"/>
          </p:cNvSpPr>
          <p:nvPr>
            <p:ph type="title"/>
          </p:nvPr>
        </p:nvSpPr>
        <p:spPr>
          <a:xfrm>
            <a:off x="87312" y="136831"/>
            <a:ext cx="7772401" cy="1260475"/>
          </a:xfrm>
        </p:spPr>
        <p:txBody>
          <a:bodyPr/>
          <a:lstStyle/>
          <a:p>
            <a:r>
              <a:rPr lang="en-US" dirty="0"/>
              <a:t>Simple Linear Regression (SLR)</a:t>
            </a:r>
          </a:p>
        </p:txBody>
      </p:sp>
      <p:sp>
        <p:nvSpPr>
          <p:cNvPr id="3" name="Text Placeholder 2">
            <a:extLst>
              <a:ext uri="{FF2B5EF4-FFF2-40B4-BE49-F238E27FC236}">
                <a16:creationId xmlns:a16="http://schemas.microsoft.com/office/drawing/2014/main" id="{4DEA7C73-BBB5-BB41-3355-BA7CB23681A2}"/>
              </a:ext>
            </a:extLst>
          </p:cNvPr>
          <p:cNvSpPr>
            <a:spLocks noGrp="1"/>
          </p:cNvSpPr>
          <p:nvPr>
            <p:ph type="body" sz="quarter" idx="10"/>
          </p:nvPr>
        </p:nvSpPr>
        <p:spPr>
          <a:xfrm>
            <a:off x="392112" y="1417637"/>
            <a:ext cx="9143999"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If a linear relationship exists,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we can model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nature of the relationship between the variables using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simple linear regression (SLR)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Using SLR, we assert a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straight line on the scatterplot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that represents the best-fitting line to the data that captures the pattern of the relationship.</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An explanatory variable.</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A response variable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We build a data model that allows us to:</a:t>
            </a:r>
          </a:p>
          <a:p>
            <a:pPr algn="l"/>
            <a:r>
              <a:rPr lang="en-US" sz="2000" dirty="0">
                <a:solidFill>
                  <a:srgbClr val="0000FF"/>
                </a:solidFill>
                <a:latin typeface="Times New Roman" panose="02020603050405020304" pitchFamily="18" charset="0"/>
                <a:cs typeface="Times New Roman" panose="02020603050405020304" pitchFamily="18" charset="0"/>
              </a:rPr>
              <a:t>Q</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uantify the relationship between the response variable and the explanatory variable</a:t>
            </a:r>
          </a:p>
          <a:p>
            <a:pPr algn="l"/>
            <a:r>
              <a:rPr lang="en-US" sz="2000" dirty="0">
                <a:solidFill>
                  <a:srgbClr val="0000FF"/>
                </a:solidFill>
                <a:latin typeface="Times New Roman" panose="02020603050405020304" pitchFamily="18" charset="0"/>
                <a:cs typeface="Times New Roman" panose="02020603050405020304" pitchFamily="18" charset="0"/>
              </a:rPr>
              <a:t>P</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redict the response of a new observation with a given value for x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or what the average response is for observations with a specific value for the explanatory variable</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768DD6-AACD-924A-E538-4EA79700DECB}"/>
              </a:ext>
            </a:extLst>
          </p:cNvPr>
          <p:cNvPicPr>
            <a:picLocks noChangeAspect="1"/>
          </p:cNvPicPr>
          <p:nvPr/>
        </p:nvPicPr>
        <p:blipFill>
          <a:blip r:embed="rId2"/>
          <a:stretch>
            <a:fillRect/>
          </a:stretch>
        </p:blipFill>
        <p:spPr>
          <a:xfrm>
            <a:off x="6335712" y="3322637"/>
            <a:ext cx="1905000" cy="1832291"/>
          </a:xfrm>
          <a:prstGeom prst="rect">
            <a:avLst/>
          </a:prstGeom>
        </p:spPr>
      </p:pic>
    </p:spTree>
    <p:extLst>
      <p:ext uri="{BB962C8B-B14F-4D97-AF65-F5344CB8AC3E}">
        <p14:creationId xmlns:p14="http://schemas.microsoft.com/office/powerpoint/2010/main" val="22104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08E6-43D8-31F9-169C-75115775CE06}"/>
              </a:ext>
            </a:extLst>
          </p:cNvPr>
          <p:cNvSpPr>
            <a:spLocks noGrp="1"/>
          </p:cNvSpPr>
          <p:nvPr>
            <p:ph type="title"/>
          </p:nvPr>
        </p:nvSpPr>
        <p:spPr>
          <a:xfrm>
            <a:off x="378643" y="136831"/>
            <a:ext cx="7772401" cy="1260475"/>
          </a:xfrm>
        </p:spPr>
        <p:txBody>
          <a:bodyPr/>
          <a:lstStyle/>
          <a:p>
            <a:r>
              <a:rPr lang="en-US" dirty="0"/>
              <a:t>Simple Linear Regression (SLR)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DEA7C73-BBB5-BB41-3355-BA7CB23681A2}"/>
                  </a:ext>
                </a:extLst>
              </p:cNvPr>
              <p:cNvSpPr>
                <a:spLocks noGrp="1"/>
              </p:cNvSpPr>
              <p:nvPr>
                <p:ph type="body" sz="quarter" idx="10"/>
              </p:nvPr>
            </p:nvSpPr>
            <p:spPr>
              <a:xfrm>
                <a:off x="392112" y="1417637"/>
                <a:ext cx="9143999" cy="5029200"/>
              </a:xfrm>
            </p:spPr>
            <p:txBody>
              <a:bodyPr/>
              <a:lstStyle/>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The equation for the simple linear regression line is given by </a:t>
                </a:r>
              </a:p>
              <a:p>
                <a:pPr marL="18288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oMath>
                  </m:oMathPara>
                </a14:m>
                <a:endParaRPr lang="en-US" sz="2400" dirty="0">
                  <a:latin typeface="Times New Roman" panose="02020603050405020304" pitchFamily="18" charset="0"/>
                  <a:cs typeface="Times New Roman" panose="02020603050405020304" pitchFamily="18" charset="0"/>
                </a:endParaRPr>
              </a:p>
              <a:p>
                <a:pPr algn="l"/>
                <a14:m>
                  <m:oMath xmlns:m="http://schemas.openxmlformats.org/officeDocument/2006/math">
                    <m:r>
                      <a:rPr lang="en-US" sz="2400" b="0" i="1" u="none" strike="noStrike" baseline="0" dirty="0" smtClean="0">
                        <a:solidFill>
                          <a:srgbClr val="000000"/>
                        </a:solidFill>
                        <a:latin typeface="Cambria Math" panose="02040503050406030204" pitchFamily="18" charset="0"/>
                        <a:cs typeface="Times New Roman" panose="02020603050405020304" pitchFamily="18" charset="0"/>
                      </a:rPr>
                      <m:t>𝑦</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is the response or dependent variable</a:t>
                </a:r>
              </a:p>
              <a:p>
                <a:pPr algn="l"/>
                <a14:m>
                  <m:oMath xmlns:m="http://schemas.openxmlformats.org/officeDocument/2006/math">
                    <m:r>
                      <a:rPr lang="en-US" sz="2400" b="0" i="1" u="none" strike="noStrike" baseline="0" dirty="0" smtClean="0">
                        <a:solidFill>
                          <a:srgbClr val="000000"/>
                        </a:solidFill>
                        <a:latin typeface="Cambria Math" panose="02040503050406030204" pitchFamily="18" charset="0"/>
                        <a:cs typeface="Times New Roman" panose="02020603050405020304" pitchFamily="18" charset="0"/>
                      </a:rPr>
                      <m:t>𝑥</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is the explanatory or independent variable</a:t>
                </a:r>
              </a:p>
              <a:p>
                <a:pPr algn="l"/>
                <a14:m>
                  <m:oMath xmlns:m="http://schemas.openxmlformats.org/officeDocument/2006/math">
                    <m:sSub>
                      <m:sSubPr>
                        <m:ctrlPr>
                          <a:rPr lang="en-US" sz="2400" b="0" i="1" smtClean="0">
                            <a:solidFill>
                              <a:srgbClr val="0000FF"/>
                            </a:solidFill>
                            <a:latin typeface="Cambria Math" panose="02040503050406030204" pitchFamily="18" charset="0"/>
                            <a:cs typeface="Times New Roman" panose="02020603050405020304" pitchFamily="18" charset="0"/>
                          </a:rPr>
                        </m:ctrlPr>
                      </m:sSubPr>
                      <m:e>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solidFill>
                              <a:srgbClr val="0000FF"/>
                            </a:solidFill>
                            <a:latin typeface="Cambria Math" panose="02040503050406030204" pitchFamily="18" charset="0"/>
                            <a:cs typeface="Times New Roman" panose="02020603050405020304" pitchFamily="18" charset="0"/>
                          </a:rPr>
                          <m:t>0</m:t>
                        </m:r>
                      </m:sub>
                    </m:sSub>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is the intercept (the value of </a:t>
                </a:r>
                <a14:m>
                  <m:oMath xmlns:m="http://schemas.openxmlformats.org/officeDocument/2006/math">
                    <m:r>
                      <a:rPr lang="en-US" sz="2400" b="0" i="1" u="none" strike="noStrike" baseline="0" dirty="0" smtClean="0">
                        <a:solidFill>
                          <a:srgbClr val="0000FF"/>
                        </a:solidFill>
                        <a:latin typeface="Cambria Math" panose="02040503050406030204" pitchFamily="18" charset="0"/>
                        <a:cs typeface="Times New Roman" panose="02020603050405020304" pitchFamily="18" charset="0"/>
                      </a:rPr>
                      <m:t>𝑦</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when </a:t>
                </a:r>
                <a14:m>
                  <m:oMath xmlns:m="http://schemas.openxmlformats.org/officeDocument/2006/math">
                    <m:r>
                      <a:rPr lang="en-US" sz="2400" b="0" i="1" u="none" strike="noStrike" baseline="0" dirty="0" smtClean="0">
                        <a:solidFill>
                          <a:srgbClr val="0000FF"/>
                        </a:solidFill>
                        <a:latin typeface="Cambria Math" panose="02040503050406030204" pitchFamily="18" charset="0"/>
                        <a:cs typeface="Times New Roman" panose="02020603050405020304" pitchFamily="18" charset="0"/>
                      </a:rPr>
                      <m:t>𝑥</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400" b="1" i="0" u="none" strike="noStrike" baseline="0" dirty="0">
                    <a:solidFill>
                      <a:srgbClr val="0000FF"/>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0)</a:t>
                </a:r>
              </a:p>
              <a:p>
                <a:pPr algn="l"/>
                <a14:m>
                  <m:oMath xmlns:m="http://schemas.openxmlformats.org/officeDocument/2006/math">
                    <m:sSub>
                      <m:sSubPr>
                        <m:ctrlPr>
                          <a:rPr lang="en-US" sz="2400" i="1" smtClean="0">
                            <a:solidFill>
                              <a:srgbClr val="0000FF"/>
                            </a:solidFill>
                            <a:latin typeface="Cambria Math" panose="02040503050406030204" pitchFamily="18" charset="0"/>
                            <a:cs typeface="Times New Roman" panose="02020603050405020304" pitchFamily="18" charset="0"/>
                          </a:rPr>
                        </m:ctrlPr>
                      </m:sSubPr>
                      <m:e>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is the slope (the expected change in </a:t>
                </a:r>
                <a14:m>
                  <m:oMath xmlns:m="http://schemas.openxmlformats.org/officeDocument/2006/math">
                    <m:r>
                      <a:rPr lang="en-US" sz="2400" b="0" i="1" u="none" strike="noStrike" baseline="0" dirty="0" smtClean="0">
                        <a:solidFill>
                          <a:srgbClr val="0000FF"/>
                        </a:solidFill>
                        <a:latin typeface="Cambria Math" panose="02040503050406030204" pitchFamily="18" charset="0"/>
                        <a:cs typeface="Times New Roman" panose="02020603050405020304" pitchFamily="18" charset="0"/>
                      </a:rPr>
                      <m:t>𝑦</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for each one-unit change in </a:t>
                </a:r>
                <a14:m>
                  <m:oMath xmlns:m="http://schemas.openxmlformats.org/officeDocument/2006/math">
                    <m:r>
                      <a:rPr lang="en-US" sz="2400" b="0" i="1" u="none" strike="noStrike" baseline="0" dirty="0" smtClean="0">
                        <a:solidFill>
                          <a:srgbClr val="0000FF"/>
                        </a:solidFill>
                        <a:latin typeface="Cambria Math" panose="02040503050406030204" pitchFamily="18" charset="0"/>
                        <a:cs typeface="Times New Roman" panose="02020603050405020304" pitchFamily="18" charset="0"/>
                      </a:rPr>
                      <m:t>𝑥</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4DEA7C73-BBB5-BB41-3355-BA7CB23681A2}"/>
                  </a:ext>
                </a:extLst>
              </p:cNvPr>
              <p:cNvSpPr>
                <a:spLocks noGrp="1" noRot="1" noChangeAspect="1" noMove="1" noResize="1" noEditPoints="1" noAdjustHandles="1" noChangeArrowheads="1" noChangeShapeType="1" noTextEdit="1"/>
              </p:cNvSpPr>
              <p:nvPr>
                <p:ph type="body" sz="quarter" idx="10"/>
              </p:nvPr>
            </p:nvSpPr>
            <p:spPr>
              <a:xfrm>
                <a:off x="392112" y="1417637"/>
                <a:ext cx="9143999" cy="5029200"/>
              </a:xfrm>
              <a:blipFill>
                <a:blip r:embed="rId2"/>
                <a:stretch>
                  <a:fillRect t="-1333"/>
                </a:stretch>
              </a:blipFill>
            </p:spPr>
            <p:txBody>
              <a:bodyPr/>
              <a:lstStyle/>
              <a:p>
                <a:r>
                  <a:rPr lang="en-US">
                    <a:noFill/>
                  </a:rPr>
                  <a:t> </a:t>
                </a:r>
              </a:p>
            </p:txBody>
          </p:sp>
        </mc:Fallback>
      </mc:AlternateContent>
    </p:spTree>
    <p:extLst>
      <p:ext uri="{BB962C8B-B14F-4D97-AF65-F5344CB8AC3E}">
        <p14:creationId xmlns:p14="http://schemas.microsoft.com/office/powerpoint/2010/main" val="3688410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08E6-43D8-31F9-169C-75115775CE06}"/>
              </a:ext>
            </a:extLst>
          </p:cNvPr>
          <p:cNvSpPr>
            <a:spLocks noGrp="1"/>
          </p:cNvSpPr>
          <p:nvPr>
            <p:ph type="title"/>
          </p:nvPr>
        </p:nvSpPr>
        <p:spPr/>
        <p:txBody>
          <a:bodyPr/>
          <a:lstStyle/>
          <a:p>
            <a:r>
              <a:rPr lang="en-US" dirty="0"/>
              <a:t>Simple Linear Regression (SLR)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DEA7C73-BBB5-BB41-3355-BA7CB23681A2}"/>
                  </a:ext>
                </a:extLst>
              </p:cNvPr>
              <p:cNvSpPr>
                <a:spLocks noGrp="1"/>
              </p:cNvSpPr>
              <p:nvPr>
                <p:ph type="body" sz="quarter" idx="10"/>
              </p:nvPr>
            </p:nvSpPr>
            <p:spPr>
              <a:xfrm>
                <a:off x="392112" y="1417637"/>
                <a:ext cx="9143999" cy="1524000"/>
              </a:xfrm>
            </p:spPr>
            <p:txBody>
              <a:bodyPr/>
              <a:lstStyle/>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The equation for the simple linear regression line is given by </a:t>
                </a:r>
              </a:p>
              <a:p>
                <a:pPr marL="18288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4DEA7C73-BBB5-BB41-3355-BA7CB23681A2}"/>
                  </a:ext>
                </a:extLst>
              </p:cNvPr>
              <p:cNvSpPr>
                <a:spLocks noGrp="1" noRot="1" noChangeAspect="1" noMove="1" noResize="1" noEditPoints="1" noAdjustHandles="1" noChangeArrowheads="1" noChangeShapeType="1" noTextEdit="1"/>
              </p:cNvSpPr>
              <p:nvPr>
                <p:ph type="body" sz="quarter" idx="10"/>
              </p:nvPr>
            </p:nvSpPr>
            <p:spPr>
              <a:xfrm>
                <a:off x="392112" y="1417637"/>
                <a:ext cx="9143999" cy="1524000"/>
              </a:xfrm>
              <a:blipFill>
                <a:blip r:embed="rId2"/>
                <a:stretch>
                  <a:fillRect t="-44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2D5F0AB-5ACA-B84A-0E05-084D88C49EBB}"/>
              </a:ext>
            </a:extLst>
          </p:cNvPr>
          <p:cNvPicPr>
            <a:picLocks noChangeAspect="1"/>
          </p:cNvPicPr>
          <p:nvPr/>
        </p:nvPicPr>
        <p:blipFill>
          <a:blip r:embed="rId3"/>
          <a:stretch>
            <a:fillRect/>
          </a:stretch>
        </p:blipFill>
        <p:spPr>
          <a:xfrm>
            <a:off x="544514" y="2560637"/>
            <a:ext cx="8534400" cy="4450080"/>
          </a:xfrm>
          <a:prstGeom prst="rect">
            <a:avLst/>
          </a:prstGeom>
        </p:spPr>
      </p:pic>
    </p:spTree>
    <p:extLst>
      <p:ext uri="{BB962C8B-B14F-4D97-AF65-F5344CB8AC3E}">
        <p14:creationId xmlns:p14="http://schemas.microsoft.com/office/powerpoint/2010/main" val="2416102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D517-C6FC-B020-9FBF-B0AB2B8FAA49}"/>
              </a:ext>
            </a:extLst>
          </p:cNvPr>
          <p:cNvSpPr>
            <a:spLocks noGrp="1"/>
          </p:cNvSpPr>
          <p:nvPr>
            <p:ph type="title"/>
          </p:nvPr>
        </p:nvSpPr>
        <p:spPr/>
        <p:txBody>
          <a:bodyPr/>
          <a:lstStyle/>
          <a:p>
            <a:r>
              <a:rPr lang="en-US" sz="2800" b="0" i="0" u="none" strike="noStrike" baseline="0" dirty="0">
                <a:latin typeface="Times New Roman" panose="02020603050405020304" pitchFamily="18" charset="0"/>
                <a:cs typeface="Times New Roman" panose="02020603050405020304" pitchFamily="18" charset="0"/>
              </a:rPr>
              <a:t>How to find the regression line that best fits the data</a:t>
            </a:r>
            <a:endParaRPr lang="en-US"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5985466-1A6C-046E-532A-215370E88038}"/>
              </a:ext>
            </a:extLst>
          </p:cNvPr>
          <p:cNvSpPr>
            <a:spLocks noGrp="1"/>
          </p:cNvSpPr>
          <p:nvPr>
            <p:ph type="body" sz="quarter" idx="10"/>
          </p:nvPr>
        </p:nvSpPr>
        <p:spPr>
          <a:xfrm>
            <a:off x="315912" y="1493837"/>
            <a:ext cx="9601200"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There are several ways to find the parameters of the line. The most common way is to </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minimize the sum of the squares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of the distances between the points and the regression line.</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This approach is called the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least-squares method</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We want to minimize the vertical distance between each of the points and the regression line.</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8AFB24-9565-BBD8-098D-835D6FECBDC1}"/>
              </a:ext>
            </a:extLst>
          </p:cNvPr>
          <p:cNvPicPr>
            <a:picLocks noChangeAspect="1"/>
          </p:cNvPicPr>
          <p:nvPr/>
        </p:nvPicPr>
        <p:blipFill>
          <a:blip r:embed="rId2"/>
          <a:stretch>
            <a:fillRect/>
          </a:stretch>
        </p:blipFill>
        <p:spPr>
          <a:xfrm>
            <a:off x="163513" y="3094037"/>
            <a:ext cx="4191000" cy="4031039"/>
          </a:xfrm>
          <a:prstGeom prst="rect">
            <a:avLst/>
          </a:prstGeom>
        </p:spPr>
      </p:pic>
      <p:pic>
        <p:nvPicPr>
          <p:cNvPr id="7" name="Picture 6">
            <a:extLst>
              <a:ext uri="{FF2B5EF4-FFF2-40B4-BE49-F238E27FC236}">
                <a16:creationId xmlns:a16="http://schemas.microsoft.com/office/drawing/2014/main" id="{ED061D59-D0C1-379F-63FB-13E4BD63828B}"/>
              </a:ext>
            </a:extLst>
          </p:cNvPr>
          <p:cNvPicPr>
            <a:picLocks noChangeAspect="1"/>
          </p:cNvPicPr>
          <p:nvPr/>
        </p:nvPicPr>
        <p:blipFill>
          <a:blip r:embed="rId3"/>
          <a:stretch>
            <a:fillRect/>
          </a:stretch>
        </p:blipFill>
        <p:spPr>
          <a:xfrm>
            <a:off x="4570102" y="3744021"/>
            <a:ext cx="5347010" cy="2731069"/>
          </a:xfrm>
          <a:prstGeom prst="rect">
            <a:avLst/>
          </a:prstGeom>
        </p:spPr>
      </p:pic>
    </p:spTree>
    <p:extLst>
      <p:ext uri="{BB962C8B-B14F-4D97-AF65-F5344CB8AC3E}">
        <p14:creationId xmlns:p14="http://schemas.microsoft.com/office/powerpoint/2010/main" val="3546762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111" y="203526"/>
            <a:ext cx="7772401" cy="1260475"/>
          </a:xfrm>
          <a:noFill/>
        </p:spPr>
        <p:txBody>
          <a:bodyPr/>
          <a:lstStyle/>
          <a:p>
            <a:r>
              <a:rPr lang="en-US" altLang="en-US" sz="3600" dirty="0"/>
              <a:t>Scatterplots</a:t>
            </a:r>
          </a:p>
        </p:txBody>
      </p:sp>
      <p:sp>
        <p:nvSpPr>
          <p:cNvPr id="5" name="Text Box 33">
            <a:extLst>
              <a:ext uri="{FF2B5EF4-FFF2-40B4-BE49-F238E27FC236}">
                <a16:creationId xmlns:a16="http://schemas.microsoft.com/office/drawing/2014/main" id="{C96DDF3B-7458-732F-7C38-E5A9E47058BB}"/>
              </a:ext>
            </a:extLst>
          </p:cNvPr>
          <p:cNvSpPr txBox="1">
            <a:spLocks noChangeArrowheads="1"/>
          </p:cNvSpPr>
          <p:nvPr/>
        </p:nvSpPr>
        <p:spPr bwMode="auto">
          <a:xfrm>
            <a:off x="163512" y="1798637"/>
            <a:ext cx="9392008" cy="4375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39725" indent="-339725">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marL="342900" indent="-342900" algn="l">
              <a:spcAft>
                <a:spcPts val="1000"/>
              </a:spcAft>
              <a:buFont typeface="Wingdings" panose="05000000000000000000" pitchFamily="2" charset="2"/>
              <a:buChar char="§"/>
            </a:pPr>
            <a:r>
              <a:rPr lang="en-US" b="0"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Display the relationship</a:t>
            </a:r>
          </a:p>
          <a:p>
            <a:pPr algn="l">
              <a:spcAft>
                <a:spcPts val="1000"/>
              </a:spcAft>
            </a:pPr>
            <a:r>
              <a:rPr lang="en-US" b="0"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between two </a:t>
            </a:r>
            <a:r>
              <a:rPr lang="en-US" b="0" i="0" u="none" strike="noStrike" baseline="0" dirty="0">
                <a:solidFill>
                  <a:srgbClr val="0000FF"/>
                </a:solidFill>
                <a:latin typeface="Times New Roman" panose="02020603050405020304" pitchFamily="18" charset="0"/>
                <a:ea typeface="Tahoma" panose="020B0604030504040204" pitchFamily="34" charset="0"/>
                <a:cs typeface="Times New Roman" panose="02020603050405020304" pitchFamily="18" charset="0"/>
              </a:rPr>
              <a:t>continuous or</a:t>
            </a:r>
          </a:p>
          <a:p>
            <a:pPr algn="l">
              <a:spcAft>
                <a:spcPts val="1000"/>
              </a:spcAft>
            </a:pPr>
            <a:r>
              <a:rPr lang="en-US" b="0" i="0" u="none" strike="noStrike" baseline="0" dirty="0">
                <a:solidFill>
                  <a:srgbClr val="0000FF"/>
                </a:solidFill>
                <a:latin typeface="Times New Roman" panose="02020603050405020304" pitchFamily="18" charset="0"/>
                <a:ea typeface="Tahoma" panose="020B0604030504040204" pitchFamily="34" charset="0"/>
                <a:cs typeface="Times New Roman" panose="02020603050405020304" pitchFamily="18" charset="0"/>
              </a:rPr>
              <a:t>quantitative factors</a:t>
            </a:r>
          </a:p>
          <a:p>
            <a:pPr algn="l">
              <a:spcAft>
                <a:spcPts val="1000"/>
              </a:spcAft>
            </a:pPr>
            <a:endParaRPr lang="en-US" b="0" i="0" u="none" strike="noStrike" baseline="0" dirty="0">
              <a:solidFill>
                <a:srgbClr val="0000FF"/>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l">
              <a:spcAft>
                <a:spcPts val="1000"/>
              </a:spcAft>
              <a:buFont typeface="Wingdings" panose="05000000000000000000" pitchFamily="2" charset="2"/>
              <a:buChar char="§"/>
            </a:pPr>
            <a:r>
              <a:rPr lang="en-US" b="0"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Shows the relationship between</a:t>
            </a:r>
          </a:p>
          <a:p>
            <a:pPr algn="l">
              <a:spcAft>
                <a:spcPts val="1000"/>
              </a:spcAft>
            </a:pPr>
            <a:r>
              <a:rPr lang="en-US" b="0" i="0" u="none" strike="noStrike" baseline="0" dirty="0">
                <a:solidFill>
                  <a:srgbClr val="0000FF"/>
                </a:solidFill>
                <a:latin typeface="Times New Roman" panose="02020603050405020304" pitchFamily="18" charset="0"/>
                <a:ea typeface="Tahoma" panose="020B0604030504040204" pitchFamily="34" charset="0"/>
                <a:cs typeface="Times New Roman" panose="02020603050405020304" pitchFamily="18" charset="0"/>
              </a:rPr>
              <a:t>two paired factors</a:t>
            </a:r>
          </a:p>
          <a:p>
            <a:pPr algn="l">
              <a:spcAft>
                <a:spcPts val="1000"/>
              </a:spcAft>
            </a:pPr>
            <a:endParaRPr lang="en-US" b="0" i="0" u="none" strike="noStrike" baseline="0" dirty="0">
              <a:solidFill>
                <a:srgbClr val="0000FF"/>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l">
              <a:spcAft>
                <a:spcPts val="1000"/>
              </a:spcAft>
              <a:buFont typeface="Wingdings" panose="05000000000000000000" pitchFamily="2" charset="2"/>
              <a:buChar char="§"/>
            </a:pPr>
            <a:r>
              <a:rPr lang="en-US" b="0" i="0" u="none" strike="noStrike" baseline="0" dirty="0">
                <a:solidFill>
                  <a:srgbClr val="0000FF"/>
                </a:solidFill>
                <a:latin typeface="Times New Roman" panose="02020603050405020304" pitchFamily="18" charset="0"/>
                <a:ea typeface="Tahoma" panose="020B0604030504040204" pitchFamily="34" charset="0"/>
                <a:cs typeface="Times New Roman" panose="02020603050405020304" pitchFamily="18" charset="0"/>
              </a:rPr>
              <a:t>Each "pair" of data </a:t>
            </a:r>
            <a:r>
              <a:rPr lang="en-US" b="0"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is shown</a:t>
            </a:r>
          </a:p>
          <a:p>
            <a:pPr algn="l">
              <a:spcAft>
                <a:spcPts val="1000"/>
              </a:spcAft>
            </a:pPr>
            <a:r>
              <a:rPr lang="en-US" b="0"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with one single point.</a:t>
            </a:r>
            <a:endParaRPr lang="en-US" b="0" i="0" u="none" strike="noStrike" baseline="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80D6B37-2225-0730-EDC7-281ACF756972}"/>
              </a:ext>
            </a:extLst>
          </p:cNvPr>
          <p:cNvPicPr>
            <a:picLocks noChangeAspect="1"/>
          </p:cNvPicPr>
          <p:nvPr/>
        </p:nvPicPr>
        <p:blipFill>
          <a:blip r:embed="rId3"/>
          <a:stretch>
            <a:fillRect/>
          </a:stretch>
        </p:blipFill>
        <p:spPr>
          <a:xfrm>
            <a:off x="4543073" y="1570037"/>
            <a:ext cx="5526893" cy="5456237"/>
          </a:xfrm>
          <a:prstGeom prst="rect">
            <a:avLst/>
          </a:prstGeom>
        </p:spPr>
      </p:pic>
    </p:spTree>
    <p:extLst>
      <p:ext uri="{BB962C8B-B14F-4D97-AF65-F5344CB8AC3E}">
        <p14:creationId xmlns:p14="http://schemas.microsoft.com/office/powerpoint/2010/main" val="1049200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D517-C6FC-B020-9FBF-B0AB2B8FAA49}"/>
              </a:ext>
            </a:extLst>
          </p:cNvPr>
          <p:cNvSpPr>
            <a:spLocks noGrp="1"/>
          </p:cNvSpPr>
          <p:nvPr>
            <p:ph type="title"/>
          </p:nvPr>
        </p:nvSpPr>
        <p:spPr>
          <a:xfrm>
            <a:off x="189373" y="274637"/>
            <a:ext cx="7772401" cy="1260475"/>
          </a:xfrm>
        </p:spPr>
        <p:txBody>
          <a:bodyPr/>
          <a:lstStyle/>
          <a:p>
            <a:r>
              <a:rPr lang="en-US" sz="2800" b="0" i="0" u="none" strike="noStrike" baseline="0" dirty="0">
                <a:latin typeface="Times New Roman" panose="02020603050405020304" pitchFamily="18" charset="0"/>
                <a:cs typeface="Times New Roman" panose="02020603050405020304" pitchFamily="18" charset="0"/>
              </a:rPr>
              <a:t>How to find the regression line that best fits the data</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5985466-1A6C-046E-532A-215370E88038}"/>
                  </a:ext>
                </a:extLst>
              </p:cNvPr>
              <p:cNvSpPr>
                <a:spLocks noGrp="1"/>
              </p:cNvSpPr>
              <p:nvPr>
                <p:ph type="body" sz="quarter" idx="10"/>
              </p:nvPr>
            </p:nvSpPr>
            <p:spPr>
              <a:xfrm>
                <a:off x="315912" y="1493837"/>
                <a:ext cx="9601200" cy="5029200"/>
              </a:xfrm>
            </p:spPr>
            <p:txBody>
              <a:bodyPr/>
              <a:lstStyle/>
              <a:p>
                <a:pPr marL="182880" indent="0">
                  <a:buNone/>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𝜖</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sub>
                      </m:sSub>
                    </m:oMath>
                  </m:oMathPara>
                </a14:m>
                <a:endParaRPr lang="en-US" sz="2000" dirty="0">
                  <a:latin typeface="Times New Roman" panose="02020603050405020304" pitchFamily="18" charset="0"/>
                  <a:cs typeface="Times New Roman" panose="02020603050405020304" pitchFamily="18" charset="0"/>
                </a:endParaRPr>
              </a:p>
              <a:p>
                <a:pPr marL="182880" indent="0">
                  <a:buNone/>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𝜖</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𝑦</m:t>
                          </m:r>
                        </m:e>
                        <m:sub>
                          <m:r>
                            <a:rPr lang="en-US" sz="2000" i="1">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i="1">
                              <a:latin typeface="Cambria Math" panose="02040503050406030204" pitchFamily="18" charset="0"/>
                              <a:cs typeface="Times New Roman" panose="02020603050405020304" pitchFamily="18" charset="0"/>
                            </a:rPr>
                            <m:t>0</m:t>
                          </m:r>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000" dirty="0">
                  <a:latin typeface="Times New Roman" panose="02020603050405020304" pitchFamily="18" charset="0"/>
                  <a:cs typeface="Times New Roman" panose="02020603050405020304" pitchFamily="18" charset="0"/>
                </a:endParaRPr>
              </a:p>
              <a:p>
                <a:pPr marL="182880" indent="0">
                  <a:buNone/>
                </a:pPr>
                <a14:m>
                  <m:oMathPara xmlns:m="http://schemas.openxmlformats.org/officeDocument/2006/math">
                    <m:oMathParaPr>
                      <m:jc m:val="left"/>
                    </m:oMathParaPr>
                    <m:oMath xmlns:m="http://schemas.openxmlformats.org/officeDocument/2006/math">
                      <m:r>
                        <a:rPr lang="en-US" sz="2000" b="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𝜖</m:t>
                      </m:r>
                      <m:d>
                        <m:dPr>
                          <m:ctrlPr>
                            <a:rPr lang="en-US" sz="2000" b="0" i="1" smtClean="0">
                              <a:solidFill>
                                <a:srgbClr val="C00000"/>
                              </a:solidFill>
                              <a:latin typeface="Cambria Math" panose="02040503050406030204" pitchFamily="18" charset="0"/>
                              <a:cs typeface="Times New Roman" panose="02020603050405020304" pitchFamily="18" charset="0"/>
                            </a:rPr>
                          </m:ctrlPr>
                        </m:dPr>
                        <m:e>
                          <m:sSub>
                            <m:sSubPr>
                              <m:ctrlPr>
                                <a:rPr lang="en-US" sz="2000" i="1">
                                  <a:solidFill>
                                    <a:srgbClr val="C00000"/>
                                  </a:solidFill>
                                  <a:latin typeface="Cambria Math" panose="02040503050406030204" pitchFamily="18" charset="0"/>
                                  <a:cs typeface="Times New Roman" panose="02020603050405020304" pitchFamily="18" charset="0"/>
                                </a:rPr>
                              </m:ctrlPr>
                            </m:sSubPr>
                            <m:e>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i="1">
                                  <a:solidFill>
                                    <a:srgbClr val="C00000"/>
                                  </a:solidFill>
                                  <a:latin typeface="Cambria Math" panose="02040503050406030204" pitchFamily="18" charset="0"/>
                                  <a:cs typeface="Times New Roman" panose="02020603050405020304" pitchFamily="18" charset="0"/>
                                </a:rPr>
                                <m:t>0</m:t>
                              </m:r>
                            </m:sub>
                          </m:sSub>
                          <m:r>
                            <a:rPr lang="en-US" sz="2000" b="0" i="1" smtClean="0">
                              <a:solidFill>
                                <a:srgbClr val="C00000"/>
                              </a:solidFill>
                              <a:latin typeface="Cambria Math" panose="02040503050406030204" pitchFamily="18" charset="0"/>
                              <a:cs typeface="Times New Roman" panose="02020603050405020304" pitchFamily="18" charset="0"/>
                            </a:rPr>
                            <m:t>,</m:t>
                          </m:r>
                          <m:sSub>
                            <m:sSubPr>
                              <m:ctrlPr>
                                <a:rPr lang="en-US" sz="2000" i="1">
                                  <a:solidFill>
                                    <a:srgbClr val="C00000"/>
                                  </a:solidFill>
                                  <a:latin typeface="Cambria Math" panose="02040503050406030204" pitchFamily="18" charset="0"/>
                                  <a:cs typeface="Times New Roman" panose="02020603050405020304" pitchFamily="18" charset="0"/>
                                </a:rPr>
                              </m:ctrlPr>
                            </m:sSubPr>
                            <m:e>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2000" b="0" i="1" smtClean="0">
                          <a:solidFill>
                            <a:srgbClr val="C00000"/>
                          </a:solidFill>
                          <a:latin typeface="Cambria Math" panose="02040503050406030204" pitchFamily="18" charset="0"/>
                          <a:cs typeface="Times New Roman" panose="02020603050405020304" pitchFamily="18" charset="0"/>
                        </a:rPr>
                        <m:t>=</m:t>
                      </m:r>
                      <m:nary>
                        <m:naryPr>
                          <m:chr m:val="∑"/>
                          <m:ctrlPr>
                            <a:rPr lang="en-US" sz="2000" b="0" i="1" smtClean="0">
                              <a:solidFill>
                                <a:srgbClr val="C00000"/>
                              </a:solidFill>
                              <a:latin typeface="Cambria Math" panose="02040503050406030204" pitchFamily="18" charset="0"/>
                              <a:cs typeface="Times New Roman" panose="02020603050405020304" pitchFamily="18" charset="0"/>
                            </a:rPr>
                          </m:ctrlPr>
                        </m:naryPr>
                        <m:sub>
                          <m:r>
                            <m:rPr>
                              <m:brk m:alnAt="23"/>
                            </m:rPr>
                            <a:rPr lang="en-US" sz="2000" b="0" i="1" smtClean="0">
                              <a:solidFill>
                                <a:srgbClr val="C00000"/>
                              </a:solidFill>
                              <a:latin typeface="Cambria Math" panose="02040503050406030204" pitchFamily="18" charset="0"/>
                              <a:cs typeface="Times New Roman" panose="02020603050405020304" pitchFamily="18" charset="0"/>
                            </a:rPr>
                            <m:t>𝑖</m:t>
                          </m:r>
                          <m:r>
                            <a:rPr lang="en-US" sz="2000" b="0" i="1" smtClean="0">
                              <a:solidFill>
                                <a:srgbClr val="C00000"/>
                              </a:solidFill>
                              <a:latin typeface="Cambria Math" panose="02040503050406030204" pitchFamily="18" charset="0"/>
                              <a:cs typeface="Times New Roman" panose="02020603050405020304" pitchFamily="18" charset="0"/>
                            </a:rPr>
                            <m:t>=1</m:t>
                          </m:r>
                        </m:sub>
                        <m:sup>
                          <m:r>
                            <a:rPr lang="en-US" sz="2000" b="0" i="1" smtClean="0">
                              <a:solidFill>
                                <a:srgbClr val="C00000"/>
                              </a:solidFill>
                              <a:latin typeface="Cambria Math" panose="02040503050406030204" pitchFamily="18" charset="0"/>
                              <a:cs typeface="Times New Roman" panose="02020603050405020304" pitchFamily="18" charset="0"/>
                            </a:rPr>
                            <m:t>𝑛</m:t>
                          </m:r>
                        </m:sup>
                        <m:e>
                          <m:r>
                            <a:rPr lang="en-US" sz="2000" b="0" i="1" smtClean="0">
                              <a:solidFill>
                                <a:srgbClr val="C00000"/>
                              </a:solidFill>
                              <a:latin typeface="Cambria Math" panose="02040503050406030204" pitchFamily="18" charset="0"/>
                              <a:cs typeface="Times New Roman" panose="02020603050405020304" pitchFamily="18" charset="0"/>
                            </a:rPr>
                            <m:t>(</m:t>
                          </m:r>
                          <m:sSub>
                            <m:sSubPr>
                              <m:ctrlPr>
                                <a:rPr lang="en-US" sz="2000" i="1">
                                  <a:solidFill>
                                    <a:srgbClr val="C00000"/>
                                  </a:solidFill>
                                  <a:latin typeface="Cambria Math" panose="02040503050406030204" pitchFamily="18" charset="0"/>
                                  <a:cs typeface="Times New Roman" panose="02020603050405020304" pitchFamily="18" charset="0"/>
                                </a:rPr>
                              </m:ctrlPr>
                            </m:sSubPr>
                            <m:e>
                              <m:r>
                                <a:rPr lang="en-US" sz="2000" i="1">
                                  <a:solidFill>
                                    <a:srgbClr val="C00000"/>
                                  </a:solidFill>
                                  <a:latin typeface="Cambria Math" panose="02040503050406030204" pitchFamily="18" charset="0"/>
                                  <a:cs typeface="Times New Roman" panose="02020603050405020304" pitchFamily="18" charset="0"/>
                                </a:rPr>
                                <m:t>𝑦</m:t>
                              </m:r>
                            </m:e>
                            <m:sub>
                              <m:r>
                                <a:rPr lang="en-US" sz="2000" i="1">
                                  <a:solidFill>
                                    <a:srgbClr val="C00000"/>
                                  </a:solidFill>
                                  <a:latin typeface="Cambria Math" panose="02040503050406030204" pitchFamily="18" charset="0"/>
                                  <a:cs typeface="Times New Roman" panose="02020603050405020304" pitchFamily="18" charset="0"/>
                                </a:rPr>
                                <m:t>𝑖</m:t>
                              </m:r>
                            </m:sub>
                          </m:sSub>
                          <m:r>
                            <a:rPr lang="en-US" sz="2000" i="1">
                              <a:solidFill>
                                <a:srgbClr val="C00000"/>
                              </a:solidFill>
                              <a:latin typeface="Cambria Math" panose="02040503050406030204" pitchFamily="18" charset="0"/>
                              <a:cs typeface="Times New Roman" panose="02020603050405020304" pitchFamily="18" charset="0"/>
                            </a:rPr>
                            <m:t>−</m:t>
                          </m:r>
                          <m:sSub>
                            <m:sSubPr>
                              <m:ctrlPr>
                                <a:rPr lang="en-US" sz="2000" i="1">
                                  <a:solidFill>
                                    <a:srgbClr val="C00000"/>
                                  </a:solidFill>
                                  <a:latin typeface="Cambria Math" panose="02040503050406030204" pitchFamily="18" charset="0"/>
                                  <a:cs typeface="Times New Roman" panose="02020603050405020304" pitchFamily="18" charset="0"/>
                                </a:rPr>
                              </m:ctrlPr>
                            </m:sSubPr>
                            <m:e>
                              <m:r>
                                <a:rPr lang="en-US" sz="2000" i="1">
                                  <a:solidFill>
                                    <a:srgbClr val="C00000"/>
                                  </a:solidFill>
                                  <a:latin typeface="Cambria Math" panose="02040503050406030204" pitchFamily="18" charset="0"/>
                                  <a:cs typeface="Times New Roman" panose="02020603050405020304" pitchFamily="18" charset="0"/>
                                </a:rPr>
                                <m:t>(</m:t>
                              </m:r>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i="1">
                                  <a:solidFill>
                                    <a:srgbClr val="C00000"/>
                                  </a:solidFill>
                                  <a:latin typeface="Cambria Math" panose="02040503050406030204" pitchFamily="18" charset="0"/>
                                  <a:cs typeface="Times New Roman" panose="02020603050405020304" pitchFamily="18" charset="0"/>
                                </a:rPr>
                                <m:t>0</m:t>
                              </m:r>
                            </m:sub>
                          </m:sSub>
                          <m:r>
                            <a:rPr lang="en-US" sz="2000" i="1">
                              <a:solidFill>
                                <a:srgbClr val="C00000"/>
                              </a:solidFill>
                              <a:latin typeface="Cambria Math" panose="02040503050406030204" pitchFamily="18" charset="0"/>
                              <a:cs typeface="Times New Roman" panose="02020603050405020304" pitchFamily="18" charset="0"/>
                            </a:rPr>
                            <m:t>+</m:t>
                          </m:r>
                          <m:sSub>
                            <m:sSubPr>
                              <m:ctrlPr>
                                <a:rPr lang="en-US" sz="2000" i="1">
                                  <a:solidFill>
                                    <a:srgbClr val="C00000"/>
                                  </a:solidFill>
                                  <a:latin typeface="Cambria Math" panose="02040503050406030204" pitchFamily="18" charset="0"/>
                                  <a:cs typeface="Times New Roman" panose="02020603050405020304" pitchFamily="18" charset="0"/>
                                </a:rPr>
                              </m:ctrlPr>
                            </m:sSubPr>
                            <m:e>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000" dirty="0">
                              <a:solidFill>
                                <a:srgbClr val="C00000"/>
                              </a:solidFill>
                              <a:latin typeface="Times New Roman" panose="02020603050405020304" pitchFamily="18" charset="0"/>
                              <a:cs typeface="Times New Roman" panose="02020603050405020304" pitchFamily="18" charset="0"/>
                            </a:rPr>
                            <m:t> </m:t>
                          </m:r>
                          <m:r>
                            <a:rPr lang="en-US" sz="2000" b="0" i="1" smtClean="0">
                              <a:solidFill>
                                <a:srgbClr val="C00000"/>
                              </a:solidFill>
                              <a:latin typeface="Cambria Math" panose="02040503050406030204" pitchFamily="18" charset="0"/>
                              <a:cs typeface="Times New Roman" panose="02020603050405020304" pitchFamily="18" charset="0"/>
                            </a:rPr>
                            <m:t>)</m:t>
                          </m:r>
                          <m:r>
                            <a:rPr lang="en-US" sz="2000" b="0" i="1" baseline="30000" smtClean="0">
                              <a:solidFill>
                                <a:srgbClr val="C00000"/>
                              </a:solidFill>
                              <a:latin typeface="Cambria Math" panose="02040503050406030204" pitchFamily="18" charset="0"/>
                              <a:cs typeface="Times New Roman" panose="02020603050405020304" pitchFamily="18" charset="0"/>
                            </a:rPr>
                            <m:t>2</m:t>
                          </m:r>
                        </m:e>
                      </m:nary>
                    </m:oMath>
                  </m:oMathPara>
                </a14:m>
                <a:endParaRPr lang="en-US" sz="2000" dirty="0">
                  <a:solidFill>
                    <a:srgbClr val="C00000"/>
                  </a:solidFill>
                  <a:latin typeface="Times New Roman" panose="02020603050405020304" pitchFamily="18" charset="0"/>
                  <a:cs typeface="Times New Roman" panose="02020603050405020304" pitchFamily="18" charset="0"/>
                </a:endParaRPr>
              </a:p>
              <a:p>
                <a:pPr marL="182880" indent="0">
                  <a:buNone/>
                </a:pPr>
                <a:r>
                  <a:rPr lang="en-US" sz="2000" dirty="0">
                    <a:solidFill>
                      <a:schemeClr val="tx1"/>
                    </a:solidFill>
                    <a:latin typeface="Times New Roman" panose="02020603050405020304" pitchFamily="18" charset="0"/>
                    <a:cs typeface="Times New Roman" panose="02020603050405020304" pitchFamily="18" charset="0"/>
                  </a:rPr>
                  <a:t>Loss function, L2-norm</a:t>
                </a:r>
              </a:p>
            </p:txBody>
          </p:sp>
        </mc:Choice>
        <mc:Fallback xmlns="">
          <p:sp>
            <p:nvSpPr>
              <p:cNvPr id="3" name="Text Placeholder 2">
                <a:extLst>
                  <a:ext uri="{FF2B5EF4-FFF2-40B4-BE49-F238E27FC236}">
                    <a16:creationId xmlns:a16="http://schemas.microsoft.com/office/drawing/2014/main" id="{05985466-1A6C-046E-532A-215370E88038}"/>
                  </a:ext>
                </a:extLst>
              </p:cNvPr>
              <p:cNvSpPr>
                <a:spLocks noGrp="1" noRot="1" noChangeAspect="1" noMove="1" noResize="1" noEditPoints="1" noAdjustHandles="1" noChangeArrowheads="1" noChangeShapeType="1" noTextEdit="1"/>
              </p:cNvSpPr>
              <p:nvPr>
                <p:ph type="body" sz="quarter" idx="10"/>
              </p:nvPr>
            </p:nvSpPr>
            <p:spPr>
              <a:xfrm>
                <a:off x="315912" y="1493837"/>
                <a:ext cx="9601200" cy="5029200"/>
              </a:xfrm>
              <a:blipFill>
                <a:blip r:embed="rId3"/>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D061D59-D0C1-379F-63FB-13E4BD63828B}"/>
              </a:ext>
            </a:extLst>
          </p:cNvPr>
          <p:cNvPicPr>
            <a:picLocks noChangeAspect="1"/>
          </p:cNvPicPr>
          <p:nvPr/>
        </p:nvPicPr>
        <p:blipFill>
          <a:blip r:embed="rId4"/>
          <a:stretch>
            <a:fillRect/>
          </a:stretch>
        </p:blipFill>
        <p:spPr>
          <a:xfrm>
            <a:off x="3674975" y="3551237"/>
            <a:ext cx="6242137" cy="3188269"/>
          </a:xfrm>
          <a:prstGeom prst="rect">
            <a:avLst/>
          </a:prstGeom>
        </p:spPr>
      </p:pic>
    </p:spTree>
    <p:extLst>
      <p:ext uri="{BB962C8B-B14F-4D97-AF65-F5344CB8AC3E}">
        <p14:creationId xmlns:p14="http://schemas.microsoft.com/office/powerpoint/2010/main" val="1217936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D517-C6FC-B020-9FBF-B0AB2B8FAA49}"/>
              </a:ext>
            </a:extLst>
          </p:cNvPr>
          <p:cNvSpPr>
            <a:spLocks noGrp="1"/>
          </p:cNvSpPr>
          <p:nvPr>
            <p:ph type="title"/>
          </p:nvPr>
        </p:nvSpPr>
        <p:spPr/>
        <p:txBody>
          <a:bodyPr/>
          <a:lstStyle/>
          <a:p>
            <a:r>
              <a:rPr lang="en-US" sz="2800" b="0" i="0" u="none" strike="noStrike" baseline="0" dirty="0">
                <a:latin typeface="Times New Roman" panose="02020603050405020304" pitchFamily="18" charset="0"/>
                <a:cs typeface="Times New Roman" panose="02020603050405020304" pitchFamily="18" charset="0"/>
              </a:rPr>
              <a:t>How to find the regression line that best fits the data</a:t>
            </a: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38FE3E-46BE-CE23-25CC-7C7DD5F30412}"/>
              </a:ext>
            </a:extLst>
          </p:cNvPr>
          <p:cNvPicPr>
            <a:picLocks noChangeAspect="1"/>
          </p:cNvPicPr>
          <p:nvPr/>
        </p:nvPicPr>
        <p:blipFill>
          <a:blip r:embed="rId2"/>
          <a:stretch>
            <a:fillRect/>
          </a:stretch>
        </p:blipFill>
        <p:spPr>
          <a:xfrm>
            <a:off x="1354137" y="3246437"/>
            <a:ext cx="7372350" cy="357187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9D00B9-E787-BBEB-2FD3-1456406BAF48}"/>
                  </a:ext>
                </a:extLst>
              </p:cNvPr>
              <p:cNvSpPr txBox="1"/>
              <p:nvPr/>
            </p:nvSpPr>
            <p:spPr>
              <a:xfrm>
                <a:off x="1992312" y="1953945"/>
                <a:ext cx="5039474" cy="4542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𝜖</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7" name="TextBox 6">
                <a:extLst>
                  <a:ext uri="{FF2B5EF4-FFF2-40B4-BE49-F238E27FC236}">
                    <a16:creationId xmlns:a16="http://schemas.microsoft.com/office/drawing/2014/main" id="{B69D00B9-E787-BBEB-2FD3-1456406BAF48}"/>
                  </a:ext>
                </a:extLst>
              </p:cNvPr>
              <p:cNvSpPr txBox="1">
                <a:spLocks noRot="1" noChangeAspect="1" noMove="1" noResize="1" noEditPoints="1" noAdjustHandles="1" noChangeArrowheads="1" noChangeShapeType="1" noTextEdit="1"/>
              </p:cNvSpPr>
              <p:nvPr/>
            </p:nvSpPr>
            <p:spPr>
              <a:xfrm>
                <a:off x="1992312" y="1953945"/>
                <a:ext cx="5039474" cy="454292"/>
              </a:xfrm>
              <a:prstGeom prst="rect">
                <a:avLst/>
              </a:prstGeom>
              <a:blipFill>
                <a:blip r:embed="rId3"/>
                <a:stretch>
                  <a:fillRect b="-20270"/>
                </a:stretch>
              </a:blipFill>
            </p:spPr>
            <p:txBody>
              <a:bodyPr/>
              <a:lstStyle/>
              <a:p>
                <a:r>
                  <a:rPr lang="en-US">
                    <a:noFill/>
                  </a:rPr>
                  <a:t> </a:t>
                </a:r>
              </a:p>
            </p:txBody>
          </p:sp>
        </mc:Fallback>
      </mc:AlternateContent>
    </p:spTree>
    <p:extLst>
      <p:ext uri="{BB962C8B-B14F-4D97-AF65-F5344CB8AC3E}">
        <p14:creationId xmlns:p14="http://schemas.microsoft.com/office/powerpoint/2010/main" val="1356881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5507-B299-C501-723F-1C5D594ABA84}"/>
              </a:ext>
            </a:extLst>
          </p:cNvPr>
          <p:cNvSpPr>
            <a:spLocks noGrp="1"/>
          </p:cNvSpPr>
          <p:nvPr>
            <p:ph type="title"/>
          </p:nvPr>
        </p:nvSpPr>
        <p:spPr/>
        <p:txBody>
          <a:bodyPr/>
          <a:lstStyle/>
          <a:p>
            <a:r>
              <a:rPr lang="en-US" sz="2800" b="0" i="0" u="none" strike="noStrike" baseline="0" dirty="0">
                <a:latin typeface="Times New Roman" panose="02020603050405020304" pitchFamily="18" charset="0"/>
                <a:cs typeface="Times New Roman" panose="02020603050405020304" pitchFamily="18" charset="0"/>
              </a:rPr>
              <a:t>Equation for the least-squares regression line</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7441E26-0035-1321-BA5C-7B4BCE6440A7}"/>
                  </a:ext>
                </a:extLst>
              </p:cNvPr>
              <p:cNvSpPr>
                <a:spLocks noGrp="1"/>
              </p:cNvSpPr>
              <p:nvPr>
                <p:ph type="body" sz="quarter" idx="10"/>
              </p:nvPr>
            </p:nvSpPr>
            <p:spPr>
              <a:xfrm>
                <a:off x="315912" y="1493837"/>
                <a:ext cx="9601200" cy="5029200"/>
              </a:xfrm>
            </p:spPr>
            <p:txBody>
              <a:bodyPr/>
              <a:lstStyle/>
              <a:p>
                <a:pPr marL="182880" indent="0">
                  <a:buNone/>
                </a:pPr>
                <a:r>
                  <a:rPr lang="en-US" sz="2400" b="0" dirty="0">
                    <a:latin typeface="Times New Roman" panose="02020603050405020304" pitchFamily="18" charset="0"/>
                    <a:cs typeface="Times New Roman" panose="02020603050405020304" pitchFamily="18" charset="0"/>
                  </a:rPr>
                  <a:t>SLR equation is: </a:t>
                </a:r>
              </a:p>
              <a:p>
                <a:pPr marL="182880" indent="0">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400" i="1" smtClean="0">
                            <a:solidFill>
                              <a:srgbClr val="0000FF"/>
                            </a:solidFill>
                            <a:latin typeface="Cambria Math" panose="02040503050406030204" pitchFamily="18" charset="0"/>
                            <a:cs typeface="Times New Roman" panose="02020603050405020304" pitchFamily="18" charset="0"/>
                          </a:rPr>
                        </m:ctrlPr>
                      </m:accPr>
                      <m:e>
                        <m:r>
                          <a:rPr lang="en-US" sz="2400" b="0" i="1" smtClean="0">
                            <a:solidFill>
                              <a:srgbClr val="0000FF"/>
                            </a:solidFill>
                            <a:latin typeface="Cambria Math" panose="02040503050406030204" pitchFamily="18" charset="0"/>
                            <a:cs typeface="Times New Roman" panose="02020603050405020304" pitchFamily="18" charset="0"/>
                          </a:rPr>
                          <m:t>𝑦</m:t>
                        </m:r>
                      </m:e>
                    </m:acc>
                    <m:r>
                      <a:rPr lang="en-US" sz="2400" b="0" i="1" smtClean="0">
                        <a:solidFill>
                          <a:srgbClr val="0000FF"/>
                        </a:solidFill>
                        <a:latin typeface="Cambria Math" panose="02040503050406030204" pitchFamily="18" charset="0"/>
                        <a:cs typeface="Times New Roman" panose="02020603050405020304" pitchFamily="18" charset="0"/>
                      </a:rPr>
                      <m:t>= </m:t>
                    </m:r>
                    <m:sSub>
                      <m:sSubPr>
                        <m:ctrlPr>
                          <a:rPr lang="en-US" sz="2400" b="0" i="1" smtClean="0">
                            <a:solidFill>
                              <a:srgbClr val="0000FF"/>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0000FF"/>
                                </a:solidFill>
                                <a:latin typeface="Cambria Math" panose="02040503050406030204" pitchFamily="18" charset="0"/>
                                <a:cs typeface="Times New Roman" panose="02020603050405020304" pitchFamily="18" charset="0"/>
                              </a:rPr>
                            </m:ctrlPr>
                          </m:accPr>
                          <m:e>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rgbClr val="0000FF"/>
                            </a:solidFill>
                            <a:latin typeface="Cambria Math" panose="02040503050406030204" pitchFamily="18" charset="0"/>
                            <a:cs typeface="Times New Roman" panose="02020603050405020304" pitchFamily="18" charset="0"/>
                          </a:rPr>
                          <m:t>0</m:t>
                        </m:r>
                      </m:sub>
                    </m:sSub>
                  </m:oMath>
                </a14:m>
                <a:r>
                  <a:rPr lang="en-US" sz="2400" b="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solidFill>
                          <a:srgbClr val="0000FF"/>
                        </a:solidFill>
                        <a:latin typeface="Cambria Math" panose="02040503050406030204" pitchFamily="18" charset="0"/>
                        <a:cs typeface="Times New Roman" panose="02020603050405020304" pitchFamily="18" charset="0"/>
                      </a:rPr>
                      <m:t> </m:t>
                    </m:r>
                    <m:r>
                      <a:rPr lang="en-US" sz="2400" i="1">
                        <a:solidFill>
                          <a:srgbClr val="0000FF"/>
                        </a:solidFill>
                        <a:latin typeface="Cambria Math" panose="02040503050406030204" pitchFamily="18" charset="0"/>
                        <a:cs typeface="Times New Roman" panose="02020603050405020304" pitchFamily="18" charset="0"/>
                      </a:rPr>
                      <m:t>𝑥</m:t>
                    </m:r>
                  </m:oMath>
                </a14:m>
                <a:endParaRPr lang="en-US" sz="2400" b="0" dirty="0">
                  <a:solidFill>
                    <a:srgbClr val="0000FF"/>
                  </a:solidFill>
                  <a:latin typeface="Times New Roman" panose="02020603050405020304" pitchFamily="18" charset="0"/>
                  <a:cs typeface="Times New Roman" panose="02020603050405020304" pitchFamily="18" charset="0"/>
                </a:endParaRPr>
              </a:p>
              <a:p>
                <a:pPr marL="182880" indent="0">
                  <a:buNone/>
                </a:pPr>
                <a:r>
                  <a:rPr lang="en-US" sz="2400" dirty="0">
                    <a:solidFill>
                      <a:schemeClr val="tx1"/>
                    </a:solidFill>
                    <a:latin typeface="Times New Roman" panose="02020603050405020304" pitchFamily="18" charset="0"/>
                    <a:cs typeface="Times New Roman" panose="02020603050405020304" pitchFamily="18" charset="0"/>
                  </a:rPr>
                  <a:t>In the least-squares regression, the estimates of </a:t>
                </a:r>
                <a14:m>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solidFill>
                              <a:schemeClr val="tx1"/>
                            </a:solidFill>
                            <a:latin typeface="Cambria Math" panose="02040503050406030204" pitchFamily="18" charset="0"/>
                            <a:cs typeface="Times New Roman" panose="02020603050405020304" pitchFamily="18" charset="0"/>
                          </a:rPr>
                          <m:t>0</m:t>
                        </m:r>
                      </m:sub>
                    </m:sSub>
                  </m:oMath>
                </a14:m>
                <a:r>
                  <a:rPr lang="en-US" sz="2400" b="0"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2400" b="0" dirty="0">
                    <a:solidFill>
                      <a:schemeClr val="tx1"/>
                    </a:solidFill>
                    <a:latin typeface="Times New Roman" panose="02020603050405020304" pitchFamily="18" charset="0"/>
                    <a:cs typeface="Times New Roman" panose="02020603050405020304" pitchFamily="18" charset="0"/>
                  </a:rPr>
                  <a:t> are:</a:t>
                </a:r>
              </a:p>
              <a:p>
                <a:pPr marL="182880" indent="0">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solidFill>
                              <a:schemeClr val="tx1"/>
                            </a:solidFill>
                            <a:latin typeface="Cambria Math" panose="02040503050406030204" pitchFamily="18" charset="0"/>
                            <a:cs typeface="Times New Roman" panose="02020603050405020304" pitchFamily="18" charset="0"/>
                          </a:rPr>
                        </m:ctrlPr>
                      </m:sSubPr>
                      <m:e>
                        <m:acc>
                          <m:accPr>
                            <m:chr m:val="̂"/>
                            <m:ctrlPr>
                              <a:rPr lang="en-US" sz="2400" i="1">
                                <a:solidFill>
                                  <a:schemeClr val="tx1"/>
                                </a:solidFill>
                                <a:latin typeface="Cambria Math" panose="02040503050406030204" pitchFamily="18" charset="0"/>
                                <a:cs typeface="Times New Roman" panose="02020603050405020304" pitchFamily="18" charset="0"/>
                              </a:rPr>
                            </m:ctrlPr>
                          </m:acc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𝑟</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𝑦</m:t>
                            </m:r>
                          </m:sub>
                        </m:sSub>
                      </m:num>
                      <m:den>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𝑥</m:t>
                            </m:r>
                          </m:sub>
                        </m:sSub>
                      </m:den>
                    </m:f>
                  </m:oMath>
                </a14:m>
                <a:endParaRPr lang="en-US" sz="2400" i="1" dirty="0">
                  <a:latin typeface="Times New Roman" panose="02020603050405020304" pitchFamily="18" charset="0"/>
                  <a:cs typeface="Times New Roman" panose="02020603050405020304" pitchFamily="18" charset="0"/>
                </a:endParaRPr>
              </a:p>
              <a:p>
                <a:pPr marL="182880" indent="0">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acc>
                          <m:accPr>
                            <m:chr m:val="̂"/>
                            <m:ctrlPr>
                              <a:rPr lang="en-US" sz="2400" i="1">
                                <a:solidFill>
                                  <a:schemeClr val="tx1"/>
                                </a:solidFill>
                                <a:latin typeface="Cambria Math" panose="02040503050406030204" pitchFamily="18" charset="0"/>
                                <a:cs typeface="Times New Roman" panose="02020603050405020304" pitchFamily="18" charset="0"/>
                              </a:rPr>
                            </m:ctrlPr>
                          </m:acc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𝑦</m:t>
                        </m:r>
                      </m:e>
                    </m:acc>
                    <m:r>
                      <a:rPr lang="en-US" sz="2400" b="0" i="1" smtClean="0">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acc>
                          <m:accPr>
                            <m:chr m:val="̂"/>
                            <m:ctrlPr>
                              <a:rPr lang="en-US" sz="2400" i="1">
                                <a:solidFill>
                                  <a:schemeClr val="tx1"/>
                                </a:solidFill>
                                <a:latin typeface="Cambria Math" panose="02040503050406030204" pitchFamily="18" charset="0"/>
                                <a:cs typeface="Times New Roman" panose="02020603050405020304" pitchFamily="18" charset="0"/>
                              </a:rPr>
                            </m:ctrlPr>
                          </m:acc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Sub>
                    <m:acc>
                      <m:accPr>
                        <m:chr m:val="̅"/>
                        <m:ctrlPr>
                          <a:rPr lang="en-US" sz="240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𝑥</m:t>
                        </m:r>
                      </m:e>
                    </m:acc>
                  </m:oMath>
                </a14:m>
                <a:endParaRPr lang="en-US" sz="2400" i="1" dirty="0">
                  <a:latin typeface="Times New Roman" panose="02020603050405020304" pitchFamily="18" charset="0"/>
                  <a:cs typeface="Times New Roman" panose="02020603050405020304" pitchFamily="18" charset="0"/>
                </a:endParaRPr>
              </a:p>
              <a:p>
                <a:pPr marL="18288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182880" indent="0">
                  <a:buNone/>
                </a:pPr>
                <a14:m>
                  <m:oMath xmlns:m="http://schemas.openxmlformats.org/officeDocument/2006/math">
                    <m:r>
                      <a:rPr lang="en-US" sz="2400" i="1" dirty="0" smtClean="0">
                        <a:solidFill>
                          <a:srgbClr val="C00000"/>
                        </a:solidFill>
                        <a:latin typeface="Cambria Math" panose="02040503050406030204" pitchFamily="18" charset="0"/>
                        <a:cs typeface="Times New Roman" panose="02020603050405020304" pitchFamily="18" charset="0"/>
                      </a:rPr>
                      <m:t>𝑟</m:t>
                    </m:r>
                  </m:oMath>
                </a14:m>
                <a:r>
                  <a:rPr lang="en-US" sz="2400" dirty="0">
                    <a:solidFill>
                      <a:schemeClr val="tx1"/>
                    </a:solidFill>
                    <a:latin typeface="Times New Roman" panose="02020603050405020304" pitchFamily="18" charset="0"/>
                    <a:cs typeface="Times New Roman" panose="02020603050405020304" pitchFamily="18" charset="0"/>
                  </a:rPr>
                  <a:t> is correlation coefficient</a:t>
                </a:r>
              </a:p>
              <a:p>
                <a:pPr marL="182880" indent="0">
                  <a:buNone/>
                </a:pPr>
                <a14:m>
                  <m:oMath xmlns:m="http://schemas.openxmlformats.org/officeDocument/2006/math">
                    <m:sSub>
                      <m:sSubPr>
                        <m:ctrlPr>
                          <a:rPr lang="en-US" sz="2400" b="0" i="1" u="none" strike="noStrike" baseline="0" smtClean="0">
                            <a:solidFill>
                              <a:srgbClr val="8C4513"/>
                            </a:solidFill>
                            <a:latin typeface="Cambria Math" panose="02040503050406030204" pitchFamily="18" charset="0"/>
                          </a:rPr>
                        </m:ctrlPr>
                      </m:sSubPr>
                      <m:e>
                        <m:r>
                          <a:rPr lang="en-US" sz="2400" b="0" i="1" u="none" strike="noStrike" baseline="0" smtClean="0">
                            <a:solidFill>
                              <a:srgbClr val="8C4513"/>
                            </a:solidFill>
                            <a:latin typeface="Cambria Math" panose="02040503050406030204" pitchFamily="18" charset="0"/>
                          </a:rPr>
                          <m:t>𝑠</m:t>
                        </m:r>
                      </m:e>
                      <m:sub>
                        <m:r>
                          <a:rPr lang="en-US" sz="2400" b="0" i="1" u="none" strike="noStrike" baseline="0" smtClean="0">
                            <a:solidFill>
                              <a:srgbClr val="8C4513"/>
                            </a:solidFill>
                            <a:latin typeface="Cambria Math" panose="02040503050406030204" pitchFamily="18" charset="0"/>
                          </a:rPr>
                          <m:t>𝑥</m:t>
                        </m:r>
                      </m:sub>
                    </m:sSub>
                  </m:oMath>
                </a14:m>
                <a:r>
                  <a:rPr lang="en-US" sz="2400" b="0" i="0" u="none" strike="noStrike" baseline="0" dirty="0">
                    <a:solidFill>
                      <a:srgbClr val="8C4513"/>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sample standard deviation of </a:t>
                </a:r>
                <a14:m>
                  <m:oMath xmlns:m="http://schemas.openxmlformats.org/officeDocument/2006/math">
                    <m:r>
                      <a:rPr lang="en-US" sz="2400" b="0" i="1" u="none" strike="noStrike" baseline="0" dirty="0" smtClean="0">
                        <a:solidFill>
                          <a:srgbClr val="000000"/>
                        </a:solidFill>
                        <a:latin typeface="Cambria Math" panose="02040503050406030204" pitchFamily="18" charset="0"/>
                      </a:rPr>
                      <m:t>𝑥</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rgbClr val="8C4513"/>
                            </a:solidFill>
                            <a:latin typeface="Cambria Math" panose="02040503050406030204" pitchFamily="18" charset="0"/>
                          </a:rPr>
                        </m:ctrlPr>
                      </m:sSubPr>
                      <m:e>
                        <m:r>
                          <a:rPr lang="en-US" sz="2400" i="1">
                            <a:solidFill>
                              <a:srgbClr val="8C4513"/>
                            </a:solidFill>
                            <a:latin typeface="Cambria Math" panose="02040503050406030204" pitchFamily="18" charset="0"/>
                          </a:rPr>
                          <m:t>𝑠</m:t>
                        </m:r>
                      </m:e>
                      <m:sub>
                        <m:r>
                          <a:rPr lang="en-US" sz="2400" b="0" i="1" smtClean="0">
                            <a:solidFill>
                              <a:srgbClr val="8C4513"/>
                            </a:solidFill>
                            <a:latin typeface="Cambria Math" panose="02040503050406030204" pitchFamily="18" charset="0"/>
                          </a:rPr>
                          <m:t>𝑦</m:t>
                        </m:r>
                      </m:sub>
                    </m:sSub>
                  </m:oMath>
                </a14:m>
                <a:r>
                  <a:rPr lang="en-US" sz="2400" b="0" i="0" u="none" strike="noStrike" baseline="0" dirty="0">
                    <a:solidFill>
                      <a:srgbClr val="8C4513"/>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SD of </a:t>
                </a:r>
                <a14:m>
                  <m:oMath xmlns:m="http://schemas.openxmlformats.org/officeDocument/2006/math">
                    <m:r>
                      <a:rPr lang="en-US" sz="2400" b="0" i="1" u="none" strike="noStrike" baseline="0" dirty="0" smtClean="0">
                        <a:solidFill>
                          <a:srgbClr val="000000"/>
                        </a:solidFill>
                        <a:latin typeface="Cambria Math" panose="02040503050406030204" pitchFamily="18" charset="0"/>
                      </a:rPr>
                      <m:t>𝑦</m:t>
                    </m:r>
                  </m:oMath>
                </a14:m>
                <a:endParaRPr lang="en-US" sz="2400" dirty="0">
                  <a:solidFill>
                    <a:schemeClr val="tx1"/>
                  </a:solidFill>
                  <a:latin typeface="Times New Roman" panose="02020603050405020304" pitchFamily="18" charset="0"/>
                  <a:cs typeface="Times New Roman" panose="02020603050405020304" pitchFamily="18" charset="0"/>
                </a:endParaRPr>
              </a:p>
              <a:p>
                <a:pPr marL="182880" indent="0">
                  <a:buNone/>
                </a:pPr>
                <a14:m>
                  <m:oMath xmlns:m="http://schemas.openxmlformats.org/officeDocument/2006/math">
                    <m:acc>
                      <m:accPr>
                        <m:chr m:val="̅"/>
                        <m:ctrlPr>
                          <a:rPr lang="en-US" sz="24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400" b="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𝑥</m:t>
                        </m:r>
                      </m:e>
                    </m:acc>
                  </m:oMath>
                </a14:m>
                <a:r>
                  <a:rPr lang="en-US" sz="2400" dirty="0">
                    <a:solidFill>
                      <a:srgbClr val="C00000"/>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sample mean of </a:t>
                </a:r>
                <a14:m>
                  <m:oMath xmlns:m="http://schemas.openxmlformats.org/officeDocument/2006/math">
                    <m:r>
                      <a:rPr lang="en-US" sz="2400" i="1" dirty="0"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sz="24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2400" b="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𝑦</m:t>
                        </m:r>
                      </m:e>
                    </m:acc>
                  </m:oMath>
                </a14:m>
                <a:r>
                  <a:rPr lang="en-US" sz="2400" dirty="0">
                    <a:solidFill>
                      <a:srgbClr val="C00000"/>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sample mean of </a:t>
                </a:r>
                <a14:m>
                  <m:oMath xmlns:m="http://schemas.openxmlformats.org/officeDocument/2006/math">
                    <m:r>
                      <a:rPr lang="en-US" sz="2400" i="1" dirty="0" smtClean="0">
                        <a:solidFill>
                          <a:schemeClr val="tx1"/>
                        </a:solidFill>
                        <a:latin typeface="Cambria Math" panose="02040503050406030204" pitchFamily="18" charset="0"/>
                        <a:cs typeface="Times New Roman" panose="02020603050405020304" pitchFamily="18" charset="0"/>
                      </a:rPr>
                      <m:t>𝑦</m:t>
                    </m:r>
                  </m:oMath>
                </a14:m>
                <a:endParaRPr 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7441E26-0035-1321-BA5C-7B4BCE6440A7}"/>
                  </a:ext>
                </a:extLst>
              </p:cNvPr>
              <p:cNvSpPr>
                <a:spLocks noGrp="1" noRot="1" noChangeAspect="1" noMove="1" noResize="1" noEditPoints="1" noAdjustHandles="1" noChangeArrowheads="1" noChangeShapeType="1" noTextEdit="1"/>
              </p:cNvSpPr>
              <p:nvPr>
                <p:ph type="body" sz="quarter" idx="10"/>
              </p:nvPr>
            </p:nvSpPr>
            <p:spPr>
              <a:xfrm>
                <a:off x="315912" y="1493837"/>
                <a:ext cx="9601200" cy="5029200"/>
              </a:xfrm>
              <a:blipFill>
                <a:blip r:embed="rId2"/>
                <a:stretch>
                  <a:fillRect l="-63" t="-1212" b="-13939"/>
                </a:stretch>
              </a:blipFill>
            </p:spPr>
            <p:txBody>
              <a:bodyPr/>
              <a:lstStyle/>
              <a:p>
                <a:r>
                  <a:rPr lang="en-US">
                    <a:noFill/>
                  </a:rPr>
                  <a:t> </a:t>
                </a:r>
              </a:p>
            </p:txBody>
          </p:sp>
        </mc:Fallback>
      </mc:AlternateContent>
    </p:spTree>
    <p:extLst>
      <p:ext uri="{BB962C8B-B14F-4D97-AF65-F5344CB8AC3E}">
        <p14:creationId xmlns:p14="http://schemas.microsoft.com/office/powerpoint/2010/main" val="2527603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C1BB-986E-F7C8-D168-AFCEAB7E5E1E}"/>
              </a:ext>
            </a:extLst>
          </p:cNvPr>
          <p:cNvSpPr>
            <a:spLocks noGrp="1"/>
          </p:cNvSpPr>
          <p:nvPr>
            <p:ph type="title"/>
          </p:nvPr>
        </p:nvSpPr>
        <p:spPr/>
        <p:txBody>
          <a:bodyPr/>
          <a:lstStyle/>
          <a:p>
            <a:r>
              <a:rPr lang="en-US" dirty="0"/>
              <a:t>Exercise</a:t>
            </a:r>
          </a:p>
        </p:txBody>
      </p:sp>
      <p:sp>
        <p:nvSpPr>
          <p:cNvPr id="6" name="Rectangle 1">
            <a:extLst>
              <a:ext uri="{FF2B5EF4-FFF2-40B4-BE49-F238E27FC236}">
                <a16:creationId xmlns:a16="http://schemas.microsoft.com/office/drawing/2014/main" id="{70272C7F-6A60-4546-3F95-551AC090B7FC}"/>
              </a:ext>
            </a:extLst>
          </p:cNvPr>
          <p:cNvSpPr>
            <a:spLocks noGrp="1" noChangeArrowheads="1"/>
          </p:cNvSpPr>
          <p:nvPr>
            <p:ph type="body" sz="quarter" idx="10"/>
          </p:nvPr>
        </p:nvSpPr>
        <p:spPr bwMode="auto">
          <a:xfrm>
            <a:off x="163512" y="1440176"/>
            <a:ext cx="9906000"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a:defRPr>
                <a:solidFill>
                  <a:schemeClr val="tx1"/>
                </a:solidFill>
                <a:latin typeface="Arial" panose="020B0604020202020204" pitchFamily="34" charset="0"/>
              </a:defRPr>
            </a:lvl1pPr>
            <a:lvl2pPr marL="457200" eaLnBrk="0">
              <a:defRPr>
                <a:solidFill>
                  <a:schemeClr val="tx1"/>
                </a:solidFill>
                <a:latin typeface="Arial" panose="020B0604020202020204" pitchFamily="34" charset="0"/>
              </a:defRPr>
            </a:lvl2pPr>
            <a:lvl3pPr marL="914400" eaLnBrk="0">
              <a:defRPr>
                <a:solidFill>
                  <a:schemeClr val="tx1"/>
                </a:solidFill>
                <a:latin typeface="Arial" panose="020B0604020202020204" pitchFamily="34" charset="0"/>
              </a:defRPr>
            </a:lvl3pPr>
            <a:lvl4pPr marL="1371600" eaLnBrk="0">
              <a:defRPr>
                <a:solidFill>
                  <a:schemeClr val="tx1"/>
                </a:solidFill>
                <a:latin typeface="Arial" panose="020B0604020202020204" pitchFamily="34" charset="0"/>
              </a:defRPr>
            </a:lvl4pPr>
            <a:lvl5pPr marL="1828800" eaLnBrk="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 calculated the correlation (</a:t>
            </a:r>
            <a:r>
              <a:rPr kumimoji="0" lang="en-US" altLang="en-US" sz="2400" b="0" i="0"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r </a:t>
            </a:r>
            <a:r>
              <a:rPr kumimoji="0" lang="en-US" altLang="en-US" sz="2400" b="0" i="0" u="none" strike="noStrike" cap="none" normalizeH="0" baseline="0" dirty="0">
                <a:ln>
                  <a:noFill/>
                </a:ln>
                <a:solidFill>
                  <a:srgbClr val="000000"/>
                </a:solidFill>
                <a:effectLst/>
                <a:latin typeface="Times New Roman" panose="02020603050405020304" pitchFamily="18" charset="0"/>
                <a:ea typeface="MathJax_Main"/>
                <a:cs typeface="Times New Roman" panose="02020603050405020304" pitchFamily="18" charset="0"/>
              </a:rPr>
              <a:t>≈ 0.93</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between the ages of husbands and wives from a small sample. Now, find the least-squares regression equation predicting husband’s age from the age of the wife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400" dirty="0">
              <a:latin typeface="Times New Roman" panose="02020603050405020304" pitchFamily="18" charset="0"/>
              <a:cs typeface="Times New Roman" panose="02020603050405020304" pitchFamily="18" charset="0"/>
            </a:endParaRPr>
          </a:p>
          <a:p>
            <a:pPr marL="0" indent="0" defTabSz="914400" hangingPunct="0">
              <a:lnSpc>
                <a:spcPct val="100000"/>
              </a:lnSpc>
              <a:spcAft>
                <a:spcPct val="0"/>
              </a:spcAft>
              <a:buClrTx/>
              <a:buSzTx/>
              <a:buNone/>
            </a:pPr>
            <a:endParaRPr lang="en-US" altLang="en-US" sz="2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63C6A2B-1C33-D545-2CB5-63DECD408598}"/>
              </a:ext>
            </a:extLst>
          </p:cNvPr>
          <p:cNvPicPr>
            <a:picLocks noChangeAspect="1"/>
          </p:cNvPicPr>
          <p:nvPr/>
        </p:nvPicPr>
        <p:blipFill>
          <a:blip r:embed="rId2"/>
          <a:stretch>
            <a:fillRect/>
          </a:stretch>
        </p:blipFill>
        <p:spPr>
          <a:xfrm>
            <a:off x="184731" y="2903537"/>
            <a:ext cx="3058695" cy="2438400"/>
          </a:xfrm>
          <a:prstGeom prst="rect">
            <a:avLst/>
          </a:prstGeom>
        </p:spPr>
      </p:pic>
      <p:pic>
        <p:nvPicPr>
          <p:cNvPr id="10" name="Picture 9">
            <a:extLst>
              <a:ext uri="{FF2B5EF4-FFF2-40B4-BE49-F238E27FC236}">
                <a16:creationId xmlns:a16="http://schemas.microsoft.com/office/drawing/2014/main" id="{B7F9672D-F340-196D-89FD-4EB232C5B4AD}"/>
              </a:ext>
            </a:extLst>
          </p:cNvPr>
          <p:cNvPicPr>
            <a:picLocks noChangeAspect="1"/>
          </p:cNvPicPr>
          <p:nvPr/>
        </p:nvPicPr>
        <p:blipFill>
          <a:blip r:embed="rId3"/>
          <a:stretch>
            <a:fillRect/>
          </a:stretch>
        </p:blipFill>
        <p:spPr>
          <a:xfrm>
            <a:off x="4735512" y="2700651"/>
            <a:ext cx="4495800" cy="3389142"/>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289C1C2-BE32-B8BC-FB1A-D8C7EFA58344}"/>
                  </a:ext>
                </a:extLst>
              </p:cNvPr>
              <p:cNvSpPr txBox="1"/>
              <p:nvPr/>
            </p:nvSpPr>
            <p:spPr>
              <a:xfrm>
                <a:off x="468312" y="5533245"/>
                <a:ext cx="5039248" cy="473912"/>
              </a:xfrm>
              <a:prstGeom prst="rect">
                <a:avLst/>
              </a:prstGeom>
              <a:noFill/>
            </p:spPr>
            <p:txBody>
              <a:bodyPr wrap="square">
                <a:spAutoFit/>
              </a:bodyPr>
              <a:lstStyle/>
              <a:p>
                <a:pPr marL="182880" indent="0">
                  <a:buNone/>
                </a:pPr>
                <a:r>
                  <a:rPr lang="en-US" sz="2400" dirty="0">
                    <a:solidFill>
                      <a:srgbClr val="0000FF"/>
                    </a:solidFill>
                    <a:cs typeface="Times New Roman" panose="02020603050405020304" pitchFamily="18" charset="0"/>
                  </a:rPr>
                  <a:t>    </a:t>
                </a:r>
                <a14:m>
                  <m:oMath xmlns:m="http://schemas.openxmlformats.org/officeDocument/2006/math">
                    <m:acc>
                      <m:accPr>
                        <m:chr m:val="̂"/>
                        <m:ctrlPr>
                          <a:rPr lang="en-US" sz="2400" i="1" smtClean="0">
                            <a:solidFill>
                              <a:srgbClr val="0000FF"/>
                            </a:solidFill>
                            <a:latin typeface="Cambria Math" panose="02040503050406030204" pitchFamily="18" charset="0"/>
                            <a:cs typeface="Times New Roman" panose="02020603050405020304" pitchFamily="18" charset="0"/>
                          </a:rPr>
                        </m:ctrlPr>
                      </m:accPr>
                      <m:e>
                        <m:r>
                          <a:rPr lang="en-US" sz="2400" b="0" i="1" smtClean="0">
                            <a:solidFill>
                              <a:srgbClr val="0000FF"/>
                            </a:solidFill>
                            <a:latin typeface="Cambria Math" panose="02040503050406030204" pitchFamily="18" charset="0"/>
                            <a:cs typeface="Times New Roman" panose="02020603050405020304" pitchFamily="18" charset="0"/>
                          </a:rPr>
                          <m:t>𝑦</m:t>
                        </m:r>
                      </m:e>
                    </m:acc>
                    <m:r>
                      <a:rPr lang="en-US" sz="2400" b="0" i="1" smtClean="0">
                        <a:solidFill>
                          <a:srgbClr val="0000FF"/>
                        </a:solidFill>
                        <a:latin typeface="Cambria Math" panose="02040503050406030204" pitchFamily="18" charset="0"/>
                        <a:cs typeface="Times New Roman" panose="02020603050405020304" pitchFamily="18" charset="0"/>
                      </a:rPr>
                      <m:t>= </m:t>
                    </m:r>
                    <m:sSub>
                      <m:sSubPr>
                        <m:ctrlPr>
                          <a:rPr lang="en-US" sz="2400" b="0" i="1" smtClean="0">
                            <a:solidFill>
                              <a:srgbClr val="0000FF"/>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0000FF"/>
                                </a:solidFill>
                                <a:latin typeface="Cambria Math" panose="02040503050406030204" pitchFamily="18" charset="0"/>
                                <a:cs typeface="Times New Roman" panose="02020603050405020304" pitchFamily="18" charset="0"/>
                              </a:rPr>
                            </m:ctrlPr>
                          </m:accPr>
                          <m:e>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rgbClr val="0000FF"/>
                            </a:solidFill>
                            <a:latin typeface="Cambria Math" panose="02040503050406030204" pitchFamily="18" charset="0"/>
                            <a:cs typeface="Times New Roman" panose="02020603050405020304" pitchFamily="18" charset="0"/>
                          </a:rPr>
                          <m:t>0</m:t>
                        </m:r>
                      </m:sub>
                    </m:sSub>
                  </m:oMath>
                </a14:m>
                <a:r>
                  <a:rPr lang="en-US" sz="2400" b="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rgbClr val="0000FF"/>
                            </a:solidFill>
                            <a:latin typeface="Cambria Math" panose="02040503050406030204" pitchFamily="18" charset="0"/>
                            <a:cs typeface="Times New Roman" panose="02020603050405020304" pitchFamily="18" charset="0"/>
                          </a:rPr>
                        </m:ctrlPr>
                      </m:sSubPr>
                      <m:e>
                        <m:acc>
                          <m:accPr>
                            <m:chr m:val="̂"/>
                            <m:ctrlPr>
                              <a:rPr lang="en-US" sz="2400" i="1">
                                <a:solidFill>
                                  <a:srgbClr val="0000FF"/>
                                </a:solidFill>
                                <a:latin typeface="Cambria Math" panose="02040503050406030204" pitchFamily="18" charset="0"/>
                                <a:cs typeface="Times New Roman" panose="02020603050405020304" pitchFamily="18" charset="0"/>
                              </a:rPr>
                            </m:ctrlPr>
                          </m:accPr>
                          <m:e>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solidFill>
                          <a:srgbClr val="0000FF"/>
                        </a:solidFill>
                        <a:latin typeface="Cambria Math" panose="02040503050406030204" pitchFamily="18" charset="0"/>
                        <a:cs typeface="Times New Roman" panose="02020603050405020304" pitchFamily="18" charset="0"/>
                      </a:rPr>
                      <m:t> </m:t>
                    </m:r>
                    <m:r>
                      <a:rPr lang="en-US" sz="2400" i="1">
                        <a:solidFill>
                          <a:srgbClr val="0000FF"/>
                        </a:solidFill>
                        <a:latin typeface="Cambria Math" panose="02040503050406030204" pitchFamily="18" charset="0"/>
                        <a:cs typeface="Times New Roman" panose="02020603050405020304" pitchFamily="18" charset="0"/>
                      </a:rPr>
                      <m:t>𝑥</m:t>
                    </m:r>
                  </m:oMath>
                </a14:m>
                <a:endParaRPr lang="en-US" sz="2400" b="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8289C1C2-BE32-B8BC-FB1A-D8C7EFA58344}"/>
                  </a:ext>
                </a:extLst>
              </p:cNvPr>
              <p:cNvSpPr txBox="1">
                <a:spLocks noRot="1" noChangeAspect="1" noMove="1" noResize="1" noEditPoints="1" noAdjustHandles="1" noChangeArrowheads="1" noChangeShapeType="1" noTextEdit="1"/>
              </p:cNvSpPr>
              <p:nvPr/>
            </p:nvSpPr>
            <p:spPr>
              <a:xfrm>
                <a:off x="468312" y="5533245"/>
                <a:ext cx="5039248" cy="473912"/>
              </a:xfrm>
              <a:prstGeom prst="rect">
                <a:avLst/>
              </a:prstGeom>
              <a:blipFill>
                <a:blip r:embed="rId4"/>
                <a:stretch>
                  <a:fillRect t="-7792" b="-29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903C1C7-9FD3-4C0F-6C3E-FB9555BDE259}"/>
                  </a:ext>
                </a:extLst>
              </p:cNvPr>
              <p:cNvSpPr txBox="1"/>
              <p:nvPr/>
            </p:nvSpPr>
            <p:spPr>
              <a:xfrm>
                <a:off x="-422" y="6005400"/>
                <a:ext cx="3429000" cy="1164678"/>
              </a:xfrm>
              <a:prstGeom prst="rect">
                <a:avLst/>
              </a:prstGeom>
              <a:noFill/>
            </p:spPr>
            <p:txBody>
              <a:bodyPr wrap="square">
                <a:spAutoFit/>
              </a:bodyPr>
              <a:lstStyle/>
              <a:p>
                <a:pPr marL="182880" indent="0">
                  <a:buNone/>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cs typeface="Times New Roman" panose="02020603050405020304" pitchFamily="18" charset="0"/>
                            </a:rPr>
                          </m:ctrlPr>
                        </m:sSubPr>
                        <m:e>
                          <m:acc>
                            <m:accPr>
                              <m:chr m:val="̂"/>
                              <m:ctrlPr>
                                <a:rPr lang="en-US" sz="2400" i="1">
                                  <a:solidFill>
                                    <a:schemeClr val="tx1"/>
                                  </a:solidFill>
                                  <a:latin typeface="Cambria Math" panose="02040503050406030204" pitchFamily="18" charset="0"/>
                                  <a:cs typeface="Times New Roman" panose="02020603050405020304" pitchFamily="18" charset="0"/>
                                </a:rPr>
                              </m:ctrlPr>
                            </m:acc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𝑟</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𝑦</m:t>
                              </m:r>
                            </m:sub>
                          </m:sSub>
                        </m:num>
                        <m:den>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𝑥</m:t>
                              </m:r>
                            </m:sub>
                          </m:sSub>
                        </m:den>
                      </m:f>
                    </m:oMath>
                  </m:oMathPara>
                </a14:m>
                <a:endParaRPr lang="en-US" sz="2400" i="1" dirty="0">
                  <a:latin typeface="Times New Roman" panose="02020603050405020304" pitchFamily="18" charset="0"/>
                  <a:cs typeface="Times New Roman" panose="02020603050405020304" pitchFamily="18" charset="0"/>
                </a:endParaRPr>
              </a:p>
              <a:p>
                <a:pPr marL="182880"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       </m:t>
                          </m:r>
                          <m:acc>
                            <m:accPr>
                              <m:chr m:val="̂"/>
                              <m:ctrlPr>
                                <a:rPr lang="en-US" sz="2400" i="1">
                                  <a:solidFill>
                                    <a:schemeClr val="tx1"/>
                                  </a:solidFill>
                                  <a:latin typeface="Cambria Math" panose="02040503050406030204" pitchFamily="18" charset="0"/>
                                  <a:cs typeface="Times New Roman" panose="02020603050405020304" pitchFamily="18" charset="0"/>
                                </a:rPr>
                              </m:ctrlPr>
                            </m:acc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𝑦</m:t>
                          </m:r>
                        </m:e>
                      </m:acc>
                      <m:r>
                        <a:rPr lang="en-US" sz="2400" b="0" i="1" smtClean="0">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acc>
                            <m:accPr>
                              <m:chr m:val="̂"/>
                              <m:ctrlPr>
                                <a:rPr lang="en-US" sz="2400" i="1">
                                  <a:solidFill>
                                    <a:schemeClr val="tx1"/>
                                  </a:solidFill>
                                  <a:latin typeface="Cambria Math" panose="02040503050406030204" pitchFamily="18" charset="0"/>
                                  <a:cs typeface="Times New Roman" panose="02020603050405020304" pitchFamily="18" charset="0"/>
                                </a:rPr>
                              </m:ctrlPr>
                            </m:acc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Sub>
                      <m:acc>
                        <m:accPr>
                          <m:chr m:val="̅"/>
                          <m:ctrlPr>
                            <a:rPr lang="en-US" sz="240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𝑥</m:t>
                          </m:r>
                        </m:e>
                      </m:acc>
                    </m:oMath>
                  </m:oMathPara>
                </a14:m>
                <a:endParaRPr lang="en-US" dirty="0"/>
              </a:p>
            </p:txBody>
          </p:sp>
        </mc:Choice>
        <mc:Fallback xmlns="">
          <p:sp>
            <p:nvSpPr>
              <p:cNvPr id="7" name="TextBox 6">
                <a:extLst>
                  <a:ext uri="{FF2B5EF4-FFF2-40B4-BE49-F238E27FC236}">
                    <a16:creationId xmlns:a16="http://schemas.microsoft.com/office/drawing/2014/main" id="{4903C1C7-9FD3-4C0F-6C3E-FB9555BDE259}"/>
                  </a:ext>
                </a:extLst>
              </p:cNvPr>
              <p:cNvSpPr txBox="1">
                <a:spLocks noRot="1" noChangeAspect="1" noMove="1" noResize="1" noEditPoints="1" noAdjustHandles="1" noChangeArrowheads="1" noChangeShapeType="1" noTextEdit="1"/>
              </p:cNvSpPr>
              <p:nvPr/>
            </p:nvSpPr>
            <p:spPr>
              <a:xfrm>
                <a:off x="-422" y="6005400"/>
                <a:ext cx="3429000" cy="116467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8561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473E-F2CE-957B-10C2-7A45A9C2EAAA}"/>
              </a:ext>
            </a:extLst>
          </p:cNvPr>
          <p:cNvSpPr>
            <a:spLocks noGrp="1"/>
          </p:cNvSpPr>
          <p:nvPr>
            <p:ph type="title"/>
          </p:nvPr>
        </p:nvSpPr>
        <p:spPr/>
        <p:txBody>
          <a:bodyPr/>
          <a:lstStyle/>
          <a:p>
            <a:endParaRPr lang="en-US"/>
          </a:p>
        </p:txBody>
      </p:sp>
      <p:pic>
        <p:nvPicPr>
          <p:cNvPr id="9" name="Picture 8">
            <a:extLst>
              <a:ext uri="{FF2B5EF4-FFF2-40B4-BE49-F238E27FC236}">
                <a16:creationId xmlns:a16="http://schemas.microsoft.com/office/drawing/2014/main" id="{9B564DC9-807D-13D7-A058-745539D8367D}"/>
              </a:ext>
            </a:extLst>
          </p:cNvPr>
          <p:cNvPicPr>
            <a:picLocks noChangeAspect="1"/>
          </p:cNvPicPr>
          <p:nvPr/>
        </p:nvPicPr>
        <p:blipFill>
          <a:blip r:embed="rId2"/>
          <a:stretch>
            <a:fillRect/>
          </a:stretch>
        </p:blipFill>
        <p:spPr>
          <a:xfrm>
            <a:off x="5273300" y="46037"/>
            <a:ext cx="4874078" cy="5334000"/>
          </a:xfrm>
          <a:prstGeom prst="rect">
            <a:avLst/>
          </a:prstGeom>
        </p:spPr>
      </p:pic>
      <p:pic>
        <p:nvPicPr>
          <p:cNvPr id="11" name="Picture 10">
            <a:extLst>
              <a:ext uri="{FF2B5EF4-FFF2-40B4-BE49-F238E27FC236}">
                <a16:creationId xmlns:a16="http://schemas.microsoft.com/office/drawing/2014/main" id="{E9B2AA37-A5F8-FFAD-FAFF-A22047E3E399}"/>
              </a:ext>
            </a:extLst>
          </p:cNvPr>
          <p:cNvPicPr>
            <a:picLocks noChangeAspect="1"/>
          </p:cNvPicPr>
          <p:nvPr/>
        </p:nvPicPr>
        <p:blipFill>
          <a:blip r:embed="rId3"/>
          <a:stretch>
            <a:fillRect/>
          </a:stretch>
        </p:blipFill>
        <p:spPr>
          <a:xfrm>
            <a:off x="5975" y="16927"/>
            <a:ext cx="5267325" cy="7077075"/>
          </a:xfrm>
          <a:prstGeom prst="rect">
            <a:avLst/>
          </a:prstGeom>
        </p:spPr>
      </p:pic>
      <p:sp>
        <p:nvSpPr>
          <p:cNvPr id="4" name="Rectangle 3">
            <a:extLst>
              <a:ext uri="{FF2B5EF4-FFF2-40B4-BE49-F238E27FC236}">
                <a16:creationId xmlns:a16="http://schemas.microsoft.com/office/drawing/2014/main" id="{8DFBBAC4-A8F3-E05A-F9DE-F6357A2FA8F0}"/>
              </a:ext>
            </a:extLst>
          </p:cNvPr>
          <p:cNvSpPr/>
          <p:nvPr/>
        </p:nvSpPr>
        <p:spPr bwMode="auto">
          <a:xfrm>
            <a:off x="2678112" y="309562"/>
            <a:ext cx="2514600" cy="2698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Tree>
    <p:extLst>
      <p:ext uri="{BB962C8B-B14F-4D97-AF65-F5344CB8AC3E}">
        <p14:creationId xmlns:p14="http://schemas.microsoft.com/office/powerpoint/2010/main" val="809393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F382-A287-C929-2B7C-904F09FEBC51}"/>
              </a:ext>
            </a:extLst>
          </p:cNvPr>
          <p:cNvSpPr>
            <a:spLocks noGrp="1"/>
          </p:cNvSpPr>
          <p:nvPr>
            <p:ph type="title"/>
          </p:nvPr>
        </p:nvSpPr>
        <p:spPr>
          <a:xfrm>
            <a:off x="649384" y="198176"/>
            <a:ext cx="7772401" cy="1260475"/>
          </a:xfrm>
        </p:spPr>
        <p:txBody>
          <a:bodyPr/>
          <a:lstStyle/>
          <a:p>
            <a:r>
              <a:rPr lang="en-US" dirty="0"/>
              <a:t>R Function – Simple Linear Regression</a:t>
            </a:r>
          </a:p>
        </p:txBody>
      </p:sp>
      <p:sp>
        <p:nvSpPr>
          <p:cNvPr id="3" name="Text Placeholder 2">
            <a:extLst>
              <a:ext uri="{FF2B5EF4-FFF2-40B4-BE49-F238E27FC236}">
                <a16:creationId xmlns:a16="http://schemas.microsoft.com/office/drawing/2014/main" id="{7DD7FBA6-E87A-C0C0-067D-0A9C827C5EB5}"/>
              </a:ext>
            </a:extLst>
          </p:cNvPr>
          <p:cNvSpPr>
            <a:spLocks noGrp="1"/>
          </p:cNvSpPr>
          <p:nvPr>
            <p:ph type="body" sz="quarter" idx="10"/>
          </p:nvPr>
        </p:nvSpPr>
        <p:spPr>
          <a:xfrm>
            <a:off x="441312" y="4389437"/>
            <a:ext cx="9143999" cy="533400"/>
          </a:xfrm>
        </p:spPr>
        <p:txBody>
          <a:bodyPr/>
          <a:lstStyle/>
          <a:p>
            <a:pPr marL="182880" indent="0">
              <a:buNone/>
            </a:pPr>
            <a:r>
              <a:rPr lang="en-US" sz="1800" b="0" i="0" u="none" strike="noStrike" baseline="0" dirty="0">
                <a:latin typeface="CMTT9"/>
                <a:hlinkClick r:id="rId3"/>
              </a:rPr>
              <a:t>http://www.cookbook-r.com/Graphs/Shapes_and_line_types</a:t>
            </a:r>
            <a:r>
              <a:rPr lang="en-US" sz="1800" b="0" i="0" u="none" strike="noStrike" baseline="0" dirty="0">
                <a:latin typeface="CMTT9"/>
              </a:rPr>
              <a:t> </a:t>
            </a:r>
            <a:endParaRPr lang="en-US" dirty="0"/>
          </a:p>
        </p:txBody>
      </p:sp>
      <p:pic>
        <p:nvPicPr>
          <p:cNvPr id="5" name="Picture 4">
            <a:extLst>
              <a:ext uri="{FF2B5EF4-FFF2-40B4-BE49-F238E27FC236}">
                <a16:creationId xmlns:a16="http://schemas.microsoft.com/office/drawing/2014/main" id="{890BECC0-E0A2-04DC-B294-194A62323532}"/>
              </a:ext>
            </a:extLst>
          </p:cNvPr>
          <p:cNvPicPr>
            <a:picLocks noChangeAspect="1"/>
          </p:cNvPicPr>
          <p:nvPr/>
        </p:nvPicPr>
        <p:blipFill>
          <a:blip r:embed="rId4"/>
          <a:stretch>
            <a:fillRect/>
          </a:stretch>
        </p:blipFill>
        <p:spPr>
          <a:xfrm>
            <a:off x="449459" y="1341437"/>
            <a:ext cx="8172253" cy="2943225"/>
          </a:xfrm>
          <a:prstGeom prst="rect">
            <a:avLst/>
          </a:prstGeom>
        </p:spPr>
      </p:pic>
      <p:pic>
        <p:nvPicPr>
          <p:cNvPr id="7" name="Picture 6">
            <a:extLst>
              <a:ext uri="{FF2B5EF4-FFF2-40B4-BE49-F238E27FC236}">
                <a16:creationId xmlns:a16="http://schemas.microsoft.com/office/drawing/2014/main" id="{DF2B29DF-2434-61D0-DB50-DB9FBDC5E9CC}"/>
              </a:ext>
            </a:extLst>
          </p:cNvPr>
          <p:cNvPicPr>
            <a:picLocks noChangeAspect="1"/>
          </p:cNvPicPr>
          <p:nvPr/>
        </p:nvPicPr>
        <p:blipFill>
          <a:blip r:embed="rId5"/>
          <a:stretch>
            <a:fillRect/>
          </a:stretch>
        </p:blipFill>
        <p:spPr>
          <a:xfrm>
            <a:off x="544511" y="4846637"/>
            <a:ext cx="3086101" cy="2057400"/>
          </a:xfrm>
          <a:prstGeom prst="rect">
            <a:avLst/>
          </a:prstGeom>
        </p:spPr>
      </p:pic>
      <p:pic>
        <p:nvPicPr>
          <p:cNvPr id="9" name="Picture 8">
            <a:extLst>
              <a:ext uri="{FF2B5EF4-FFF2-40B4-BE49-F238E27FC236}">
                <a16:creationId xmlns:a16="http://schemas.microsoft.com/office/drawing/2014/main" id="{71443A6E-5502-95CD-E4CC-DA3C3723CECC}"/>
              </a:ext>
            </a:extLst>
          </p:cNvPr>
          <p:cNvPicPr>
            <a:picLocks noChangeAspect="1"/>
          </p:cNvPicPr>
          <p:nvPr/>
        </p:nvPicPr>
        <p:blipFill>
          <a:blip r:embed="rId6"/>
          <a:stretch>
            <a:fillRect/>
          </a:stretch>
        </p:blipFill>
        <p:spPr>
          <a:xfrm>
            <a:off x="4735512" y="4703387"/>
            <a:ext cx="2814784" cy="2200650"/>
          </a:xfrm>
          <a:prstGeom prst="rect">
            <a:avLst/>
          </a:prstGeom>
        </p:spPr>
      </p:pic>
      <p:sp>
        <p:nvSpPr>
          <p:cNvPr id="4" name="TextBox 3">
            <a:extLst>
              <a:ext uri="{FF2B5EF4-FFF2-40B4-BE49-F238E27FC236}">
                <a16:creationId xmlns:a16="http://schemas.microsoft.com/office/drawing/2014/main" id="{F6957F57-CCC1-4CFD-3014-CA669ADDBE52}"/>
              </a:ext>
            </a:extLst>
          </p:cNvPr>
          <p:cNvSpPr txBox="1"/>
          <p:nvPr/>
        </p:nvSpPr>
        <p:spPr>
          <a:xfrm>
            <a:off x="544737" y="2378728"/>
            <a:ext cx="2659126" cy="363818"/>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&gt;   plot(</a:t>
            </a:r>
            <a:r>
              <a:rPr lang="en-US" sz="1800" dirty="0" err="1">
                <a:latin typeface="Times New Roman" panose="02020603050405020304" pitchFamily="18" charset="0"/>
                <a:cs typeface="Times New Roman" panose="02020603050405020304" pitchFamily="18" charset="0"/>
              </a:rPr>
              <a:t>study.hours</a:t>
            </a:r>
            <a:r>
              <a:rPr lang="en-US" sz="1800" dirty="0">
                <a:latin typeface="Times New Roman" panose="02020603050405020304" pitchFamily="18" charset="0"/>
                <a:cs typeface="Times New Roman" panose="02020603050405020304" pitchFamily="18" charset="0"/>
              </a:rPr>
              <a:t>, score)</a:t>
            </a:r>
          </a:p>
        </p:txBody>
      </p:sp>
      <p:pic>
        <p:nvPicPr>
          <p:cNvPr id="8" name="Picture 7">
            <a:extLst>
              <a:ext uri="{FF2B5EF4-FFF2-40B4-BE49-F238E27FC236}">
                <a16:creationId xmlns:a16="http://schemas.microsoft.com/office/drawing/2014/main" id="{CA066B17-9742-129C-BF56-D0B2F74E4B8C}"/>
              </a:ext>
            </a:extLst>
          </p:cNvPr>
          <p:cNvPicPr>
            <a:picLocks noChangeAspect="1"/>
          </p:cNvPicPr>
          <p:nvPr/>
        </p:nvPicPr>
        <p:blipFill>
          <a:blip r:embed="rId7"/>
          <a:stretch>
            <a:fillRect/>
          </a:stretch>
        </p:blipFill>
        <p:spPr>
          <a:xfrm>
            <a:off x="6183312" y="1883987"/>
            <a:ext cx="3621829" cy="1654778"/>
          </a:xfrm>
          <a:prstGeom prst="rect">
            <a:avLst/>
          </a:prstGeom>
        </p:spPr>
      </p:pic>
    </p:spTree>
    <p:extLst>
      <p:ext uri="{BB962C8B-B14F-4D97-AF65-F5344CB8AC3E}">
        <p14:creationId xmlns:p14="http://schemas.microsoft.com/office/powerpoint/2010/main" val="580952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A4C0-47DF-397E-8BAA-B30FE51C2B72}"/>
              </a:ext>
            </a:extLst>
          </p:cNvPr>
          <p:cNvSpPr>
            <a:spLocks noGrp="1"/>
          </p:cNvSpPr>
          <p:nvPr>
            <p:ph type="title"/>
          </p:nvPr>
        </p:nvSpPr>
        <p:spPr>
          <a:xfrm>
            <a:off x="49212" y="350837"/>
            <a:ext cx="9982200" cy="1260475"/>
          </a:xfrm>
        </p:spPr>
        <p:txBody>
          <a:bodyPr/>
          <a:lstStyle/>
          <a:p>
            <a:r>
              <a:rPr lang="en-US" dirty="0"/>
              <a:t>An Example – Least-squares Regression Line</a:t>
            </a:r>
          </a:p>
        </p:txBody>
      </p:sp>
      <p:sp>
        <p:nvSpPr>
          <p:cNvPr id="3" name="Text Placeholder 2">
            <a:extLst>
              <a:ext uri="{FF2B5EF4-FFF2-40B4-BE49-F238E27FC236}">
                <a16:creationId xmlns:a16="http://schemas.microsoft.com/office/drawing/2014/main" id="{C6C1DF34-3286-6887-8CFC-A8597591435C}"/>
              </a:ext>
            </a:extLst>
          </p:cNvPr>
          <p:cNvSpPr>
            <a:spLocks noGrp="1"/>
          </p:cNvSpPr>
          <p:nvPr>
            <p:ph type="body" sz="quarter" idx="10"/>
          </p:nvPr>
        </p:nvSpPr>
        <p:spPr>
          <a:xfrm>
            <a:off x="392112" y="1611312"/>
            <a:ext cx="9143999" cy="873125"/>
          </a:xfrm>
        </p:spPr>
        <p:txBody>
          <a:bodyPr/>
          <a:lstStyle/>
          <a:p>
            <a:pPr algn="l"/>
            <a:r>
              <a:rPr lang="en-US" sz="1800" b="0" i="0" u="none" strike="noStrike" baseline="0" dirty="0">
                <a:latin typeface="CMR9"/>
              </a:rPr>
              <a:t>National Unemployment Male Vs. Female Reference: Statistical Abstract of the United States</a:t>
            </a:r>
            <a:endParaRPr lang="en-US" dirty="0"/>
          </a:p>
        </p:txBody>
      </p:sp>
      <p:pic>
        <p:nvPicPr>
          <p:cNvPr id="5" name="Picture 4">
            <a:extLst>
              <a:ext uri="{FF2B5EF4-FFF2-40B4-BE49-F238E27FC236}">
                <a16:creationId xmlns:a16="http://schemas.microsoft.com/office/drawing/2014/main" id="{C2ED0EFE-CB98-96E9-4753-C7B56B0EAB7C}"/>
              </a:ext>
            </a:extLst>
          </p:cNvPr>
          <p:cNvPicPr>
            <a:picLocks noChangeAspect="1"/>
          </p:cNvPicPr>
          <p:nvPr/>
        </p:nvPicPr>
        <p:blipFill>
          <a:blip r:embed="rId3"/>
          <a:stretch>
            <a:fillRect/>
          </a:stretch>
        </p:blipFill>
        <p:spPr>
          <a:xfrm>
            <a:off x="-8985" y="2027237"/>
            <a:ext cx="10080625" cy="3192198"/>
          </a:xfrm>
          <a:prstGeom prst="rect">
            <a:avLst/>
          </a:prstGeom>
        </p:spPr>
      </p:pic>
      <p:pic>
        <p:nvPicPr>
          <p:cNvPr id="7" name="Picture 6">
            <a:extLst>
              <a:ext uri="{FF2B5EF4-FFF2-40B4-BE49-F238E27FC236}">
                <a16:creationId xmlns:a16="http://schemas.microsoft.com/office/drawing/2014/main" id="{171F14E6-805D-5F12-8189-2F420F3BAB9C}"/>
              </a:ext>
            </a:extLst>
          </p:cNvPr>
          <p:cNvPicPr>
            <a:picLocks noChangeAspect="1"/>
          </p:cNvPicPr>
          <p:nvPr/>
        </p:nvPicPr>
        <p:blipFill>
          <a:blip r:embed="rId4"/>
          <a:stretch>
            <a:fillRect/>
          </a:stretch>
        </p:blipFill>
        <p:spPr>
          <a:xfrm>
            <a:off x="2297112" y="5076895"/>
            <a:ext cx="4800600" cy="2006974"/>
          </a:xfrm>
          <a:prstGeom prst="rect">
            <a:avLst/>
          </a:prstGeom>
        </p:spPr>
      </p:pic>
    </p:spTree>
    <p:extLst>
      <p:ext uri="{BB962C8B-B14F-4D97-AF65-F5344CB8AC3E}">
        <p14:creationId xmlns:p14="http://schemas.microsoft.com/office/powerpoint/2010/main" val="3763666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6BEC-D5FC-D21D-45B2-84B10F7E4F13}"/>
              </a:ext>
            </a:extLst>
          </p:cNvPr>
          <p:cNvSpPr>
            <a:spLocks noGrp="1"/>
          </p:cNvSpPr>
          <p:nvPr>
            <p:ph type="title"/>
          </p:nvPr>
        </p:nvSpPr>
        <p:spPr/>
        <p:txBody>
          <a:bodyPr/>
          <a:lstStyle/>
          <a:p>
            <a:r>
              <a:rPr lang="en-US" dirty="0"/>
              <a:t>An Example - Scatterplots</a:t>
            </a:r>
          </a:p>
        </p:txBody>
      </p:sp>
      <p:sp>
        <p:nvSpPr>
          <p:cNvPr id="3" name="Text Placeholder 2">
            <a:extLst>
              <a:ext uri="{FF2B5EF4-FFF2-40B4-BE49-F238E27FC236}">
                <a16:creationId xmlns:a16="http://schemas.microsoft.com/office/drawing/2014/main" id="{8366CB9C-1AFA-FE21-CDB0-84DD89C4F35A}"/>
              </a:ext>
            </a:extLst>
          </p:cNvPr>
          <p:cNvSpPr>
            <a:spLocks noGrp="1"/>
          </p:cNvSpPr>
          <p:nvPr>
            <p:ph type="body" sz="quarter" idx="10"/>
          </p:nvPr>
        </p:nvSpPr>
        <p:spPr>
          <a:xfrm>
            <a:off x="468312" y="1585929"/>
            <a:ext cx="9143999" cy="5029200"/>
          </a:xfrm>
        </p:spPr>
        <p:txBody>
          <a:bodyPr/>
          <a:lstStyle/>
          <a:p>
            <a:pPr marL="182880" indent="0">
              <a:buNone/>
            </a:pPr>
            <a:r>
              <a:rPr lang="en-US" sz="2400" i="1" dirty="0">
                <a:latin typeface="Times New Roman" panose="02020603050405020304" pitchFamily="18" charset="0"/>
                <a:cs typeface="Times New Roman" panose="02020603050405020304" pitchFamily="18" charset="0"/>
              </a:rPr>
              <a:t>Is there an association between the number of hours spent on studying and the performance on the final exam?</a:t>
            </a:r>
          </a:p>
          <a:p>
            <a:pPr marL="182880" indent="0">
              <a:buNone/>
            </a:pPr>
            <a:r>
              <a:rPr lang="en-US" sz="2400" dirty="0">
                <a:latin typeface="Times New Roman" panose="02020603050405020304" pitchFamily="18" charset="0"/>
                <a:cs typeface="Times New Roman" panose="02020603050405020304" pitchFamily="18" charset="0"/>
              </a:rPr>
              <a:t>Use the plot() function to draw the scatterplot</a:t>
            </a:r>
          </a:p>
          <a:p>
            <a:endParaRPr lang="en-US" sz="2400" dirty="0">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Many Attributes:</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Use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main, xlab, and ylab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to label the picture appropriately</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Use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xlim and ylim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to control x and y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axises</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Change the type of point using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pch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and/or the color of the point using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col</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Change the size of the points or the labels using cex,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cex.axis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cex.main</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etc.</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See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?plot()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for documentation</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7FF657-3FAF-0CFF-FB8A-E56645AAECB8}"/>
              </a:ext>
            </a:extLst>
          </p:cNvPr>
          <p:cNvPicPr>
            <a:picLocks noChangeAspect="1"/>
          </p:cNvPicPr>
          <p:nvPr/>
        </p:nvPicPr>
        <p:blipFill>
          <a:blip r:embed="rId2"/>
          <a:stretch>
            <a:fillRect/>
          </a:stretch>
        </p:blipFill>
        <p:spPr>
          <a:xfrm>
            <a:off x="468313" y="3182369"/>
            <a:ext cx="6172200" cy="597467"/>
          </a:xfrm>
          <a:prstGeom prst="rect">
            <a:avLst/>
          </a:prstGeom>
        </p:spPr>
      </p:pic>
      <p:pic>
        <p:nvPicPr>
          <p:cNvPr id="4" name="Picture 3">
            <a:extLst>
              <a:ext uri="{FF2B5EF4-FFF2-40B4-BE49-F238E27FC236}">
                <a16:creationId xmlns:a16="http://schemas.microsoft.com/office/drawing/2014/main" id="{38061E34-A559-F55F-FBC6-A7B0608C5CB8}"/>
              </a:ext>
            </a:extLst>
          </p:cNvPr>
          <p:cNvPicPr>
            <a:picLocks noChangeAspect="1"/>
          </p:cNvPicPr>
          <p:nvPr/>
        </p:nvPicPr>
        <p:blipFill>
          <a:blip r:embed="rId3"/>
          <a:stretch>
            <a:fillRect/>
          </a:stretch>
        </p:blipFill>
        <p:spPr>
          <a:xfrm>
            <a:off x="6998519" y="2108184"/>
            <a:ext cx="3048000" cy="3009035"/>
          </a:xfrm>
          <a:prstGeom prst="rect">
            <a:avLst/>
          </a:prstGeom>
        </p:spPr>
      </p:pic>
    </p:spTree>
    <p:extLst>
      <p:ext uri="{BB962C8B-B14F-4D97-AF65-F5344CB8AC3E}">
        <p14:creationId xmlns:p14="http://schemas.microsoft.com/office/powerpoint/2010/main" val="211835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513" y="203526"/>
            <a:ext cx="9030628" cy="1260475"/>
          </a:xfrm>
          <a:noFill/>
        </p:spPr>
        <p:txBody>
          <a:bodyPr/>
          <a:lstStyle/>
          <a:p>
            <a:r>
              <a:rPr lang="en-US" altLang="en-US" dirty="0"/>
              <a:t>p</a:t>
            </a:r>
            <a:r>
              <a:rPr lang="en-US" altLang="en-US" sz="3600" dirty="0"/>
              <a:t>lot() Options for pch</a:t>
            </a:r>
          </a:p>
        </p:txBody>
      </p:sp>
      <p:pic>
        <p:nvPicPr>
          <p:cNvPr id="4" name="Picture 3">
            <a:extLst>
              <a:ext uri="{FF2B5EF4-FFF2-40B4-BE49-F238E27FC236}">
                <a16:creationId xmlns:a16="http://schemas.microsoft.com/office/drawing/2014/main" id="{9020DAA0-9D83-DA98-8AAB-38992F2C5CDA}"/>
              </a:ext>
            </a:extLst>
          </p:cNvPr>
          <p:cNvPicPr>
            <a:picLocks noChangeAspect="1"/>
          </p:cNvPicPr>
          <p:nvPr/>
        </p:nvPicPr>
        <p:blipFill>
          <a:blip r:embed="rId3"/>
          <a:stretch>
            <a:fillRect/>
          </a:stretch>
        </p:blipFill>
        <p:spPr>
          <a:xfrm>
            <a:off x="2144712" y="1464001"/>
            <a:ext cx="5181600" cy="5217091"/>
          </a:xfrm>
          <a:prstGeom prst="rect">
            <a:avLst/>
          </a:prstGeom>
        </p:spPr>
      </p:pic>
    </p:spTree>
    <p:extLst>
      <p:ext uri="{BB962C8B-B14F-4D97-AF65-F5344CB8AC3E}">
        <p14:creationId xmlns:p14="http://schemas.microsoft.com/office/powerpoint/2010/main" val="136685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3B2F-2DE7-F1E6-3444-910717BAABBE}"/>
              </a:ext>
            </a:extLst>
          </p:cNvPr>
          <p:cNvSpPr>
            <a:spLocks noGrp="1"/>
          </p:cNvSpPr>
          <p:nvPr>
            <p:ph type="title"/>
          </p:nvPr>
        </p:nvSpPr>
        <p:spPr>
          <a:xfrm>
            <a:off x="620712" y="350837"/>
            <a:ext cx="8858054" cy="1260475"/>
          </a:xfrm>
        </p:spPr>
        <p:txBody>
          <a:bodyPr/>
          <a:lstStyle/>
          <a:p>
            <a:r>
              <a:rPr lang="en-US" dirty="0"/>
              <a:t>Scatterplot Example</a:t>
            </a:r>
          </a:p>
        </p:txBody>
      </p:sp>
      <p:sp>
        <p:nvSpPr>
          <p:cNvPr id="3" name="Text Placeholder 2">
            <a:extLst>
              <a:ext uri="{FF2B5EF4-FFF2-40B4-BE49-F238E27FC236}">
                <a16:creationId xmlns:a16="http://schemas.microsoft.com/office/drawing/2014/main" id="{EC983707-8593-9D15-409E-A7948E65DE06}"/>
              </a:ext>
            </a:extLst>
          </p:cNvPr>
          <p:cNvSpPr>
            <a:spLocks noGrp="1"/>
          </p:cNvSpPr>
          <p:nvPr>
            <p:ph type="body" sz="quarter" idx="10"/>
          </p:nvPr>
        </p:nvSpPr>
        <p:spPr>
          <a:xfrm>
            <a:off x="315914" y="1417637"/>
            <a:ext cx="9372598" cy="5029200"/>
          </a:xfrm>
        </p:spPr>
        <p:txBody>
          <a:bodyPr/>
          <a:lstStyle/>
          <a:p>
            <a:pPr marL="182880" indent="0">
              <a:buNone/>
            </a:pPr>
            <a:endParaRPr lang="en-US" sz="2000" dirty="0">
              <a:latin typeface="Times New Roman" panose="02020603050405020304" pitchFamily="18" charset="0"/>
              <a:cs typeface="Times New Roman" panose="02020603050405020304" pitchFamily="18" charset="0"/>
            </a:endParaRPr>
          </a:p>
          <a:p>
            <a:pPr marL="18288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980EF8-3858-1796-3475-55DE8E102ADD}"/>
              </a:ext>
            </a:extLst>
          </p:cNvPr>
          <p:cNvPicPr>
            <a:picLocks noChangeAspect="1"/>
          </p:cNvPicPr>
          <p:nvPr/>
        </p:nvPicPr>
        <p:blipFill>
          <a:blip r:embed="rId2"/>
          <a:stretch>
            <a:fillRect/>
          </a:stretch>
        </p:blipFill>
        <p:spPr>
          <a:xfrm>
            <a:off x="9426" y="1493837"/>
            <a:ext cx="10080625" cy="1433030"/>
          </a:xfrm>
          <a:prstGeom prst="rect">
            <a:avLst/>
          </a:prstGeom>
        </p:spPr>
      </p:pic>
      <p:pic>
        <p:nvPicPr>
          <p:cNvPr id="8" name="Picture 7">
            <a:extLst>
              <a:ext uri="{FF2B5EF4-FFF2-40B4-BE49-F238E27FC236}">
                <a16:creationId xmlns:a16="http://schemas.microsoft.com/office/drawing/2014/main" id="{4A3C692C-B0F0-FA7D-EEC0-FFD4A667490A}"/>
              </a:ext>
            </a:extLst>
          </p:cNvPr>
          <p:cNvPicPr>
            <a:picLocks noChangeAspect="1"/>
          </p:cNvPicPr>
          <p:nvPr/>
        </p:nvPicPr>
        <p:blipFill>
          <a:blip r:embed="rId3"/>
          <a:stretch>
            <a:fillRect/>
          </a:stretch>
        </p:blipFill>
        <p:spPr>
          <a:xfrm>
            <a:off x="5278176" y="2926867"/>
            <a:ext cx="4410336" cy="4149725"/>
          </a:xfrm>
          <a:prstGeom prst="rect">
            <a:avLst/>
          </a:prstGeom>
        </p:spPr>
      </p:pic>
      <p:pic>
        <p:nvPicPr>
          <p:cNvPr id="6" name="Picture 5">
            <a:extLst>
              <a:ext uri="{FF2B5EF4-FFF2-40B4-BE49-F238E27FC236}">
                <a16:creationId xmlns:a16="http://schemas.microsoft.com/office/drawing/2014/main" id="{67B220F2-99FE-A57D-CD3D-28730734BE7B}"/>
              </a:ext>
            </a:extLst>
          </p:cNvPr>
          <p:cNvPicPr>
            <a:picLocks noChangeAspect="1"/>
          </p:cNvPicPr>
          <p:nvPr/>
        </p:nvPicPr>
        <p:blipFill>
          <a:blip r:embed="rId4"/>
          <a:stretch>
            <a:fillRect/>
          </a:stretch>
        </p:blipFill>
        <p:spPr>
          <a:xfrm>
            <a:off x="285158" y="2865437"/>
            <a:ext cx="4664898" cy="3943349"/>
          </a:xfrm>
          <a:prstGeom prst="rect">
            <a:avLst/>
          </a:prstGeom>
        </p:spPr>
      </p:pic>
    </p:spTree>
    <p:extLst>
      <p:ext uri="{BB962C8B-B14F-4D97-AF65-F5344CB8AC3E}">
        <p14:creationId xmlns:p14="http://schemas.microsoft.com/office/powerpoint/2010/main" val="196682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41B0-0ECD-A17D-E882-97E7657FF418}"/>
              </a:ext>
            </a:extLst>
          </p:cNvPr>
          <p:cNvSpPr>
            <a:spLocks noGrp="1"/>
          </p:cNvSpPr>
          <p:nvPr>
            <p:ph type="title"/>
          </p:nvPr>
        </p:nvSpPr>
        <p:spPr>
          <a:xfrm>
            <a:off x="696912" y="309562"/>
            <a:ext cx="8305801" cy="1260475"/>
          </a:xfrm>
        </p:spPr>
        <p:txBody>
          <a:bodyPr/>
          <a:lstStyle/>
          <a:p>
            <a:r>
              <a:rPr lang="en-US" dirty="0"/>
              <a:t>Response Versus Explanatory Variables</a:t>
            </a:r>
          </a:p>
        </p:txBody>
      </p:sp>
      <p:sp>
        <p:nvSpPr>
          <p:cNvPr id="3" name="Text Placeholder 2">
            <a:extLst>
              <a:ext uri="{FF2B5EF4-FFF2-40B4-BE49-F238E27FC236}">
                <a16:creationId xmlns:a16="http://schemas.microsoft.com/office/drawing/2014/main" id="{BD8C3E95-72D3-CDEA-17A8-9F35F253A68C}"/>
              </a:ext>
            </a:extLst>
          </p:cNvPr>
          <p:cNvSpPr>
            <a:spLocks noGrp="1"/>
          </p:cNvSpPr>
          <p:nvPr>
            <p:ph type="body" sz="quarter" idx="10"/>
          </p:nvPr>
        </p:nvSpPr>
        <p:spPr>
          <a:xfrm>
            <a:off x="277812" y="1570037"/>
            <a:ext cx="9525000" cy="5029200"/>
          </a:xfrm>
        </p:spPr>
        <p:txBody>
          <a:bodyPr/>
          <a:lstStyle/>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Generally, we put</a:t>
            </a:r>
          </a:p>
          <a:p>
            <a:pPr lvl="1"/>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explanatory variable on the x-axis</a:t>
            </a:r>
          </a:p>
          <a:p>
            <a:pPr marL="640080" lvl="1" indent="0">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and</a:t>
            </a:r>
          </a:p>
          <a:p>
            <a:pPr lvl="1"/>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response variable (the outcome of interest) on the y-axis (vertical axis)</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Explanatory variables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are also called independent variables</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Response variables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are called dependent variables (because the response variable may depend on the explanatory variable)</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If there is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a temporal relationship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(if one variable comes before another) then the explanatory variable is generally the one that occurs first</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If there is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not a temporal relationship</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then to figure out which may be a better choice for the explanatory variable, you may ask yourself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which factor may depend on the other</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19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3D1D-04B3-5F6F-0A50-7FCFFFCDD95F}"/>
              </a:ext>
            </a:extLst>
          </p:cNvPr>
          <p:cNvSpPr>
            <a:spLocks noGrp="1"/>
          </p:cNvSpPr>
          <p:nvPr>
            <p:ph type="title"/>
          </p:nvPr>
        </p:nvSpPr>
        <p:spPr>
          <a:xfrm>
            <a:off x="544512" y="309562"/>
            <a:ext cx="9355137" cy="1260475"/>
          </a:xfrm>
        </p:spPr>
        <p:txBody>
          <a:bodyPr/>
          <a:lstStyle/>
          <a:p>
            <a:r>
              <a:rPr lang="en-US" dirty="0"/>
              <a:t>Example – Investing in an Irrigation System</a:t>
            </a:r>
          </a:p>
        </p:txBody>
      </p:sp>
      <p:sp>
        <p:nvSpPr>
          <p:cNvPr id="3" name="Text Placeholder 2">
            <a:extLst>
              <a:ext uri="{FF2B5EF4-FFF2-40B4-BE49-F238E27FC236}">
                <a16:creationId xmlns:a16="http://schemas.microsoft.com/office/drawing/2014/main" id="{EDF24591-8631-F5A5-1870-61A5F0B464E9}"/>
              </a:ext>
            </a:extLst>
          </p:cNvPr>
          <p:cNvSpPr>
            <a:spLocks noGrp="1"/>
          </p:cNvSpPr>
          <p:nvPr>
            <p:ph type="body" sz="quarter" idx="10"/>
          </p:nvPr>
        </p:nvSpPr>
        <p:spPr>
          <a:xfrm>
            <a:off x="-17463" y="1558924"/>
            <a:ext cx="9917112" cy="5029200"/>
          </a:xfrm>
        </p:spPr>
        <p:txBody>
          <a:bodyPr/>
          <a:lstStyle/>
          <a:p>
            <a:pPr marL="182880" indent="0">
              <a:buNone/>
            </a:pPr>
            <a:r>
              <a:rPr lang="en-US" sz="2400" i="1" dirty="0">
                <a:latin typeface="Times New Roman" panose="02020603050405020304" pitchFamily="18" charset="0"/>
                <a:cs typeface="Times New Roman" panose="02020603050405020304" pitchFamily="18" charset="0"/>
              </a:rPr>
              <a:t>A farm in upstate New York is evaluating whether or not to invest in an irrigation system. They have data over the last few years on average rainfall (in inches during the growing season) and pounds of apples produced. If the amount of rainfall is associated with the crop yield, they may choose to make the investment.</a:t>
            </a:r>
          </a:p>
          <a:p>
            <a:pPr marL="182880" indent="0">
              <a:buNone/>
            </a:pPr>
            <a:r>
              <a:rPr lang="en-US" sz="2400" dirty="0">
                <a:solidFill>
                  <a:srgbClr val="C00000"/>
                </a:solidFill>
                <a:latin typeface="Times New Roman" panose="02020603050405020304" pitchFamily="18" charset="0"/>
                <a:cs typeface="Times New Roman" panose="02020603050405020304" pitchFamily="18" charset="0"/>
              </a:rPr>
              <a:t>Which is the response variable, and which is the explanatory variable in this case?</a:t>
            </a:r>
          </a:p>
          <a:p>
            <a:pPr marL="182880" indent="0">
              <a:buNone/>
            </a:pPr>
            <a:r>
              <a:rPr lang="en-US" sz="2400" dirty="0">
                <a:latin typeface="Times New Roman" panose="02020603050405020304" pitchFamily="18" charset="0"/>
                <a:cs typeface="Times New Roman" panose="02020603050405020304" pitchFamily="18" charset="0"/>
              </a:rPr>
              <a:t> Rainfall during the growing season occurs temporally </a:t>
            </a:r>
            <a:r>
              <a:rPr lang="en-US" sz="2400" dirty="0">
                <a:solidFill>
                  <a:srgbClr val="0000FF"/>
                </a:solidFill>
                <a:latin typeface="Times New Roman" panose="02020603050405020304" pitchFamily="18" charset="0"/>
                <a:cs typeface="Times New Roman" panose="02020603050405020304" pitchFamily="18" charset="0"/>
              </a:rPr>
              <a:t>before the crops produce their yield</a:t>
            </a:r>
            <a:r>
              <a:rPr lang="en-US" sz="2400" dirty="0">
                <a:latin typeface="Times New Roman" panose="02020603050405020304" pitchFamily="18" charset="0"/>
                <a:cs typeface="Times New Roman" panose="02020603050405020304" pitchFamily="18" charset="0"/>
              </a:rPr>
              <a:t>.</a:t>
            </a:r>
          </a:p>
          <a:p>
            <a:pPr marL="182880" indent="0">
              <a:buNone/>
            </a:pPr>
            <a:r>
              <a:rPr lang="en-US" sz="2400" dirty="0">
                <a:latin typeface="Times New Roman" panose="02020603050405020304" pitchFamily="18" charset="0"/>
                <a:cs typeface="Times New Roman" panose="02020603050405020304" pitchFamily="18" charset="0"/>
              </a:rPr>
              <a:t>A choice is that the response variable is pounds of apples, and the explanatory variable is average rainfall.</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73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A978607D-FE39-4C08-B864-E85741C5937C}"/>
    </a:ext>
  </a:extLst>
</a:theme>
</file>

<file path=ppt/theme/theme2.xml><?xml version="1.0" encoding="utf-8"?>
<a:theme xmlns:a="http://schemas.openxmlformats.org/drawingml/2006/main" name="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63A125F5-0240-4705-A4F0-F187C339EFE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comp1000</Template>
  <TotalTime>3948</TotalTime>
  <Words>2571</Words>
  <Application>Microsoft Office PowerPoint</Application>
  <PresentationFormat>Custom</PresentationFormat>
  <Paragraphs>257</Paragraphs>
  <Slides>46</Slides>
  <Notes>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46</vt:i4>
      </vt:variant>
    </vt:vector>
  </HeadingPairs>
  <TitlesOfParts>
    <vt:vector size="60" baseType="lpstr">
      <vt:lpstr>Bitstream Vera Serif</vt:lpstr>
      <vt:lpstr>CMR9</vt:lpstr>
      <vt:lpstr>CMTT9</vt:lpstr>
      <vt:lpstr>Arial</vt:lpstr>
      <vt:lpstr>Cambria Math</vt:lpstr>
      <vt:lpstr>Comic Sans MS</vt:lpstr>
      <vt:lpstr>Consolas</vt:lpstr>
      <vt:lpstr>Georgia</vt:lpstr>
      <vt:lpstr>Tahoma</vt:lpstr>
      <vt:lpstr>Times New Roman</vt:lpstr>
      <vt:lpstr>Verdana</vt:lpstr>
      <vt:lpstr>Wingdings</vt:lpstr>
      <vt:lpstr>comp128</vt:lpstr>
      <vt:lpstr>comp128 title</vt:lpstr>
      <vt:lpstr> MET CS 555 – Foundations of Machine Learning  Lecture 5: Linear Regression </vt:lpstr>
      <vt:lpstr>Study Guide</vt:lpstr>
      <vt:lpstr>PowerPoint Presentation</vt:lpstr>
      <vt:lpstr>Scatterplots</vt:lpstr>
      <vt:lpstr>An Example - Scatterplots</vt:lpstr>
      <vt:lpstr>plot() Options for pch</vt:lpstr>
      <vt:lpstr>Scatterplot Example</vt:lpstr>
      <vt:lpstr>Response Versus Explanatory Variables</vt:lpstr>
      <vt:lpstr>Example – Investing in an Irrigation System</vt:lpstr>
      <vt:lpstr>Example – Are SAT Math and Verbal Scores Associated?</vt:lpstr>
      <vt:lpstr>Exercise</vt:lpstr>
      <vt:lpstr>Interpreting Scatterplots - Form</vt:lpstr>
      <vt:lpstr>Exercise</vt:lpstr>
      <vt:lpstr>Interpreting Scatterplots - Direction</vt:lpstr>
      <vt:lpstr>Interpreting Scatterplots - Direction</vt:lpstr>
      <vt:lpstr>Exercise</vt:lpstr>
      <vt:lpstr>Interpreting Scatterplots – Strength of the Relationship</vt:lpstr>
      <vt:lpstr>PowerPoint Presentation</vt:lpstr>
      <vt:lpstr>Correlation</vt:lpstr>
      <vt:lpstr>Properties of Correlation</vt:lpstr>
      <vt:lpstr>An Example - Correlation</vt:lpstr>
      <vt:lpstr>An Example - Correlation</vt:lpstr>
      <vt:lpstr>Correlation Coefficients</vt:lpstr>
      <vt:lpstr>Exercise</vt:lpstr>
      <vt:lpstr>Exercise</vt:lpstr>
      <vt:lpstr>R Function cor()</vt:lpstr>
      <vt:lpstr>Inference about Population Correlation Coefficient</vt:lpstr>
      <vt:lpstr>Inference about Population Correlation Coefficient</vt:lpstr>
      <vt:lpstr>An Example - Inference</vt:lpstr>
      <vt:lpstr>An Example - Inference</vt:lpstr>
      <vt:lpstr>An Example - Inference</vt:lpstr>
      <vt:lpstr>R Function cor.test()</vt:lpstr>
      <vt:lpstr>Exercise</vt:lpstr>
      <vt:lpstr>PowerPoint Presentation</vt:lpstr>
      <vt:lpstr>PowerPoint Presentation</vt:lpstr>
      <vt:lpstr>Simple Linear Regression (SLR)</vt:lpstr>
      <vt:lpstr>Simple Linear Regression (SLR)</vt:lpstr>
      <vt:lpstr>Simple Linear Regression (SLR)</vt:lpstr>
      <vt:lpstr>How to find the regression line that best fits the data</vt:lpstr>
      <vt:lpstr>How to find the regression line that best fits the data</vt:lpstr>
      <vt:lpstr>How to find the regression line that best fits the data</vt:lpstr>
      <vt:lpstr>Equation for the least-squares regression line</vt:lpstr>
      <vt:lpstr>Exercise</vt:lpstr>
      <vt:lpstr>PowerPoint Presentation</vt:lpstr>
      <vt:lpstr>R Function – Simple Linear Regression</vt:lpstr>
      <vt:lpstr>An Example – Least-squares Regression Line</vt:lpstr>
    </vt:vector>
  </TitlesOfParts>
  <Company>Wentworth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COMP1000</dc:title>
  <dc:creator>Wiseman, Charles</dc:creator>
  <cp:lastModifiedBy>Hongsheng Wu</cp:lastModifiedBy>
  <cp:revision>26</cp:revision>
  <cp:lastPrinted>1601-01-01T00:00:00Z</cp:lastPrinted>
  <dcterms:created xsi:type="dcterms:W3CDTF">2015-09-01T19:09:10Z</dcterms:created>
  <dcterms:modified xsi:type="dcterms:W3CDTF">2023-10-10T19:02:36Z</dcterms:modified>
</cp:coreProperties>
</file>