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6" r:id="rId6"/>
    <p:sldId id="267" r:id="rId7"/>
    <p:sldId id="260" r:id="rId8"/>
    <p:sldId id="261" r:id="rId9"/>
    <p:sldId id="259" r:id="rId10"/>
    <p:sldId id="262" r:id="rId11"/>
    <p:sldId id="265" r:id="rId1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3C18C5C7-2224-134E-BFF3-AD4A023BD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1" y="6118226"/>
            <a:ext cx="129116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15">
            <a:extLst>
              <a:ext uri="{FF2B5EF4-FFF2-40B4-BE49-F238E27FC236}">
                <a16:creationId xmlns:a16="http://schemas.microsoft.com/office/drawing/2014/main" id="{BF68F5B2-67E4-7346-A56B-CB4E3C4004FC}"/>
              </a:ext>
            </a:extLst>
          </p:cNvPr>
          <p:cNvSpPr>
            <a:spLocks noChangeArrowheads="1"/>
          </p:cNvSpPr>
          <p:nvPr/>
        </p:nvSpPr>
        <p:spPr bwMode="auto">
          <a:xfrm>
            <a:off x="0" y="-76200"/>
            <a:ext cx="12192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Osaka" charset="0"/>
            </a:endParaRPr>
          </a:p>
        </p:txBody>
      </p:sp>
      <p:sp>
        <p:nvSpPr>
          <p:cNvPr id="6" name="Rectangle 19">
            <a:extLst>
              <a:ext uri="{FF2B5EF4-FFF2-40B4-BE49-F238E27FC236}">
                <a16:creationId xmlns:a16="http://schemas.microsoft.com/office/drawing/2014/main" id="{6FDD33BB-1393-4947-9406-C8626E861E88}"/>
              </a:ext>
            </a:extLst>
          </p:cNvPr>
          <p:cNvSpPr>
            <a:spLocks noChangeArrowheads="1"/>
          </p:cNvSpPr>
          <p:nvPr/>
        </p:nvSpPr>
        <p:spPr bwMode="auto">
          <a:xfrm>
            <a:off x="812801" y="6172200"/>
            <a:ext cx="62187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
        <p:nvSpPr>
          <p:cNvPr id="3075" name="Rectangle 3"/>
          <p:cNvSpPr>
            <a:spLocks noGrp="1" noChangeArrowheads="1"/>
          </p:cNvSpPr>
          <p:nvPr>
            <p:ph type="subTitle" idx="1"/>
          </p:nvPr>
        </p:nvSpPr>
        <p:spPr>
          <a:xfrm>
            <a:off x="914400" y="3200400"/>
            <a:ext cx="10363200" cy="1752600"/>
          </a:xfrm>
        </p:spPr>
        <p:txBody>
          <a:bodyPr/>
          <a:lstStyle>
            <a:lvl1pPr marL="0" indent="0">
              <a:buFont typeface="Wingdings" charset="2"/>
              <a:buNone/>
              <a:defRPr sz="1800">
                <a:solidFill>
                  <a:srgbClr val="CCCCCC"/>
                </a:solidFill>
              </a:defRPr>
            </a:lvl1pPr>
          </a:lstStyle>
          <a:p>
            <a:pPr lvl="0"/>
            <a:r>
              <a:rPr lang="en-US" altLang="en-US" noProof="0"/>
              <a:t>Click to edit Master subtitle style</a:t>
            </a:r>
            <a:endParaRPr lang="en-US" altLang="en-US" noProof="0" dirty="0"/>
          </a:p>
        </p:txBody>
      </p:sp>
      <p:sp>
        <p:nvSpPr>
          <p:cNvPr id="3074" name="Rectangle 2"/>
          <p:cNvSpPr>
            <a:spLocks noGrp="1" noChangeArrowheads="1"/>
          </p:cNvSpPr>
          <p:nvPr>
            <p:ph type="ctrTitle"/>
          </p:nvPr>
        </p:nvSpPr>
        <p:spPr>
          <a:xfrm>
            <a:off x="914400" y="1600200"/>
            <a:ext cx="10363200" cy="1143000"/>
          </a:xfrm>
        </p:spPr>
        <p:txBody>
          <a:bodyPr anchor="ctr"/>
          <a:lstStyle>
            <a:lvl1pPr>
              <a:defRPr>
                <a:solidFill>
                  <a:schemeClr val="bg1"/>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251407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F74916-539A-5E49-889F-2113EA4F4043}"/>
              </a:ext>
            </a:extLst>
          </p:cNvPr>
          <p:cNvSpPr txBox="1">
            <a:spLocks/>
          </p:cNvSpPr>
          <p:nvPr/>
        </p:nvSpPr>
        <p:spPr bwMode="auto">
          <a:xfrm>
            <a:off x="8636001" y="730250"/>
            <a:ext cx="3071284"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a:lstStyle>
          <a:p>
            <a:pPr>
              <a:defRPr/>
            </a:pPr>
            <a:r>
              <a:rPr lang="en-US" sz="2400" dirty="0"/>
              <a:t>Click to edit Master title style</a:t>
            </a:r>
          </a:p>
        </p:txBody>
      </p:sp>
      <p:sp>
        <p:nvSpPr>
          <p:cNvPr id="6" name="Content Placeholder 2">
            <a:extLst>
              <a:ext uri="{FF2B5EF4-FFF2-40B4-BE49-F238E27FC236}">
                <a16:creationId xmlns:a16="http://schemas.microsoft.com/office/drawing/2014/main" id="{3E2AEFCB-C68A-6E4C-A694-D3E08A64CC5F}"/>
              </a:ext>
            </a:extLst>
          </p:cNvPr>
          <p:cNvSpPr>
            <a:spLocks noGrp="1"/>
          </p:cNvSpPr>
          <p:nvPr>
            <p:ph idx="12"/>
          </p:nvPr>
        </p:nvSpPr>
        <p:spPr>
          <a:xfrm>
            <a:off x="812800" y="729512"/>
            <a:ext cx="7518401" cy="4985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a:extLst>
              <a:ext uri="{FF2B5EF4-FFF2-40B4-BE49-F238E27FC236}">
                <a16:creationId xmlns:a16="http://schemas.microsoft.com/office/drawing/2014/main" id="{EE58E2A8-EEC8-4C4F-9475-A69FDB4010CB}"/>
              </a:ext>
            </a:extLst>
          </p:cNvPr>
          <p:cNvSpPr>
            <a:spLocks noGrp="1" noChangeArrowheads="1"/>
          </p:cNvSpPr>
          <p:nvPr>
            <p:ph type="ftr" sz="quarter" idx="13"/>
          </p:nvPr>
        </p:nvSpPr>
        <p:spPr/>
        <p:txBody>
          <a:bodyPr/>
          <a:lstStyle>
            <a:lvl1pPr>
              <a:defRPr/>
            </a:lvl1pPr>
          </a:lstStyle>
          <a:p>
            <a:endParaRPr lang="en-US"/>
          </a:p>
        </p:txBody>
      </p:sp>
      <p:sp>
        <p:nvSpPr>
          <p:cNvPr id="5" name="Rectangle 18">
            <a:extLst>
              <a:ext uri="{FF2B5EF4-FFF2-40B4-BE49-F238E27FC236}">
                <a16:creationId xmlns:a16="http://schemas.microsoft.com/office/drawing/2014/main" id="{BE87F283-4974-7D49-B446-25EDA566260C}"/>
              </a:ext>
            </a:extLst>
          </p:cNvPr>
          <p:cNvSpPr>
            <a:spLocks noGrp="1" noChangeArrowheads="1"/>
          </p:cNvSpPr>
          <p:nvPr>
            <p:ph type="dt" sz="half" idx="14"/>
          </p:nvPr>
        </p:nvSpPr>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413226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a:extLst>
              <a:ext uri="{FF2B5EF4-FFF2-40B4-BE49-F238E27FC236}">
                <a16:creationId xmlns:a16="http://schemas.microsoft.com/office/drawing/2014/main" id="{B2A0010D-2BEA-914B-980A-4605BF1AA2A7}"/>
              </a:ext>
            </a:extLst>
          </p:cNvPr>
          <p:cNvSpPr>
            <a:spLocks noGrp="1" noChangeArrowheads="1"/>
          </p:cNvSpPr>
          <p:nvPr>
            <p:ph type="ftr" sz="quarter" idx="10"/>
          </p:nvPr>
        </p:nvSpPr>
        <p:spPr>
          <a:ln/>
        </p:spPr>
        <p:txBody>
          <a:bodyPr/>
          <a:lstStyle>
            <a:lvl1pPr>
              <a:defRPr/>
            </a:lvl1pPr>
          </a:lstStyle>
          <a:p>
            <a:endParaRPr lang="en-US"/>
          </a:p>
        </p:txBody>
      </p:sp>
      <p:sp>
        <p:nvSpPr>
          <p:cNvPr id="5" name="Rectangle 18">
            <a:extLst>
              <a:ext uri="{FF2B5EF4-FFF2-40B4-BE49-F238E27FC236}">
                <a16:creationId xmlns:a16="http://schemas.microsoft.com/office/drawing/2014/main" id="{28878EDD-7BD9-AA40-97A6-17BB7FCD9989}"/>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262917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6F14288C-E590-6D4D-BD6A-28BDACE75697}"/>
              </a:ext>
            </a:extLst>
          </p:cNvPr>
          <p:cNvSpPr>
            <a:spLocks noGrp="1" noChangeArrowheads="1"/>
          </p:cNvSpPr>
          <p:nvPr>
            <p:ph type="ftr" sz="quarter" idx="10"/>
          </p:nvPr>
        </p:nvSpPr>
        <p:spPr>
          <a:ln/>
        </p:spPr>
        <p:txBody>
          <a:bodyPr/>
          <a:lstStyle>
            <a:lvl1pPr>
              <a:defRPr/>
            </a:lvl1pPr>
          </a:lstStyle>
          <a:p>
            <a:endParaRPr lang="en-US"/>
          </a:p>
        </p:txBody>
      </p:sp>
      <p:sp>
        <p:nvSpPr>
          <p:cNvPr id="5" name="Rectangle 18">
            <a:extLst>
              <a:ext uri="{FF2B5EF4-FFF2-40B4-BE49-F238E27FC236}">
                <a16:creationId xmlns:a16="http://schemas.microsoft.com/office/drawing/2014/main" id="{E3B8C453-67FD-DE4E-8435-2112239D3BF4}"/>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14452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828800"/>
            <a:ext cx="5181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181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834D0AB-14E3-C048-AE34-2C1CD2FDEDD7}"/>
              </a:ext>
            </a:extLst>
          </p:cNvPr>
          <p:cNvSpPr>
            <a:spLocks noGrp="1" noChangeArrowheads="1"/>
          </p:cNvSpPr>
          <p:nvPr>
            <p:ph type="ftr" sz="quarter" idx="10"/>
          </p:nvPr>
        </p:nvSpPr>
        <p:spPr>
          <a:ln/>
        </p:spPr>
        <p:txBody>
          <a:bodyPr/>
          <a:lstStyle>
            <a:lvl1pPr>
              <a:defRPr/>
            </a:lvl1pPr>
          </a:lstStyle>
          <a:p>
            <a:endParaRPr lang="en-US"/>
          </a:p>
        </p:txBody>
      </p:sp>
      <p:sp>
        <p:nvSpPr>
          <p:cNvPr id="6" name="Rectangle 18">
            <a:extLst>
              <a:ext uri="{FF2B5EF4-FFF2-40B4-BE49-F238E27FC236}">
                <a16:creationId xmlns:a16="http://schemas.microsoft.com/office/drawing/2014/main" id="{03A6881B-076C-264A-9223-83F88AB57D6B}"/>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254422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09E82A1-AED5-554A-82AE-D5A1761F42D3}"/>
              </a:ext>
            </a:extLst>
          </p:cNvPr>
          <p:cNvSpPr>
            <a:spLocks noGrp="1" noChangeArrowheads="1"/>
          </p:cNvSpPr>
          <p:nvPr>
            <p:ph type="ftr" sz="quarter" idx="10"/>
          </p:nvPr>
        </p:nvSpPr>
        <p:spPr>
          <a:ln/>
        </p:spPr>
        <p:txBody>
          <a:bodyPr/>
          <a:lstStyle>
            <a:lvl1pPr>
              <a:defRPr/>
            </a:lvl1pPr>
          </a:lstStyle>
          <a:p>
            <a:endParaRPr lang="en-US"/>
          </a:p>
        </p:txBody>
      </p:sp>
      <p:sp>
        <p:nvSpPr>
          <p:cNvPr id="8" name="Rectangle 18">
            <a:extLst>
              <a:ext uri="{FF2B5EF4-FFF2-40B4-BE49-F238E27FC236}">
                <a16:creationId xmlns:a16="http://schemas.microsoft.com/office/drawing/2014/main" id="{2B447DAA-DAE4-4045-862C-68F11A411CAC}"/>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92817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1926CDC-00B8-4B48-9EEE-63277DEAED3C}"/>
              </a:ext>
            </a:extLst>
          </p:cNvPr>
          <p:cNvSpPr>
            <a:spLocks noGrp="1" noChangeArrowheads="1"/>
          </p:cNvSpPr>
          <p:nvPr>
            <p:ph type="ftr" sz="quarter" idx="10"/>
          </p:nvPr>
        </p:nvSpPr>
        <p:spPr>
          <a:ln/>
        </p:spPr>
        <p:txBody>
          <a:bodyPr/>
          <a:lstStyle>
            <a:lvl1pPr>
              <a:defRPr/>
            </a:lvl1pPr>
          </a:lstStyle>
          <a:p>
            <a:endParaRPr lang="en-US"/>
          </a:p>
        </p:txBody>
      </p:sp>
      <p:sp>
        <p:nvSpPr>
          <p:cNvPr id="4" name="Rectangle 18">
            <a:extLst>
              <a:ext uri="{FF2B5EF4-FFF2-40B4-BE49-F238E27FC236}">
                <a16:creationId xmlns:a16="http://schemas.microsoft.com/office/drawing/2014/main" id="{D2D384BF-CC1C-4A44-927F-B8F70582ABEB}"/>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300695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B87FF8E-5086-934F-9124-20F6115D2649}"/>
              </a:ext>
            </a:extLst>
          </p:cNvPr>
          <p:cNvSpPr>
            <a:spLocks noGrp="1" noChangeArrowheads="1"/>
          </p:cNvSpPr>
          <p:nvPr>
            <p:ph type="ftr" sz="quarter" idx="10"/>
          </p:nvPr>
        </p:nvSpPr>
        <p:spPr>
          <a:ln/>
        </p:spPr>
        <p:txBody>
          <a:bodyPr/>
          <a:lstStyle>
            <a:lvl1pPr>
              <a:defRPr/>
            </a:lvl1pPr>
          </a:lstStyle>
          <a:p>
            <a:endParaRPr lang="en-US"/>
          </a:p>
        </p:txBody>
      </p:sp>
      <p:sp>
        <p:nvSpPr>
          <p:cNvPr id="3" name="Rectangle 18">
            <a:extLst>
              <a:ext uri="{FF2B5EF4-FFF2-40B4-BE49-F238E27FC236}">
                <a16:creationId xmlns:a16="http://schemas.microsoft.com/office/drawing/2014/main" id="{47E91D63-4FD7-6A44-A125-5213AA8613E8}"/>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76090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958A930-1A2E-9F41-9C55-27D7718AF7EB}"/>
              </a:ext>
            </a:extLst>
          </p:cNvPr>
          <p:cNvSpPr>
            <a:spLocks noGrp="1" noChangeArrowheads="1"/>
          </p:cNvSpPr>
          <p:nvPr>
            <p:ph type="ftr" sz="quarter" idx="10"/>
          </p:nvPr>
        </p:nvSpPr>
        <p:spPr>
          <a:ln/>
        </p:spPr>
        <p:txBody>
          <a:bodyPr/>
          <a:lstStyle>
            <a:lvl1pPr>
              <a:defRPr/>
            </a:lvl1pPr>
          </a:lstStyle>
          <a:p>
            <a:endParaRPr lang="en-US"/>
          </a:p>
        </p:txBody>
      </p:sp>
      <p:sp>
        <p:nvSpPr>
          <p:cNvPr id="6" name="Rectangle 18">
            <a:extLst>
              <a:ext uri="{FF2B5EF4-FFF2-40B4-BE49-F238E27FC236}">
                <a16:creationId xmlns:a16="http://schemas.microsoft.com/office/drawing/2014/main" id="{AAC77557-131D-5841-8FAD-F270F5DDE445}"/>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429465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C328291-589A-9242-8B65-1201AEE1F25A}"/>
              </a:ext>
            </a:extLst>
          </p:cNvPr>
          <p:cNvSpPr>
            <a:spLocks noGrp="1" noChangeArrowheads="1"/>
          </p:cNvSpPr>
          <p:nvPr>
            <p:ph type="ftr" sz="quarter" idx="10"/>
          </p:nvPr>
        </p:nvSpPr>
        <p:spPr>
          <a:ln/>
        </p:spPr>
        <p:txBody>
          <a:bodyPr/>
          <a:lstStyle>
            <a:lvl1pPr>
              <a:defRPr/>
            </a:lvl1pPr>
          </a:lstStyle>
          <a:p>
            <a:endParaRPr lang="en-US"/>
          </a:p>
        </p:txBody>
      </p:sp>
      <p:sp>
        <p:nvSpPr>
          <p:cNvPr id="6" name="Rectangle 18">
            <a:extLst>
              <a:ext uri="{FF2B5EF4-FFF2-40B4-BE49-F238E27FC236}">
                <a16:creationId xmlns:a16="http://schemas.microsoft.com/office/drawing/2014/main" id="{8C5EAD46-963C-D74F-90B8-8524C9F6FE29}"/>
              </a:ext>
            </a:extLst>
          </p:cNvPr>
          <p:cNvSpPr>
            <a:spLocks noGrp="1" noChangeArrowheads="1"/>
          </p:cNvSpPr>
          <p:nvPr>
            <p:ph type="dt" sz="half" idx="11"/>
          </p:nvPr>
        </p:nvSpPr>
        <p:spPr>
          <a:ln/>
        </p:spPr>
        <p:txBody>
          <a:bodyPr/>
          <a:lstStyle>
            <a:lvl1pPr>
              <a:defRPr/>
            </a:lvl1pPr>
          </a:lstStyle>
          <a:p>
            <a:fld id="{483247CC-D129-430A-B5BD-E4AB672437E3}" type="datetimeFigureOut">
              <a:rPr lang="en-US" smtClean="0"/>
              <a:t>4/23/2024</a:t>
            </a:fld>
            <a:endParaRPr lang="en-US"/>
          </a:p>
        </p:txBody>
      </p:sp>
    </p:spTree>
    <p:extLst>
      <p:ext uri="{BB962C8B-B14F-4D97-AF65-F5344CB8AC3E}">
        <p14:creationId xmlns:p14="http://schemas.microsoft.com/office/powerpoint/2010/main" val="228309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C4E12FF0-A1C2-FD47-98B3-69DF868CDAC0}"/>
              </a:ext>
            </a:extLst>
          </p:cNvPr>
          <p:cNvSpPr>
            <a:spLocks noChangeArrowheads="1"/>
          </p:cNvSpPr>
          <p:nvPr/>
        </p:nvSpPr>
        <p:spPr bwMode="auto">
          <a:xfrm>
            <a:off x="0" y="-42863"/>
            <a:ext cx="12192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Osaka" charset="0"/>
            </a:endParaRPr>
          </a:p>
        </p:txBody>
      </p:sp>
      <p:sp>
        <p:nvSpPr>
          <p:cNvPr id="1026" name="Rectangle 2">
            <a:extLst>
              <a:ext uri="{FF2B5EF4-FFF2-40B4-BE49-F238E27FC236}">
                <a16:creationId xmlns:a16="http://schemas.microsoft.com/office/drawing/2014/main" id="{88265B84-3B53-4146-B825-4EBFE4426BC4}"/>
              </a:ext>
            </a:extLst>
          </p:cNvPr>
          <p:cNvSpPr>
            <a:spLocks noGrp="1" noChangeArrowheads="1"/>
          </p:cNvSpPr>
          <p:nvPr>
            <p:ph type="title"/>
          </p:nvPr>
        </p:nvSpPr>
        <p:spPr bwMode="auto">
          <a:xfrm>
            <a:off x="812800" y="762000"/>
            <a:ext cx="1056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7545B3D2-5D92-654D-ABDC-68CA3AC028CA}"/>
              </a:ext>
            </a:extLst>
          </p:cNvPr>
          <p:cNvSpPr>
            <a:spLocks noGrp="1" noChangeArrowheads="1"/>
          </p:cNvSpPr>
          <p:nvPr>
            <p:ph type="body" idx="1"/>
          </p:nvPr>
        </p:nvSpPr>
        <p:spPr bwMode="auto">
          <a:xfrm>
            <a:off x="812800" y="1828800"/>
            <a:ext cx="10566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Rectangle 5">
            <a:extLst>
              <a:ext uri="{FF2B5EF4-FFF2-40B4-BE49-F238E27FC236}">
                <a16:creationId xmlns:a16="http://schemas.microsoft.com/office/drawing/2014/main" id="{3D719C42-9F8D-F042-9241-9ED587D4ACE6}"/>
              </a:ext>
            </a:extLst>
          </p:cNvPr>
          <p:cNvSpPr>
            <a:spLocks noGrp="1" noChangeArrowheads="1"/>
          </p:cNvSpPr>
          <p:nvPr>
            <p:ph type="ftr" sz="quarter" idx="3"/>
          </p:nvPr>
        </p:nvSpPr>
        <p:spPr bwMode="auto">
          <a:xfrm>
            <a:off x="812800" y="0"/>
            <a:ext cx="680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ea typeface="Osaka" charset="0"/>
              </a:defRPr>
            </a:lvl1pPr>
          </a:lstStyle>
          <a:p>
            <a:endParaRPr lang="en-US"/>
          </a:p>
        </p:txBody>
      </p:sp>
      <p:sp>
        <p:nvSpPr>
          <p:cNvPr id="1036" name="Text Box 12">
            <a:extLst>
              <a:ext uri="{FF2B5EF4-FFF2-40B4-BE49-F238E27FC236}">
                <a16:creationId xmlns:a16="http://schemas.microsoft.com/office/drawing/2014/main" id="{0958E208-11C0-4B47-972D-ADCC74244A46}"/>
              </a:ext>
            </a:extLst>
          </p:cNvPr>
          <p:cNvSpPr txBox="1">
            <a:spLocks noChangeArrowheads="1"/>
          </p:cNvSpPr>
          <p:nvPr/>
        </p:nvSpPr>
        <p:spPr bwMode="auto">
          <a:xfrm>
            <a:off x="812800" y="1524000"/>
            <a:ext cx="1056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200" b="1">
                <a:solidFill>
                  <a:schemeClr val="bg1"/>
                </a:solidFill>
                <a:latin typeface="Arial" charset="0"/>
                <a:ea typeface="Osaka" charset="0"/>
              </a:rPr>
              <a:t>Boston University</a:t>
            </a:r>
            <a:r>
              <a:rPr lang="en-US" altLang="en-US" sz="1200">
                <a:solidFill>
                  <a:schemeClr val="bg1"/>
                </a:solidFill>
                <a:latin typeface="Arial" charset="0"/>
                <a:ea typeface="Osaka" charset="0"/>
              </a:rPr>
              <a:t> Slideshow Title Goes Here</a:t>
            </a:r>
          </a:p>
        </p:txBody>
      </p:sp>
      <p:pic>
        <p:nvPicPr>
          <p:cNvPr id="1044" name="Picture 20">
            <a:extLst>
              <a:ext uri="{FF2B5EF4-FFF2-40B4-BE49-F238E27FC236}">
                <a16:creationId xmlns:a16="http://schemas.microsoft.com/office/drawing/2014/main" id="{DD62B90E-4628-9E42-8A08-B66432A767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58401" y="6118226"/>
            <a:ext cx="129116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42" name="Rectangle 18">
            <a:extLst>
              <a:ext uri="{FF2B5EF4-FFF2-40B4-BE49-F238E27FC236}">
                <a16:creationId xmlns:a16="http://schemas.microsoft.com/office/drawing/2014/main" id="{048AAB0B-A411-BD43-AEC7-C81A582A4826}"/>
              </a:ext>
            </a:extLst>
          </p:cNvPr>
          <p:cNvSpPr>
            <a:spLocks noGrp="1" noChangeArrowheads="1"/>
          </p:cNvSpPr>
          <p:nvPr>
            <p:ph type="dt" sz="half" idx="2"/>
          </p:nvPr>
        </p:nvSpPr>
        <p:spPr bwMode="auto">
          <a:xfrm>
            <a:off x="10668000" y="76200"/>
            <a:ext cx="1422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baseline="30000">
                <a:solidFill>
                  <a:srgbClr val="CCCCCC"/>
                </a:solidFill>
                <a:latin typeface="Arial" charset="0"/>
                <a:ea typeface="Osaka" charset="0"/>
              </a:defRPr>
            </a:lvl1pPr>
          </a:lstStyle>
          <a:p>
            <a:fld id="{483247CC-D129-430A-B5BD-E4AB672437E3}" type="datetimeFigureOut">
              <a:rPr lang="en-US" smtClean="0"/>
              <a:t>4/23/2024</a:t>
            </a:fld>
            <a:endParaRPr lang="en-US"/>
          </a:p>
        </p:txBody>
      </p:sp>
      <p:sp>
        <p:nvSpPr>
          <p:cNvPr id="1047" name="Rectangle 23">
            <a:extLst>
              <a:ext uri="{FF2B5EF4-FFF2-40B4-BE49-F238E27FC236}">
                <a16:creationId xmlns:a16="http://schemas.microsoft.com/office/drawing/2014/main" id="{99292DDB-239E-8E42-945E-42AAC88F7A9B}"/>
              </a:ext>
            </a:extLst>
          </p:cNvPr>
          <p:cNvSpPr>
            <a:spLocks noChangeArrowheads="1"/>
          </p:cNvSpPr>
          <p:nvPr/>
        </p:nvSpPr>
        <p:spPr bwMode="auto">
          <a:xfrm>
            <a:off x="812801" y="6172200"/>
            <a:ext cx="62187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Tree>
    <p:extLst>
      <p:ext uri="{BB962C8B-B14F-4D97-AF65-F5344CB8AC3E}">
        <p14:creationId xmlns:p14="http://schemas.microsoft.com/office/powerpoint/2010/main" val="1531428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charset="0"/>
          <a:ea typeface="Osaka" charset="0"/>
        </a:defRPr>
      </a:lvl2pPr>
      <a:lvl3pPr algn="l" rtl="0" eaLnBrk="1" fontAlgn="base" hangingPunct="1">
        <a:spcBef>
          <a:spcPct val="0"/>
        </a:spcBef>
        <a:spcAft>
          <a:spcPct val="0"/>
        </a:spcAft>
        <a:defRPr sz="2400">
          <a:solidFill>
            <a:schemeClr val="tx1"/>
          </a:solidFill>
          <a:latin typeface="Arial" charset="0"/>
          <a:ea typeface="Osaka" charset="0"/>
        </a:defRPr>
      </a:lvl3pPr>
      <a:lvl4pPr algn="l" rtl="0" eaLnBrk="1" fontAlgn="base" hangingPunct="1">
        <a:spcBef>
          <a:spcPct val="0"/>
        </a:spcBef>
        <a:spcAft>
          <a:spcPct val="0"/>
        </a:spcAft>
        <a:defRPr sz="2400">
          <a:solidFill>
            <a:schemeClr val="tx1"/>
          </a:solidFill>
          <a:latin typeface="Arial" charset="0"/>
          <a:ea typeface="Osaka" charset="0"/>
        </a:defRPr>
      </a:lvl4pPr>
      <a:lvl5pPr algn="l" rtl="0" eaLnBrk="1" fontAlgn="base" hangingPunct="1">
        <a:spcBef>
          <a:spcPct val="0"/>
        </a:spcBef>
        <a:spcAft>
          <a:spcPct val="0"/>
        </a:spcAft>
        <a:defRPr sz="2400">
          <a:solidFill>
            <a:schemeClr val="tx1"/>
          </a:solidFill>
          <a:latin typeface="Arial" charset="0"/>
          <a:ea typeface="Osaka" charset="0"/>
        </a:defRPr>
      </a:lvl5pPr>
      <a:lvl6pPr marL="457200" algn="l" rtl="0" eaLnBrk="1" fontAlgn="base" hangingPunct="1">
        <a:spcBef>
          <a:spcPct val="0"/>
        </a:spcBef>
        <a:spcAft>
          <a:spcPct val="0"/>
        </a:spcAft>
        <a:defRPr sz="2400">
          <a:solidFill>
            <a:schemeClr val="tx1"/>
          </a:solidFill>
          <a:latin typeface="Arial" charset="0"/>
          <a:ea typeface="Osaka" charset="0"/>
        </a:defRPr>
      </a:lvl6pPr>
      <a:lvl7pPr marL="914400" algn="l" rtl="0" eaLnBrk="1" fontAlgn="base" hangingPunct="1">
        <a:spcBef>
          <a:spcPct val="0"/>
        </a:spcBef>
        <a:spcAft>
          <a:spcPct val="0"/>
        </a:spcAft>
        <a:defRPr sz="2400">
          <a:solidFill>
            <a:schemeClr val="tx1"/>
          </a:solidFill>
          <a:latin typeface="Arial" charset="0"/>
          <a:ea typeface="Osaka" charset="0"/>
        </a:defRPr>
      </a:lvl7pPr>
      <a:lvl8pPr marL="1371600" algn="l" rtl="0" eaLnBrk="1" fontAlgn="base" hangingPunct="1">
        <a:spcBef>
          <a:spcPct val="0"/>
        </a:spcBef>
        <a:spcAft>
          <a:spcPct val="0"/>
        </a:spcAft>
        <a:defRPr sz="2400">
          <a:solidFill>
            <a:schemeClr val="tx1"/>
          </a:solidFill>
          <a:latin typeface="Arial" charset="0"/>
          <a:ea typeface="Osaka" charset="0"/>
        </a:defRPr>
      </a:lvl8pPr>
      <a:lvl9pPr marL="1828800" algn="l" rtl="0" eaLnBrk="1" fontAlgn="base" hangingPunct="1">
        <a:spcBef>
          <a:spcPct val="0"/>
        </a:spcBef>
        <a:spcAft>
          <a:spcPct val="0"/>
        </a:spcAft>
        <a:defRPr sz="2400">
          <a:solidFill>
            <a:schemeClr val="tx1"/>
          </a:solidFill>
          <a:latin typeface="Arial" charset="0"/>
          <a:ea typeface="Osaka" charset="0"/>
        </a:defRPr>
      </a:lvl9pPr>
    </p:titleStyle>
    <p:bodyStyle>
      <a:lvl1pPr marL="342900" indent="-342900" algn="l" rtl="0" eaLnBrk="1" fontAlgn="base" hangingPunct="1">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YPor4N25kyNe1Lkqd_276k0fV_hRU5JR/view?usp=drive_lin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48550/arXiv.2010.09852" TargetMode="External"/><Relationship Id="rId2" Type="http://schemas.openxmlformats.org/officeDocument/2006/relationships/hyperlink" Target="https://doi.org/10.1145/3593856.3595911" TargetMode="External"/><Relationship Id="rId1" Type="http://schemas.openxmlformats.org/officeDocument/2006/relationships/slideLayout" Target="../slideLayouts/slideLayout2.xml"/><Relationship Id="rId4" Type="http://schemas.openxmlformats.org/officeDocument/2006/relationships/hyperlink" Target="https://doi.org/10.1145/2749469.275039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AC1200-4704-65E4-80BF-A39DD635DFF3}"/>
              </a:ext>
            </a:extLst>
          </p:cNvPr>
          <p:cNvSpPr>
            <a:spLocks noGrp="1"/>
          </p:cNvSpPr>
          <p:nvPr>
            <p:ph type="subTitle" idx="1"/>
          </p:nvPr>
        </p:nvSpPr>
        <p:spPr/>
        <p:txBody>
          <a:bodyPr/>
          <a:lstStyle/>
          <a:p>
            <a:r>
              <a:rPr lang="en-US" dirty="0"/>
              <a:t>CS575 Jiankun Dong</a:t>
            </a:r>
          </a:p>
          <a:p>
            <a:endParaRPr lang="en-US" dirty="0"/>
          </a:p>
          <a:p>
            <a:endParaRPr lang="en-US" dirty="0"/>
          </a:p>
          <a:p>
            <a:r>
              <a:rPr lang="en-US" dirty="0"/>
              <a:t>Link to presentation</a:t>
            </a:r>
          </a:p>
          <a:p>
            <a:r>
              <a:rPr lang="en-US" dirty="0">
                <a:hlinkClick r:id="rId2"/>
              </a:rPr>
              <a:t>https://drive.google.com/file/d/1YPor4N25kyNe1Lkqd_276k0fV_hRU5JR/view?usp=drive_link</a:t>
            </a:r>
            <a:endParaRPr lang="en-US" dirty="0"/>
          </a:p>
        </p:txBody>
      </p:sp>
      <p:sp>
        <p:nvSpPr>
          <p:cNvPr id="2" name="Title 1">
            <a:extLst>
              <a:ext uri="{FF2B5EF4-FFF2-40B4-BE49-F238E27FC236}">
                <a16:creationId xmlns:a16="http://schemas.microsoft.com/office/drawing/2014/main" id="{DA1237A9-1534-9842-1035-318109820FAF}"/>
              </a:ext>
            </a:extLst>
          </p:cNvPr>
          <p:cNvSpPr>
            <a:spLocks noGrp="1"/>
          </p:cNvSpPr>
          <p:nvPr>
            <p:ph type="ctrTitle"/>
          </p:nvPr>
        </p:nvSpPr>
        <p:spPr/>
        <p:txBody>
          <a:bodyPr>
            <a:normAutofit fontScale="90000"/>
          </a:bodyPr>
          <a:lstStyle/>
          <a:p>
            <a:r>
              <a:rPr lang="en-US" sz="4400" dirty="0"/>
              <a:t>Enhancing Performance through Advanced Memory Allocation Techniques</a:t>
            </a:r>
          </a:p>
        </p:txBody>
      </p:sp>
    </p:spTree>
    <p:extLst>
      <p:ext uri="{BB962C8B-B14F-4D97-AF65-F5344CB8AC3E}">
        <p14:creationId xmlns:p14="http://schemas.microsoft.com/office/powerpoint/2010/main" val="34408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18EC-79A6-0DEE-9BA4-7135FDDECFD1}"/>
              </a:ext>
            </a:extLst>
          </p:cNvPr>
          <p:cNvSpPr>
            <a:spLocks noGrp="1"/>
          </p:cNvSpPr>
          <p:nvPr>
            <p:ph type="title"/>
          </p:nvPr>
        </p:nvSpPr>
        <p:spPr/>
        <p:txBody>
          <a:bodyPr/>
          <a:lstStyle/>
          <a:p>
            <a:r>
              <a:rPr lang="en-US" dirty="0"/>
              <a:t>Llama</a:t>
            </a:r>
          </a:p>
        </p:txBody>
      </p:sp>
      <p:pic>
        <p:nvPicPr>
          <p:cNvPr id="5" name="Content Placeholder 4">
            <a:extLst>
              <a:ext uri="{FF2B5EF4-FFF2-40B4-BE49-F238E27FC236}">
                <a16:creationId xmlns:a16="http://schemas.microsoft.com/office/drawing/2014/main" id="{296C141F-F5F7-042E-07D9-712A4ED437C7}"/>
              </a:ext>
            </a:extLst>
          </p:cNvPr>
          <p:cNvPicPr>
            <a:picLocks noGrp="1" noChangeAspect="1"/>
          </p:cNvPicPr>
          <p:nvPr>
            <p:ph idx="1"/>
          </p:nvPr>
        </p:nvPicPr>
        <p:blipFill>
          <a:blip r:embed="rId2"/>
          <a:stretch>
            <a:fillRect/>
          </a:stretch>
        </p:blipFill>
        <p:spPr>
          <a:xfrm>
            <a:off x="1585912" y="1571143"/>
            <a:ext cx="9020175" cy="1447800"/>
          </a:xfrm>
        </p:spPr>
      </p:pic>
      <p:pic>
        <p:nvPicPr>
          <p:cNvPr id="7" name="Picture 6">
            <a:extLst>
              <a:ext uri="{FF2B5EF4-FFF2-40B4-BE49-F238E27FC236}">
                <a16:creationId xmlns:a16="http://schemas.microsoft.com/office/drawing/2014/main" id="{AE4E40D4-8650-62FE-7166-0A7D7B51932D}"/>
              </a:ext>
            </a:extLst>
          </p:cNvPr>
          <p:cNvPicPr>
            <a:picLocks noChangeAspect="1"/>
          </p:cNvPicPr>
          <p:nvPr/>
        </p:nvPicPr>
        <p:blipFill>
          <a:blip r:embed="rId3"/>
          <a:stretch>
            <a:fillRect/>
          </a:stretch>
        </p:blipFill>
        <p:spPr>
          <a:xfrm>
            <a:off x="3236977" y="3839058"/>
            <a:ext cx="5095875" cy="1924050"/>
          </a:xfrm>
          <a:prstGeom prst="rect">
            <a:avLst/>
          </a:prstGeom>
        </p:spPr>
      </p:pic>
    </p:spTree>
    <p:extLst>
      <p:ext uri="{BB962C8B-B14F-4D97-AF65-F5344CB8AC3E}">
        <p14:creationId xmlns:p14="http://schemas.microsoft.com/office/powerpoint/2010/main" val="184088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AA8-86D5-8280-39F9-0FF50E2DEE2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0888510-2E77-6B50-EB42-2E3624341496}"/>
              </a:ext>
            </a:extLst>
          </p:cNvPr>
          <p:cNvSpPr>
            <a:spLocks noGrp="1"/>
          </p:cNvSpPr>
          <p:nvPr>
            <p:ph idx="1"/>
          </p:nvPr>
        </p:nvSpPr>
        <p:spPr/>
        <p:txBody>
          <a:bodyPr>
            <a:normAutofit fontScale="77500" lnSpcReduction="20000"/>
          </a:bodyPr>
          <a:lstStyle/>
          <a:p>
            <a:pPr rtl="0">
              <a:spcBef>
                <a:spcPts val="1200"/>
              </a:spcBef>
              <a:spcAft>
                <a:spcPts val="1000"/>
              </a:spcAft>
            </a:pPr>
            <a:r>
              <a:rPr lang="en-US" sz="1800" b="0" i="0" u="none" strike="noStrike" dirty="0">
                <a:solidFill>
                  <a:srgbClr val="000000"/>
                </a:solidFill>
                <a:effectLst/>
                <a:latin typeface="Times New Roman" panose="02020603050405020304" pitchFamily="18" charset="0"/>
              </a:rPr>
              <a:t>[1] </a:t>
            </a:r>
            <a:r>
              <a:rPr lang="en-US" sz="1800" b="0" i="0" u="none" strike="noStrike" dirty="0" err="1">
                <a:solidFill>
                  <a:srgbClr val="000000"/>
                </a:solidFill>
                <a:effectLst/>
                <a:latin typeface="Times New Roman" panose="02020603050405020304" pitchFamily="18" charset="0"/>
              </a:rPr>
              <a:t>Ruihao</a:t>
            </a:r>
            <a:r>
              <a:rPr lang="en-US" sz="1800" b="0" i="0" u="none" strike="noStrike" dirty="0">
                <a:solidFill>
                  <a:srgbClr val="000000"/>
                </a:solidFill>
                <a:effectLst/>
                <a:latin typeface="Times New Roman" panose="02020603050405020304" pitchFamily="18" charset="0"/>
              </a:rPr>
              <a:t> Li, </a:t>
            </a:r>
            <a:r>
              <a:rPr lang="en-US" sz="1800" b="0" i="0" u="none" strike="noStrike" dirty="0" err="1">
                <a:solidFill>
                  <a:srgbClr val="000000"/>
                </a:solidFill>
                <a:effectLst/>
                <a:latin typeface="Times New Roman" panose="02020603050405020304" pitchFamily="18" charset="0"/>
              </a:rPr>
              <a:t>Qinzhe</a:t>
            </a:r>
            <a:r>
              <a:rPr lang="en-US" sz="1800" b="0" i="0" u="none" strike="noStrike" dirty="0">
                <a:solidFill>
                  <a:srgbClr val="000000"/>
                </a:solidFill>
                <a:effectLst/>
                <a:latin typeface="Times New Roman" panose="02020603050405020304" pitchFamily="18" charset="0"/>
              </a:rPr>
              <a:t> Wu, Krishna Kavi, Gayatri Mehta, </a:t>
            </a:r>
            <a:r>
              <a:rPr lang="en-US" sz="1800" b="0" i="0" u="none" strike="noStrike" dirty="0" err="1">
                <a:solidFill>
                  <a:srgbClr val="000000"/>
                </a:solidFill>
                <a:effectLst/>
                <a:latin typeface="Times New Roman" panose="02020603050405020304" pitchFamily="18" charset="0"/>
              </a:rPr>
              <a:t>Neeraja</a:t>
            </a:r>
            <a:r>
              <a:rPr lang="en-US" sz="1800" b="0" i="0" u="none" strike="noStrike" dirty="0">
                <a:solidFill>
                  <a:srgbClr val="000000"/>
                </a:solidFill>
                <a:effectLst/>
                <a:latin typeface="Times New Roman" panose="02020603050405020304" pitchFamily="18" charset="0"/>
              </a:rPr>
              <a:t> J. </a:t>
            </a:r>
            <a:r>
              <a:rPr lang="en-US" sz="1800" b="0" i="0" u="none" strike="noStrike" dirty="0" err="1">
                <a:solidFill>
                  <a:srgbClr val="000000"/>
                </a:solidFill>
                <a:effectLst/>
                <a:latin typeface="Times New Roman" panose="02020603050405020304" pitchFamily="18" charset="0"/>
              </a:rPr>
              <a:t>Yadwadkar</a:t>
            </a:r>
            <a:r>
              <a:rPr lang="en-US" sz="1800" b="0" i="0" u="none" strike="noStrike" dirty="0">
                <a:solidFill>
                  <a:srgbClr val="000000"/>
                </a:solidFill>
                <a:effectLst/>
                <a:latin typeface="Times New Roman" panose="02020603050405020304" pitchFamily="18" charset="0"/>
              </a:rPr>
              <a:t>, and Lizy K. John. 2023. NextGen-Malloc: Giving Memory Allocator Its Own Room in the House. In Proceedings of the 19th Workshop on Hot Topics in Operating Systems (HOTOS '23). Association for Computing Machinery, New York, NY, USA, 135–142.</a:t>
            </a:r>
            <a:r>
              <a:rPr lang="en-US" sz="1800" b="0" i="0" u="none" strike="noStrike" dirty="0">
                <a:solidFill>
                  <a:srgbClr val="000000"/>
                </a:solidFill>
                <a:effectLst/>
                <a:latin typeface="Times New Roman" panose="02020603050405020304" pitchFamily="18" charset="0"/>
                <a:hlinkClick r:id="rId2"/>
              </a:rPr>
              <a:t> </a:t>
            </a:r>
            <a:r>
              <a:rPr lang="en-US" sz="1800" b="0" i="0" u="sng" strike="noStrike" dirty="0">
                <a:solidFill>
                  <a:srgbClr val="1155CC"/>
                </a:solidFill>
                <a:effectLst/>
                <a:latin typeface="Times New Roman" panose="02020603050405020304" pitchFamily="18" charset="0"/>
                <a:hlinkClick r:id="rId2"/>
              </a:rPr>
              <a:t>https://doi.org/10.1145/3593856.3595911</a:t>
            </a:r>
            <a:endParaRPr lang="en-US" b="0" dirty="0">
              <a:effectLst/>
            </a:endParaRPr>
          </a:p>
          <a:p>
            <a:pPr rtl="0">
              <a:spcBef>
                <a:spcPts val="1200"/>
              </a:spcBef>
              <a:spcAft>
                <a:spcPts val="1000"/>
              </a:spcAft>
            </a:pPr>
            <a:r>
              <a:rPr lang="en-US" sz="1800" b="0" i="0" u="none" strike="noStrike" dirty="0">
                <a:solidFill>
                  <a:srgbClr val="000000"/>
                </a:solidFill>
                <a:effectLst/>
                <a:latin typeface="Times New Roman" panose="02020603050405020304" pitchFamily="18" charset="0"/>
              </a:rPr>
              <a:t>[2] Hermann Schweizer, Maciej </a:t>
            </a:r>
            <a:r>
              <a:rPr lang="en-US" sz="1800" b="0" i="0" u="none" strike="noStrike" dirty="0" err="1">
                <a:solidFill>
                  <a:srgbClr val="000000"/>
                </a:solidFill>
                <a:effectLst/>
                <a:latin typeface="Times New Roman" panose="02020603050405020304" pitchFamily="18" charset="0"/>
              </a:rPr>
              <a:t>Besta</a:t>
            </a:r>
            <a:r>
              <a:rPr lang="en-US" sz="1800" b="0" i="0" u="none" strike="noStrike" dirty="0">
                <a:solidFill>
                  <a:srgbClr val="000000"/>
                </a:solidFill>
                <a:effectLst/>
                <a:latin typeface="Times New Roman" panose="02020603050405020304" pitchFamily="18" charset="0"/>
              </a:rPr>
              <a:t>, and Torsten </a:t>
            </a:r>
            <a:r>
              <a:rPr lang="en-US" sz="1800" b="0" i="0" u="none" strike="noStrike" dirty="0" err="1">
                <a:solidFill>
                  <a:srgbClr val="000000"/>
                </a:solidFill>
                <a:effectLst/>
                <a:latin typeface="Times New Roman" panose="02020603050405020304" pitchFamily="18" charset="0"/>
              </a:rPr>
              <a:t>Hoefler</a:t>
            </a:r>
            <a:r>
              <a:rPr lang="en-US" sz="1800" b="0" i="0" u="none" strike="noStrike" dirty="0">
                <a:solidFill>
                  <a:srgbClr val="000000"/>
                </a:solidFill>
                <a:effectLst/>
                <a:latin typeface="Times New Roman" panose="02020603050405020304" pitchFamily="18" charset="0"/>
              </a:rPr>
              <a:t>. 2015. Evaluating the cost of atomic operations on modern architectures. In 2015 International Conference on Parallel Architecture and Compilation (PACT). IEEE, 445–456.</a:t>
            </a:r>
            <a:r>
              <a:rPr lang="en-US" sz="1800" b="0" i="0" u="sng" strike="noStrike" dirty="0">
                <a:solidFill>
                  <a:srgbClr val="1155CC"/>
                </a:solidFill>
                <a:effectLst/>
                <a:latin typeface="Times New Roman" panose="02020603050405020304" pitchFamily="18" charset="0"/>
                <a:hlinkClick r:id="rId3"/>
              </a:rPr>
              <a:t>https://doi.org/10.48550/arXiv.2010.09852</a:t>
            </a:r>
            <a:endParaRPr lang="en-US" b="0" dirty="0">
              <a:effectLst/>
            </a:endParaRPr>
          </a:p>
          <a:p>
            <a:pPr rtl="0">
              <a:spcBef>
                <a:spcPts val="1200"/>
              </a:spcBef>
              <a:spcAft>
                <a:spcPts val="1000"/>
              </a:spcAft>
            </a:pPr>
            <a:r>
              <a:rPr lang="en-US" sz="1800" b="0" i="0" u="none" strike="noStrike" dirty="0">
                <a:solidFill>
                  <a:srgbClr val="000000"/>
                </a:solidFill>
                <a:effectLst/>
                <a:latin typeface="Times New Roman" panose="02020603050405020304" pitchFamily="18" charset="0"/>
              </a:rPr>
              <a:t>[3] </a:t>
            </a:r>
            <a:r>
              <a:rPr lang="en-US" sz="1800" b="0" i="0" u="none" strike="noStrike" dirty="0" err="1">
                <a:solidFill>
                  <a:srgbClr val="000000"/>
                </a:solidFill>
                <a:effectLst/>
                <a:latin typeface="Times New Roman" panose="02020603050405020304" pitchFamily="18" charset="0"/>
              </a:rPr>
              <a:t>Svilen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Kanev</a:t>
            </a:r>
            <a:r>
              <a:rPr lang="en-US" sz="1800" b="0" i="0" u="none" strike="noStrike" dirty="0">
                <a:solidFill>
                  <a:srgbClr val="000000"/>
                </a:solidFill>
                <a:effectLst/>
                <a:latin typeface="Times New Roman" panose="02020603050405020304" pitchFamily="18" charset="0"/>
              </a:rPr>
              <a:t>, Juan Pablo </a:t>
            </a:r>
            <a:r>
              <a:rPr lang="en-US" sz="1800" b="0" i="0" u="none" strike="noStrike" dirty="0" err="1">
                <a:solidFill>
                  <a:srgbClr val="000000"/>
                </a:solidFill>
                <a:effectLst/>
                <a:latin typeface="Times New Roman" panose="02020603050405020304" pitchFamily="18" charset="0"/>
              </a:rPr>
              <a:t>Darago</a:t>
            </a:r>
            <a:r>
              <a:rPr lang="en-US" sz="1800" b="0" i="0" u="none" strike="noStrike" dirty="0">
                <a:solidFill>
                  <a:srgbClr val="000000"/>
                </a:solidFill>
                <a:effectLst/>
                <a:latin typeface="Times New Roman" panose="02020603050405020304" pitchFamily="18" charset="0"/>
              </a:rPr>
              <a:t>, Kim Hazelwood, Parthasarathy Ranganathan, Tipp Moseley, Gu-Yeon Wei, and David Brooks. 2015. Profiling a warehouse-scale computer. In 2015 ACM/IEEE 42nd Annual International Symposium on Computer Architecture (ISCA). 158–169.</a:t>
            </a:r>
            <a:r>
              <a:rPr lang="en-US" sz="1800" b="0" i="0" u="none" strike="noStrike" dirty="0">
                <a:solidFill>
                  <a:srgbClr val="000000"/>
                </a:solidFill>
                <a:effectLst/>
                <a:latin typeface="Times New Roman" panose="02020603050405020304" pitchFamily="18" charset="0"/>
                <a:hlinkClick r:id="rId4"/>
              </a:rPr>
              <a:t> </a:t>
            </a:r>
            <a:r>
              <a:rPr lang="en-US" sz="1800" b="0" i="0" u="sng" strike="noStrike" dirty="0">
                <a:solidFill>
                  <a:srgbClr val="1155CC"/>
                </a:solidFill>
                <a:effectLst/>
                <a:latin typeface="Times New Roman" panose="02020603050405020304" pitchFamily="18" charset="0"/>
                <a:hlinkClick r:id="rId4"/>
              </a:rPr>
              <a:t>https://doi.org/10.1145/2749469.2750392</a:t>
            </a:r>
            <a:endParaRPr lang="en-US" b="0" dirty="0">
              <a:effectLst/>
            </a:endParaRPr>
          </a:p>
          <a:p>
            <a:pPr rtl="0">
              <a:spcBef>
                <a:spcPts val="1200"/>
              </a:spcBef>
              <a:spcAft>
                <a:spcPts val="1000"/>
              </a:spcAft>
            </a:pPr>
            <a:r>
              <a:rPr lang="en-US" sz="1800" b="0" i="0" u="none" strike="noStrike" dirty="0">
                <a:solidFill>
                  <a:srgbClr val="000000"/>
                </a:solidFill>
                <a:effectLst/>
                <a:latin typeface="Times New Roman" panose="02020603050405020304" pitchFamily="18" charset="0"/>
              </a:rPr>
              <a:t>[4] </a:t>
            </a:r>
            <a:r>
              <a:rPr lang="en-US" sz="1800" b="0" i="0" u="none" strike="noStrike" dirty="0" err="1">
                <a:solidFill>
                  <a:srgbClr val="000000"/>
                </a:solidFill>
                <a:effectLst/>
                <a:latin typeface="Times New Roman" panose="02020603050405020304" pitchFamily="18" charset="0"/>
              </a:rPr>
              <a:t>Svilen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Kanev</a:t>
            </a:r>
            <a:r>
              <a:rPr lang="en-US" sz="1800" b="0" i="0" u="none" strike="noStrike" dirty="0">
                <a:solidFill>
                  <a:srgbClr val="000000"/>
                </a:solidFill>
                <a:effectLst/>
                <a:latin typeface="Times New Roman" panose="02020603050405020304" pitchFamily="18" charset="0"/>
              </a:rPr>
              <a:t>, Sam </a:t>
            </a:r>
            <a:r>
              <a:rPr lang="en-US" sz="1800" b="0" i="0" u="none" strike="noStrike" dirty="0" err="1">
                <a:solidFill>
                  <a:srgbClr val="000000"/>
                </a:solidFill>
                <a:effectLst/>
                <a:latin typeface="Times New Roman" panose="02020603050405020304" pitchFamily="18" charset="0"/>
              </a:rPr>
              <a:t>Likun</a:t>
            </a:r>
            <a:r>
              <a:rPr lang="en-US" sz="1800" b="0" i="0" u="none" strike="noStrike" dirty="0">
                <a:solidFill>
                  <a:srgbClr val="000000"/>
                </a:solidFill>
                <a:effectLst/>
                <a:latin typeface="Times New Roman" panose="02020603050405020304" pitchFamily="18" charset="0"/>
              </a:rPr>
              <a:t> Xi, Gu-Yeon Wei, and David Brooks. 2017. </a:t>
            </a:r>
            <a:r>
              <a:rPr lang="en-US" sz="1800" b="0" i="0" u="none" strike="noStrike" dirty="0" err="1">
                <a:solidFill>
                  <a:srgbClr val="000000"/>
                </a:solidFill>
                <a:effectLst/>
                <a:latin typeface="Times New Roman" panose="02020603050405020304" pitchFamily="18" charset="0"/>
              </a:rPr>
              <a:t>Mallacc</a:t>
            </a:r>
            <a:r>
              <a:rPr lang="en-US" sz="1800" b="0" i="0" u="none" strike="noStrike" dirty="0">
                <a:solidFill>
                  <a:srgbClr val="000000"/>
                </a:solidFill>
                <a:effectLst/>
                <a:latin typeface="Times New Roman" panose="02020603050405020304" pitchFamily="18" charset="0"/>
              </a:rPr>
              <a:t>: Accelerating Memory Allocation. In Proceedings of the </a:t>
            </a:r>
            <a:r>
              <a:rPr lang="en-US" sz="1800" b="0" i="0" u="none" strike="noStrike" dirty="0" err="1">
                <a:solidFill>
                  <a:srgbClr val="000000"/>
                </a:solidFill>
                <a:effectLst/>
                <a:latin typeface="Times New Roman" panose="02020603050405020304" pitchFamily="18" charset="0"/>
              </a:rPr>
              <a:t>TwentySecond</a:t>
            </a:r>
            <a:r>
              <a:rPr lang="en-US" sz="1800" b="0" i="0" u="none" strike="noStrike" dirty="0">
                <a:solidFill>
                  <a:srgbClr val="000000"/>
                </a:solidFill>
                <a:effectLst/>
                <a:latin typeface="Times New Roman" panose="02020603050405020304" pitchFamily="18" charset="0"/>
              </a:rPr>
              <a:t> International Conference on Architectural Support for Programming Languages and Operating Systems (Xi’an, China) (ASPLOS ’17).</a:t>
            </a:r>
            <a:endParaRPr lang="en-US" b="0" dirty="0">
              <a:effectLst/>
            </a:endParaRPr>
          </a:p>
          <a:p>
            <a:pPr rtl="0">
              <a:spcBef>
                <a:spcPts val="1200"/>
              </a:spcBef>
              <a:spcAft>
                <a:spcPts val="1000"/>
              </a:spcAft>
            </a:pPr>
            <a:r>
              <a:rPr lang="en-US" sz="1800" b="0" i="0" u="none" strike="noStrike" dirty="0">
                <a:solidFill>
                  <a:srgbClr val="000000"/>
                </a:solidFill>
                <a:effectLst/>
                <a:latin typeface="Times New Roman" panose="02020603050405020304" pitchFamily="18" charset="0"/>
              </a:rPr>
              <a:t>[5] Martin Maas, David G. Andersen, Michael </a:t>
            </a:r>
            <a:r>
              <a:rPr lang="en-US" sz="1800" b="0" i="0" u="none" strike="noStrike" dirty="0" err="1">
                <a:solidFill>
                  <a:srgbClr val="000000"/>
                </a:solidFill>
                <a:effectLst/>
                <a:latin typeface="Times New Roman" panose="02020603050405020304" pitchFamily="18" charset="0"/>
              </a:rPr>
              <a:t>Isard</a:t>
            </a:r>
            <a:r>
              <a:rPr lang="en-US" sz="1800" b="0" i="0" u="none" strike="noStrike" dirty="0">
                <a:solidFill>
                  <a:srgbClr val="000000"/>
                </a:solidFill>
                <a:effectLst/>
                <a:latin typeface="Times New Roman" panose="02020603050405020304" pitchFamily="18" charset="0"/>
              </a:rPr>
              <a:t>, Mohammad Mahdi </a:t>
            </a:r>
            <a:r>
              <a:rPr lang="en-US" sz="1800" b="0" i="0" u="none" strike="noStrike" dirty="0" err="1">
                <a:solidFill>
                  <a:srgbClr val="000000"/>
                </a:solidFill>
                <a:effectLst/>
                <a:latin typeface="Times New Roman" panose="02020603050405020304" pitchFamily="18" charset="0"/>
              </a:rPr>
              <a:t>Javanmard</a:t>
            </a:r>
            <a:r>
              <a:rPr lang="en-US" sz="1800" b="0" i="0" u="none" strike="noStrike" dirty="0">
                <a:solidFill>
                  <a:srgbClr val="000000"/>
                </a:solidFill>
                <a:effectLst/>
                <a:latin typeface="Times New Roman" panose="02020603050405020304" pitchFamily="18" charset="0"/>
              </a:rPr>
              <a:t>, Kathryn S. McKinley, and Colin </a:t>
            </a:r>
            <a:r>
              <a:rPr lang="en-US" sz="1800" b="0" i="0" u="none" strike="noStrike" dirty="0" err="1">
                <a:solidFill>
                  <a:srgbClr val="000000"/>
                </a:solidFill>
                <a:effectLst/>
                <a:latin typeface="Times New Roman" panose="02020603050405020304" pitchFamily="18" charset="0"/>
              </a:rPr>
              <a:t>Raffel</a:t>
            </a:r>
            <a:r>
              <a:rPr lang="en-US" sz="1800" b="0" i="0" u="none" strike="noStrike" dirty="0">
                <a:solidFill>
                  <a:srgbClr val="000000"/>
                </a:solidFill>
                <a:effectLst/>
                <a:latin typeface="Times New Roman" panose="02020603050405020304" pitchFamily="18" charset="0"/>
              </a:rPr>
              <a:t>. 2020. Learning-based Memory Allocation for C++ Server Workloads. In Proceedings of the Twenty-Fifth International Conference on Architectural Support for Programming Languages and Operating Systems (ASPLOS '20). Association for Computing Machinery, New York, NY, USA, 541–556. https://doi.org/10.1145/3373376.3378525</a:t>
            </a:r>
            <a:endParaRPr lang="en-US" b="0" dirty="0">
              <a:effectLst/>
            </a:endParaRPr>
          </a:p>
        </p:txBody>
      </p:sp>
    </p:spTree>
    <p:extLst>
      <p:ext uri="{BB962C8B-B14F-4D97-AF65-F5344CB8AC3E}">
        <p14:creationId xmlns:p14="http://schemas.microsoft.com/office/powerpoint/2010/main" val="214877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56CA-C2EF-0269-6408-6AB20E38870E}"/>
              </a:ext>
            </a:extLst>
          </p:cNvPr>
          <p:cNvSpPr>
            <a:spLocks noGrp="1"/>
          </p:cNvSpPr>
          <p:nvPr>
            <p:ph type="title"/>
          </p:nvPr>
        </p:nvSpPr>
        <p:spPr/>
        <p:txBody>
          <a:bodyPr/>
          <a:lstStyle/>
          <a:p>
            <a:r>
              <a:rPr lang="en-US" dirty="0"/>
              <a:t>Challenges for current system</a:t>
            </a:r>
          </a:p>
        </p:txBody>
      </p:sp>
      <p:pic>
        <p:nvPicPr>
          <p:cNvPr id="5" name="Content Placeholder 4">
            <a:extLst>
              <a:ext uri="{FF2B5EF4-FFF2-40B4-BE49-F238E27FC236}">
                <a16:creationId xmlns:a16="http://schemas.microsoft.com/office/drawing/2014/main" id="{8FB8E1FB-FCE9-9C1A-4C5D-712D340D21E3}"/>
              </a:ext>
            </a:extLst>
          </p:cNvPr>
          <p:cNvPicPr>
            <a:picLocks noGrp="1" noChangeAspect="1"/>
          </p:cNvPicPr>
          <p:nvPr>
            <p:ph idx="1"/>
          </p:nvPr>
        </p:nvPicPr>
        <p:blipFill>
          <a:blip r:embed="rId2"/>
          <a:stretch>
            <a:fillRect/>
          </a:stretch>
        </p:blipFill>
        <p:spPr>
          <a:xfrm>
            <a:off x="2014537" y="2200275"/>
            <a:ext cx="8162925" cy="3143250"/>
          </a:xfrm>
        </p:spPr>
      </p:pic>
    </p:spTree>
    <p:extLst>
      <p:ext uri="{BB962C8B-B14F-4D97-AF65-F5344CB8AC3E}">
        <p14:creationId xmlns:p14="http://schemas.microsoft.com/office/powerpoint/2010/main" val="409411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5FBD-1028-1D24-E41F-687D8C7189C8}"/>
              </a:ext>
            </a:extLst>
          </p:cNvPr>
          <p:cNvSpPr>
            <a:spLocks noGrp="1"/>
          </p:cNvSpPr>
          <p:nvPr>
            <p:ph type="title"/>
          </p:nvPr>
        </p:nvSpPr>
        <p:spPr/>
        <p:txBody>
          <a:bodyPr/>
          <a:lstStyle/>
          <a:p>
            <a:r>
              <a:rPr lang="en-US" dirty="0"/>
              <a:t>Challenges for current system</a:t>
            </a:r>
          </a:p>
        </p:txBody>
      </p:sp>
      <p:pic>
        <p:nvPicPr>
          <p:cNvPr id="5" name="Content Placeholder 4">
            <a:extLst>
              <a:ext uri="{FF2B5EF4-FFF2-40B4-BE49-F238E27FC236}">
                <a16:creationId xmlns:a16="http://schemas.microsoft.com/office/drawing/2014/main" id="{2E34EF35-633B-2A94-A456-FC8A4FD60F13}"/>
              </a:ext>
            </a:extLst>
          </p:cNvPr>
          <p:cNvPicPr>
            <a:picLocks noGrp="1" noChangeAspect="1"/>
          </p:cNvPicPr>
          <p:nvPr>
            <p:ph idx="1"/>
          </p:nvPr>
        </p:nvPicPr>
        <p:blipFill>
          <a:blip r:embed="rId2"/>
          <a:stretch>
            <a:fillRect/>
          </a:stretch>
        </p:blipFill>
        <p:spPr>
          <a:xfrm>
            <a:off x="3567112" y="2038350"/>
            <a:ext cx="5057775" cy="1390650"/>
          </a:xfrm>
        </p:spPr>
      </p:pic>
      <p:pic>
        <p:nvPicPr>
          <p:cNvPr id="7" name="Picture 6">
            <a:extLst>
              <a:ext uri="{FF2B5EF4-FFF2-40B4-BE49-F238E27FC236}">
                <a16:creationId xmlns:a16="http://schemas.microsoft.com/office/drawing/2014/main" id="{606E0685-383D-892B-BCC7-C5364BF40975}"/>
              </a:ext>
            </a:extLst>
          </p:cNvPr>
          <p:cNvPicPr>
            <a:picLocks noChangeAspect="1"/>
          </p:cNvPicPr>
          <p:nvPr/>
        </p:nvPicPr>
        <p:blipFill>
          <a:blip r:embed="rId3"/>
          <a:stretch>
            <a:fillRect/>
          </a:stretch>
        </p:blipFill>
        <p:spPr>
          <a:xfrm>
            <a:off x="3652542" y="3429000"/>
            <a:ext cx="4943475" cy="1781175"/>
          </a:xfrm>
          <a:prstGeom prst="rect">
            <a:avLst/>
          </a:prstGeom>
        </p:spPr>
      </p:pic>
    </p:spTree>
    <p:extLst>
      <p:ext uri="{BB962C8B-B14F-4D97-AF65-F5344CB8AC3E}">
        <p14:creationId xmlns:p14="http://schemas.microsoft.com/office/powerpoint/2010/main" val="38255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EEFC-5D87-A5A8-96CC-A6E8AEB01E5B}"/>
              </a:ext>
            </a:extLst>
          </p:cNvPr>
          <p:cNvSpPr>
            <a:spLocks noGrp="1"/>
          </p:cNvSpPr>
          <p:nvPr>
            <p:ph type="title"/>
          </p:nvPr>
        </p:nvSpPr>
        <p:spPr/>
        <p:txBody>
          <a:bodyPr/>
          <a:lstStyle/>
          <a:p>
            <a:r>
              <a:rPr lang="en-US" dirty="0"/>
              <a:t>Challenges for current system </a:t>
            </a:r>
          </a:p>
        </p:txBody>
      </p:sp>
      <p:pic>
        <p:nvPicPr>
          <p:cNvPr id="5" name="Picture 4">
            <a:extLst>
              <a:ext uri="{FF2B5EF4-FFF2-40B4-BE49-F238E27FC236}">
                <a16:creationId xmlns:a16="http://schemas.microsoft.com/office/drawing/2014/main" id="{20350113-9E19-E2A5-672B-BAF421967495}"/>
              </a:ext>
            </a:extLst>
          </p:cNvPr>
          <p:cNvPicPr>
            <a:picLocks noChangeAspect="1"/>
          </p:cNvPicPr>
          <p:nvPr/>
        </p:nvPicPr>
        <p:blipFill>
          <a:blip r:embed="rId2"/>
          <a:stretch>
            <a:fillRect/>
          </a:stretch>
        </p:blipFill>
        <p:spPr>
          <a:xfrm>
            <a:off x="1268445" y="2143125"/>
            <a:ext cx="6600825" cy="2571750"/>
          </a:xfrm>
          <a:prstGeom prst="rect">
            <a:avLst/>
          </a:prstGeom>
        </p:spPr>
      </p:pic>
      <p:pic>
        <p:nvPicPr>
          <p:cNvPr id="7" name="Picture 6">
            <a:extLst>
              <a:ext uri="{FF2B5EF4-FFF2-40B4-BE49-F238E27FC236}">
                <a16:creationId xmlns:a16="http://schemas.microsoft.com/office/drawing/2014/main" id="{D97871CA-94FB-BD4F-AF8D-971202087311}"/>
              </a:ext>
            </a:extLst>
          </p:cNvPr>
          <p:cNvPicPr>
            <a:picLocks noChangeAspect="1"/>
          </p:cNvPicPr>
          <p:nvPr/>
        </p:nvPicPr>
        <p:blipFill>
          <a:blip r:embed="rId3"/>
          <a:stretch>
            <a:fillRect/>
          </a:stretch>
        </p:blipFill>
        <p:spPr>
          <a:xfrm>
            <a:off x="7869270" y="2435012"/>
            <a:ext cx="3876675" cy="2085975"/>
          </a:xfrm>
          <a:prstGeom prst="rect">
            <a:avLst/>
          </a:prstGeom>
        </p:spPr>
      </p:pic>
    </p:spTree>
    <p:extLst>
      <p:ext uri="{BB962C8B-B14F-4D97-AF65-F5344CB8AC3E}">
        <p14:creationId xmlns:p14="http://schemas.microsoft.com/office/powerpoint/2010/main" val="386174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80DB-37C7-15F3-36F5-BCE110F3B78F}"/>
              </a:ext>
            </a:extLst>
          </p:cNvPr>
          <p:cNvSpPr>
            <a:spLocks noGrp="1"/>
          </p:cNvSpPr>
          <p:nvPr>
            <p:ph type="title"/>
          </p:nvPr>
        </p:nvSpPr>
        <p:spPr/>
        <p:txBody>
          <a:bodyPr/>
          <a:lstStyle/>
          <a:p>
            <a:r>
              <a:rPr lang="en-US" dirty="0"/>
              <a:t>Nextgen-Malloc</a:t>
            </a:r>
          </a:p>
        </p:txBody>
      </p:sp>
      <p:sp>
        <p:nvSpPr>
          <p:cNvPr id="6" name="AutoShape 6" descr="A conceptual digital artwork depicting the idea of using a separate core for memory allocation in a computer system. The image features a futuristic computer processor with multiple glowing cores, each labeled with technical symbols. One core is distinctly highlighted and labeled 'Memory Allocation'. This core is connected by glowing neon lines to various other parts of the processor, illustrating its dedicated function in managing memory in a high-tech, visually appealing way. The background is dark to enhance the glowing effect of the lines and cores.">
            <a:extLst>
              <a:ext uri="{FF2B5EF4-FFF2-40B4-BE49-F238E27FC236}">
                <a16:creationId xmlns:a16="http://schemas.microsoft.com/office/drawing/2014/main" id="{F23E3487-2434-F3DD-C3F6-4C27AF34E1EB}"/>
              </a:ext>
            </a:extLst>
          </p:cNvPr>
          <p:cNvSpPr>
            <a:spLocks noChangeAspect="1" noChangeArrowheads="1"/>
          </p:cNvSpPr>
          <p:nvPr/>
        </p:nvSpPr>
        <p:spPr bwMode="auto">
          <a:xfrm>
            <a:off x="2620652" y="-46348"/>
            <a:ext cx="3627748" cy="36277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E78A5EF-44B3-4B9D-BEBF-3CC7329E32B1}"/>
              </a:ext>
            </a:extLst>
          </p:cNvPr>
          <p:cNvPicPr>
            <a:picLocks noChangeAspect="1"/>
          </p:cNvPicPr>
          <p:nvPr/>
        </p:nvPicPr>
        <p:blipFill>
          <a:blip r:embed="rId2"/>
          <a:stretch>
            <a:fillRect/>
          </a:stretch>
        </p:blipFill>
        <p:spPr>
          <a:xfrm>
            <a:off x="3513840" y="1968971"/>
            <a:ext cx="4309621" cy="3584938"/>
          </a:xfrm>
          <a:prstGeom prst="rect">
            <a:avLst/>
          </a:prstGeom>
        </p:spPr>
      </p:pic>
    </p:spTree>
    <p:extLst>
      <p:ext uri="{BB962C8B-B14F-4D97-AF65-F5344CB8AC3E}">
        <p14:creationId xmlns:p14="http://schemas.microsoft.com/office/powerpoint/2010/main" val="98512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2F93-46D5-C3A3-FC3C-78134DA64B4E}"/>
              </a:ext>
            </a:extLst>
          </p:cNvPr>
          <p:cNvSpPr>
            <a:spLocks noGrp="1"/>
          </p:cNvSpPr>
          <p:nvPr>
            <p:ph type="title"/>
          </p:nvPr>
        </p:nvSpPr>
        <p:spPr/>
        <p:txBody>
          <a:bodyPr/>
          <a:lstStyle/>
          <a:p>
            <a:r>
              <a:rPr lang="en-US" dirty="0"/>
              <a:t>Nextgen-Malloc</a:t>
            </a:r>
          </a:p>
        </p:txBody>
      </p:sp>
      <p:pic>
        <p:nvPicPr>
          <p:cNvPr id="5" name="Content Placeholder 4">
            <a:extLst>
              <a:ext uri="{FF2B5EF4-FFF2-40B4-BE49-F238E27FC236}">
                <a16:creationId xmlns:a16="http://schemas.microsoft.com/office/drawing/2014/main" id="{78ABB353-C659-413C-CF33-86BD24EB0A4F}"/>
              </a:ext>
            </a:extLst>
          </p:cNvPr>
          <p:cNvPicPr>
            <a:picLocks noGrp="1" noChangeAspect="1"/>
          </p:cNvPicPr>
          <p:nvPr>
            <p:ph idx="1"/>
          </p:nvPr>
        </p:nvPicPr>
        <p:blipFill>
          <a:blip r:embed="rId2"/>
          <a:stretch>
            <a:fillRect/>
          </a:stretch>
        </p:blipFill>
        <p:spPr>
          <a:xfrm>
            <a:off x="3857625" y="1934065"/>
            <a:ext cx="4476750" cy="3581400"/>
          </a:xfrm>
        </p:spPr>
      </p:pic>
    </p:spTree>
    <p:extLst>
      <p:ext uri="{BB962C8B-B14F-4D97-AF65-F5344CB8AC3E}">
        <p14:creationId xmlns:p14="http://schemas.microsoft.com/office/powerpoint/2010/main" val="394570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9B07-0401-DA60-F98F-4DFA78F7DD5C}"/>
              </a:ext>
            </a:extLst>
          </p:cNvPr>
          <p:cNvSpPr>
            <a:spLocks noGrp="1"/>
          </p:cNvSpPr>
          <p:nvPr>
            <p:ph type="title"/>
          </p:nvPr>
        </p:nvSpPr>
        <p:spPr/>
        <p:txBody>
          <a:bodyPr/>
          <a:lstStyle/>
          <a:p>
            <a:r>
              <a:rPr lang="en-US" dirty="0"/>
              <a:t>Nextgen-Malloc</a:t>
            </a:r>
          </a:p>
        </p:txBody>
      </p:sp>
      <p:pic>
        <p:nvPicPr>
          <p:cNvPr id="1026" name="Picture 2">
            <a:extLst>
              <a:ext uri="{FF2B5EF4-FFF2-40B4-BE49-F238E27FC236}">
                <a16:creationId xmlns:a16="http://schemas.microsoft.com/office/drawing/2014/main" id="{378B716A-743F-E860-5110-BE4C82A6F7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4921" y="1526334"/>
            <a:ext cx="6762158" cy="449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9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63C2-2A76-00C0-5A27-E29DE6DC69BD}"/>
              </a:ext>
            </a:extLst>
          </p:cNvPr>
          <p:cNvSpPr>
            <a:spLocks noGrp="1"/>
          </p:cNvSpPr>
          <p:nvPr>
            <p:ph type="title"/>
          </p:nvPr>
        </p:nvSpPr>
        <p:spPr/>
        <p:txBody>
          <a:bodyPr/>
          <a:lstStyle/>
          <a:p>
            <a:r>
              <a:rPr lang="en-US" dirty="0"/>
              <a:t>Llama</a:t>
            </a:r>
          </a:p>
        </p:txBody>
      </p:sp>
      <p:pic>
        <p:nvPicPr>
          <p:cNvPr id="7" name="Content Placeholder 6">
            <a:extLst>
              <a:ext uri="{FF2B5EF4-FFF2-40B4-BE49-F238E27FC236}">
                <a16:creationId xmlns:a16="http://schemas.microsoft.com/office/drawing/2014/main" id="{09EB9EE4-7B4F-B517-B69B-7188BB563FE9}"/>
              </a:ext>
            </a:extLst>
          </p:cNvPr>
          <p:cNvPicPr>
            <a:picLocks noGrp="1" noChangeAspect="1"/>
          </p:cNvPicPr>
          <p:nvPr>
            <p:ph idx="1"/>
          </p:nvPr>
        </p:nvPicPr>
        <p:blipFill>
          <a:blip r:embed="rId2"/>
          <a:stretch>
            <a:fillRect/>
          </a:stretch>
        </p:blipFill>
        <p:spPr>
          <a:xfrm>
            <a:off x="3638550" y="2986087"/>
            <a:ext cx="4914900" cy="1571625"/>
          </a:xfrm>
        </p:spPr>
      </p:pic>
      <p:pic>
        <p:nvPicPr>
          <p:cNvPr id="5" name="Picture 4">
            <a:extLst>
              <a:ext uri="{FF2B5EF4-FFF2-40B4-BE49-F238E27FC236}">
                <a16:creationId xmlns:a16="http://schemas.microsoft.com/office/drawing/2014/main" id="{97F3F77E-EFD7-3FBC-A568-17DD74FAD146}"/>
              </a:ext>
            </a:extLst>
          </p:cNvPr>
          <p:cNvPicPr>
            <a:picLocks noChangeAspect="1"/>
          </p:cNvPicPr>
          <p:nvPr/>
        </p:nvPicPr>
        <p:blipFill>
          <a:blip r:embed="rId3"/>
          <a:stretch>
            <a:fillRect/>
          </a:stretch>
        </p:blipFill>
        <p:spPr>
          <a:xfrm>
            <a:off x="3171825" y="1350438"/>
            <a:ext cx="5848350" cy="1819275"/>
          </a:xfrm>
          <a:prstGeom prst="rect">
            <a:avLst/>
          </a:prstGeom>
        </p:spPr>
      </p:pic>
    </p:spTree>
    <p:extLst>
      <p:ext uri="{BB962C8B-B14F-4D97-AF65-F5344CB8AC3E}">
        <p14:creationId xmlns:p14="http://schemas.microsoft.com/office/powerpoint/2010/main" val="96046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361A-F5D2-57CF-6CF5-D711BDA3D7DF}"/>
              </a:ext>
            </a:extLst>
          </p:cNvPr>
          <p:cNvSpPr>
            <a:spLocks noGrp="1"/>
          </p:cNvSpPr>
          <p:nvPr>
            <p:ph type="title"/>
          </p:nvPr>
        </p:nvSpPr>
        <p:spPr/>
        <p:txBody>
          <a:bodyPr/>
          <a:lstStyle/>
          <a:p>
            <a:r>
              <a:rPr lang="en-US" dirty="0"/>
              <a:t>Llama</a:t>
            </a:r>
          </a:p>
        </p:txBody>
      </p:sp>
      <p:pic>
        <p:nvPicPr>
          <p:cNvPr id="5" name="Picture 4">
            <a:extLst>
              <a:ext uri="{FF2B5EF4-FFF2-40B4-BE49-F238E27FC236}">
                <a16:creationId xmlns:a16="http://schemas.microsoft.com/office/drawing/2014/main" id="{994F0819-51B1-C5D5-16EA-ED614133FDE7}"/>
              </a:ext>
            </a:extLst>
          </p:cNvPr>
          <p:cNvPicPr>
            <a:picLocks noChangeAspect="1"/>
          </p:cNvPicPr>
          <p:nvPr/>
        </p:nvPicPr>
        <p:blipFill>
          <a:blip r:embed="rId2"/>
          <a:stretch>
            <a:fillRect/>
          </a:stretch>
        </p:blipFill>
        <p:spPr>
          <a:xfrm>
            <a:off x="819150" y="1590675"/>
            <a:ext cx="4067175" cy="1543050"/>
          </a:xfrm>
          <a:prstGeom prst="rect">
            <a:avLst/>
          </a:prstGeom>
        </p:spPr>
      </p:pic>
      <p:pic>
        <p:nvPicPr>
          <p:cNvPr id="7" name="Picture 6">
            <a:extLst>
              <a:ext uri="{FF2B5EF4-FFF2-40B4-BE49-F238E27FC236}">
                <a16:creationId xmlns:a16="http://schemas.microsoft.com/office/drawing/2014/main" id="{C60FA343-5B72-12EF-FCEA-31852AB3F1B2}"/>
              </a:ext>
            </a:extLst>
          </p:cNvPr>
          <p:cNvPicPr>
            <a:picLocks noChangeAspect="1"/>
          </p:cNvPicPr>
          <p:nvPr/>
        </p:nvPicPr>
        <p:blipFill>
          <a:blip r:embed="rId3"/>
          <a:stretch>
            <a:fillRect/>
          </a:stretch>
        </p:blipFill>
        <p:spPr>
          <a:xfrm>
            <a:off x="862012" y="3362493"/>
            <a:ext cx="3981450" cy="1143000"/>
          </a:xfrm>
          <a:prstGeom prst="rect">
            <a:avLst/>
          </a:prstGeom>
        </p:spPr>
      </p:pic>
      <p:pic>
        <p:nvPicPr>
          <p:cNvPr id="9" name="Picture 8">
            <a:extLst>
              <a:ext uri="{FF2B5EF4-FFF2-40B4-BE49-F238E27FC236}">
                <a16:creationId xmlns:a16="http://schemas.microsoft.com/office/drawing/2014/main" id="{40E3746A-87F4-8443-75C4-0907F6ADE1EE}"/>
              </a:ext>
            </a:extLst>
          </p:cNvPr>
          <p:cNvPicPr>
            <a:picLocks noChangeAspect="1"/>
          </p:cNvPicPr>
          <p:nvPr/>
        </p:nvPicPr>
        <p:blipFill>
          <a:blip r:embed="rId4"/>
          <a:stretch>
            <a:fillRect/>
          </a:stretch>
        </p:blipFill>
        <p:spPr>
          <a:xfrm>
            <a:off x="819150" y="4940300"/>
            <a:ext cx="3990975" cy="1552575"/>
          </a:xfrm>
          <a:prstGeom prst="rect">
            <a:avLst/>
          </a:prstGeom>
        </p:spPr>
      </p:pic>
      <p:pic>
        <p:nvPicPr>
          <p:cNvPr id="11" name="Picture 10">
            <a:extLst>
              <a:ext uri="{FF2B5EF4-FFF2-40B4-BE49-F238E27FC236}">
                <a16:creationId xmlns:a16="http://schemas.microsoft.com/office/drawing/2014/main" id="{D7B2E3EC-44DB-850C-9478-DF69A15211CE}"/>
              </a:ext>
            </a:extLst>
          </p:cNvPr>
          <p:cNvPicPr>
            <a:picLocks noChangeAspect="1"/>
          </p:cNvPicPr>
          <p:nvPr/>
        </p:nvPicPr>
        <p:blipFill>
          <a:blip r:embed="rId5"/>
          <a:stretch>
            <a:fillRect/>
          </a:stretch>
        </p:blipFill>
        <p:spPr>
          <a:xfrm>
            <a:off x="6582383" y="1650360"/>
            <a:ext cx="4038600" cy="1352550"/>
          </a:xfrm>
          <a:prstGeom prst="rect">
            <a:avLst/>
          </a:prstGeom>
        </p:spPr>
      </p:pic>
      <p:pic>
        <p:nvPicPr>
          <p:cNvPr id="13" name="Picture 12">
            <a:extLst>
              <a:ext uri="{FF2B5EF4-FFF2-40B4-BE49-F238E27FC236}">
                <a16:creationId xmlns:a16="http://schemas.microsoft.com/office/drawing/2014/main" id="{397FB361-2062-6F09-8AD3-212BC3A671E4}"/>
              </a:ext>
            </a:extLst>
          </p:cNvPr>
          <p:cNvPicPr>
            <a:picLocks noChangeAspect="1"/>
          </p:cNvPicPr>
          <p:nvPr/>
        </p:nvPicPr>
        <p:blipFill>
          <a:blip r:embed="rId6"/>
          <a:stretch>
            <a:fillRect/>
          </a:stretch>
        </p:blipFill>
        <p:spPr>
          <a:xfrm>
            <a:off x="6512871" y="3933993"/>
            <a:ext cx="3981450" cy="1381125"/>
          </a:xfrm>
          <a:prstGeom prst="rect">
            <a:avLst/>
          </a:prstGeom>
        </p:spPr>
      </p:pic>
    </p:spTree>
    <p:extLst>
      <p:ext uri="{BB962C8B-B14F-4D97-AF65-F5344CB8AC3E}">
        <p14:creationId xmlns:p14="http://schemas.microsoft.com/office/powerpoint/2010/main" val="128297782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BU_PowerPoint_template_4_3</Template>
  <TotalTime>153</TotalTime>
  <Words>372</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Times New Roman</vt:lpstr>
      <vt:lpstr>Wingdings</vt:lpstr>
      <vt:lpstr>Blank Presentation</vt:lpstr>
      <vt:lpstr>Enhancing Performance through Advanced Memory Allocation Techniques</vt:lpstr>
      <vt:lpstr>Challenges for current system</vt:lpstr>
      <vt:lpstr>Challenges for current system</vt:lpstr>
      <vt:lpstr>Challenges for current system </vt:lpstr>
      <vt:lpstr>Nextgen-Malloc</vt:lpstr>
      <vt:lpstr>Nextgen-Malloc</vt:lpstr>
      <vt:lpstr>Nextgen-Malloc</vt:lpstr>
      <vt:lpstr>Llama</vt:lpstr>
      <vt:lpstr>Llama</vt:lpstr>
      <vt:lpstr>Llama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Performance through Advanced Memory Allocation Techniques</dc:title>
  <dc:creator>Dong Bob</dc:creator>
  <cp:lastModifiedBy>Dong</cp:lastModifiedBy>
  <cp:revision>4</cp:revision>
  <dcterms:created xsi:type="dcterms:W3CDTF">2024-04-23T18:25:34Z</dcterms:created>
  <dcterms:modified xsi:type="dcterms:W3CDTF">2024-04-23T20:59:19Z</dcterms:modified>
</cp:coreProperties>
</file>