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73" r:id="rId4"/>
    <p:sldId id="270" r:id="rId5"/>
    <p:sldId id="271" r:id="rId6"/>
    <p:sldId id="281" r:id="rId7"/>
    <p:sldId id="263" r:id="rId8"/>
    <p:sldId id="282" r:id="rId9"/>
    <p:sldId id="283" r:id="rId10"/>
    <p:sldId id="285" r:id="rId11"/>
    <p:sldId id="284" r:id="rId12"/>
    <p:sldId id="25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04" y="16778"/>
            <a:ext cx="9036496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6" y="1340768"/>
            <a:ext cx="808558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11560" y="2017439"/>
            <a:ext cx="8085584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3648" y="0"/>
            <a:ext cx="7740352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30779" y="1268760"/>
            <a:ext cx="6751499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41123" y="1844824"/>
            <a:ext cx="6751499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xis.apache.org/axis2/java/core/docs/userguide-creatingclients.html#createclien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56792"/>
            <a:ext cx="478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Team E</a:t>
            </a:r>
          </a:p>
          <a:p>
            <a:pPr marL="228600" lvl="0" indent="-228600">
              <a:buAutoNum type="arabicPeriod"/>
            </a:pPr>
            <a:r>
              <a:rPr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Nguyen Hai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Duc</a:t>
            </a:r>
            <a:r>
              <a:rPr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– 9701</a:t>
            </a:r>
          </a:p>
          <a:p>
            <a:pPr marL="228600" lvl="0" indent="-228600">
              <a:buAutoNum type="arabicPeriod"/>
            </a:pPr>
            <a:r>
              <a:rPr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Tran Minh Hoang – 11112</a:t>
            </a:r>
          </a:p>
          <a:p>
            <a:pPr marL="228600" lvl="0" indent="-228600">
              <a:buAutoNum type="arabicPeriod"/>
            </a:pPr>
            <a:r>
              <a:rPr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Le Hoang Quan – 9307</a:t>
            </a:r>
          </a:p>
          <a:p>
            <a:pPr marL="228600" lvl="0" indent="-228600">
              <a:buAutoNum type="arabicPeriod"/>
            </a:pPr>
            <a:r>
              <a:rPr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Nguyen The Viet – 9990  </a:t>
            </a:r>
            <a:endParaRPr kumimoji="0" lang="en-US" altLang="ko-KR" sz="12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6078" y="404664"/>
            <a:ext cx="85084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err="1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MyLittleShop</a:t>
            </a:r>
            <a:r>
              <a:rPr lang="en-US" altLang="ko-KR" sz="36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1560" y="1844824"/>
            <a:ext cx="8208912" cy="3600400"/>
          </a:xfrm>
        </p:spPr>
        <p:txBody>
          <a:bodyPr/>
          <a:lstStyle/>
          <a:p>
            <a:r>
              <a:rPr lang="en-US" sz="2000" b="1" dirty="0" smtClean="0"/>
              <a:t>“</a:t>
            </a:r>
            <a:r>
              <a:rPr lang="en-US" sz="2000" dirty="0"/>
              <a:t>Note that using the service is simply a matter of creating and populating the appropriate type of request using the names defined in the WSDL file, and then using the </a:t>
            </a:r>
            <a:r>
              <a:rPr lang="en-US" sz="2000" b="1" dirty="0"/>
              <a:t>stub</a:t>
            </a:r>
            <a:r>
              <a:rPr lang="en-US" sz="2000" dirty="0"/>
              <a:t> to actually send the request to the appropriate method. For example, to call the </a:t>
            </a:r>
            <a:r>
              <a:rPr lang="en-US" sz="2000" b="1" dirty="0" err="1"/>
              <a:t>DoInOnly</a:t>
            </a:r>
            <a:r>
              <a:rPr lang="en-US" sz="2000" dirty="0"/>
              <a:t> operation, you create a </a:t>
            </a:r>
            <a:r>
              <a:rPr lang="en-US" sz="2000" b="1" dirty="0" err="1"/>
              <a:t>DoInOnlyRequest</a:t>
            </a:r>
            <a:r>
              <a:rPr lang="en-US" sz="2000" dirty="0"/>
              <a:t>, use its </a:t>
            </a:r>
            <a:r>
              <a:rPr lang="en-US" sz="2000" b="1" dirty="0" err="1"/>
              <a:t>setMessageString</a:t>
            </a:r>
            <a:r>
              <a:rPr lang="en-US" sz="2000" b="1" dirty="0"/>
              <a:t>() </a:t>
            </a:r>
            <a:r>
              <a:rPr lang="en-US" sz="2000" dirty="0"/>
              <a:t>method to set the contents of its </a:t>
            </a:r>
            <a:r>
              <a:rPr lang="en-US" sz="2000" b="1" dirty="0" err="1"/>
              <a:t>messageString</a:t>
            </a:r>
            <a:r>
              <a:rPr lang="en-US" sz="2000" dirty="0"/>
              <a:t> element, and pass it as an argument to </a:t>
            </a:r>
            <a:r>
              <a:rPr lang="en-US" sz="2000" b="1" dirty="0" err="1"/>
              <a:t>stub.DoInOnly</a:t>
            </a:r>
            <a:r>
              <a:rPr lang="en-US" sz="2000" b="1" dirty="0" smtClean="0"/>
              <a:t>().”</a:t>
            </a:r>
          </a:p>
          <a:p>
            <a:r>
              <a:rPr lang="en-US" sz="2000" dirty="0" smtClean="0"/>
              <a:t>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axis.apache.org/axis2/java/core/docs/userguide-creatingclients.html#createclients</a:t>
            </a:r>
            <a:r>
              <a:rPr lang="en-US" sz="2000" dirty="0"/>
              <a:t>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7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7200" b="1" dirty="0" smtClean="0">
                <a:latin typeface="Arial" pitchFamily="34" charset="0"/>
                <a:cs typeface="Arial" pitchFamily="34" charset="0"/>
              </a:rPr>
              <a:t>THANK YOU!</a:t>
            </a:r>
            <a:endParaRPr lang="ko-KR" altLang="en-US" sz="7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476672"/>
            <a:ext cx="9036496" cy="5500454"/>
          </a:xfrm>
        </p:spPr>
        <p:txBody>
          <a:bodyPr/>
          <a:lstStyle/>
          <a:p>
            <a:pPr algn="ctr"/>
            <a:r>
              <a:rPr lang="en-US" altLang="ko-KR" sz="5400" dirty="0" smtClean="0"/>
              <a:t>DESIGN STRUCTURE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7400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1560" y="1844824"/>
            <a:ext cx="8208912" cy="3600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JavaEE</a:t>
            </a:r>
            <a:r>
              <a:rPr lang="en-US" sz="2000" dirty="0" smtClean="0"/>
              <a:t> – Dynamic Web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Axis2 Web service and client web service (SOAP Implementation)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Services: run on Tomcat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Database</a:t>
            </a:r>
            <a:r>
              <a:rPr lang="en-US" sz="2000" dirty="0"/>
              <a:t>: </a:t>
            </a:r>
            <a:r>
              <a:rPr lang="en-US" sz="2000" dirty="0" err="1" smtClean="0"/>
              <a:t>phpMyAdmin</a:t>
            </a:r>
            <a:r>
              <a:rPr lang="en-US" sz="2000" dirty="0" smtClean="0"/>
              <a:t> (MySQL), XAMPP: Apache web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90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63960" y="4005064"/>
            <a:ext cx="8085584" cy="1195537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	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3757"/>
            <a:ext cx="9144000" cy="462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5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 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1560" y="1844824"/>
            <a:ext cx="8208912" cy="3600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Price: history, discount,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Employee and manager system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Token-based authentication: WS-Security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694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476672"/>
            <a:ext cx="9036496" cy="5500454"/>
          </a:xfrm>
        </p:spPr>
        <p:txBody>
          <a:bodyPr/>
          <a:lstStyle/>
          <a:p>
            <a:pPr algn="ctr"/>
            <a:r>
              <a:rPr lang="en-US" altLang="ko-KR" sz="5400" dirty="0" smtClean="0"/>
              <a:t>DEMO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70269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– Server connection: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1560" y="1844824"/>
            <a:ext cx="8208912" cy="3600400"/>
          </a:xfrm>
        </p:spPr>
        <p:txBody>
          <a:bodyPr/>
          <a:lstStyle/>
          <a:p>
            <a:r>
              <a:rPr lang="en-US" sz="2000" b="1" dirty="0" smtClean="0"/>
              <a:t>Create service – Service side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	com.service.MyService.java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 method: </a:t>
            </a:r>
            <a:r>
              <a:rPr lang="en-US" sz="2000" dirty="0" err="1" smtClean="0"/>
              <a:t>calculateSum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firstParam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secondParam</a:t>
            </a:r>
            <a:r>
              <a:rPr lang="en-US" sz="2000" dirty="0" smtClean="0"/>
              <a:t>):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return (</a:t>
            </a:r>
            <a:r>
              <a:rPr lang="en-US" sz="2000" dirty="0" err="1" smtClean="0"/>
              <a:t>firstParam+secondParam</a:t>
            </a:r>
            <a:r>
              <a:rPr lang="en-US" sz="2000" dirty="0" smtClean="0"/>
              <a:t>)</a:t>
            </a:r>
          </a:p>
          <a:p>
            <a:r>
              <a:rPr lang="en-US" sz="2000" b="1" dirty="0" smtClean="0"/>
              <a:t>Call service – Client side: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com.service.MyServiceStub.</a:t>
            </a:r>
            <a:r>
              <a:rPr lang="en-US" sz="2000" b="1" dirty="0" smtClean="0">
                <a:solidFill>
                  <a:srgbClr val="FF0000"/>
                </a:solidFill>
              </a:rPr>
              <a:t>C</a:t>
            </a:r>
            <a:r>
              <a:rPr lang="en-US" sz="2000" dirty="0" smtClean="0"/>
              <a:t>alculateSum.java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  methods: </a:t>
            </a:r>
            <a:r>
              <a:rPr lang="en-US" sz="2000" dirty="0" err="1" smtClean="0"/>
              <a:t>set</a:t>
            </a:r>
            <a:r>
              <a:rPr lang="en-US" sz="2000" b="1" dirty="0" err="1" smtClean="0">
                <a:solidFill>
                  <a:srgbClr val="FF0000"/>
                </a:solidFill>
              </a:rPr>
              <a:t>F</a:t>
            </a:r>
            <a:r>
              <a:rPr lang="en-US" sz="2000" dirty="0" err="1" smtClean="0"/>
              <a:t>irstParam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), </a:t>
            </a:r>
            <a:r>
              <a:rPr lang="en-US" sz="2000" dirty="0" err="1" smtClean="0"/>
              <a:t>set</a:t>
            </a:r>
            <a:r>
              <a:rPr lang="en-US" sz="2000" b="1" dirty="0" err="1" smtClean="0">
                <a:solidFill>
                  <a:srgbClr val="FF0000"/>
                </a:solidFill>
              </a:rPr>
              <a:t>S</a:t>
            </a:r>
            <a:r>
              <a:rPr lang="en-US" sz="2000" dirty="0" err="1" smtClean="0"/>
              <a:t>econdParam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com.service.MyServiceStub.</a:t>
            </a:r>
            <a:r>
              <a:rPr lang="en-US" sz="2000" b="1" dirty="0" smtClean="0">
                <a:solidFill>
                  <a:srgbClr val="FF0000"/>
                </a:solidFill>
              </a:rPr>
              <a:t>C</a:t>
            </a:r>
            <a:r>
              <a:rPr lang="en-US" sz="2000" dirty="0" smtClean="0"/>
              <a:t>alculateSum</a:t>
            </a:r>
            <a:r>
              <a:rPr lang="en-US" sz="2000" b="1" dirty="0" smtClean="0">
                <a:solidFill>
                  <a:srgbClr val="FF0000"/>
                </a:solidFill>
              </a:rPr>
              <a:t>Response</a:t>
            </a:r>
            <a:r>
              <a:rPr lang="en-US" sz="2000" b="1" dirty="0" smtClean="0"/>
              <a:t>.</a:t>
            </a:r>
            <a:r>
              <a:rPr lang="en-US" sz="2000" dirty="0" smtClean="0"/>
              <a:t>java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  method: </a:t>
            </a:r>
            <a:r>
              <a:rPr lang="en-US" sz="2000" dirty="0" err="1" smtClean="0"/>
              <a:t>get_return</a:t>
            </a:r>
            <a:r>
              <a:rPr lang="en-US" sz="2000" dirty="0" smtClean="0"/>
              <a:t>(): return response from server</a:t>
            </a:r>
          </a:p>
          <a:p>
            <a:r>
              <a:rPr lang="en-US" sz="2000" dirty="0"/>
              <a:t>	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0533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WS-Security: </a:t>
            </a:r>
            <a:r>
              <a:rPr lang="en-US" dirty="0" err="1" smtClean="0"/>
              <a:t>Lampart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1560" y="1844824"/>
            <a:ext cx="8208912" cy="3600400"/>
          </a:xfrm>
        </p:spPr>
        <p:txBody>
          <a:bodyPr/>
          <a:lstStyle/>
          <a:p>
            <a:r>
              <a:rPr lang="en-US" sz="2000" b="1" dirty="0" smtClean="0"/>
              <a:t>What do be done: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Install </a:t>
            </a:r>
            <a:r>
              <a:rPr lang="en-US" sz="2000" dirty="0" err="1" smtClean="0"/>
              <a:t>Apacha</a:t>
            </a:r>
            <a:r>
              <a:rPr lang="en-US" sz="2000" dirty="0" smtClean="0"/>
              <a:t> </a:t>
            </a:r>
            <a:r>
              <a:rPr lang="en-US" sz="2000" dirty="0" err="1" smtClean="0"/>
              <a:t>Lampart</a:t>
            </a:r>
            <a:r>
              <a:rPr lang="en-US" sz="2000" dirty="0" smtClean="0"/>
              <a:t> (</a:t>
            </a:r>
            <a:r>
              <a:rPr lang="en-US" sz="2000" dirty="0" err="1" smtClean="0"/>
              <a:t>config</a:t>
            </a:r>
            <a:r>
              <a:rPr lang="en-US" sz="2000" dirty="0" smtClean="0"/>
              <a:t> </a:t>
            </a:r>
            <a:r>
              <a:rPr lang="en-US" sz="2000" b="1" dirty="0" smtClean="0"/>
              <a:t>axis2.xml</a:t>
            </a:r>
            <a:r>
              <a:rPr lang="en-US" sz="2000" dirty="0" smtClean="0"/>
              <a:t> (client), </a:t>
            </a:r>
            <a:r>
              <a:rPr lang="en-US" sz="2000" b="1" dirty="0" smtClean="0"/>
              <a:t>service.xml </a:t>
            </a:r>
            <a:r>
              <a:rPr lang="en-US" sz="2000" dirty="0" smtClean="0"/>
              <a:t>(server)</a:t>
            </a:r>
            <a:r>
              <a:rPr lang="en-US" sz="2000" dirty="0"/>
              <a:t>	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User token is generated in </a:t>
            </a:r>
            <a:r>
              <a:rPr lang="en-US" sz="2000" b="1" dirty="0" smtClean="0"/>
              <a:t>service.xml </a:t>
            </a:r>
            <a:r>
              <a:rPr lang="en-US" sz="2000" dirty="0" smtClean="0"/>
              <a:t>(</a:t>
            </a:r>
            <a:r>
              <a:rPr lang="en-US" sz="2000" dirty="0" err="1" smtClean="0"/>
              <a:t>username+password</a:t>
            </a:r>
            <a:r>
              <a:rPr lang="en-US" sz="2000" dirty="0" smtClean="0"/>
              <a:t>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Additional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encryption methods can be added here 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hash, RSA)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When token is received: </a:t>
            </a:r>
            <a:r>
              <a:rPr lang="en-US" sz="2000" b="1" dirty="0" smtClean="0"/>
              <a:t>callback-handler (service.xml in server)</a:t>
            </a:r>
            <a:r>
              <a:rPr lang="en-US" sz="2000" dirty="0" smtClean="0"/>
              <a:t> returns all valid usernames and passwords to compare with data in the received messages =&gt; validate to use service functions</a:t>
            </a:r>
            <a:endParaRPr lang="en-US" sz="2000" dirty="0" smtClean="0"/>
          </a:p>
          <a:p>
            <a:pPr lvl="1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37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WS-Security: </a:t>
            </a:r>
            <a:r>
              <a:rPr lang="en-US" dirty="0" err="1" smtClean="0"/>
              <a:t>Lampart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1560" y="1844824"/>
            <a:ext cx="8208912" cy="3600400"/>
          </a:xfrm>
        </p:spPr>
        <p:txBody>
          <a:bodyPr/>
          <a:lstStyle/>
          <a:p>
            <a:r>
              <a:rPr lang="en-US" sz="2000" b="1" dirty="0" smtClean="0"/>
              <a:t>Each request: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Password (logged in) is sent to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Callback-handler retrieves password from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Compare and authenticate =&gt; Grant access if data matches</a:t>
            </a:r>
          </a:p>
        </p:txBody>
      </p:sp>
    </p:spTree>
    <p:extLst>
      <p:ext uri="{BB962C8B-B14F-4D97-AF65-F5344CB8AC3E}">
        <p14:creationId xmlns:p14="http://schemas.microsoft.com/office/powerpoint/2010/main" val="12630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231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Office Theme</vt:lpstr>
      <vt:lpstr>Custom Design</vt:lpstr>
      <vt:lpstr>PowerPoint Presentation</vt:lpstr>
      <vt:lpstr>DESIGN STRUCTURE</vt:lpstr>
      <vt:lpstr>Tools</vt:lpstr>
      <vt:lpstr>Project Structure</vt:lpstr>
      <vt:lpstr>Incomplete features</vt:lpstr>
      <vt:lpstr>DEMO</vt:lpstr>
      <vt:lpstr>Client – Server connection: Example</vt:lpstr>
      <vt:lpstr>WS-Security: Lampart</vt:lpstr>
      <vt:lpstr>WS-Security: Lampart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User</cp:lastModifiedBy>
  <cp:revision>119</cp:revision>
  <dcterms:created xsi:type="dcterms:W3CDTF">2014-04-01T16:35:38Z</dcterms:created>
  <dcterms:modified xsi:type="dcterms:W3CDTF">2018-05-16T15:58:06Z</dcterms:modified>
</cp:coreProperties>
</file>