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6858000" cx="12192000"/>
  <p:notesSz cx="6858000" cy="9144000"/>
  <p:embeddedFontLst>
    <p:embeddedFont>
      <p:font typeface="Roboto Mono Medium"/>
      <p:regular r:id="rId44"/>
      <p:bold r:id="rId45"/>
      <p:italic r:id="rId46"/>
      <p:boldItalic r:id="rId47"/>
    </p:embeddedFont>
    <p:embeddedFont>
      <p:font typeface="Roboto Mono Light"/>
      <p:regular r:id="rId48"/>
      <p:bold r:id="rId49"/>
      <p:italic r:id="rId50"/>
      <p:boldItalic r:id="rId51"/>
    </p:embeddedFont>
    <p:embeddedFont>
      <p:font typeface="Montserrat Light"/>
      <p:regular r:id="rId52"/>
      <p:bold r:id="rId53"/>
      <p:italic r:id="rId54"/>
      <p:boldItalic r:id="rId55"/>
    </p:embeddedFont>
    <p:embeddedFont>
      <p:font typeface="Sora"/>
      <p:regular r:id="rId56"/>
      <p:bold r:id="rId57"/>
    </p:embeddedFont>
    <p:embeddedFont>
      <p:font typeface="Roboto Mono"/>
      <p:regular r:id="rId58"/>
      <p:bold r:id="rId59"/>
      <p:italic r:id="rId60"/>
      <p:boldItalic r:id="rId61"/>
    </p:embeddedFont>
    <p:embeddedFont>
      <p:font typeface="Sora Medium"/>
      <p:regular r:id="rId62"/>
      <p:bold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64" roundtripDataSignature="AMtx7mhiOjFSPgqNBfsGzcwHMuyl0oHJQ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font" Target="fonts/RobotoMonoMedium-regular.fntdata"/><Relationship Id="rId43" Type="http://schemas.openxmlformats.org/officeDocument/2006/relationships/slide" Target="slides/slide37.xml"/><Relationship Id="rId46" Type="http://schemas.openxmlformats.org/officeDocument/2006/relationships/font" Target="fonts/RobotoMonoMedium-italic.fntdata"/><Relationship Id="rId45" Type="http://schemas.openxmlformats.org/officeDocument/2006/relationships/font" Target="fonts/RobotoMonoMedium-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RobotoMonoLight-regular.fntdata"/><Relationship Id="rId47" Type="http://schemas.openxmlformats.org/officeDocument/2006/relationships/font" Target="fonts/RobotoMonoMedium-boldItalic.fntdata"/><Relationship Id="rId49" Type="http://schemas.openxmlformats.org/officeDocument/2006/relationships/font" Target="fonts/RobotoMonoLight-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SoraMedium-regular.fntdata"/><Relationship Id="rId61" Type="http://schemas.openxmlformats.org/officeDocument/2006/relationships/font" Target="fonts/RobotoMono-boldItalic.fntdata"/><Relationship Id="rId20" Type="http://schemas.openxmlformats.org/officeDocument/2006/relationships/slide" Target="slides/slide14.xml"/><Relationship Id="rId64" Type="http://customschemas.google.com/relationships/presentationmetadata" Target="metadata"/><Relationship Id="rId63" Type="http://schemas.openxmlformats.org/officeDocument/2006/relationships/font" Target="fonts/SoraMedium-bold.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RobotoMono-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MonoLight-boldItalic.fntdata"/><Relationship Id="rId50" Type="http://schemas.openxmlformats.org/officeDocument/2006/relationships/font" Target="fonts/RobotoMonoLight-italic.fntdata"/><Relationship Id="rId53" Type="http://schemas.openxmlformats.org/officeDocument/2006/relationships/font" Target="fonts/MontserratLight-bold.fntdata"/><Relationship Id="rId52" Type="http://schemas.openxmlformats.org/officeDocument/2006/relationships/font" Target="fonts/MontserratLight-regular.fntdata"/><Relationship Id="rId11" Type="http://schemas.openxmlformats.org/officeDocument/2006/relationships/slide" Target="slides/slide5.xml"/><Relationship Id="rId55" Type="http://schemas.openxmlformats.org/officeDocument/2006/relationships/font" Target="fonts/MontserratLight-boldItalic.fntdata"/><Relationship Id="rId10" Type="http://schemas.openxmlformats.org/officeDocument/2006/relationships/slide" Target="slides/slide4.xml"/><Relationship Id="rId54" Type="http://schemas.openxmlformats.org/officeDocument/2006/relationships/font" Target="fonts/MontserratLight-italic.fntdata"/><Relationship Id="rId13" Type="http://schemas.openxmlformats.org/officeDocument/2006/relationships/slide" Target="slides/slide7.xml"/><Relationship Id="rId57" Type="http://schemas.openxmlformats.org/officeDocument/2006/relationships/font" Target="fonts/Sora-bold.fntdata"/><Relationship Id="rId12" Type="http://schemas.openxmlformats.org/officeDocument/2006/relationships/slide" Target="slides/slide6.xml"/><Relationship Id="rId56" Type="http://schemas.openxmlformats.org/officeDocument/2006/relationships/font" Target="fonts/Sora-regular.fntdata"/><Relationship Id="rId15" Type="http://schemas.openxmlformats.org/officeDocument/2006/relationships/slide" Target="slides/slide9.xml"/><Relationship Id="rId59" Type="http://schemas.openxmlformats.org/officeDocument/2006/relationships/font" Target="fonts/RobotoMono-bold.fntdata"/><Relationship Id="rId14" Type="http://schemas.openxmlformats.org/officeDocument/2006/relationships/slide" Target="slides/slide8.xml"/><Relationship Id="rId58" Type="http://schemas.openxmlformats.org/officeDocument/2006/relationships/font" Target="fonts/RobotoMono-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4" name="Google Shape;184;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451da43991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3" name="Google Shape;243;g1451da4399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451da43991_0_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9" name="Google Shape;249;g1451da43991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611af662c3_0_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5" name="Google Shape;255;g1611af662c3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42ad2f6649_0_9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1" name="Google Shape;261;g142ad2f6649_0_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42ad2f6649_0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7" name="Google Shape;267;g142ad2f6649_0_4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Transisi antar outline</a:t>
            </a:r>
            <a:endParaRPr/>
          </a:p>
        </p:txBody>
      </p:sp>
      <p:sp>
        <p:nvSpPr>
          <p:cNvPr id="268" name="Google Shape;268;g142ad2f6649_0_4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42ad2f6649_0_10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3" name="Google Shape;273;g142ad2f6649_0_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42ad2f6649_0_9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0" name="Google Shape;280;g142ad2f6649_0_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451da43991_0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7" name="Google Shape;287;g1451da43991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451da43991_0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4" name="Google Shape;294;g1451da43991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611af662c3_0_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0" name="Google Shape;300;g1611af662c3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5" name="Google Shape;19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42ad2f6649_0_10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6" name="Google Shape;306;g142ad2f6649_0_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42ad2f6649_0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2" name="Google Shape;312;g142ad2f6649_0_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Transisi antar outline</a:t>
            </a:r>
            <a:endParaRPr/>
          </a:p>
        </p:txBody>
      </p:sp>
      <p:sp>
        <p:nvSpPr>
          <p:cNvPr id="313" name="Google Shape;313;g142ad2f6649_0_6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42ad2f6649_0_1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8" name="Google Shape;318;g142ad2f6649_0_1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611af662c3_0_4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4" name="Google Shape;324;g1611af662c3_0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611af662c3_0_5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0" name="Google Shape;330;g1611af662c3_0_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42ad2f6649_0_1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6" name="Google Shape;336;g142ad2f6649_0_1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451da43991_0_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2" name="Google Shape;342;g1451da43991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42ad2f6649_0_1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8" name="Google Shape;348;g142ad2f6649_0_1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42ad2f6649_0_1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4" name="Google Shape;354;g142ad2f6649_0_14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Transisi antar outline</a:t>
            </a:r>
            <a:endParaRPr/>
          </a:p>
        </p:txBody>
      </p:sp>
      <p:sp>
        <p:nvSpPr>
          <p:cNvPr id="355" name="Google Shape;355;g142ad2f6649_0_14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42ad2f6649_0_1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0" name="Google Shape;360;g142ad2f6649_0_1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Transisi antar outline</a:t>
            </a:r>
            <a:endParaRPr/>
          </a:p>
        </p:txBody>
      </p:sp>
      <p:sp>
        <p:nvSpPr>
          <p:cNvPr id="202" name="Google Shape;202;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42ad2f6649_0_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6" name="Google Shape;366;g142ad2f6649_0_6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Transisi antar outline</a:t>
            </a:r>
            <a:endParaRPr/>
          </a:p>
        </p:txBody>
      </p:sp>
      <p:sp>
        <p:nvSpPr>
          <p:cNvPr id="367" name="Google Shape;367;g142ad2f6649_0_6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42ad2f6649_0_1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2" name="Google Shape;372;g142ad2f6649_0_1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42ad2f6649_0_1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8" name="Google Shape;378;g142ad2f6649_0_1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451da43991_0_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4" name="Google Shape;384;g1451da43991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42ad2f6649_0_1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0" name="Google Shape;390;g142ad2f6649_0_1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Transisi antar outline</a:t>
            </a:r>
            <a:endParaRPr/>
          </a:p>
        </p:txBody>
      </p:sp>
      <p:sp>
        <p:nvSpPr>
          <p:cNvPr id="391" name="Google Shape;391;g142ad2f6649_0_14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42ad2f6649_0_1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6" name="Google Shape;396;g142ad2f6649_0_1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451da43991_0_4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2" name="Google Shape;402;g1451da43991_0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8" name="Google Shape;40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7" name="Google Shape;2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42ad2f6649_0_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3" name="Google Shape;213;g142ad2f6649_0_7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Transisi antar outline</a:t>
            </a:r>
            <a:endParaRPr/>
          </a:p>
        </p:txBody>
      </p:sp>
      <p:sp>
        <p:nvSpPr>
          <p:cNvPr id="214" name="Google Shape;214;g142ad2f6649_0_7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42ad2f6649_0_7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9" name="Google Shape;219;g142ad2f6649_0_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42ad2f6649_0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g142ad2f6649_0_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Transisi antar outline</a:t>
            </a:r>
            <a:endParaRPr/>
          </a:p>
        </p:txBody>
      </p:sp>
      <p:sp>
        <p:nvSpPr>
          <p:cNvPr id="226" name="Google Shape;226;g142ad2f6649_0_4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42ad2f6649_0_8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1" name="Google Shape;231;g142ad2f6649_0_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42ad2f6649_0_8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7" name="Google Shape;237;g142ad2f6649_0_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7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7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7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7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7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9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9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9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9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9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9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9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9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9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9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1" name="Shape 91"/>
        <p:cNvGrpSpPr/>
        <p:nvPr/>
      </p:nvGrpSpPr>
      <p:grpSpPr>
        <a:xfrm>
          <a:off x="0" y="0"/>
          <a:ext cx="0" cy="0"/>
          <a:chOff x="0" y="0"/>
          <a:chExt cx="0" cy="0"/>
        </a:xfrm>
      </p:grpSpPr>
      <p:sp>
        <p:nvSpPr>
          <p:cNvPr id="92" name="Google Shape;92;p73"/>
          <p:cNvSpPr txBox="1"/>
          <p:nvPr>
            <p:ph type="title"/>
          </p:nvPr>
        </p:nvSpPr>
        <p:spPr>
          <a:xfrm>
            <a:off x="388943" y="365125"/>
            <a:ext cx="11401542"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03864"/>
              </a:buClr>
              <a:buSzPts val="3200"/>
              <a:buFont typeface="Sora"/>
              <a:buNone/>
              <a:defRPr sz="3200">
                <a:solidFill>
                  <a:srgbClr val="103864"/>
                </a:solidFill>
                <a:latin typeface="Sora"/>
                <a:ea typeface="Sora"/>
                <a:cs typeface="Sora"/>
                <a:sym typeface="Sor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93" name="Google Shape;93;p73"/>
          <p:cNvCxnSpPr/>
          <p:nvPr/>
        </p:nvCxnSpPr>
        <p:spPr>
          <a:xfrm>
            <a:off x="388943" y="6521865"/>
            <a:ext cx="145478" cy="0"/>
          </a:xfrm>
          <a:prstGeom prst="straightConnector1">
            <a:avLst/>
          </a:prstGeom>
          <a:noFill/>
          <a:ln cap="flat" cmpd="sng" w="9525">
            <a:solidFill>
              <a:srgbClr val="103864"/>
            </a:solidFill>
            <a:prstDash val="solid"/>
            <a:miter lim="800000"/>
            <a:headEnd len="sm" w="sm" type="none"/>
            <a:tailEnd len="med" w="med" type="stealth"/>
          </a:ln>
        </p:spPr>
      </p:cxnSp>
      <p:sp>
        <p:nvSpPr>
          <p:cNvPr id="94" name="Google Shape;94;p73"/>
          <p:cNvSpPr txBox="1"/>
          <p:nvPr/>
        </p:nvSpPr>
        <p:spPr>
          <a:xfrm>
            <a:off x="3906714"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 2022 – Pacmann AI</a:t>
            </a:r>
            <a:endParaRPr b="0" i="0" sz="1400" u="none" cap="none" strike="noStrike">
              <a:solidFill>
                <a:srgbClr val="000000"/>
              </a:solidFill>
              <a:latin typeface="Arial"/>
              <a:ea typeface="Arial"/>
              <a:cs typeface="Arial"/>
              <a:sym typeface="Arial"/>
            </a:endParaRPr>
          </a:p>
        </p:txBody>
      </p:sp>
      <p:pic>
        <p:nvPicPr>
          <p:cNvPr id="95" name="Google Shape;95;p73"/>
          <p:cNvPicPr preferRelativeResize="0"/>
          <p:nvPr/>
        </p:nvPicPr>
        <p:blipFill rotWithShape="1">
          <a:blip r:embed="rId2">
            <a:alphaModFix/>
          </a:blip>
          <a:srcRect b="0" l="0" r="0" t="0"/>
          <a:stretch/>
        </p:blipFill>
        <p:spPr>
          <a:xfrm>
            <a:off x="10412084" y="224287"/>
            <a:ext cx="1572880" cy="455637"/>
          </a:xfrm>
          <a:prstGeom prst="rect">
            <a:avLst/>
          </a:prstGeom>
          <a:noFill/>
          <a:ln>
            <a:noFill/>
          </a:ln>
        </p:spPr>
      </p:pic>
      <p:sp>
        <p:nvSpPr>
          <p:cNvPr id="96" name="Google Shape;96;p73"/>
          <p:cNvSpPr txBox="1"/>
          <p:nvPr/>
        </p:nvSpPr>
        <p:spPr>
          <a:xfrm>
            <a:off x="-1190479"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pacmann.io</a:t>
            </a:r>
            <a:endParaRPr b="0" i="0" sz="1400" u="none" cap="none" strike="noStrike">
              <a:solidFill>
                <a:srgbClr val="000000"/>
              </a:solidFill>
              <a:latin typeface="Arial"/>
              <a:ea typeface="Arial"/>
              <a:cs typeface="Arial"/>
              <a:sym typeface="Arial"/>
            </a:endParaRPr>
          </a:p>
        </p:txBody>
      </p:sp>
      <p:sp>
        <p:nvSpPr>
          <p:cNvPr id="97" name="Google Shape;97;p73"/>
          <p:cNvSpPr txBox="1"/>
          <p:nvPr/>
        </p:nvSpPr>
        <p:spPr>
          <a:xfrm>
            <a:off x="9155723" y="6339301"/>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103864"/>
                </a:solidFill>
                <a:latin typeface="Montserrat Light"/>
                <a:ea typeface="Montserrat Light"/>
                <a:cs typeface="Montserrat Light"/>
                <a:sym typeface="Montserrat Light"/>
              </a:rPr>
              <a:t>‹#›</a:t>
            </a:fld>
            <a:endParaRPr b="0" i="0" sz="800" u="none" cap="none" strike="noStrike">
              <a:solidFill>
                <a:srgbClr val="103864"/>
              </a:solidFill>
              <a:latin typeface="Montserrat Light"/>
              <a:ea typeface="Montserrat Light"/>
              <a:cs typeface="Montserrat Light"/>
              <a:sym typeface="Montserrat Light"/>
            </a:endParaRPr>
          </a:p>
        </p:txBody>
      </p:sp>
      <p:cxnSp>
        <p:nvCxnSpPr>
          <p:cNvPr id="98" name="Google Shape;98;p73"/>
          <p:cNvCxnSpPr/>
          <p:nvPr/>
        </p:nvCxnSpPr>
        <p:spPr>
          <a:xfrm>
            <a:off x="504885" y="1224951"/>
            <a:ext cx="3640347" cy="0"/>
          </a:xfrm>
          <a:prstGeom prst="straightConnector1">
            <a:avLst/>
          </a:prstGeom>
          <a:noFill/>
          <a:ln cap="flat" cmpd="sng" w="28575">
            <a:solidFill>
              <a:srgbClr val="F3C145"/>
            </a:solidFill>
            <a:prstDash val="solid"/>
            <a:miter lim="800000"/>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99" name="Shape 99"/>
        <p:cNvGrpSpPr/>
        <p:nvPr/>
      </p:nvGrpSpPr>
      <p:grpSpPr>
        <a:xfrm>
          <a:off x="0" y="0"/>
          <a:ext cx="0" cy="0"/>
          <a:chOff x="0" y="0"/>
          <a:chExt cx="0" cy="0"/>
        </a:xfrm>
      </p:grpSpPr>
      <p:sp>
        <p:nvSpPr>
          <p:cNvPr id="100" name="Google Shape;100;p74"/>
          <p:cNvSpPr txBox="1"/>
          <p:nvPr>
            <p:ph type="title"/>
          </p:nvPr>
        </p:nvSpPr>
        <p:spPr>
          <a:xfrm>
            <a:off x="316523" y="2691441"/>
            <a:ext cx="11582400" cy="896565"/>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rgbClr val="103864"/>
              </a:buClr>
              <a:buSzPts val="4400"/>
              <a:buFont typeface="Sora"/>
              <a:buNone/>
              <a:defRPr sz="4400">
                <a:solidFill>
                  <a:srgbClr val="103864"/>
                </a:solidFill>
                <a:latin typeface="Sora"/>
                <a:ea typeface="Sora"/>
                <a:cs typeface="Sora"/>
                <a:sym typeface="Sor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01" name="Google Shape;101;p74"/>
          <p:cNvCxnSpPr/>
          <p:nvPr/>
        </p:nvCxnSpPr>
        <p:spPr>
          <a:xfrm>
            <a:off x="388943" y="6521865"/>
            <a:ext cx="145478" cy="0"/>
          </a:xfrm>
          <a:prstGeom prst="straightConnector1">
            <a:avLst/>
          </a:prstGeom>
          <a:noFill/>
          <a:ln cap="flat" cmpd="sng" w="9525">
            <a:solidFill>
              <a:srgbClr val="103864"/>
            </a:solidFill>
            <a:prstDash val="solid"/>
            <a:miter lim="800000"/>
            <a:headEnd len="sm" w="sm" type="none"/>
            <a:tailEnd len="med" w="med" type="stealth"/>
          </a:ln>
        </p:spPr>
      </p:cxnSp>
      <p:sp>
        <p:nvSpPr>
          <p:cNvPr id="102" name="Google Shape;102;p74"/>
          <p:cNvSpPr txBox="1"/>
          <p:nvPr/>
        </p:nvSpPr>
        <p:spPr>
          <a:xfrm>
            <a:off x="3906714"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 2022 – Pacmann AI</a:t>
            </a:r>
            <a:endParaRPr b="0" i="0" sz="1400" u="none" cap="none" strike="noStrike">
              <a:solidFill>
                <a:srgbClr val="000000"/>
              </a:solidFill>
              <a:latin typeface="Arial"/>
              <a:ea typeface="Arial"/>
              <a:cs typeface="Arial"/>
              <a:sym typeface="Arial"/>
            </a:endParaRPr>
          </a:p>
        </p:txBody>
      </p:sp>
      <p:sp>
        <p:nvSpPr>
          <p:cNvPr id="103" name="Google Shape;103;p74"/>
          <p:cNvSpPr txBox="1"/>
          <p:nvPr/>
        </p:nvSpPr>
        <p:spPr>
          <a:xfrm>
            <a:off x="-1190479"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pacmann.io</a:t>
            </a:r>
            <a:endParaRPr b="0" i="0" sz="1400" u="none" cap="none" strike="noStrike">
              <a:solidFill>
                <a:srgbClr val="000000"/>
              </a:solidFill>
              <a:latin typeface="Arial"/>
              <a:ea typeface="Arial"/>
              <a:cs typeface="Arial"/>
              <a:sym typeface="Arial"/>
            </a:endParaRPr>
          </a:p>
        </p:txBody>
      </p:sp>
      <p:pic>
        <p:nvPicPr>
          <p:cNvPr id="104" name="Google Shape;104;p74"/>
          <p:cNvPicPr preferRelativeResize="0"/>
          <p:nvPr/>
        </p:nvPicPr>
        <p:blipFill rotWithShape="1">
          <a:blip r:embed="rId2">
            <a:alphaModFix/>
          </a:blip>
          <a:srcRect b="0" l="0" r="0" t="0"/>
          <a:stretch/>
        </p:blipFill>
        <p:spPr>
          <a:xfrm>
            <a:off x="10412084" y="224287"/>
            <a:ext cx="1572880" cy="455637"/>
          </a:xfrm>
          <a:prstGeom prst="rect">
            <a:avLst/>
          </a:prstGeom>
          <a:noFill/>
          <a:ln>
            <a:noFill/>
          </a:ln>
        </p:spPr>
      </p:pic>
      <p:sp>
        <p:nvSpPr>
          <p:cNvPr id="105" name="Google Shape;105;p74"/>
          <p:cNvSpPr txBox="1"/>
          <p:nvPr/>
        </p:nvSpPr>
        <p:spPr>
          <a:xfrm>
            <a:off x="9155723" y="6339301"/>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103864"/>
                </a:solidFill>
                <a:latin typeface="Montserrat Light"/>
                <a:ea typeface="Montserrat Light"/>
                <a:cs typeface="Montserrat Light"/>
                <a:sym typeface="Montserrat Light"/>
              </a:rPr>
              <a:t>‹#›</a:t>
            </a:fld>
            <a:endParaRPr b="0" i="0" sz="800" u="none" cap="none" strike="noStrike">
              <a:solidFill>
                <a:srgbClr val="103864"/>
              </a:solidFill>
              <a:latin typeface="Montserrat Light"/>
              <a:ea typeface="Montserrat Light"/>
              <a:cs typeface="Montserrat Light"/>
              <a:sym typeface="Montserrat Light"/>
            </a:endParaRPr>
          </a:p>
        </p:txBody>
      </p:sp>
      <p:cxnSp>
        <p:nvCxnSpPr>
          <p:cNvPr id="106" name="Google Shape;106;p74"/>
          <p:cNvCxnSpPr/>
          <p:nvPr/>
        </p:nvCxnSpPr>
        <p:spPr>
          <a:xfrm>
            <a:off x="3969975" y="3588007"/>
            <a:ext cx="4252050" cy="0"/>
          </a:xfrm>
          <a:prstGeom prst="straightConnector1">
            <a:avLst/>
          </a:prstGeom>
          <a:noFill/>
          <a:ln cap="flat" cmpd="sng" w="28575">
            <a:solidFill>
              <a:srgbClr val="F3C145"/>
            </a:solidFill>
            <a:prstDash val="solid"/>
            <a:miter lim="800000"/>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7" name="Shape 107"/>
        <p:cNvGrpSpPr/>
        <p:nvPr/>
      </p:nvGrpSpPr>
      <p:grpSpPr>
        <a:xfrm>
          <a:off x="0" y="0"/>
          <a:ext cx="0" cy="0"/>
          <a:chOff x="0" y="0"/>
          <a:chExt cx="0" cy="0"/>
        </a:xfrm>
      </p:grpSpPr>
      <p:sp>
        <p:nvSpPr>
          <p:cNvPr id="108" name="Google Shape;108;p72"/>
          <p:cNvSpPr txBox="1"/>
          <p:nvPr>
            <p:ph type="title"/>
          </p:nvPr>
        </p:nvSpPr>
        <p:spPr>
          <a:xfrm>
            <a:off x="388943" y="365125"/>
            <a:ext cx="1150998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03864"/>
              </a:buClr>
              <a:buSzPts val="3200"/>
              <a:buFont typeface="Sora"/>
              <a:buNone/>
              <a:defRPr sz="3200">
                <a:solidFill>
                  <a:srgbClr val="103864"/>
                </a:solidFill>
                <a:latin typeface="Sora"/>
                <a:ea typeface="Sora"/>
                <a:cs typeface="Sora"/>
                <a:sym typeface="Sor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72"/>
          <p:cNvSpPr txBox="1"/>
          <p:nvPr>
            <p:ph idx="1" type="body"/>
          </p:nvPr>
        </p:nvSpPr>
        <p:spPr>
          <a:xfrm>
            <a:off x="388943" y="1825625"/>
            <a:ext cx="11509980" cy="4351338"/>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rgbClr val="103864"/>
              </a:buClr>
              <a:buSzPts val="3200"/>
              <a:buChar char="•"/>
              <a:defRPr>
                <a:solidFill>
                  <a:srgbClr val="103864"/>
                </a:solidFill>
                <a:latin typeface="Sora"/>
                <a:ea typeface="Sora"/>
                <a:cs typeface="Sora"/>
                <a:sym typeface="Sora"/>
              </a:defRPr>
            </a:lvl1pPr>
            <a:lvl2pPr indent="-406400" lvl="1" marL="914400" algn="l">
              <a:lnSpc>
                <a:spcPct val="90000"/>
              </a:lnSpc>
              <a:spcBef>
                <a:spcPts val="500"/>
              </a:spcBef>
              <a:spcAft>
                <a:spcPts val="0"/>
              </a:spcAft>
              <a:buClr>
                <a:srgbClr val="103864"/>
              </a:buClr>
              <a:buSzPts val="2800"/>
              <a:buChar char="•"/>
              <a:defRPr>
                <a:solidFill>
                  <a:srgbClr val="103864"/>
                </a:solidFill>
                <a:latin typeface="Sora"/>
                <a:ea typeface="Sora"/>
                <a:cs typeface="Sora"/>
                <a:sym typeface="Sora"/>
              </a:defRPr>
            </a:lvl2pPr>
            <a:lvl3pPr indent="-381000" lvl="2" marL="1371600" algn="l">
              <a:lnSpc>
                <a:spcPct val="90000"/>
              </a:lnSpc>
              <a:spcBef>
                <a:spcPts val="500"/>
              </a:spcBef>
              <a:spcAft>
                <a:spcPts val="0"/>
              </a:spcAft>
              <a:buClr>
                <a:srgbClr val="103864"/>
              </a:buClr>
              <a:buSzPts val="2400"/>
              <a:buChar char="•"/>
              <a:defRPr>
                <a:solidFill>
                  <a:srgbClr val="103864"/>
                </a:solidFill>
                <a:latin typeface="Sora"/>
                <a:ea typeface="Sora"/>
                <a:cs typeface="Sora"/>
                <a:sym typeface="Sora"/>
              </a:defRPr>
            </a:lvl3pPr>
            <a:lvl4pPr indent="-355600" lvl="3" marL="1828800" algn="l">
              <a:lnSpc>
                <a:spcPct val="90000"/>
              </a:lnSpc>
              <a:spcBef>
                <a:spcPts val="500"/>
              </a:spcBef>
              <a:spcAft>
                <a:spcPts val="0"/>
              </a:spcAft>
              <a:buClr>
                <a:srgbClr val="103864"/>
              </a:buClr>
              <a:buSzPts val="2000"/>
              <a:buChar char="•"/>
              <a:defRPr>
                <a:solidFill>
                  <a:srgbClr val="103864"/>
                </a:solidFill>
                <a:latin typeface="Sora"/>
                <a:ea typeface="Sora"/>
                <a:cs typeface="Sora"/>
                <a:sym typeface="Sora"/>
              </a:defRPr>
            </a:lvl4pPr>
            <a:lvl5pPr indent="-355600" lvl="4" marL="2286000" algn="l">
              <a:lnSpc>
                <a:spcPct val="90000"/>
              </a:lnSpc>
              <a:spcBef>
                <a:spcPts val="500"/>
              </a:spcBef>
              <a:spcAft>
                <a:spcPts val="0"/>
              </a:spcAft>
              <a:buClr>
                <a:srgbClr val="103864"/>
              </a:buClr>
              <a:buSzPts val="2000"/>
              <a:buChar char="•"/>
              <a:defRPr>
                <a:solidFill>
                  <a:srgbClr val="103864"/>
                </a:solidFill>
                <a:latin typeface="Sora"/>
                <a:ea typeface="Sora"/>
                <a:cs typeface="Sora"/>
                <a:sym typeface="Sor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10" name="Google Shape;110;p72"/>
          <p:cNvCxnSpPr/>
          <p:nvPr/>
        </p:nvCxnSpPr>
        <p:spPr>
          <a:xfrm>
            <a:off x="388943" y="6521865"/>
            <a:ext cx="145478" cy="0"/>
          </a:xfrm>
          <a:prstGeom prst="straightConnector1">
            <a:avLst/>
          </a:prstGeom>
          <a:noFill/>
          <a:ln cap="flat" cmpd="sng" w="9525">
            <a:solidFill>
              <a:srgbClr val="103864"/>
            </a:solidFill>
            <a:prstDash val="solid"/>
            <a:miter lim="800000"/>
            <a:headEnd len="sm" w="sm" type="none"/>
            <a:tailEnd len="med" w="med" type="stealth"/>
          </a:ln>
        </p:spPr>
      </p:cxnSp>
      <p:sp>
        <p:nvSpPr>
          <p:cNvPr id="111" name="Google Shape;111;p72"/>
          <p:cNvSpPr txBox="1"/>
          <p:nvPr/>
        </p:nvSpPr>
        <p:spPr>
          <a:xfrm>
            <a:off x="3906714"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 2022 – Pacmann AI</a:t>
            </a:r>
            <a:endParaRPr b="0" i="0" sz="1400" u="none" cap="none" strike="noStrike">
              <a:solidFill>
                <a:srgbClr val="000000"/>
              </a:solidFill>
              <a:latin typeface="Arial"/>
              <a:ea typeface="Arial"/>
              <a:cs typeface="Arial"/>
              <a:sym typeface="Arial"/>
            </a:endParaRPr>
          </a:p>
        </p:txBody>
      </p:sp>
      <p:sp>
        <p:nvSpPr>
          <p:cNvPr id="112" name="Google Shape;112;p72"/>
          <p:cNvSpPr txBox="1"/>
          <p:nvPr/>
        </p:nvSpPr>
        <p:spPr>
          <a:xfrm>
            <a:off x="-1190479"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pacmann.io</a:t>
            </a:r>
            <a:endParaRPr b="0" i="0" sz="1400" u="none" cap="none" strike="noStrike">
              <a:solidFill>
                <a:srgbClr val="000000"/>
              </a:solidFill>
              <a:latin typeface="Arial"/>
              <a:ea typeface="Arial"/>
              <a:cs typeface="Arial"/>
              <a:sym typeface="Arial"/>
            </a:endParaRPr>
          </a:p>
        </p:txBody>
      </p:sp>
      <p:sp>
        <p:nvSpPr>
          <p:cNvPr id="113" name="Google Shape;113;p72"/>
          <p:cNvSpPr txBox="1"/>
          <p:nvPr/>
        </p:nvSpPr>
        <p:spPr>
          <a:xfrm>
            <a:off x="9155723" y="6339301"/>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103864"/>
                </a:solidFill>
                <a:latin typeface="Montserrat Light"/>
                <a:ea typeface="Montserrat Light"/>
                <a:cs typeface="Montserrat Light"/>
                <a:sym typeface="Montserrat Light"/>
              </a:rPr>
              <a:t>‹#›</a:t>
            </a:fld>
            <a:endParaRPr b="0" i="0" sz="800" u="none" cap="none" strike="noStrike">
              <a:solidFill>
                <a:srgbClr val="103864"/>
              </a:solidFill>
              <a:latin typeface="Montserrat Light"/>
              <a:ea typeface="Montserrat Light"/>
              <a:cs typeface="Montserrat Light"/>
              <a:sym typeface="Montserrat Light"/>
            </a:endParaRPr>
          </a:p>
        </p:txBody>
      </p:sp>
      <p:cxnSp>
        <p:nvCxnSpPr>
          <p:cNvPr id="114" name="Google Shape;114;p72"/>
          <p:cNvCxnSpPr/>
          <p:nvPr/>
        </p:nvCxnSpPr>
        <p:spPr>
          <a:xfrm>
            <a:off x="504885" y="1224951"/>
            <a:ext cx="3640347" cy="0"/>
          </a:xfrm>
          <a:prstGeom prst="straightConnector1">
            <a:avLst/>
          </a:prstGeom>
          <a:noFill/>
          <a:ln cap="flat" cmpd="sng" w="28575">
            <a:solidFill>
              <a:srgbClr val="F3C145"/>
            </a:solidFill>
            <a:prstDash val="solid"/>
            <a:miter lim="800000"/>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15" name="Shape 115"/>
        <p:cNvGrpSpPr/>
        <p:nvPr/>
      </p:nvGrpSpPr>
      <p:grpSpPr>
        <a:xfrm>
          <a:off x="0" y="0"/>
          <a:ext cx="0" cy="0"/>
          <a:chOff x="0" y="0"/>
          <a:chExt cx="0" cy="0"/>
        </a:xfrm>
      </p:grpSpPr>
      <p:sp>
        <p:nvSpPr>
          <p:cNvPr id="116" name="Google Shape;116;p75"/>
          <p:cNvSpPr txBox="1"/>
          <p:nvPr/>
        </p:nvSpPr>
        <p:spPr>
          <a:xfrm>
            <a:off x="2499208"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888888"/>
              </a:solidFill>
              <a:latin typeface="Calibri"/>
              <a:ea typeface="Calibri"/>
              <a:cs typeface="Calibri"/>
              <a:sym typeface="Calibri"/>
            </a:endParaRPr>
          </a:p>
        </p:txBody>
      </p:sp>
      <p:cxnSp>
        <p:nvCxnSpPr>
          <p:cNvPr id="117" name="Google Shape;117;p75"/>
          <p:cNvCxnSpPr/>
          <p:nvPr/>
        </p:nvCxnSpPr>
        <p:spPr>
          <a:xfrm>
            <a:off x="388943" y="6521865"/>
            <a:ext cx="145478" cy="0"/>
          </a:xfrm>
          <a:prstGeom prst="straightConnector1">
            <a:avLst/>
          </a:prstGeom>
          <a:noFill/>
          <a:ln cap="flat" cmpd="sng" w="9525">
            <a:solidFill>
              <a:srgbClr val="103864"/>
            </a:solidFill>
            <a:prstDash val="solid"/>
            <a:miter lim="800000"/>
            <a:headEnd len="sm" w="sm" type="none"/>
            <a:tailEnd len="med" w="med" type="stealth"/>
          </a:ln>
        </p:spPr>
      </p:cxnSp>
      <p:sp>
        <p:nvSpPr>
          <p:cNvPr id="118" name="Google Shape;118;p75"/>
          <p:cNvSpPr txBox="1"/>
          <p:nvPr/>
        </p:nvSpPr>
        <p:spPr>
          <a:xfrm>
            <a:off x="3906714"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 2022 – Pacmann AI</a:t>
            </a:r>
            <a:endParaRPr b="0" i="0" sz="1400" u="none" cap="none" strike="noStrike">
              <a:solidFill>
                <a:srgbClr val="000000"/>
              </a:solidFill>
              <a:latin typeface="Arial"/>
              <a:ea typeface="Arial"/>
              <a:cs typeface="Arial"/>
              <a:sym typeface="Arial"/>
            </a:endParaRPr>
          </a:p>
        </p:txBody>
      </p:sp>
      <p:sp>
        <p:nvSpPr>
          <p:cNvPr id="119" name="Google Shape;119;p75"/>
          <p:cNvSpPr txBox="1"/>
          <p:nvPr/>
        </p:nvSpPr>
        <p:spPr>
          <a:xfrm>
            <a:off x="-1190479"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pacmann.io</a:t>
            </a:r>
            <a:endParaRPr b="0" i="0" sz="1400" u="none" cap="none" strike="noStrike">
              <a:solidFill>
                <a:srgbClr val="000000"/>
              </a:solidFill>
              <a:latin typeface="Arial"/>
              <a:ea typeface="Arial"/>
              <a:cs typeface="Arial"/>
              <a:sym typeface="Arial"/>
            </a:endParaRPr>
          </a:p>
        </p:txBody>
      </p:sp>
      <p:sp>
        <p:nvSpPr>
          <p:cNvPr id="120" name="Google Shape;120;p75"/>
          <p:cNvSpPr txBox="1"/>
          <p:nvPr/>
        </p:nvSpPr>
        <p:spPr>
          <a:xfrm>
            <a:off x="9155723" y="6339301"/>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103864"/>
                </a:solidFill>
                <a:latin typeface="Montserrat Light"/>
                <a:ea typeface="Montserrat Light"/>
                <a:cs typeface="Montserrat Light"/>
                <a:sym typeface="Montserrat Light"/>
              </a:rPr>
              <a:t>‹#›</a:t>
            </a:fld>
            <a:endParaRPr b="0" i="0" sz="800" u="none" cap="none" strike="noStrike">
              <a:solidFill>
                <a:srgbClr val="103864"/>
              </a:solidFill>
              <a:latin typeface="Montserrat Light"/>
              <a:ea typeface="Montserrat Light"/>
              <a:cs typeface="Montserrat Light"/>
              <a:sym typeface="Montserrat Light"/>
            </a:endParaRPr>
          </a:p>
        </p:txBody>
      </p:sp>
    </p:spTree>
  </p:cSld>
  <p:clrMapOvr>
    <a:masterClrMapping/>
  </p:clrMapOvr>
  <p:extLst>
    <p:ext uri="{DCECCB84-F9BA-43D5-87BE-67443E8EF086}">
      <p15:sldGuideLst>
        <p15:guide id="1" pos="240">
          <p15:clr>
            <a:srgbClr val="FBAE40"/>
          </p15:clr>
        </p15:guide>
        <p15:guide id="2" pos="7440">
          <p15:clr>
            <a:srgbClr val="FBAE40"/>
          </p15:clr>
        </p15:guide>
        <p15:guide id="3" orient="horz" pos="192">
          <p15:clr>
            <a:srgbClr val="FBAE40"/>
          </p15:clr>
        </p15:guide>
        <p15:guide id="4" orient="horz" pos="412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1" name="Shape 121"/>
        <p:cNvGrpSpPr/>
        <p:nvPr/>
      </p:nvGrpSpPr>
      <p:grpSpPr>
        <a:xfrm>
          <a:off x="0" y="0"/>
          <a:ext cx="0" cy="0"/>
          <a:chOff x="0" y="0"/>
          <a:chExt cx="0" cy="0"/>
        </a:xfrm>
      </p:grpSpPr>
      <p:sp>
        <p:nvSpPr>
          <p:cNvPr id="122" name="Google Shape;122;p76"/>
          <p:cNvSpPr txBox="1"/>
          <p:nvPr>
            <p:ph type="title"/>
          </p:nvPr>
        </p:nvSpPr>
        <p:spPr>
          <a:xfrm>
            <a:off x="388943" y="365125"/>
            <a:ext cx="11419126"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03864"/>
              </a:buClr>
              <a:buSzPts val="3200"/>
              <a:buFont typeface="Sora"/>
              <a:buNone/>
              <a:defRPr sz="3200">
                <a:solidFill>
                  <a:srgbClr val="103864"/>
                </a:solidFill>
                <a:latin typeface="Sora"/>
                <a:ea typeface="Sora"/>
                <a:cs typeface="Sora"/>
                <a:sym typeface="Sor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76"/>
          <p:cNvSpPr txBox="1"/>
          <p:nvPr>
            <p:ph idx="1" type="body"/>
          </p:nvPr>
        </p:nvSpPr>
        <p:spPr>
          <a:xfrm>
            <a:off x="388943" y="1825625"/>
            <a:ext cx="5854700" cy="4351338"/>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rgbClr val="103864"/>
              </a:buClr>
              <a:buSzPts val="3200"/>
              <a:buChar char="•"/>
              <a:defRPr>
                <a:solidFill>
                  <a:srgbClr val="103864"/>
                </a:solidFill>
                <a:latin typeface="Sora"/>
                <a:ea typeface="Sora"/>
                <a:cs typeface="Sora"/>
                <a:sym typeface="Sora"/>
              </a:defRPr>
            </a:lvl1pPr>
            <a:lvl2pPr indent="-406400" lvl="1" marL="914400" algn="l">
              <a:lnSpc>
                <a:spcPct val="90000"/>
              </a:lnSpc>
              <a:spcBef>
                <a:spcPts val="500"/>
              </a:spcBef>
              <a:spcAft>
                <a:spcPts val="0"/>
              </a:spcAft>
              <a:buClr>
                <a:srgbClr val="103864"/>
              </a:buClr>
              <a:buSzPts val="2800"/>
              <a:buChar char="•"/>
              <a:defRPr>
                <a:solidFill>
                  <a:srgbClr val="103864"/>
                </a:solidFill>
                <a:latin typeface="Sora"/>
                <a:ea typeface="Sora"/>
                <a:cs typeface="Sora"/>
                <a:sym typeface="Sora"/>
              </a:defRPr>
            </a:lvl2pPr>
            <a:lvl3pPr indent="-381000" lvl="2" marL="1371600" algn="l">
              <a:lnSpc>
                <a:spcPct val="90000"/>
              </a:lnSpc>
              <a:spcBef>
                <a:spcPts val="500"/>
              </a:spcBef>
              <a:spcAft>
                <a:spcPts val="0"/>
              </a:spcAft>
              <a:buClr>
                <a:srgbClr val="103864"/>
              </a:buClr>
              <a:buSzPts val="2400"/>
              <a:buChar char="•"/>
              <a:defRPr>
                <a:solidFill>
                  <a:srgbClr val="103864"/>
                </a:solidFill>
                <a:latin typeface="Sora"/>
                <a:ea typeface="Sora"/>
                <a:cs typeface="Sora"/>
                <a:sym typeface="Sora"/>
              </a:defRPr>
            </a:lvl3pPr>
            <a:lvl4pPr indent="-355600" lvl="3" marL="1828800" algn="l">
              <a:lnSpc>
                <a:spcPct val="90000"/>
              </a:lnSpc>
              <a:spcBef>
                <a:spcPts val="500"/>
              </a:spcBef>
              <a:spcAft>
                <a:spcPts val="0"/>
              </a:spcAft>
              <a:buClr>
                <a:srgbClr val="103864"/>
              </a:buClr>
              <a:buSzPts val="2000"/>
              <a:buChar char="•"/>
              <a:defRPr>
                <a:solidFill>
                  <a:srgbClr val="103864"/>
                </a:solidFill>
                <a:latin typeface="Sora"/>
                <a:ea typeface="Sora"/>
                <a:cs typeface="Sora"/>
                <a:sym typeface="Sora"/>
              </a:defRPr>
            </a:lvl4pPr>
            <a:lvl5pPr indent="-355600" lvl="4" marL="2286000" algn="l">
              <a:lnSpc>
                <a:spcPct val="90000"/>
              </a:lnSpc>
              <a:spcBef>
                <a:spcPts val="500"/>
              </a:spcBef>
              <a:spcAft>
                <a:spcPts val="0"/>
              </a:spcAft>
              <a:buClr>
                <a:srgbClr val="103864"/>
              </a:buClr>
              <a:buSzPts val="2000"/>
              <a:buChar char="•"/>
              <a:defRPr>
                <a:solidFill>
                  <a:srgbClr val="103864"/>
                </a:solidFill>
                <a:latin typeface="Sora"/>
                <a:ea typeface="Sora"/>
                <a:cs typeface="Sora"/>
                <a:sym typeface="Sor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4" name="Google Shape;124;p76"/>
          <p:cNvSpPr txBox="1"/>
          <p:nvPr>
            <p:ph idx="2" type="body"/>
          </p:nvPr>
        </p:nvSpPr>
        <p:spPr>
          <a:xfrm>
            <a:off x="6172199" y="1825625"/>
            <a:ext cx="5630857" cy="4351338"/>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rgbClr val="103864"/>
              </a:buClr>
              <a:buSzPts val="3200"/>
              <a:buChar char="•"/>
              <a:defRPr>
                <a:solidFill>
                  <a:srgbClr val="103864"/>
                </a:solidFill>
                <a:latin typeface="Sora"/>
                <a:ea typeface="Sora"/>
                <a:cs typeface="Sora"/>
                <a:sym typeface="Sora"/>
              </a:defRPr>
            </a:lvl1pPr>
            <a:lvl2pPr indent="-406400" lvl="1" marL="914400" algn="l">
              <a:lnSpc>
                <a:spcPct val="90000"/>
              </a:lnSpc>
              <a:spcBef>
                <a:spcPts val="500"/>
              </a:spcBef>
              <a:spcAft>
                <a:spcPts val="0"/>
              </a:spcAft>
              <a:buClr>
                <a:srgbClr val="103864"/>
              </a:buClr>
              <a:buSzPts val="2800"/>
              <a:buChar char="•"/>
              <a:defRPr>
                <a:solidFill>
                  <a:srgbClr val="103864"/>
                </a:solidFill>
                <a:latin typeface="Sora"/>
                <a:ea typeface="Sora"/>
                <a:cs typeface="Sora"/>
                <a:sym typeface="Sora"/>
              </a:defRPr>
            </a:lvl2pPr>
            <a:lvl3pPr indent="-381000" lvl="2" marL="1371600" algn="l">
              <a:lnSpc>
                <a:spcPct val="90000"/>
              </a:lnSpc>
              <a:spcBef>
                <a:spcPts val="500"/>
              </a:spcBef>
              <a:spcAft>
                <a:spcPts val="0"/>
              </a:spcAft>
              <a:buClr>
                <a:srgbClr val="103864"/>
              </a:buClr>
              <a:buSzPts val="2400"/>
              <a:buChar char="•"/>
              <a:defRPr>
                <a:solidFill>
                  <a:srgbClr val="103864"/>
                </a:solidFill>
                <a:latin typeface="Sora"/>
                <a:ea typeface="Sora"/>
                <a:cs typeface="Sora"/>
                <a:sym typeface="Sora"/>
              </a:defRPr>
            </a:lvl3pPr>
            <a:lvl4pPr indent="-355600" lvl="3" marL="1828800" algn="l">
              <a:lnSpc>
                <a:spcPct val="90000"/>
              </a:lnSpc>
              <a:spcBef>
                <a:spcPts val="500"/>
              </a:spcBef>
              <a:spcAft>
                <a:spcPts val="0"/>
              </a:spcAft>
              <a:buClr>
                <a:srgbClr val="103864"/>
              </a:buClr>
              <a:buSzPts val="2000"/>
              <a:buChar char="•"/>
              <a:defRPr>
                <a:solidFill>
                  <a:srgbClr val="103864"/>
                </a:solidFill>
                <a:latin typeface="Sora"/>
                <a:ea typeface="Sora"/>
                <a:cs typeface="Sora"/>
                <a:sym typeface="Sora"/>
              </a:defRPr>
            </a:lvl4pPr>
            <a:lvl5pPr indent="-355600" lvl="4" marL="2286000" algn="l">
              <a:lnSpc>
                <a:spcPct val="90000"/>
              </a:lnSpc>
              <a:spcBef>
                <a:spcPts val="500"/>
              </a:spcBef>
              <a:spcAft>
                <a:spcPts val="0"/>
              </a:spcAft>
              <a:buClr>
                <a:srgbClr val="103864"/>
              </a:buClr>
              <a:buSzPts val="2000"/>
              <a:buChar char="•"/>
              <a:defRPr>
                <a:solidFill>
                  <a:srgbClr val="103864"/>
                </a:solidFill>
                <a:latin typeface="Sora"/>
                <a:ea typeface="Sora"/>
                <a:cs typeface="Sora"/>
                <a:sym typeface="Sor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25" name="Google Shape;125;p76"/>
          <p:cNvCxnSpPr/>
          <p:nvPr/>
        </p:nvCxnSpPr>
        <p:spPr>
          <a:xfrm>
            <a:off x="388943" y="6521865"/>
            <a:ext cx="145478" cy="0"/>
          </a:xfrm>
          <a:prstGeom prst="straightConnector1">
            <a:avLst/>
          </a:prstGeom>
          <a:noFill/>
          <a:ln cap="flat" cmpd="sng" w="9525">
            <a:solidFill>
              <a:srgbClr val="103864"/>
            </a:solidFill>
            <a:prstDash val="solid"/>
            <a:miter lim="800000"/>
            <a:headEnd len="sm" w="sm" type="none"/>
            <a:tailEnd len="med" w="med" type="stealth"/>
          </a:ln>
        </p:spPr>
      </p:cxnSp>
      <p:sp>
        <p:nvSpPr>
          <p:cNvPr id="126" name="Google Shape;126;p76"/>
          <p:cNvSpPr txBox="1"/>
          <p:nvPr/>
        </p:nvSpPr>
        <p:spPr>
          <a:xfrm>
            <a:off x="3906714"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 2022 – Pacmann AI</a:t>
            </a:r>
            <a:endParaRPr b="0" i="0" sz="1400" u="none" cap="none" strike="noStrike">
              <a:solidFill>
                <a:srgbClr val="000000"/>
              </a:solidFill>
              <a:latin typeface="Arial"/>
              <a:ea typeface="Arial"/>
              <a:cs typeface="Arial"/>
              <a:sym typeface="Arial"/>
            </a:endParaRPr>
          </a:p>
        </p:txBody>
      </p:sp>
      <p:pic>
        <p:nvPicPr>
          <p:cNvPr id="127" name="Google Shape;127;p76"/>
          <p:cNvPicPr preferRelativeResize="0"/>
          <p:nvPr/>
        </p:nvPicPr>
        <p:blipFill rotWithShape="1">
          <a:blip r:embed="rId2">
            <a:alphaModFix/>
          </a:blip>
          <a:srcRect b="0" l="0" r="0" t="0"/>
          <a:stretch/>
        </p:blipFill>
        <p:spPr>
          <a:xfrm>
            <a:off x="10412084" y="224287"/>
            <a:ext cx="1572880" cy="455637"/>
          </a:xfrm>
          <a:prstGeom prst="rect">
            <a:avLst/>
          </a:prstGeom>
          <a:noFill/>
          <a:ln>
            <a:noFill/>
          </a:ln>
        </p:spPr>
      </p:pic>
      <p:sp>
        <p:nvSpPr>
          <p:cNvPr id="128" name="Google Shape;128;p76"/>
          <p:cNvSpPr txBox="1"/>
          <p:nvPr/>
        </p:nvSpPr>
        <p:spPr>
          <a:xfrm>
            <a:off x="-1190479"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pacmann.io</a:t>
            </a:r>
            <a:endParaRPr b="0" i="0" sz="1400" u="none" cap="none" strike="noStrike">
              <a:solidFill>
                <a:srgbClr val="000000"/>
              </a:solidFill>
              <a:latin typeface="Arial"/>
              <a:ea typeface="Arial"/>
              <a:cs typeface="Arial"/>
              <a:sym typeface="Arial"/>
            </a:endParaRPr>
          </a:p>
        </p:txBody>
      </p:sp>
      <p:sp>
        <p:nvSpPr>
          <p:cNvPr id="129" name="Google Shape;129;p76"/>
          <p:cNvSpPr txBox="1"/>
          <p:nvPr/>
        </p:nvSpPr>
        <p:spPr>
          <a:xfrm>
            <a:off x="9155723" y="6339301"/>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103864"/>
                </a:solidFill>
                <a:latin typeface="Montserrat Light"/>
                <a:ea typeface="Montserrat Light"/>
                <a:cs typeface="Montserrat Light"/>
                <a:sym typeface="Montserrat Light"/>
              </a:rPr>
              <a:t>‹#›</a:t>
            </a:fld>
            <a:endParaRPr b="0" i="0" sz="800" u="none" cap="none" strike="noStrike">
              <a:solidFill>
                <a:srgbClr val="103864"/>
              </a:solidFill>
              <a:latin typeface="Montserrat Light"/>
              <a:ea typeface="Montserrat Light"/>
              <a:cs typeface="Montserrat Light"/>
              <a:sym typeface="Montserrat Light"/>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30" name="Shape 130"/>
        <p:cNvGrpSpPr/>
        <p:nvPr/>
      </p:nvGrpSpPr>
      <p:grpSpPr>
        <a:xfrm>
          <a:off x="0" y="0"/>
          <a:ext cx="0" cy="0"/>
          <a:chOff x="0" y="0"/>
          <a:chExt cx="0" cy="0"/>
        </a:xfrm>
      </p:grpSpPr>
      <p:sp>
        <p:nvSpPr>
          <p:cNvPr id="131" name="Google Shape;131;p77"/>
          <p:cNvSpPr txBox="1"/>
          <p:nvPr>
            <p:ph type="title"/>
          </p:nvPr>
        </p:nvSpPr>
        <p:spPr>
          <a:xfrm>
            <a:off x="388943" y="365125"/>
            <a:ext cx="11391889"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03864"/>
              </a:buClr>
              <a:buSzPts val="3200"/>
              <a:buFont typeface="Roboto Mono Medium"/>
              <a:buNone/>
              <a:defRPr sz="3200">
                <a:solidFill>
                  <a:srgbClr val="103864"/>
                </a:solidFill>
                <a:latin typeface="Roboto Mono Medium"/>
                <a:ea typeface="Roboto Mono Medium"/>
                <a:cs typeface="Roboto Mono Medium"/>
                <a:sym typeface="Roboto Mono Medium"/>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77"/>
          <p:cNvSpPr txBox="1"/>
          <p:nvPr>
            <p:ph idx="1" type="body"/>
          </p:nvPr>
        </p:nvSpPr>
        <p:spPr>
          <a:xfrm>
            <a:off x="388944" y="1681163"/>
            <a:ext cx="5608632"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rgbClr val="103864"/>
              </a:buClr>
              <a:buSzPts val="2400"/>
              <a:buNone/>
              <a:defRPr b="1" sz="2400">
                <a:solidFill>
                  <a:srgbClr val="103864"/>
                </a:solidFill>
                <a:latin typeface="Roboto Mono Medium"/>
                <a:ea typeface="Roboto Mono Medium"/>
                <a:cs typeface="Roboto Mono Medium"/>
                <a:sym typeface="Roboto Mono Medium"/>
              </a:defRPr>
            </a:lvl1pPr>
            <a:lvl2pPr indent="-228600" lvl="1" marL="914400" algn="l">
              <a:lnSpc>
                <a:spcPct val="90000"/>
              </a:lnSpc>
              <a:spcBef>
                <a:spcPts val="500"/>
              </a:spcBef>
              <a:spcAft>
                <a:spcPts val="0"/>
              </a:spcAft>
              <a:buClr>
                <a:srgbClr val="103864"/>
              </a:buClr>
              <a:buSzPts val="2000"/>
              <a:buNone/>
              <a:defRPr b="1" sz="2000"/>
            </a:lvl2pPr>
            <a:lvl3pPr indent="-228600" lvl="2" marL="1371600" algn="l">
              <a:lnSpc>
                <a:spcPct val="90000"/>
              </a:lnSpc>
              <a:spcBef>
                <a:spcPts val="500"/>
              </a:spcBef>
              <a:spcAft>
                <a:spcPts val="0"/>
              </a:spcAft>
              <a:buClr>
                <a:srgbClr val="103864"/>
              </a:buClr>
              <a:buSzPts val="1800"/>
              <a:buNone/>
              <a:defRPr b="1" sz="1800"/>
            </a:lvl3pPr>
            <a:lvl4pPr indent="-228600" lvl="3" marL="1828800" algn="l">
              <a:lnSpc>
                <a:spcPct val="90000"/>
              </a:lnSpc>
              <a:spcBef>
                <a:spcPts val="500"/>
              </a:spcBef>
              <a:spcAft>
                <a:spcPts val="0"/>
              </a:spcAft>
              <a:buClr>
                <a:srgbClr val="103864"/>
              </a:buClr>
              <a:buSzPts val="1600"/>
              <a:buNone/>
              <a:defRPr b="1" sz="1600"/>
            </a:lvl4pPr>
            <a:lvl5pPr indent="-228600" lvl="4" marL="2286000" algn="l">
              <a:lnSpc>
                <a:spcPct val="90000"/>
              </a:lnSpc>
              <a:spcBef>
                <a:spcPts val="500"/>
              </a:spcBef>
              <a:spcAft>
                <a:spcPts val="0"/>
              </a:spcAft>
              <a:buClr>
                <a:srgbClr val="103864"/>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33" name="Google Shape;133;p77"/>
          <p:cNvSpPr txBox="1"/>
          <p:nvPr>
            <p:ph idx="2" type="body"/>
          </p:nvPr>
        </p:nvSpPr>
        <p:spPr>
          <a:xfrm>
            <a:off x="388944" y="2505075"/>
            <a:ext cx="5608632" cy="3684588"/>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rgbClr val="103864"/>
              </a:buClr>
              <a:buSzPts val="3200"/>
              <a:buChar char="•"/>
              <a:defRPr>
                <a:solidFill>
                  <a:srgbClr val="103864"/>
                </a:solidFill>
                <a:latin typeface="Roboto Mono"/>
                <a:ea typeface="Roboto Mono"/>
                <a:cs typeface="Roboto Mono"/>
                <a:sym typeface="Roboto Mono"/>
              </a:defRPr>
            </a:lvl1pPr>
            <a:lvl2pPr indent="-406400" lvl="1" marL="914400" algn="l">
              <a:lnSpc>
                <a:spcPct val="90000"/>
              </a:lnSpc>
              <a:spcBef>
                <a:spcPts val="500"/>
              </a:spcBef>
              <a:spcAft>
                <a:spcPts val="0"/>
              </a:spcAft>
              <a:buClr>
                <a:srgbClr val="103864"/>
              </a:buClr>
              <a:buSzPts val="2800"/>
              <a:buChar char="•"/>
              <a:defRPr>
                <a:solidFill>
                  <a:srgbClr val="103864"/>
                </a:solidFill>
                <a:latin typeface="Roboto Mono"/>
                <a:ea typeface="Roboto Mono"/>
                <a:cs typeface="Roboto Mono"/>
                <a:sym typeface="Roboto Mono"/>
              </a:defRPr>
            </a:lvl2pPr>
            <a:lvl3pPr indent="-381000" lvl="2" marL="1371600" algn="l">
              <a:lnSpc>
                <a:spcPct val="90000"/>
              </a:lnSpc>
              <a:spcBef>
                <a:spcPts val="500"/>
              </a:spcBef>
              <a:spcAft>
                <a:spcPts val="0"/>
              </a:spcAft>
              <a:buClr>
                <a:srgbClr val="103864"/>
              </a:buClr>
              <a:buSzPts val="2400"/>
              <a:buChar char="•"/>
              <a:defRPr>
                <a:solidFill>
                  <a:srgbClr val="103864"/>
                </a:solidFill>
                <a:latin typeface="Roboto Mono"/>
                <a:ea typeface="Roboto Mono"/>
                <a:cs typeface="Roboto Mono"/>
                <a:sym typeface="Roboto Mono"/>
              </a:defRPr>
            </a:lvl3pPr>
            <a:lvl4pPr indent="-355600" lvl="3" marL="1828800" algn="l">
              <a:lnSpc>
                <a:spcPct val="90000"/>
              </a:lnSpc>
              <a:spcBef>
                <a:spcPts val="500"/>
              </a:spcBef>
              <a:spcAft>
                <a:spcPts val="0"/>
              </a:spcAft>
              <a:buClr>
                <a:srgbClr val="103864"/>
              </a:buClr>
              <a:buSzPts val="2000"/>
              <a:buChar char="•"/>
              <a:defRPr>
                <a:solidFill>
                  <a:srgbClr val="103864"/>
                </a:solidFill>
                <a:latin typeface="Roboto Mono"/>
                <a:ea typeface="Roboto Mono"/>
                <a:cs typeface="Roboto Mono"/>
                <a:sym typeface="Roboto Mono"/>
              </a:defRPr>
            </a:lvl4pPr>
            <a:lvl5pPr indent="-355600" lvl="4" marL="2286000" algn="l">
              <a:lnSpc>
                <a:spcPct val="90000"/>
              </a:lnSpc>
              <a:spcBef>
                <a:spcPts val="500"/>
              </a:spcBef>
              <a:spcAft>
                <a:spcPts val="0"/>
              </a:spcAft>
              <a:buClr>
                <a:srgbClr val="103864"/>
              </a:buClr>
              <a:buSzPts val="2000"/>
              <a:buChar char="•"/>
              <a:defRPr>
                <a:solidFill>
                  <a:srgbClr val="103864"/>
                </a:solidFill>
                <a:latin typeface="Roboto Mono"/>
                <a:ea typeface="Roboto Mono"/>
                <a:cs typeface="Roboto Mono"/>
                <a:sym typeface="Roboto Mon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4" name="Google Shape;134;p77"/>
          <p:cNvSpPr txBox="1"/>
          <p:nvPr>
            <p:ph idx="3" type="body"/>
          </p:nvPr>
        </p:nvSpPr>
        <p:spPr>
          <a:xfrm>
            <a:off x="6172200" y="1681163"/>
            <a:ext cx="5608632"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rgbClr val="103864"/>
              </a:buClr>
              <a:buSzPts val="2400"/>
              <a:buNone/>
              <a:defRPr b="1" sz="2400">
                <a:solidFill>
                  <a:srgbClr val="103864"/>
                </a:solidFill>
                <a:latin typeface="Roboto Mono Medium"/>
                <a:ea typeface="Roboto Mono Medium"/>
                <a:cs typeface="Roboto Mono Medium"/>
                <a:sym typeface="Roboto Mono Medium"/>
              </a:defRPr>
            </a:lvl1pPr>
            <a:lvl2pPr indent="-228600" lvl="1" marL="914400" algn="l">
              <a:lnSpc>
                <a:spcPct val="90000"/>
              </a:lnSpc>
              <a:spcBef>
                <a:spcPts val="500"/>
              </a:spcBef>
              <a:spcAft>
                <a:spcPts val="0"/>
              </a:spcAft>
              <a:buClr>
                <a:srgbClr val="103864"/>
              </a:buClr>
              <a:buSzPts val="2000"/>
              <a:buNone/>
              <a:defRPr b="1" sz="2000"/>
            </a:lvl2pPr>
            <a:lvl3pPr indent="-228600" lvl="2" marL="1371600" algn="l">
              <a:lnSpc>
                <a:spcPct val="90000"/>
              </a:lnSpc>
              <a:spcBef>
                <a:spcPts val="500"/>
              </a:spcBef>
              <a:spcAft>
                <a:spcPts val="0"/>
              </a:spcAft>
              <a:buClr>
                <a:srgbClr val="103864"/>
              </a:buClr>
              <a:buSzPts val="1800"/>
              <a:buNone/>
              <a:defRPr b="1" sz="1800"/>
            </a:lvl3pPr>
            <a:lvl4pPr indent="-228600" lvl="3" marL="1828800" algn="l">
              <a:lnSpc>
                <a:spcPct val="90000"/>
              </a:lnSpc>
              <a:spcBef>
                <a:spcPts val="500"/>
              </a:spcBef>
              <a:spcAft>
                <a:spcPts val="0"/>
              </a:spcAft>
              <a:buClr>
                <a:srgbClr val="103864"/>
              </a:buClr>
              <a:buSzPts val="1600"/>
              <a:buNone/>
              <a:defRPr b="1" sz="1600"/>
            </a:lvl4pPr>
            <a:lvl5pPr indent="-228600" lvl="4" marL="2286000" algn="l">
              <a:lnSpc>
                <a:spcPct val="90000"/>
              </a:lnSpc>
              <a:spcBef>
                <a:spcPts val="500"/>
              </a:spcBef>
              <a:spcAft>
                <a:spcPts val="0"/>
              </a:spcAft>
              <a:buClr>
                <a:srgbClr val="103864"/>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35" name="Google Shape;135;p77"/>
          <p:cNvSpPr txBox="1"/>
          <p:nvPr>
            <p:ph idx="4" type="body"/>
          </p:nvPr>
        </p:nvSpPr>
        <p:spPr>
          <a:xfrm>
            <a:off x="6172200" y="2505075"/>
            <a:ext cx="5608632" cy="3684588"/>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rgbClr val="103864"/>
              </a:buClr>
              <a:buSzPts val="3200"/>
              <a:buChar char="•"/>
              <a:defRPr>
                <a:solidFill>
                  <a:srgbClr val="103864"/>
                </a:solidFill>
                <a:latin typeface="Roboto Mono Medium"/>
                <a:ea typeface="Roboto Mono Medium"/>
                <a:cs typeface="Roboto Mono Medium"/>
                <a:sym typeface="Roboto Mono Medium"/>
              </a:defRPr>
            </a:lvl1pPr>
            <a:lvl2pPr indent="-406400" lvl="1" marL="914400" algn="l">
              <a:lnSpc>
                <a:spcPct val="90000"/>
              </a:lnSpc>
              <a:spcBef>
                <a:spcPts val="500"/>
              </a:spcBef>
              <a:spcAft>
                <a:spcPts val="0"/>
              </a:spcAft>
              <a:buClr>
                <a:srgbClr val="103864"/>
              </a:buClr>
              <a:buSzPts val="2800"/>
              <a:buChar char="•"/>
              <a:defRPr>
                <a:solidFill>
                  <a:srgbClr val="103864"/>
                </a:solidFill>
                <a:latin typeface="Roboto Mono Medium"/>
                <a:ea typeface="Roboto Mono Medium"/>
                <a:cs typeface="Roboto Mono Medium"/>
                <a:sym typeface="Roboto Mono Medium"/>
              </a:defRPr>
            </a:lvl2pPr>
            <a:lvl3pPr indent="-381000" lvl="2" marL="1371600" algn="l">
              <a:lnSpc>
                <a:spcPct val="90000"/>
              </a:lnSpc>
              <a:spcBef>
                <a:spcPts val="500"/>
              </a:spcBef>
              <a:spcAft>
                <a:spcPts val="0"/>
              </a:spcAft>
              <a:buClr>
                <a:srgbClr val="103864"/>
              </a:buClr>
              <a:buSzPts val="2400"/>
              <a:buChar char="•"/>
              <a:defRPr>
                <a:solidFill>
                  <a:srgbClr val="103864"/>
                </a:solidFill>
                <a:latin typeface="Roboto Mono Medium"/>
                <a:ea typeface="Roboto Mono Medium"/>
                <a:cs typeface="Roboto Mono Medium"/>
                <a:sym typeface="Roboto Mono Medium"/>
              </a:defRPr>
            </a:lvl3pPr>
            <a:lvl4pPr indent="-355600" lvl="3" marL="1828800" algn="l">
              <a:lnSpc>
                <a:spcPct val="90000"/>
              </a:lnSpc>
              <a:spcBef>
                <a:spcPts val="500"/>
              </a:spcBef>
              <a:spcAft>
                <a:spcPts val="0"/>
              </a:spcAft>
              <a:buClr>
                <a:srgbClr val="103864"/>
              </a:buClr>
              <a:buSzPts val="2000"/>
              <a:buChar char="•"/>
              <a:defRPr>
                <a:solidFill>
                  <a:srgbClr val="103864"/>
                </a:solidFill>
                <a:latin typeface="Roboto Mono Medium"/>
                <a:ea typeface="Roboto Mono Medium"/>
                <a:cs typeface="Roboto Mono Medium"/>
                <a:sym typeface="Roboto Mono Medium"/>
              </a:defRPr>
            </a:lvl4pPr>
            <a:lvl5pPr indent="-355600" lvl="4" marL="2286000" algn="l">
              <a:lnSpc>
                <a:spcPct val="90000"/>
              </a:lnSpc>
              <a:spcBef>
                <a:spcPts val="500"/>
              </a:spcBef>
              <a:spcAft>
                <a:spcPts val="0"/>
              </a:spcAft>
              <a:buClr>
                <a:srgbClr val="103864"/>
              </a:buClr>
              <a:buSzPts val="2000"/>
              <a:buChar char="•"/>
              <a:defRPr>
                <a:solidFill>
                  <a:srgbClr val="103864"/>
                </a:solidFill>
                <a:latin typeface="Roboto Mono Medium"/>
                <a:ea typeface="Roboto Mono Medium"/>
                <a:cs typeface="Roboto Mono Medium"/>
                <a:sym typeface="Roboto Mono Medium"/>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36" name="Google Shape;136;p77"/>
          <p:cNvCxnSpPr/>
          <p:nvPr/>
        </p:nvCxnSpPr>
        <p:spPr>
          <a:xfrm>
            <a:off x="388943" y="6521865"/>
            <a:ext cx="145478" cy="0"/>
          </a:xfrm>
          <a:prstGeom prst="straightConnector1">
            <a:avLst/>
          </a:prstGeom>
          <a:noFill/>
          <a:ln cap="flat" cmpd="sng" w="9525">
            <a:solidFill>
              <a:srgbClr val="103864"/>
            </a:solidFill>
            <a:prstDash val="solid"/>
            <a:miter lim="800000"/>
            <a:headEnd len="sm" w="sm" type="none"/>
            <a:tailEnd len="med" w="med" type="stealth"/>
          </a:ln>
        </p:spPr>
      </p:cxnSp>
      <p:sp>
        <p:nvSpPr>
          <p:cNvPr id="137" name="Google Shape;137;p77"/>
          <p:cNvSpPr txBox="1"/>
          <p:nvPr/>
        </p:nvSpPr>
        <p:spPr>
          <a:xfrm>
            <a:off x="3906714"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 2022 – Pacmann AI</a:t>
            </a:r>
            <a:endParaRPr b="0" i="0" sz="1400" u="none" cap="none" strike="noStrike">
              <a:solidFill>
                <a:srgbClr val="000000"/>
              </a:solidFill>
              <a:latin typeface="Arial"/>
              <a:ea typeface="Arial"/>
              <a:cs typeface="Arial"/>
              <a:sym typeface="Arial"/>
            </a:endParaRPr>
          </a:p>
        </p:txBody>
      </p:sp>
      <p:pic>
        <p:nvPicPr>
          <p:cNvPr id="138" name="Google Shape;138;p77"/>
          <p:cNvPicPr preferRelativeResize="0"/>
          <p:nvPr/>
        </p:nvPicPr>
        <p:blipFill rotWithShape="1">
          <a:blip r:embed="rId2">
            <a:alphaModFix/>
          </a:blip>
          <a:srcRect b="0" l="0" r="0" t="0"/>
          <a:stretch/>
        </p:blipFill>
        <p:spPr>
          <a:xfrm>
            <a:off x="10412084" y="224287"/>
            <a:ext cx="1572880" cy="455637"/>
          </a:xfrm>
          <a:prstGeom prst="rect">
            <a:avLst/>
          </a:prstGeom>
          <a:noFill/>
          <a:ln>
            <a:noFill/>
          </a:ln>
        </p:spPr>
      </p:pic>
      <p:sp>
        <p:nvSpPr>
          <p:cNvPr id="139" name="Google Shape;139;p77"/>
          <p:cNvSpPr txBox="1"/>
          <p:nvPr/>
        </p:nvSpPr>
        <p:spPr>
          <a:xfrm>
            <a:off x="-1190479"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pacmann.io</a:t>
            </a:r>
            <a:endParaRPr b="0" i="0" sz="1400" u="none" cap="none" strike="noStrike">
              <a:solidFill>
                <a:srgbClr val="000000"/>
              </a:solidFill>
              <a:latin typeface="Arial"/>
              <a:ea typeface="Arial"/>
              <a:cs typeface="Arial"/>
              <a:sym typeface="Arial"/>
            </a:endParaRPr>
          </a:p>
        </p:txBody>
      </p:sp>
      <p:sp>
        <p:nvSpPr>
          <p:cNvPr id="140" name="Google Shape;140;p77"/>
          <p:cNvSpPr txBox="1"/>
          <p:nvPr/>
        </p:nvSpPr>
        <p:spPr>
          <a:xfrm>
            <a:off x="9155723" y="6339301"/>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103864"/>
                </a:solidFill>
                <a:latin typeface="Montserrat Light"/>
                <a:ea typeface="Montserrat Light"/>
                <a:cs typeface="Montserrat Light"/>
                <a:sym typeface="Montserrat Light"/>
              </a:rPr>
              <a:t>‹#›</a:t>
            </a:fld>
            <a:endParaRPr b="0" i="0" sz="800" u="none" cap="none" strike="noStrike">
              <a:solidFill>
                <a:srgbClr val="103864"/>
              </a:solidFill>
              <a:latin typeface="Montserrat Light"/>
              <a:ea typeface="Montserrat Light"/>
              <a:cs typeface="Montserrat Light"/>
              <a:sym typeface="Montserrat Light"/>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1" name="Shape 141"/>
        <p:cNvGrpSpPr/>
        <p:nvPr/>
      </p:nvGrpSpPr>
      <p:grpSpPr>
        <a:xfrm>
          <a:off x="0" y="0"/>
          <a:ext cx="0" cy="0"/>
          <a:chOff x="0" y="0"/>
          <a:chExt cx="0" cy="0"/>
        </a:xfrm>
      </p:grpSpPr>
      <p:cxnSp>
        <p:nvCxnSpPr>
          <p:cNvPr id="142" name="Google Shape;142;p78"/>
          <p:cNvCxnSpPr/>
          <p:nvPr/>
        </p:nvCxnSpPr>
        <p:spPr>
          <a:xfrm>
            <a:off x="388943" y="6521865"/>
            <a:ext cx="145478" cy="0"/>
          </a:xfrm>
          <a:prstGeom prst="straightConnector1">
            <a:avLst/>
          </a:prstGeom>
          <a:noFill/>
          <a:ln cap="flat" cmpd="sng" w="9525">
            <a:solidFill>
              <a:srgbClr val="103864"/>
            </a:solidFill>
            <a:prstDash val="solid"/>
            <a:miter lim="800000"/>
            <a:headEnd len="sm" w="sm" type="none"/>
            <a:tailEnd len="med" w="med" type="stealth"/>
          </a:ln>
        </p:spPr>
      </p:cxnSp>
      <p:sp>
        <p:nvSpPr>
          <p:cNvPr id="143" name="Google Shape;143;p78"/>
          <p:cNvSpPr txBox="1"/>
          <p:nvPr/>
        </p:nvSpPr>
        <p:spPr>
          <a:xfrm>
            <a:off x="3906714"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 2022 – Pacmann AI</a:t>
            </a:r>
            <a:endParaRPr b="0" i="0" sz="1400" u="none" cap="none" strike="noStrike">
              <a:solidFill>
                <a:srgbClr val="000000"/>
              </a:solidFill>
              <a:latin typeface="Arial"/>
              <a:ea typeface="Arial"/>
              <a:cs typeface="Arial"/>
              <a:sym typeface="Arial"/>
            </a:endParaRPr>
          </a:p>
        </p:txBody>
      </p:sp>
      <p:pic>
        <p:nvPicPr>
          <p:cNvPr id="144" name="Google Shape;144;p78"/>
          <p:cNvPicPr preferRelativeResize="0"/>
          <p:nvPr/>
        </p:nvPicPr>
        <p:blipFill rotWithShape="1">
          <a:blip r:embed="rId2">
            <a:alphaModFix/>
          </a:blip>
          <a:srcRect b="0" l="0" r="0" t="0"/>
          <a:stretch/>
        </p:blipFill>
        <p:spPr>
          <a:xfrm>
            <a:off x="10412084" y="224287"/>
            <a:ext cx="1572880" cy="455637"/>
          </a:xfrm>
          <a:prstGeom prst="rect">
            <a:avLst/>
          </a:prstGeom>
          <a:noFill/>
          <a:ln>
            <a:noFill/>
          </a:ln>
        </p:spPr>
      </p:pic>
      <p:sp>
        <p:nvSpPr>
          <p:cNvPr id="145" name="Google Shape;145;p78"/>
          <p:cNvSpPr txBox="1"/>
          <p:nvPr/>
        </p:nvSpPr>
        <p:spPr>
          <a:xfrm>
            <a:off x="-1190479"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pacmann.io</a:t>
            </a:r>
            <a:endParaRPr b="0" i="0" sz="1400" u="none" cap="none" strike="noStrike">
              <a:solidFill>
                <a:srgbClr val="000000"/>
              </a:solidFill>
              <a:latin typeface="Arial"/>
              <a:ea typeface="Arial"/>
              <a:cs typeface="Arial"/>
              <a:sym typeface="Arial"/>
            </a:endParaRPr>
          </a:p>
        </p:txBody>
      </p:sp>
      <p:sp>
        <p:nvSpPr>
          <p:cNvPr id="146" name="Google Shape;146;p78"/>
          <p:cNvSpPr txBox="1"/>
          <p:nvPr/>
        </p:nvSpPr>
        <p:spPr>
          <a:xfrm>
            <a:off x="9155723" y="6339301"/>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103864"/>
                </a:solidFill>
                <a:latin typeface="Montserrat Light"/>
                <a:ea typeface="Montserrat Light"/>
                <a:cs typeface="Montserrat Light"/>
                <a:sym typeface="Montserrat Light"/>
              </a:rPr>
              <a:t>‹#›</a:t>
            </a:fld>
            <a:endParaRPr b="0" i="0" sz="800" u="none" cap="none" strike="noStrike">
              <a:solidFill>
                <a:srgbClr val="103864"/>
              </a:solidFill>
              <a:latin typeface="Montserrat Light"/>
              <a:ea typeface="Montserrat Light"/>
              <a:cs typeface="Montserrat Light"/>
              <a:sym typeface="Montserrat Light"/>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47" name="Shape 147"/>
        <p:cNvGrpSpPr/>
        <p:nvPr/>
      </p:nvGrpSpPr>
      <p:grpSpPr>
        <a:xfrm>
          <a:off x="0" y="0"/>
          <a:ext cx="0" cy="0"/>
          <a:chOff x="0" y="0"/>
          <a:chExt cx="0" cy="0"/>
        </a:xfrm>
      </p:grpSpPr>
      <p:sp>
        <p:nvSpPr>
          <p:cNvPr id="148" name="Google Shape;148;p79"/>
          <p:cNvSpPr txBox="1"/>
          <p:nvPr>
            <p:ph type="title"/>
          </p:nvPr>
        </p:nvSpPr>
        <p:spPr>
          <a:xfrm>
            <a:off x="388944" y="457200"/>
            <a:ext cx="4383082"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103864"/>
              </a:buClr>
              <a:buSzPts val="2800"/>
              <a:buFont typeface="Roboto Mono Light"/>
              <a:buNone/>
              <a:defRPr sz="2800">
                <a:solidFill>
                  <a:srgbClr val="103864"/>
                </a:solidFill>
                <a:latin typeface="Roboto Mono Light"/>
                <a:ea typeface="Roboto Mono Light"/>
                <a:cs typeface="Roboto Mono Light"/>
                <a:sym typeface="Roboto Mono Ligh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79"/>
          <p:cNvSpPr txBox="1"/>
          <p:nvPr>
            <p:ph idx="1" type="body"/>
          </p:nvPr>
        </p:nvSpPr>
        <p:spPr>
          <a:xfrm>
            <a:off x="5183188" y="987425"/>
            <a:ext cx="6619868" cy="4873625"/>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103864"/>
              </a:buClr>
              <a:buSzPts val="2800"/>
              <a:buChar char="•"/>
              <a:defRPr sz="2800">
                <a:solidFill>
                  <a:srgbClr val="103864"/>
                </a:solidFill>
                <a:latin typeface="Roboto Mono"/>
                <a:ea typeface="Roboto Mono"/>
                <a:cs typeface="Roboto Mono"/>
                <a:sym typeface="Roboto Mono"/>
              </a:defRPr>
            </a:lvl1pPr>
            <a:lvl2pPr indent="-381000" lvl="1" marL="914400" algn="l">
              <a:lnSpc>
                <a:spcPct val="90000"/>
              </a:lnSpc>
              <a:spcBef>
                <a:spcPts val="500"/>
              </a:spcBef>
              <a:spcAft>
                <a:spcPts val="0"/>
              </a:spcAft>
              <a:buClr>
                <a:srgbClr val="103864"/>
              </a:buClr>
              <a:buSzPts val="2400"/>
              <a:buChar char="•"/>
              <a:defRPr sz="2400">
                <a:solidFill>
                  <a:srgbClr val="103864"/>
                </a:solidFill>
                <a:latin typeface="Roboto Mono"/>
                <a:ea typeface="Roboto Mono"/>
                <a:cs typeface="Roboto Mono"/>
                <a:sym typeface="Roboto Mono"/>
              </a:defRPr>
            </a:lvl2pPr>
            <a:lvl3pPr indent="-355600" lvl="2" marL="1371600" algn="l">
              <a:lnSpc>
                <a:spcPct val="90000"/>
              </a:lnSpc>
              <a:spcBef>
                <a:spcPts val="500"/>
              </a:spcBef>
              <a:spcAft>
                <a:spcPts val="0"/>
              </a:spcAft>
              <a:buClr>
                <a:srgbClr val="103864"/>
              </a:buClr>
              <a:buSzPts val="2000"/>
              <a:buChar char="•"/>
              <a:defRPr sz="2000">
                <a:solidFill>
                  <a:srgbClr val="103864"/>
                </a:solidFill>
                <a:latin typeface="Roboto Mono"/>
                <a:ea typeface="Roboto Mono"/>
                <a:cs typeface="Roboto Mono"/>
                <a:sym typeface="Roboto Mono"/>
              </a:defRPr>
            </a:lvl3pPr>
            <a:lvl4pPr indent="-342900" lvl="3" marL="1828800" algn="l">
              <a:lnSpc>
                <a:spcPct val="90000"/>
              </a:lnSpc>
              <a:spcBef>
                <a:spcPts val="500"/>
              </a:spcBef>
              <a:spcAft>
                <a:spcPts val="0"/>
              </a:spcAft>
              <a:buClr>
                <a:srgbClr val="103864"/>
              </a:buClr>
              <a:buSzPts val="1800"/>
              <a:buChar char="•"/>
              <a:defRPr sz="1800">
                <a:solidFill>
                  <a:srgbClr val="103864"/>
                </a:solidFill>
                <a:latin typeface="Roboto Mono"/>
                <a:ea typeface="Roboto Mono"/>
                <a:cs typeface="Roboto Mono"/>
                <a:sym typeface="Roboto Mono"/>
              </a:defRPr>
            </a:lvl4pPr>
            <a:lvl5pPr indent="-342900" lvl="4" marL="2286000" algn="l">
              <a:lnSpc>
                <a:spcPct val="90000"/>
              </a:lnSpc>
              <a:spcBef>
                <a:spcPts val="500"/>
              </a:spcBef>
              <a:spcAft>
                <a:spcPts val="0"/>
              </a:spcAft>
              <a:buClr>
                <a:srgbClr val="103864"/>
              </a:buClr>
              <a:buSzPts val="1800"/>
              <a:buChar char="•"/>
              <a:defRPr sz="1800">
                <a:solidFill>
                  <a:srgbClr val="103864"/>
                </a:solidFill>
                <a:latin typeface="Roboto Mono"/>
                <a:ea typeface="Roboto Mono"/>
                <a:cs typeface="Roboto Mono"/>
                <a:sym typeface="Roboto Mono"/>
              </a:defRPr>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50" name="Google Shape;150;p79"/>
          <p:cNvSpPr txBox="1"/>
          <p:nvPr>
            <p:ph idx="2" type="body"/>
          </p:nvPr>
        </p:nvSpPr>
        <p:spPr>
          <a:xfrm>
            <a:off x="388944" y="2057400"/>
            <a:ext cx="4383082"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03864"/>
              </a:buClr>
              <a:buSzPts val="1200"/>
              <a:buNone/>
              <a:defRPr sz="1200">
                <a:solidFill>
                  <a:srgbClr val="103864"/>
                </a:solidFill>
                <a:latin typeface="Roboto Mono"/>
                <a:ea typeface="Roboto Mono"/>
                <a:cs typeface="Roboto Mono"/>
                <a:sym typeface="Roboto Mono"/>
              </a:defRPr>
            </a:lvl1pPr>
            <a:lvl2pPr indent="-228600" lvl="1" marL="914400" algn="l">
              <a:lnSpc>
                <a:spcPct val="90000"/>
              </a:lnSpc>
              <a:spcBef>
                <a:spcPts val="500"/>
              </a:spcBef>
              <a:spcAft>
                <a:spcPts val="0"/>
              </a:spcAft>
              <a:buClr>
                <a:srgbClr val="103864"/>
              </a:buClr>
              <a:buSzPts val="1400"/>
              <a:buNone/>
              <a:defRPr sz="1400"/>
            </a:lvl2pPr>
            <a:lvl3pPr indent="-228600" lvl="2" marL="1371600" algn="l">
              <a:lnSpc>
                <a:spcPct val="90000"/>
              </a:lnSpc>
              <a:spcBef>
                <a:spcPts val="500"/>
              </a:spcBef>
              <a:spcAft>
                <a:spcPts val="0"/>
              </a:spcAft>
              <a:buClr>
                <a:srgbClr val="103864"/>
              </a:buClr>
              <a:buSzPts val="1200"/>
              <a:buNone/>
              <a:defRPr sz="1200"/>
            </a:lvl3pPr>
            <a:lvl4pPr indent="-228600" lvl="3" marL="1828800" algn="l">
              <a:lnSpc>
                <a:spcPct val="90000"/>
              </a:lnSpc>
              <a:spcBef>
                <a:spcPts val="500"/>
              </a:spcBef>
              <a:spcAft>
                <a:spcPts val="0"/>
              </a:spcAft>
              <a:buClr>
                <a:srgbClr val="103864"/>
              </a:buClr>
              <a:buSzPts val="1000"/>
              <a:buNone/>
              <a:defRPr sz="1000"/>
            </a:lvl4pPr>
            <a:lvl5pPr indent="-228600" lvl="4" marL="2286000" algn="l">
              <a:lnSpc>
                <a:spcPct val="90000"/>
              </a:lnSpc>
              <a:spcBef>
                <a:spcPts val="500"/>
              </a:spcBef>
              <a:spcAft>
                <a:spcPts val="0"/>
              </a:spcAft>
              <a:buClr>
                <a:srgbClr val="103864"/>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cxnSp>
        <p:nvCxnSpPr>
          <p:cNvPr id="151" name="Google Shape;151;p79"/>
          <p:cNvCxnSpPr/>
          <p:nvPr/>
        </p:nvCxnSpPr>
        <p:spPr>
          <a:xfrm>
            <a:off x="388943" y="6521865"/>
            <a:ext cx="145478" cy="0"/>
          </a:xfrm>
          <a:prstGeom prst="straightConnector1">
            <a:avLst/>
          </a:prstGeom>
          <a:noFill/>
          <a:ln cap="flat" cmpd="sng" w="9525">
            <a:solidFill>
              <a:srgbClr val="103864"/>
            </a:solidFill>
            <a:prstDash val="solid"/>
            <a:miter lim="800000"/>
            <a:headEnd len="sm" w="sm" type="none"/>
            <a:tailEnd len="med" w="med" type="stealth"/>
          </a:ln>
        </p:spPr>
      </p:cxnSp>
      <p:sp>
        <p:nvSpPr>
          <p:cNvPr id="152" name="Google Shape;152;p79"/>
          <p:cNvSpPr txBox="1"/>
          <p:nvPr/>
        </p:nvSpPr>
        <p:spPr>
          <a:xfrm>
            <a:off x="3906714"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 2022 – Pacmann AI</a:t>
            </a:r>
            <a:endParaRPr b="0" i="0" sz="1400" u="none" cap="none" strike="noStrike">
              <a:solidFill>
                <a:srgbClr val="000000"/>
              </a:solidFill>
              <a:latin typeface="Arial"/>
              <a:ea typeface="Arial"/>
              <a:cs typeface="Arial"/>
              <a:sym typeface="Arial"/>
            </a:endParaRPr>
          </a:p>
        </p:txBody>
      </p:sp>
      <p:pic>
        <p:nvPicPr>
          <p:cNvPr id="153" name="Google Shape;153;p79"/>
          <p:cNvPicPr preferRelativeResize="0"/>
          <p:nvPr/>
        </p:nvPicPr>
        <p:blipFill rotWithShape="1">
          <a:blip r:embed="rId2">
            <a:alphaModFix/>
          </a:blip>
          <a:srcRect b="0" l="0" r="0" t="0"/>
          <a:stretch/>
        </p:blipFill>
        <p:spPr>
          <a:xfrm>
            <a:off x="10412084" y="224287"/>
            <a:ext cx="1572880" cy="455637"/>
          </a:xfrm>
          <a:prstGeom prst="rect">
            <a:avLst/>
          </a:prstGeom>
          <a:noFill/>
          <a:ln>
            <a:noFill/>
          </a:ln>
        </p:spPr>
      </p:pic>
      <p:sp>
        <p:nvSpPr>
          <p:cNvPr id="154" name="Google Shape;154;p79"/>
          <p:cNvSpPr txBox="1"/>
          <p:nvPr/>
        </p:nvSpPr>
        <p:spPr>
          <a:xfrm>
            <a:off x="-1190479"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pacmann.io</a:t>
            </a:r>
            <a:endParaRPr b="0" i="0" sz="1400" u="none" cap="none" strike="noStrike">
              <a:solidFill>
                <a:srgbClr val="000000"/>
              </a:solidFill>
              <a:latin typeface="Arial"/>
              <a:ea typeface="Arial"/>
              <a:cs typeface="Arial"/>
              <a:sym typeface="Arial"/>
            </a:endParaRPr>
          </a:p>
        </p:txBody>
      </p:sp>
      <p:sp>
        <p:nvSpPr>
          <p:cNvPr id="155" name="Google Shape;155;p79"/>
          <p:cNvSpPr txBox="1"/>
          <p:nvPr/>
        </p:nvSpPr>
        <p:spPr>
          <a:xfrm>
            <a:off x="9155723" y="6339301"/>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103864"/>
                </a:solidFill>
                <a:latin typeface="Montserrat Light"/>
                <a:ea typeface="Montserrat Light"/>
                <a:cs typeface="Montserrat Light"/>
                <a:sym typeface="Montserrat Light"/>
              </a:rPr>
              <a:t>‹#›</a:t>
            </a:fld>
            <a:endParaRPr b="0" i="0" sz="800" u="none" cap="none" strike="noStrike">
              <a:solidFill>
                <a:srgbClr val="103864"/>
              </a:solidFill>
              <a:latin typeface="Montserrat Light"/>
              <a:ea typeface="Montserrat Light"/>
              <a:cs typeface="Montserrat Light"/>
              <a:sym typeface="Montserrat Ligh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8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8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8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8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8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56" name="Shape 156"/>
        <p:cNvGrpSpPr/>
        <p:nvPr/>
      </p:nvGrpSpPr>
      <p:grpSpPr>
        <a:xfrm>
          <a:off x="0" y="0"/>
          <a:ext cx="0" cy="0"/>
          <a:chOff x="0" y="0"/>
          <a:chExt cx="0" cy="0"/>
        </a:xfrm>
      </p:grpSpPr>
      <p:sp>
        <p:nvSpPr>
          <p:cNvPr id="157" name="Google Shape;157;p80"/>
          <p:cNvSpPr txBox="1"/>
          <p:nvPr>
            <p:ph type="title"/>
          </p:nvPr>
        </p:nvSpPr>
        <p:spPr>
          <a:xfrm>
            <a:off x="388944" y="457200"/>
            <a:ext cx="4383082"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103864"/>
              </a:buClr>
              <a:buSzPts val="3200"/>
              <a:buFont typeface="Roboto Mono Medium"/>
              <a:buNone/>
              <a:defRPr sz="3200">
                <a:solidFill>
                  <a:srgbClr val="103864"/>
                </a:solidFill>
                <a:latin typeface="Roboto Mono Medium"/>
                <a:ea typeface="Roboto Mono Medium"/>
                <a:cs typeface="Roboto Mono Medium"/>
                <a:sym typeface="Roboto Mono Medium"/>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8" name="Google Shape;158;p80"/>
          <p:cNvSpPr/>
          <p:nvPr>
            <p:ph idx="2" type="pic"/>
          </p:nvPr>
        </p:nvSpPr>
        <p:spPr>
          <a:xfrm>
            <a:off x="5183188" y="457201"/>
            <a:ext cx="6619868" cy="5403850"/>
          </a:xfrm>
          <a:prstGeom prst="rect">
            <a:avLst/>
          </a:prstGeom>
          <a:noFill/>
          <a:ln>
            <a:noFill/>
          </a:ln>
        </p:spPr>
      </p:sp>
      <p:sp>
        <p:nvSpPr>
          <p:cNvPr id="159" name="Google Shape;159;p80"/>
          <p:cNvSpPr txBox="1"/>
          <p:nvPr>
            <p:ph idx="1" type="body"/>
          </p:nvPr>
        </p:nvSpPr>
        <p:spPr>
          <a:xfrm>
            <a:off x="388944" y="2057400"/>
            <a:ext cx="4383082"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03864"/>
              </a:buClr>
              <a:buSzPts val="1200"/>
              <a:buNone/>
              <a:defRPr sz="1200">
                <a:solidFill>
                  <a:srgbClr val="103864"/>
                </a:solidFill>
                <a:latin typeface="Roboto Mono"/>
                <a:ea typeface="Roboto Mono"/>
                <a:cs typeface="Roboto Mono"/>
                <a:sym typeface="Roboto Mono"/>
              </a:defRPr>
            </a:lvl1pPr>
            <a:lvl2pPr indent="-228600" lvl="1" marL="914400" algn="l">
              <a:lnSpc>
                <a:spcPct val="90000"/>
              </a:lnSpc>
              <a:spcBef>
                <a:spcPts val="500"/>
              </a:spcBef>
              <a:spcAft>
                <a:spcPts val="0"/>
              </a:spcAft>
              <a:buClr>
                <a:srgbClr val="103864"/>
              </a:buClr>
              <a:buSzPts val="1400"/>
              <a:buNone/>
              <a:defRPr sz="1400"/>
            </a:lvl2pPr>
            <a:lvl3pPr indent="-228600" lvl="2" marL="1371600" algn="l">
              <a:lnSpc>
                <a:spcPct val="90000"/>
              </a:lnSpc>
              <a:spcBef>
                <a:spcPts val="500"/>
              </a:spcBef>
              <a:spcAft>
                <a:spcPts val="0"/>
              </a:spcAft>
              <a:buClr>
                <a:srgbClr val="103864"/>
              </a:buClr>
              <a:buSzPts val="1200"/>
              <a:buNone/>
              <a:defRPr sz="1200"/>
            </a:lvl3pPr>
            <a:lvl4pPr indent="-228600" lvl="3" marL="1828800" algn="l">
              <a:lnSpc>
                <a:spcPct val="90000"/>
              </a:lnSpc>
              <a:spcBef>
                <a:spcPts val="500"/>
              </a:spcBef>
              <a:spcAft>
                <a:spcPts val="0"/>
              </a:spcAft>
              <a:buClr>
                <a:srgbClr val="103864"/>
              </a:buClr>
              <a:buSzPts val="1000"/>
              <a:buNone/>
              <a:defRPr sz="1000"/>
            </a:lvl4pPr>
            <a:lvl5pPr indent="-228600" lvl="4" marL="2286000" algn="l">
              <a:lnSpc>
                <a:spcPct val="90000"/>
              </a:lnSpc>
              <a:spcBef>
                <a:spcPts val="500"/>
              </a:spcBef>
              <a:spcAft>
                <a:spcPts val="0"/>
              </a:spcAft>
              <a:buClr>
                <a:srgbClr val="103864"/>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cxnSp>
        <p:nvCxnSpPr>
          <p:cNvPr id="160" name="Google Shape;160;p80"/>
          <p:cNvCxnSpPr/>
          <p:nvPr/>
        </p:nvCxnSpPr>
        <p:spPr>
          <a:xfrm>
            <a:off x="388943" y="6521865"/>
            <a:ext cx="145478" cy="0"/>
          </a:xfrm>
          <a:prstGeom prst="straightConnector1">
            <a:avLst/>
          </a:prstGeom>
          <a:noFill/>
          <a:ln cap="flat" cmpd="sng" w="9525">
            <a:solidFill>
              <a:srgbClr val="103864"/>
            </a:solidFill>
            <a:prstDash val="solid"/>
            <a:miter lim="800000"/>
            <a:headEnd len="sm" w="sm" type="none"/>
            <a:tailEnd len="med" w="med" type="stealth"/>
          </a:ln>
        </p:spPr>
      </p:cxnSp>
      <p:sp>
        <p:nvSpPr>
          <p:cNvPr id="161" name="Google Shape;161;p80"/>
          <p:cNvSpPr txBox="1"/>
          <p:nvPr/>
        </p:nvSpPr>
        <p:spPr>
          <a:xfrm>
            <a:off x="3906714"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 2022 – Pacmann AI</a:t>
            </a:r>
            <a:endParaRPr b="0" i="0" sz="1400" u="none" cap="none" strike="noStrike">
              <a:solidFill>
                <a:srgbClr val="000000"/>
              </a:solidFill>
              <a:latin typeface="Arial"/>
              <a:ea typeface="Arial"/>
              <a:cs typeface="Arial"/>
              <a:sym typeface="Arial"/>
            </a:endParaRPr>
          </a:p>
        </p:txBody>
      </p:sp>
      <p:pic>
        <p:nvPicPr>
          <p:cNvPr id="162" name="Google Shape;162;p80"/>
          <p:cNvPicPr preferRelativeResize="0"/>
          <p:nvPr/>
        </p:nvPicPr>
        <p:blipFill rotWithShape="1">
          <a:blip r:embed="rId2">
            <a:alphaModFix/>
          </a:blip>
          <a:srcRect b="0" l="0" r="0" t="0"/>
          <a:stretch/>
        </p:blipFill>
        <p:spPr>
          <a:xfrm>
            <a:off x="10412084" y="224287"/>
            <a:ext cx="1572880" cy="455637"/>
          </a:xfrm>
          <a:prstGeom prst="rect">
            <a:avLst/>
          </a:prstGeom>
          <a:noFill/>
          <a:ln>
            <a:noFill/>
          </a:ln>
        </p:spPr>
      </p:pic>
      <p:sp>
        <p:nvSpPr>
          <p:cNvPr id="163" name="Google Shape;163;p80"/>
          <p:cNvSpPr txBox="1"/>
          <p:nvPr/>
        </p:nvSpPr>
        <p:spPr>
          <a:xfrm>
            <a:off x="-1190479"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pacmann.io</a:t>
            </a:r>
            <a:endParaRPr b="0" i="0" sz="1400" u="none" cap="none" strike="noStrike">
              <a:solidFill>
                <a:srgbClr val="000000"/>
              </a:solidFill>
              <a:latin typeface="Arial"/>
              <a:ea typeface="Arial"/>
              <a:cs typeface="Arial"/>
              <a:sym typeface="Arial"/>
            </a:endParaRPr>
          </a:p>
        </p:txBody>
      </p:sp>
      <p:sp>
        <p:nvSpPr>
          <p:cNvPr id="164" name="Google Shape;164;p80"/>
          <p:cNvSpPr txBox="1"/>
          <p:nvPr/>
        </p:nvSpPr>
        <p:spPr>
          <a:xfrm>
            <a:off x="9155723" y="6339301"/>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103864"/>
                </a:solidFill>
                <a:latin typeface="Montserrat Light"/>
                <a:ea typeface="Montserrat Light"/>
                <a:cs typeface="Montserrat Light"/>
                <a:sym typeface="Montserrat Light"/>
              </a:rPr>
              <a:t>‹#›</a:t>
            </a:fld>
            <a:endParaRPr b="0" i="0" sz="800" u="none" cap="none" strike="noStrike">
              <a:solidFill>
                <a:srgbClr val="103864"/>
              </a:solidFill>
              <a:latin typeface="Montserrat Light"/>
              <a:ea typeface="Montserrat Light"/>
              <a:cs typeface="Montserrat Light"/>
              <a:sym typeface="Montserrat Light"/>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65" name="Shape 165"/>
        <p:cNvGrpSpPr/>
        <p:nvPr/>
      </p:nvGrpSpPr>
      <p:grpSpPr>
        <a:xfrm>
          <a:off x="0" y="0"/>
          <a:ext cx="0" cy="0"/>
          <a:chOff x="0" y="0"/>
          <a:chExt cx="0" cy="0"/>
        </a:xfrm>
      </p:grpSpPr>
      <p:sp>
        <p:nvSpPr>
          <p:cNvPr id="166" name="Google Shape;166;p81"/>
          <p:cNvSpPr txBox="1"/>
          <p:nvPr>
            <p:ph type="title"/>
          </p:nvPr>
        </p:nvSpPr>
        <p:spPr>
          <a:xfrm>
            <a:off x="388943" y="365125"/>
            <a:ext cx="11414113"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03864"/>
              </a:buClr>
              <a:buSzPts val="3200"/>
              <a:buFont typeface="Roboto Mono Medium"/>
              <a:buNone/>
              <a:defRPr sz="3200">
                <a:solidFill>
                  <a:srgbClr val="103864"/>
                </a:solidFill>
                <a:latin typeface="Roboto Mono Medium"/>
                <a:ea typeface="Roboto Mono Medium"/>
                <a:cs typeface="Roboto Mono Medium"/>
                <a:sym typeface="Roboto Mono Medium"/>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7" name="Google Shape;167;p81"/>
          <p:cNvSpPr txBox="1"/>
          <p:nvPr>
            <p:ph idx="1" type="body"/>
          </p:nvPr>
        </p:nvSpPr>
        <p:spPr>
          <a:xfrm rot="5400000">
            <a:off x="3920330" y="-1705762"/>
            <a:ext cx="4351338" cy="11414113"/>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rgbClr val="103864"/>
              </a:buClr>
              <a:buSzPts val="3200"/>
              <a:buChar char="•"/>
              <a:defRPr>
                <a:solidFill>
                  <a:srgbClr val="103864"/>
                </a:solidFill>
                <a:latin typeface="Roboto Mono"/>
                <a:ea typeface="Roboto Mono"/>
                <a:cs typeface="Roboto Mono"/>
                <a:sym typeface="Roboto Mono"/>
              </a:defRPr>
            </a:lvl1pPr>
            <a:lvl2pPr indent="-406400" lvl="1" marL="914400" algn="l">
              <a:lnSpc>
                <a:spcPct val="90000"/>
              </a:lnSpc>
              <a:spcBef>
                <a:spcPts val="500"/>
              </a:spcBef>
              <a:spcAft>
                <a:spcPts val="0"/>
              </a:spcAft>
              <a:buClr>
                <a:srgbClr val="103864"/>
              </a:buClr>
              <a:buSzPts val="2800"/>
              <a:buChar char="•"/>
              <a:defRPr>
                <a:solidFill>
                  <a:srgbClr val="103864"/>
                </a:solidFill>
                <a:latin typeface="Roboto Mono"/>
                <a:ea typeface="Roboto Mono"/>
                <a:cs typeface="Roboto Mono"/>
                <a:sym typeface="Roboto Mono"/>
              </a:defRPr>
            </a:lvl2pPr>
            <a:lvl3pPr indent="-381000" lvl="2" marL="1371600" algn="l">
              <a:lnSpc>
                <a:spcPct val="90000"/>
              </a:lnSpc>
              <a:spcBef>
                <a:spcPts val="500"/>
              </a:spcBef>
              <a:spcAft>
                <a:spcPts val="0"/>
              </a:spcAft>
              <a:buClr>
                <a:srgbClr val="103864"/>
              </a:buClr>
              <a:buSzPts val="2400"/>
              <a:buChar char="•"/>
              <a:defRPr>
                <a:solidFill>
                  <a:srgbClr val="103864"/>
                </a:solidFill>
                <a:latin typeface="Roboto Mono"/>
                <a:ea typeface="Roboto Mono"/>
                <a:cs typeface="Roboto Mono"/>
                <a:sym typeface="Roboto Mono"/>
              </a:defRPr>
            </a:lvl3pPr>
            <a:lvl4pPr indent="-355600" lvl="3" marL="1828800" algn="l">
              <a:lnSpc>
                <a:spcPct val="90000"/>
              </a:lnSpc>
              <a:spcBef>
                <a:spcPts val="500"/>
              </a:spcBef>
              <a:spcAft>
                <a:spcPts val="0"/>
              </a:spcAft>
              <a:buClr>
                <a:srgbClr val="103864"/>
              </a:buClr>
              <a:buSzPts val="2000"/>
              <a:buChar char="•"/>
              <a:defRPr>
                <a:solidFill>
                  <a:srgbClr val="103864"/>
                </a:solidFill>
                <a:latin typeface="Roboto Mono"/>
                <a:ea typeface="Roboto Mono"/>
                <a:cs typeface="Roboto Mono"/>
                <a:sym typeface="Roboto Mono"/>
              </a:defRPr>
            </a:lvl4pPr>
            <a:lvl5pPr indent="-355600" lvl="4" marL="2286000" algn="l">
              <a:lnSpc>
                <a:spcPct val="90000"/>
              </a:lnSpc>
              <a:spcBef>
                <a:spcPts val="500"/>
              </a:spcBef>
              <a:spcAft>
                <a:spcPts val="0"/>
              </a:spcAft>
              <a:buClr>
                <a:srgbClr val="103864"/>
              </a:buClr>
              <a:buSzPts val="2000"/>
              <a:buChar char="•"/>
              <a:defRPr>
                <a:solidFill>
                  <a:srgbClr val="103864"/>
                </a:solidFill>
                <a:latin typeface="Roboto Mono"/>
                <a:ea typeface="Roboto Mono"/>
                <a:cs typeface="Roboto Mono"/>
                <a:sym typeface="Roboto Mon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68" name="Google Shape;168;p81"/>
          <p:cNvCxnSpPr/>
          <p:nvPr/>
        </p:nvCxnSpPr>
        <p:spPr>
          <a:xfrm>
            <a:off x="388943" y="6521865"/>
            <a:ext cx="145478" cy="0"/>
          </a:xfrm>
          <a:prstGeom prst="straightConnector1">
            <a:avLst/>
          </a:prstGeom>
          <a:noFill/>
          <a:ln cap="flat" cmpd="sng" w="9525">
            <a:solidFill>
              <a:srgbClr val="103864"/>
            </a:solidFill>
            <a:prstDash val="solid"/>
            <a:miter lim="800000"/>
            <a:headEnd len="sm" w="sm" type="none"/>
            <a:tailEnd len="med" w="med" type="stealth"/>
          </a:ln>
        </p:spPr>
      </p:cxnSp>
      <p:sp>
        <p:nvSpPr>
          <p:cNvPr id="169" name="Google Shape;169;p81"/>
          <p:cNvSpPr txBox="1"/>
          <p:nvPr/>
        </p:nvSpPr>
        <p:spPr>
          <a:xfrm>
            <a:off x="3906714"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 2022 – Pacmann AI</a:t>
            </a:r>
            <a:endParaRPr b="0" i="0" sz="1400" u="none" cap="none" strike="noStrike">
              <a:solidFill>
                <a:srgbClr val="000000"/>
              </a:solidFill>
              <a:latin typeface="Arial"/>
              <a:ea typeface="Arial"/>
              <a:cs typeface="Arial"/>
              <a:sym typeface="Arial"/>
            </a:endParaRPr>
          </a:p>
        </p:txBody>
      </p:sp>
      <p:pic>
        <p:nvPicPr>
          <p:cNvPr id="170" name="Google Shape;170;p81"/>
          <p:cNvPicPr preferRelativeResize="0"/>
          <p:nvPr/>
        </p:nvPicPr>
        <p:blipFill rotWithShape="1">
          <a:blip r:embed="rId2">
            <a:alphaModFix/>
          </a:blip>
          <a:srcRect b="0" l="0" r="0" t="0"/>
          <a:stretch/>
        </p:blipFill>
        <p:spPr>
          <a:xfrm>
            <a:off x="10412084" y="224287"/>
            <a:ext cx="1572880" cy="455637"/>
          </a:xfrm>
          <a:prstGeom prst="rect">
            <a:avLst/>
          </a:prstGeom>
          <a:noFill/>
          <a:ln>
            <a:noFill/>
          </a:ln>
        </p:spPr>
      </p:pic>
      <p:sp>
        <p:nvSpPr>
          <p:cNvPr id="171" name="Google Shape;171;p81"/>
          <p:cNvSpPr txBox="1"/>
          <p:nvPr/>
        </p:nvSpPr>
        <p:spPr>
          <a:xfrm>
            <a:off x="-1190479"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pacmann.io</a:t>
            </a:r>
            <a:endParaRPr b="0" i="0" sz="1400" u="none" cap="none" strike="noStrike">
              <a:solidFill>
                <a:srgbClr val="000000"/>
              </a:solidFill>
              <a:latin typeface="Arial"/>
              <a:ea typeface="Arial"/>
              <a:cs typeface="Arial"/>
              <a:sym typeface="Arial"/>
            </a:endParaRPr>
          </a:p>
        </p:txBody>
      </p:sp>
      <p:sp>
        <p:nvSpPr>
          <p:cNvPr id="172" name="Google Shape;172;p81"/>
          <p:cNvSpPr txBox="1"/>
          <p:nvPr/>
        </p:nvSpPr>
        <p:spPr>
          <a:xfrm>
            <a:off x="9155723" y="6339301"/>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103864"/>
                </a:solidFill>
                <a:latin typeface="Montserrat Light"/>
                <a:ea typeface="Montserrat Light"/>
                <a:cs typeface="Montserrat Light"/>
                <a:sym typeface="Montserrat Light"/>
              </a:rPr>
              <a:t>‹#›</a:t>
            </a:fld>
            <a:endParaRPr b="0" i="0" sz="800" u="none" cap="none" strike="noStrike">
              <a:solidFill>
                <a:srgbClr val="103864"/>
              </a:solidFill>
              <a:latin typeface="Montserrat Light"/>
              <a:ea typeface="Montserrat Light"/>
              <a:cs typeface="Montserrat Light"/>
              <a:sym typeface="Montserrat Light"/>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73" name="Shape 173"/>
        <p:cNvGrpSpPr/>
        <p:nvPr/>
      </p:nvGrpSpPr>
      <p:grpSpPr>
        <a:xfrm>
          <a:off x="0" y="0"/>
          <a:ext cx="0" cy="0"/>
          <a:chOff x="0" y="0"/>
          <a:chExt cx="0" cy="0"/>
        </a:xfrm>
      </p:grpSpPr>
      <p:sp>
        <p:nvSpPr>
          <p:cNvPr id="174" name="Google Shape;174;p82"/>
          <p:cNvSpPr txBox="1"/>
          <p:nvPr>
            <p:ph type="title"/>
          </p:nvPr>
        </p:nvSpPr>
        <p:spPr>
          <a:xfrm rot="5400000">
            <a:off x="7563391" y="1841431"/>
            <a:ext cx="5497039" cy="317402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03864"/>
              </a:buClr>
              <a:buSzPts val="3200"/>
              <a:buFont typeface="Roboto Mono"/>
              <a:buNone/>
              <a:defRPr sz="3200">
                <a:solidFill>
                  <a:srgbClr val="103864"/>
                </a:solidFill>
                <a:latin typeface="Roboto Mono"/>
                <a:ea typeface="Roboto Mono"/>
                <a:cs typeface="Roboto Mono"/>
                <a:sym typeface="Roboto Mon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5" name="Google Shape;175;p82"/>
          <p:cNvSpPr txBox="1"/>
          <p:nvPr>
            <p:ph idx="1" type="body"/>
          </p:nvPr>
        </p:nvSpPr>
        <p:spPr>
          <a:xfrm rot="5400000">
            <a:off x="1732201" y="-663336"/>
            <a:ext cx="5497040" cy="8183557"/>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rgbClr val="103864"/>
              </a:buClr>
              <a:buSzPts val="3200"/>
              <a:buChar char="•"/>
              <a:defRPr>
                <a:solidFill>
                  <a:srgbClr val="103864"/>
                </a:solidFill>
                <a:latin typeface="Roboto Mono Medium"/>
                <a:ea typeface="Roboto Mono Medium"/>
                <a:cs typeface="Roboto Mono Medium"/>
                <a:sym typeface="Roboto Mono Medium"/>
              </a:defRPr>
            </a:lvl1pPr>
            <a:lvl2pPr indent="-406400" lvl="1" marL="914400" algn="l">
              <a:lnSpc>
                <a:spcPct val="90000"/>
              </a:lnSpc>
              <a:spcBef>
                <a:spcPts val="500"/>
              </a:spcBef>
              <a:spcAft>
                <a:spcPts val="0"/>
              </a:spcAft>
              <a:buClr>
                <a:srgbClr val="103864"/>
              </a:buClr>
              <a:buSzPts val="2800"/>
              <a:buChar char="•"/>
              <a:defRPr>
                <a:solidFill>
                  <a:srgbClr val="103864"/>
                </a:solidFill>
                <a:latin typeface="Roboto Mono Medium"/>
                <a:ea typeface="Roboto Mono Medium"/>
                <a:cs typeface="Roboto Mono Medium"/>
                <a:sym typeface="Roboto Mono Medium"/>
              </a:defRPr>
            </a:lvl2pPr>
            <a:lvl3pPr indent="-381000" lvl="2" marL="1371600" algn="l">
              <a:lnSpc>
                <a:spcPct val="90000"/>
              </a:lnSpc>
              <a:spcBef>
                <a:spcPts val="500"/>
              </a:spcBef>
              <a:spcAft>
                <a:spcPts val="0"/>
              </a:spcAft>
              <a:buClr>
                <a:srgbClr val="103864"/>
              </a:buClr>
              <a:buSzPts val="2400"/>
              <a:buChar char="•"/>
              <a:defRPr>
                <a:solidFill>
                  <a:srgbClr val="103864"/>
                </a:solidFill>
                <a:latin typeface="Roboto Mono Medium"/>
                <a:ea typeface="Roboto Mono Medium"/>
                <a:cs typeface="Roboto Mono Medium"/>
                <a:sym typeface="Roboto Mono Medium"/>
              </a:defRPr>
            </a:lvl3pPr>
            <a:lvl4pPr indent="-355600" lvl="3" marL="1828800" algn="l">
              <a:lnSpc>
                <a:spcPct val="90000"/>
              </a:lnSpc>
              <a:spcBef>
                <a:spcPts val="500"/>
              </a:spcBef>
              <a:spcAft>
                <a:spcPts val="0"/>
              </a:spcAft>
              <a:buClr>
                <a:srgbClr val="103864"/>
              </a:buClr>
              <a:buSzPts val="2000"/>
              <a:buChar char="•"/>
              <a:defRPr>
                <a:solidFill>
                  <a:srgbClr val="103864"/>
                </a:solidFill>
                <a:latin typeface="Roboto Mono Medium"/>
                <a:ea typeface="Roboto Mono Medium"/>
                <a:cs typeface="Roboto Mono Medium"/>
                <a:sym typeface="Roboto Mono Medium"/>
              </a:defRPr>
            </a:lvl4pPr>
            <a:lvl5pPr indent="-355600" lvl="4" marL="2286000" algn="l">
              <a:lnSpc>
                <a:spcPct val="90000"/>
              </a:lnSpc>
              <a:spcBef>
                <a:spcPts val="500"/>
              </a:spcBef>
              <a:spcAft>
                <a:spcPts val="0"/>
              </a:spcAft>
              <a:buClr>
                <a:srgbClr val="103864"/>
              </a:buClr>
              <a:buSzPts val="2000"/>
              <a:buChar char="•"/>
              <a:defRPr>
                <a:solidFill>
                  <a:srgbClr val="103864"/>
                </a:solidFill>
                <a:latin typeface="Roboto Mono Medium"/>
                <a:ea typeface="Roboto Mono Medium"/>
                <a:cs typeface="Roboto Mono Medium"/>
                <a:sym typeface="Roboto Mono Medium"/>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76" name="Google Shape;176;p82"/>
          <p:cNvCxnSpPr/>
          <p:nvPr/>
        </p:nvCxnSpPr>
        <p:spPr>
          <a:xfrm>
            <a:off x="388943" y="6521865"/>
            <a:ext cx="145478" cy="0"/>
          </a:xfrm>
          <a:prstGeom prst="straightConnector1">
            <a:avLst/>
          </a:prstGeom>
          <a:noFill/>
          <a:ln cap="flat" cmpd="sng" w="9525">
            <a:solidFill>
              <a:srgbClr val="103864"/>
            </a:solidFill>
            <a:prstDash val="solid"/>
            <a:miter lim="800000"/>
            <a:headEnd len="sm" w="sm" type="none"/>
            <a:tailEnd len="med" w="med" type="stealth"/>
          </a:ln>
        </p:spPr>
      </p:cxnSp>
      <p:sp>
        <p:nvSpPr>
          <p:cNvPr id="177" name="Google Shape;177;p82"/>
          <p:cNvSpPr txBox="1"/>
          <p:nvPr/>
        </p:nvSpPr>
        <p:spPr>
          <a:xfrm>
            <a:off x="3906714"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 2022 – Pacmann AI</a:t>
            </a:r>
            <a:endParaRPr b="0" i="0" sz="1400" u="none" cap="none" strike="noStrike">
              <a:solidFill>
                <a:srgbClr val="000000"/>
              </a:solidFill>
              <a:latin typeface="Arial"/>
              <a:ea typeface="Arial"/>
              <a:cs typeface="Arial"/>
              <a:sym typeface="Arial"/>
            </a:endParaRPr>
          </a:p>
        </p:txBody>
      </p:sp>
      <p:pic>
        <p:nvPicPr>
          <p:cNvPr id="178" name="Google Shape;178;p82"/>
          <p:cNvPicPr preferRelativeResize="0"/>
          <p:nvPr/>
        </p:nvPicPr>
        <p:blipFill rotWithShape="1">
          <a:blip r:embed="rId2">
            <a:alphaModFix/>
          </a:blip>
          <a:srcRect b="0" l="0" r="0" t="0"/>
          <a:stretch/>
        </p:blipFill>
        <p:spPr>
          <a:xfrm>
            <a:off x="10412084" y="224287"/>
            <a:ext cx="1572880" cy="455637"/>
          </a:xfrm>
          <a:prstGeom prst="rect">
            <a:avLst/>
          </a:prstGeom>
          <a:noFill/>
          <a:ln>
            <a:noFill/>
          </a:ln>
        </p:spPr>
      </p:pic>
      <p:sp>
        <p:nvSpPr>
          <p:cNvPr id="179" name="Google Shape;179;p82"/>
          <p:cNvSpPr txBox="1"/>
          <p:nvPr/>
        </p:nvSpPr>
        <p:spPr>
          <a:xfrm>
            <a:off x="-1190479"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pacmann.io</a:t>
            </a:r>
            <a:endParaRPr b="0" i="0" sz="1400" u="none" cap="none" strike="noStrike">
              <a:solidFill>
                <a:srgbClr val="000000"/>
              </a:solidFill>
              <a:latin typeface="Arial"/>
              <a:ea typeface="Arial"/>
              <a:cs typeface="Arial"/>
              <a:sym typeface="Arial"/>
            </a:endParaRPr>
          </a:p>
        </p:txBody>
      </p:sp>
      <p:sp>
        <p:nvSpPr>
          <p:cNvPr id="180" name="Google Shape;180;p82"/>
          <p:cNvSpPr txBox="1"/>
          <p:nvPr/>
        </p:nvSpPr>
        <p:spPr>
          <a:xfrm>
            <a:off x="9155723" y="6339301"/>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103864"/>
                </a:solidFill>
                <a:latin typeface="Montserrat Light"/>
                <a:ea typeface="Montserrat Light"/>
                <a:cs typeface="Montserrat Light"/>
                <a:sym typeface="Montserrat Light"/>
              </a:rPr>
              <a:t>‹#›</a:t>
            </a:fld>
            <a:endParaRPr b="0" i="0" sz="800" u="none" cap="none" strike="noStrike">
              <a:solidFill>
                <a:srgbClr val="103864"/>
              </a:solidFill>
              <a:latin typeface="Montserrat Light"/>
              <a:ea typeface="Montserrat Light"/>
              <a:cs typeface="Montserrat Light"/>
              <a:sym typeface="Montserrat Ligh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8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8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8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8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8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8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8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8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8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8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8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8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8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8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8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8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8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8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8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8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8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8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8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8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8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9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0"/>
          <p:cNvSpPr/>
          <p:nvPr>
            <p:ph idx="2" type="pic"/>
          </p:nvPr>
        </p:nvSpPr>
        <p:spPr>
          <a:xfrm>
            <a:off x="5183188" y="987425"/>
            <a:ext cx="6172200" cy="4873625"/>
          </a:xfrm>
          <a:prstGeom prst="rect">
            <a:avLst/>
          </a:prstGeom>
          <a:noFill/>
          <a:ln>
            <a:noFill/>
          </a:ln>
        </p:spPr>
      </p:sp>
      <p:sp>
        <p:nvSpPr>
          <p:cNvPr id="68" name="Google Shape;68;p9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9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9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9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1.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6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6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6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6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p71"/>
          <p:cNvSpPr txBox="1"/>
          <p:nvPr>
            <p:ph type="title"/>
          </p:nvPr>
        </p:nvSpPr>
        <p:spPr>
          <a:xfrm>
            <a:off x="388943" y="365125"/>
            <a:ext cx="11392749"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103864"/>
              </a:buClr>
              <a:buSzPts val="3200"/>
              <a:buFont typeface="Sora"/>
              <a:buNone/>
              <a:defRPr b="0" i="0" sz="3200" u="none" cap="none" strike="noStrike">
                <a:solidFill>
                  <a:srgbClr val="103864"/>
                </a:solidFill>
                <a:latin typeface="Sora"/>
                <a:ea typeface="Sora"/>
                <a:cs typeface="Sora"/>
                <a:sym typeface="Sor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6" name="Google Shape;86;p71"/>
          <p:cNvSpPr txBox="1"/>
          <p:nvPr>
            <p:ph idx="1" type="body"/>
          </p:nvPr>
        </p:nvSpPr>
        <p:spPr>
          <a:xfrm>
            <a:off x="388943" y="1825625"/>
            <a:ext cx="11392749" cy="4351338"/>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90000"/>
              </a:lnSpc>
              <a:spcBef>
                <a:spcPts val="1000"/>
              </a:spcBef>
              <a:spcAft>
                <a:spcPts val="0"/>
              </a:spcAft>
              <a:buClr>
                <a:srgbClr val="103864"/>
              </a:buClr>
              <a:buSzPts val="3200"/>
              <a:buFont typeface="Arial"/>
              <a:buChar char="•"/>
              <a:defRPr b="0" i="0" sz="3200" u="none" cap="none" strike="noStrike">
                <a:solidFill>
                  <a:srgbClr val="103864"/>
                </a:solidFill>
                <a:latin typeface="Sora"/>
                <a:ea typeface="Sora"/>
                <a:cs typeface="Sora"/>
                <a:sym typeface="Sora"/>
              </a:defRPr>
            </a:lvl1pPr>
            <a:lvl2pPr indent="-406400" lvl="1" marL="914400" marR="0" rtl="0" algn="l">
              <a:lnSpc>
                <a:spcPct val="90000"/>
              </a:lnSpc>
              <a:spcBef>
                <a:spcPts val="500"/>
              </a:spcBef>
              <a:spcAft>
                <a:spcPts val="0"/>
              </a:spcAft>
              <a:buClr>
                <a:srgbClr val="103864"/>
              </a:buClr>
              <a:buSzPts val="2800"/>
              <a:buFont typeface="Arial"/>
              <a:buChar char="•"/>
              <a:defRPr b="0" i="0" sz="2800" u="none" cap="none" strike="noStrike">
                <a:solidFill>
                  <a:srgbClr val="103864"/>
                </a:solidFill>
                <a:latin typeface="Sora"/>
                <a:ea typeface="Sora"/>
                <a:cs typeface="Sora"/>
                <a:sym typeface="Sora"/>
              </a:defRPr>
            </a:lvl2pPr>
            <a:lvl3pPr indent="-381000" lvl="2" marL="1371600" marR="0" rtl="0" algn="l">
              <a:lnSpc>
                <a:spcPct val="90000"/>
              </a:lnSpc>
              <a:spcBef>
                <a:spcPts val="500"/>
              </a:spcBef>
              <a:spcAft>
                <a:spcPts val="0"/>
              </a:spcAft>
              <a:buClr>
                <a:srgbClr val="103864"/>
              </a:buClr>
              <a:buSzPts val="2400"/>
              <a:buFont typeface="Arial"/>
              <a:buChar char="•"/>
              <a:defRPr b="0" i="0" sz="2400" u="none" cap="none" strike="noStrike">
                <a:solidFill>
                  <a:srgbClr val="103864"/>
                </a:solidFill>
                <a:latin typeface="Sora"/>
                <a:ea typeface="Sora"/>
                <a:cs typeface="Sora"/>
                <a:sym typeface="Sora"/>
              </a:defRPr>
            </a:lvl3pPr>
            <a:lvl4pPr indent="-355600" lvl="3" marL="1828800" marR="0" rtl="0" algn="l">
              <a:lnSpc>
                <a:spcPct val="90000"/>
              </a:lnSpc>
              <a:spcBef>
                <a:spcPts val="500"/>
              </a:spcBef>
              <a:spcAft>
                <a:spcPts val="0"/>
              </a:spcAft>
              <a:buClr>
                <a:srgbClr val="103864"/>
              </a:buClr>
              <a:buSzPts val="2000"/>
              <a:buFont typeface="Arial"/>
              <a:buChar char="•"/>
              <a:defRPr b="0" i="0" sz="2000" u="none" cap="none" strike="noStrike">
                <a:solidFill>
                  <a:srgbClr val="103864"/>
                </a:solidFill>
                <a:latin typeface="Sora"/>
                <a:ea typeface="Sora"/>
                <a:cs typeface="Sora"/>
                <a:sym typeface="Sora"/>
              </a:defRPr>
            </a:lvl4pPr>
            <a:lvl5pPr indent="-355600" lvl="4" marL="2286000" marR="0" rtl="0" algn="l">
              <a:lnSpc>
                <a:spcPct val="90000"/>
              </a:lnSpc>
              <a:spcBef>
                <a:spcPts val="500"/>
              </a:spcBef>
              <a:spcAft>
                <a:spcPts val="0"/>
              </a:spcAft>
              <a:buClr>
                <a:srgbClr val="103864"/>
              </a:buClr>
              <a:buSzPts val="2000"/>
              <a:buFont typeface="Arial"/>
              <a:buChar char="•"/>
              <a:defRPr b="0" i="0" sz="2000" u="none" cap="none" strike="noStrike">
                <a:solidFill>
                  <a:srgbClr val="103864"/>
                </a:solidFill>
                <a:latin typeface="Sora"/>
                <a:ea typeface="Sora"/>
                <a:cs typeface="Sora"/>
                <a:sym typeface="Sor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87" name="Google Shape;87;p71"/>
          <p:cNvPicPr preferRelativeResize="0"/>
          <p:nvPr/>
        </p:nvPicPr>
        <p:blipFill rotWithShape="1">
          <a:blip r:embed="rId1">
            <a:alphaModFix/>
          </a:blip>
          <a:srcRect b="0" l="0" r="0" t="0"/>
          <a:stretch/>
        </p:blipFill>
        <p:spPr>
          <a:xfrm>
            <a:off x="10412084" y="224287"/>
            <a:ext cx="1572880" cy="455637"/>
          </a:xfrm>
          <a:prstGeom prst="rect">
            <a:avLst/>
          </a:prstGeom>
          <a:noFill/>
          <a:ln>
            <a:noFill/>
          </a:ln>
        </p:spPr>
      </p:pic>
      <p:cxnSp>
        <p:nvCxnSpPr>
          <p:cNvPr id="88" name="Google Shape;88;p71"/>
          <p:cNvCxnSpPr/>
          <p:nvPr/>
        </p:nvCxnSpPr>
        <p:spPr>
          <a:xfrm>
            <a:off x="388943" y="6521865"/>
            <a:ext cx="145478" cy="0"/>
          </a:xfrm>
          <a:prstGeom prst="straightConnector1">
            <a:avLst/>
          </a:prstGeom>
          <a:noFill/>
          <a:ln cap="flat" cmpd="sng" w="9525">
            <a:solidFill>
              <a:srgbClr val="103864"/>
            </a:solidFill>
            <a:prstDash val="solid"/>
            <a:miter lim="800000"/>
            <a:headEnd len="sm" w="sm" type="none"/>
            <a:tailEnd len="med" w="med" type="stealth"/>
          </a:ln>
        </p:spPr>
      </p:cxnSp>
      <p:sp>
        <p:nvSpPr>
          <p:cNvPr id="89" name="Google Shape;89;p71"/>
          <p:cNvSpPr txBox="1"/>
          <p:nvPr/>
        </p:nvSpPr>
        <p:spPr>
          <a:xfrm>
            <a:off x="-1190479"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pacmann.io</a:t>
            </a:r>
            <a:endParaRPr b="0" i="0" sz="1400" u="none" cap="none" strike="noStrike">
              <a:solidFill>
                <a:srgbClr val="000000"/>
              </a:solidFill>
              <a:latin typeface="Arial"/>
              <a:ea typeface="Arial"/>
              <a:cs typeface="Arial"/>
              <a:sym typeface="Arial"/>
            </a:endParaRPr>
          </a:p>
        </p:txBody>
      </p:sp>
      <p:sp>
        <p:nvSpPr>
          <p:cNvPr id="90" name="Google Shape;90;p71"/>
          <p:cNvSpPr txBox="1"/>
          <p:nvPr/>
        </p:nvSpPr>
        <p:spPr>
          <a:xfrm>
            <a:off x="3906714"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 2022 – Pacmann AI</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5" name="Shape 185"/>
        <p:cNvGrpSpPr/>
        <p:nvPr/>
      </p:nvGrpSpPr>
      <p:grpSpPr>
        <a:xfrm>
          <a:off x="0" y="0"/>
          <a:ext cx="0" cy="0"/>
          <a:chOff x="0" y="0"/>
          <a:chExt cx="0" cy="0"/>
        </a:xfrm>
      </p:grpSpPr>
      <p:grpSp>
        <p:nvGrpSpPr>
          <p:cNvPr id="186" name="Google Shape;186;p1"/>
          <p:cNvGrpSpPr/>
          <p:nvPr/>
        </p:nvGrpSpPr>
        <p:grpSpPr>
          <a:xfrm>
            <a:off x="1352100" y="2431013"/>
            <a:ext cx="9487800" cy="1199299"/>
            <a:chOff x="1352101" y="2247783"/>
            <a:chExt cx="9487800" cy="1199299"/>
          </a:xfrm>
        </p:grpSpPr>
        <p:sp>
          <p:nvSpPr>
            <p:cNvPr id="187" name="Google Shape;187;p1"/>
            <p:cNvSpPr txBox="1"/>
            <p:nvPr/>
          </p:nvSpPr>
          <p:spPr>
            <a:xfrm>
              <a:off x="1352101" y="2247783"/>
              <a:ext cx="9487800" cy="769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4400"/>
                <a:buFont typeface="Sora"/>
                <a:buNone/>
              </a:pPr>
              <a:r>
                <a:rPr lang="en-US" sz="4400">
                  <a:solidFill>
                    <a:srgbClr val="FFFFFF"/>
                  </a:solidFill>
                  <a:latin typeface="Sora"/>
                  <a:ea typeface="Sora"/>
                  <a:cs typeface="Sora"/>
                  <a:sym typeface="Sora"/>
                </a:rPr>
                <a:t>Insurance </a:t>
              </a:r>
              <a:r>
                <a:rPr b="0" i="0" lang="en-US" sz="4400" u="none" cap="none" strike="noStrike">
                  <a:solidFill>
                    <a:srgbClr val="FFFFFF"/>
                  </a:solidFill>
                  <a:latin typeface="Sora"/>
                  <a:ea typeface="Sora"/>
                  <a:cs typeface="Sora"/>
                  <a:sym typeface="Sora"/>
                </a:rPr>
                <a:t>Project </a:t>
              </a:r>
              <a:endParaRPr b="0" i="0" sz="1400" u="none" cap="none" strike="noStrike">
                <a:solidFill>
                  <a:srgbClr val="000000"/>
                </a:solidFill>
                <a:latin typeface="Arial"/>
                <a:ea typeface="Arial"/>
                <a:cs typeface="Arial"/>
                <a:sym typeface="Arial"/>
              </a:endParaRPr>
            </a:p>
          </p:txBody>
        </p:sp>
        <p:sp>
          <p:nvSpPr>
            <p:cNvPr id="188" name="Google Shape;188;p1"/>
            <p:cNvSpPr/>
            <p:nvPr/>
          </p:nvSpPr>
          <p:spPr>
            <a:xfrm>
              <a:off x="3306290" y="3044482"/>
              <a:ext cx="5579400" cy="402600"/>
            </a:xfrm>
            <a:prstGeom prst="roundRect">
              <a:avLst>
                <a:gd fmla="val 50000" name="adj"/>
              </a:avLst>
            </a:prstGeom>
            <a:solidFill>
              <a:srgbClr val="F3C14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103864"/>
                </a:buClr>
                <a:buSzPts val="1800"/>
                <a:buFont typeface="Sora"/>
                <a:buNone/>
              </a:pPr>
              <a:r>
                <a:rPr b="0" i="0" lang="en-US" sz="1800" u="none" cap="none" strike="noStrike">
                  <a:solidFill>
                    <a:srgbClr val="103864"/>
                  </a:solidFill>
                  <a:latin typeface="Sora"/>
                  <a:ea typeface="Sora"/>
                  <a:cs typeface="Sora"/>
                  <a:sym typeface="Sora"/>
                </a:rPr>
                <a:t>Probability Course - Sekolah Data Pacmann</a:t>
              </a:r>
              <a:endParaRPr b="0" i="0" sz="1800" u="none" cap="none" strike="noStrike">
                <a:solidFill>
                  <a:srgbClr val="103864"/>
                </a:solidFill>
                <a:latin typeface="Sora"/>
                <a:ea typeface="Sora"/>
                <a:cs typeface="Sora"/>
                <a:sym typeface="Sora"/>
              </a:endParaRPr>
            </a:p>
          </p:txBody>
        </p:sp>
      </p:grpSp>
      <p:pic>
        <p:nvPicPr>
          <p:cNvPr id="189" name="Google Shape;189;p1"/>
          <p:cNvPicPr preferRelativeResize="0"/>
          <p:nvPr/>
        </p:nvPicPr>
        <p:blipFill rotWithShape="1">
          <a:blip r:embed="rId4">
            <a:alphaModFix/>
          </a:blip>
          <a:srcRect b="0" l="0" r="0" t="0"/>
          <a:stretch/>
        </p:blipFill>
        <p:spPr>
          <a:xfrm>
            <a:off x="10412083" y="224287"/>
            <a:ext cx="1572882" cy="455637"/>
          </a:xfrm>
          <a:prstGeom prst="rect">
            <a:avLst/>
          </a:prstGeom>
          <a:noFill/>
          <a:ln>
            <a:noFill/>
          </a:ln>
        </p:spPr>
      </p:pic>
      <p:sp>
        <p:nvSpPr>
          <p:cNvPr id="190" name="Google Shape;190;p1"/>
          <p:cNvSpPr txBox="1"/>
          <p:nvPr/>
        </p:nvSpPr>
        <p:spPr>
          <a:xfrm>
            <a:off x="10662473" y="6414143"/>
            <a:ext cx="1285929"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800"/>
              <a:buFont typeface="Montserrat Light"/>
              <a:buNone/>
            </a:pPr>
            <a:r>
              <a:rPr b="0" i="0" lang="en-US" sz="800" u="none" cap="none" strike="noStrike">
                <a:solidFill>
                  <a:srgbClr val="FFFFFF"/>
                </a:solidFill>
                <a:latin typeface="Montserrat Light"/>
                <a:ea typeface="Montserrat Light"/>
                <a:cs typeface="Montserrat Light"/>
                <a:sym typeface="Montserrat Light"/>
              </a:rPr>
              <a:t>© 2022 – Pacmann AI</a:t>
            </a:r>
            <a:endParaRPr b="0" i="0" sz="1400" u="none" cap="none" strike="noStrike">
              <a:solidFill>
                <a:srgbClr val="000000"/>
              </a:solidFill>
              <a:latin typeface="Arial"/>
              <a:ea typeface="Arial"/>
              <a:cs typeface="Arial"/>
              <a:sym typeface="Arial"/>
            </a:endParaRPr>
          </a:p>
        </p:txBody>
      </p:sp>
      <p:sp>
        <p:nvSpPr>
          <p:cNvPr id="191" name="Google Shape;191;p1"/>
          <p:cNvSpPr txBox="1"/>
          <p:nvPr/>
        </p:nvSpPr>
        <p:spPr>
          <a:xfrm>
            <a:off x="496312" y="6414143"/>
            <a:ext cx="788999"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800"/>
              <a:buFont typeface="Montserrat Light"/>
              <a:buNone/>
            </a:pPr>
            <a:r>
              <a:rPr b="0" i="0" lang="en-US" sz="800" u="none" cap="none" strike="noStrike">
                <a:solidFill>
                  <a:srgbClr val="FFFFFF"/>
                </a:solidFill>
                <a:latin typeface="Montserrat Light"/>
                <a:ea typeface="Montserrat Light"/>
                <a:cs typeface="Montserrat Light"/>
                <a:sym typeface="Montserrat Light"/>
              </a:rPr>
              <a:t>pacmann.io</a:t>
            </a:r>
            <a:endParaRPr b="0" i="0" sz="1400" u="none" cap="none" strike="noStrike">
              <a:solidFill>
                <a:srgbClr val="000000"/>
              </a:solidFill>
              <a:latin typeface="Arial"/>
              <a:ea typeface="Arial"/>
              <a:cs typeface="Arial"/>
              <a:sym typeface="Arial"/>
            </a:endParaRPr>
          </a:p>
        </p:txBody>
      </p:sp>
      <p:cxnSp>
        <p:nvCxnSpPr>
          <p:cNvPr id="192" name="Google Shape;192;p1"/>
          <p:cNvCxnSpPr/>
          <p:nvPr/>
        </p:nvCxnSpPr>
        <p:spPr>
          <a:xfrm>
            <a:off x="388943" y="6521865"/>
            <a:ext cx="145478" cy="0"/>
          </a:xfrm>
          <a:prstGeom prst="straightConnector1">
            <a:avLst/>
          </a:prstGeom>
          <a:noFill/>
          <a:ln cap="flat" cmpd="sng" w="9525">
            <a:solidFill>
              <a:schemeClr val="lt1"/>
            </a:solidFill>
            <a:prstDash val="solid"/>
            <a:miter lim="800000"/>
            <a:headEnd len="sm" w="sm" type="none"/>
            <a:tailEnd len="med" w="med" type="stealth"/>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1451da43991_0_0"/>
          <p:cNvSpPr txBox="1"/>
          <p:nvPr>
            <p:ph type="title"/>
          </p:nvPr>
        </p:nvSpPr>
        <p:spPr>
          <a:xfrm>
            <a:off x="388943" y="365125"/>
            <a:ext cx="114015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03864"/>
              </a:buClr>
              <a:buSzPts val="3200"/>
              <a:buFont typeface="Sora"/>
              <a:buNone/>
            </a:pPr>
            <a:r>
              <a:rPr lang="en-US"/>
              <a:t>Rata-rata umur </a:t>
            </a:r>
            <a:r>
              <a:rPr lang="en-US"/>
              <a:t>perokok </a:t>
            </a:r>
            <a:r>
              <a:rPr lang="en-US"/>
              <a:t>perempuan dan laki-laki </a:t>
            </a:r>
            <a:endParaRPr/>
          </a:p>
        </p:txBody>
      </p:sp>
      <p:sp>
        <p:nvSpPr>
          <p:cNvPr id="246" name="Google Shape;246;g1451da43991_0_0"/>
          <p:cNvSpPr txBox="1"/>
          <p:nvPr/>
        </p:nvSpPr>
        <p:spPr>
          <a:xfrm>
            <a:off x="401515" y="1584375"/>
            <a:ext cx="11388900" cy="3170700"/>
          </a:xfrm>
          <a:prstGeom prst="rect">
            <a:avLst/>
          </a:prstGeom>
          <a:noFill/>
          <a:ln>
            <a:noFill/>
          </a:ln>
        </p:spPr>
        <p:txBody>
          <a:bodyPr anchorCtr="0" anchor="t" bIns="45700" lIns="91425" spcFirstLastPara="1" rIns="91425" wrap="square" tIns="45700">
            <a:spAutoFit/>
          </a:bodyPr>
          <a:lstStyle/>
          <a:p>
            <a:pPr indent="-355600" lvl="0" marL="457200" marR="0" rtl="0" algn="l">
              <a:lnSpc>
                <a:spcPct val="100000"/>
              </a:lnSpc>
              <a:spcBef>
                <a:spcPts val="0"/>
              </a:spcBef>
              <a:spcAft>
                <a:spcPts val="0"/>
              </a:spcAft>
              <a:buClr>
                <a:srgbClr val="103864"/>
              </a:buClr>
              <a:buSzPts val="2000"/>
              <a:buFont typeface="Sora Medium"/>
              <a:buChar char="•"/>
            </a:pPr>
            <a:r>
              <a:rPr i="0" lang="en-US" sz="2000" u="none" cap="none" strike="noStrike">
                <a:solidFill>
                  <a:srgbClr val="103864"/>
                </a:solidFill>
                <a:latin typeface="Sora Medium"/>
                <a:ea typeface="Sora Medium"/>
                <a:cs typeface="Sora Medium"/>
                <a:sym typeface="Sora Medium"/>
              </a:rPr>
              <a:t>An explanation of what you did</a:t>
            </a:r>
            <a:endParaRPr i="0" sz="2000" u="none" cap="none" strike="noStrike">
              <a:solidFill>
                <a:srgbClr val="103864"/>
              </a:solidFill>
              <a:latin typeface="Sora Medium"/>
              <a:ea typeface="Sora Medium"/>
              <a:cs typeface="Sora Medium"/>
              <a:sym typeface="Sora Medium"/>
            </a:endParaRPr>
          </a:p>
          <a:p>
            <a:pPr indent="457200" lvl="0" marL="457200" rtl="0" algn="l">
              <a:spcBef>
                <a:spcPts val="0"/>
              </a:spcBef>
              <a:spcAft>
                <a:spcPts val="0"/>
              </a:spcAft>
              <a:buNone/>
            </a:pPr>
            <a:r>
              <a:rPr lang="en-US" sz="2000">
                <a:solidFill>
                  <a:srgbClr val="103864"/>
                </a:solidFill>
                <a:latin typeface="Sora Medium"/>
                <a:ea typeface="Sora Medium"/>
                <a:cs typeface="Sora Medium"/>
                <a:sym typeface="Sora Medium"/>
              </a:rPr>
              <a:t>Saya menggunakan fitur groupby pada python untuk melihat rata-rata umur berdasarkan gender dan merokok atau tidaknya seorang pengguna asuransi. Untuk itu saya menulis sebagai berikut:</a:t>
            </a:r>
            <a:endParaRPr sz="2000">
              <a:solidFill>
                <a:srgbClr val="103864"/>
              </a:solidFill>
              <a:latin typeface="Sora Medium"/>
              <a:ea typeface="Sora Medium"/>
              <a:cs typeface="Sora Medium"/>
              <a:sym typeface="Sora Medium"/>
            </a:endParaRPr>
          </a:p>
          <a:p>
            <a:pPr indent="457200" lvl="0" marL="457200" rtl="0" algn="l">
              <a:spcBef>
                <a:spcPts val="0"/>
              </a:spcBef>
              <a:spcAft>
                <a:spcPts val="0"/>
              </a:spcAft>
              <a:buNone/>
            </a:pPr>
            <a:r>
              <a:t/>
            </a:r>
            <a:endParaRPr sz="2000">
              <a:solidFill>
                <a:srgbClr val="103864"/>
              </a:solidFill>
              <a:latin typeface="Sora Medium"/>
              <a:ea typeface="Sora Medium"/>
              <a:cs typeface="Sora Medium"/>
              <a:sym typeface="Sora Medium"/>
            </a:endParaRPr>
          </a:p>
          <a:p>
            <a:pPr indent="0" lvl="0" marL="457200" marR="0" rtl="0" algn="l">
              <a:lnSpc>
                <a:spcPct val="100000"/>
              </a:lnSpc>
              <a:spcBef>
                <a:spcPts val="0"/>
              </a:spcBef>
              <a:spcAft>
                <a:spcPts val="0"/>
              </a:spcAft>
              <a:buClr>
                <a:srgbClr val="000000"/>
              </a:buClr>
              <a:buSzPts val="2000"/>
              <a:buFont typeface="Arial"/>
              <a:buNone/>
            </a:pPr>
            <a:r>
              <a:rPr lang="en-US" sz="2000">
                <a:solidFill>
                  <a:srgbClr val="103864"/>
                </a:solidFill>
                <a:latin typeface="Sora Medium"/>
                <a:ea typeface="Sora Medium"/>
                <a:cs typeface="Sora Medium"/>
                <a:sym typeface="Sora Medium"/>
              </a:rPr>
              <a:t>mean_umur_smoker = data.groupby(['sex', 'smoker'])['age'].mean()</a:t>
            </a:r>
            <a:endParaRPr sz="2000">
              <a:solidFill>
                <a:srgbClr val="103864"/>
              </a:solidFill>
              <a:latin typeface="Sora Medium"/>
              <a:ea typeface="Sora Medium"/>
              <a:cs typeface="Sora Medium"/>
              <a:sym typeface="Sora Medium"/>
            </a:endParaRPr>
          </a:p>
          <a:p>
            <a:pPr indent="0" lvl="0" marL="457200" marR="0" rtl="0" algn="l">
              <a:lnSpc>
                <a:spcPct val="100000"/>
              </a:lnSpc>
              <a:spcBef>
                <a:spcPts val="0"/>
              </a:spcBef>
              <a:spcAft>
                <a:spcPts val="0"/>
              </a:spcAft>
              <a:buClr>
                <a:srgbClr val="000000"/>
              </a:buClr>
              <a:buSzPts val="2000"/>
              <a:buFont typeface="Arial"/>
              <a:buNone/>
            </a:pPr>
            <a:r>
              <a:t/>
            </a:r>
            <a:endParaRPr sz="2000">
              <a:solidFill>
                <a:srgbClr val="103864"/>
              </a:solidFill>
              <a:latin typeface="Sora Medium"/>
              <a:ea typeface="Sora Medium"/>
              <a:cs typeface="Sora Medium"/>
              <a:sym typeface="Sora Medium"/>
            </a:endParaRPr>
          </a:p>
          <a:p>
            <a:pPr indent="-355600" lvl="0" marL="457200" marR="0" rtl="0" algn="l">
              <a:lnSpc>
                <a:spcPct val="100000"/>
              </a:lnSpc>
              <a:spcBef>
                <a:spcPts val="0"/>
              </a:spcBef>
              <a:spcAft>
                <a:spcPts val="0"/>
              </a:spcAft>
              <a:buClr>
                <a:srgbClr val="103864"/>
              </a:buClr>
              <a:buSzPts val="2000"/>
              <a:buFont typeface="Sora Medium"/>
              <a:buChar char="•"/>
            </a:pPr>
            <a:r>
              <a:rPr i="0" lang="en-US" sz="2000" u="none" cap="none" strike="noStrike">
                <a:solidFill>
                  <a:srgbClr val="103864"/>
                </a:solidFill>
                <a:latin typeface="Sora Medium"/>
                <a:ea typeface="Sora Medium"/>
                <a:cs typeface="Sora Medium"/>
                <a:sym typeface="Sora Medium"/>
              </a:rPr>
              <a:t>Result</a:t>
            </a:r>
            <a:endParaRPr i="0" sz="2000" u="none" cap="none" strike="noStrike">
              <a:solidFill>
                <a:srgbClr val="103864"/>
              </a:solidFill>
              <a:latin typeface="Sora Medium"/>
              <a:ea typeface="Sora Medium"/>
              <a:cs typeface="Sora Medium"/>
              <a:sym typeface="Sora Medium"/>
            </a:endParaRPr>
          </a:p>
          <a:p>
            <a:pPr indent="0" lvl="0" marL="457200" marR="0" rtl="0" algn="l">
              <a:lnSpc>
                <a:spcPct val="100000"/>
              </a:lnSpc>
              <a:spcBef>
                <a:spcPts val="0"/>
              </a:spcBef>
              <a:spcAft>
                <a:spcPts val="0"/>
              </a:spcAft>
              <a:buNone/>
            </a:pPr>
            <a:r>
              <a:rPr lang="en-US" sz="2000">
                <a:solidFill>
                  <a:schemeClr val="dk1"/>
                </a:solidFill>
                <a:highlight>
                  <a:srgbClr val="FFFFFF"/>
                </a:highlight>
                <a:latin typeface="Sora Medium"/>
                <a:ea typeface="Sora Medium"/>
                <a:cs typeface="Sora Medium"/>
                <a:sym typeface="Sora Medium"/>
              </a:rPr>
              <a:t>Rata-rata umur perempuan perokok adalah 38.6, sementara rata-rata umur pria perokok adalah 38.4</a:t>
            </a:r>
            <a:endParaRPr sz="2000">
              <a:solidFill>
                <a:srgbClr val="103864"/>
              </a:solidFill>
              <a:latin typeface="Sora Medium"/>
              <a:ea typeface="Sora Medium"/>
              <a:cs typeface="Sora Medium"/>
              <a:sym typeface="Sora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g1451da43991_0_5"/>
          <p:cNvSpPr txBox="1"/>
          <p:nvPr>
            <p:ph type="title"/>
          </p:nvPr>
        </p:nvSpPr>
        <p:spPr>
          <a:xfrm>
            <a:off x="388918" y="365125"/>
            <a:ext cx="114015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03864"/>
              </a:buClr>
              <a:buSzPts val="3200"/>
              <a:buFont typeface="Sora"/>
              <a:buNone/>
            </a:pPr>
            <a:r>
              <a:rPr lang="en-US"/>
              <a:t>Rata-rata tagihan perokok dan non-perokok</a:t>
            </a:r>
            <a:endParaRPr/>
          </a:p>
        </p:txBody>
      </p:sp>
      <p:sp>
        <p:nvSpPr>
          <p:cNvPr id="252" name="Google Shape;252;g1451da43991_0_5"/>
          <p:cNvSpPr txBox="1"/>
          <p:nvPr/>
        </p:nvSpPr>
        <p:spPr>
          <a:xfrm>
            <a:off x="401515" y="1584375"/>
            <a:ext cx="11388900" cy="3170700"/>
          </a:xfrm>
          <a:prstGeom prst="rect">
            <a:avLst/>
          </a:prstGeom>
          <a:noFill/>
          <a:ln>
            <a:noFill/>
          </a:ln>
        </p:spPr>
        <p:txBody>
          <a:bodyPr anchorCtr="0" anchor="t" bIns="45700" lIns="91425" spcFirstLastPara="1" rIns="91425" wrap="square" tIns="45700">
            <a:spAutoFit/>
          </a:bodyPr>
          <a:lstStyle/>
          <a:p>
            <a:pPr indent="-355600" lvl="0" marL="457200" marR="0" rtl="0" algn="l">
              <a:lnSpc>
                <a:spcPct val="100000"/>
              </a:lnSpc>
              <a:spcBef>
                <a:spcPts val="0"/>
              </a:spcBef>
              <a:spcAft>
                <a:spcPts val="0"/>
              </a:spcAft>
              <a:buClr>
                <a:srgbClr val="103864"/>
              </a:buClr>
              <a:buSzPts val="2000"/>
              <a:buFont typeface="Sora Medium"/>
              <a:buChar char="•"/>
            </a:pPr>
            <a:r>
              <a:rPr i="0" lang="en-US" sz="2000" u="none" cap="none" strike="noStrike">
                <a:solidFill>
                  <a:srgbClr val="103864"/>
                </a:solidFill>
                <a:latin typeface="Sora Medium"/>
                <a:ea typeface="Sora Medium"/>
                <a:cs typeface="Sora Medium"/>
                <a:sym typeface="Sora Medium"/>
              </a:rPr>
              <a:t>An explanation of what you did</a:t>
            </a:r>
            <a:endParaRPr i="0" sz="2000" u="none" cap="none" strike="noStrike">
              <a:solidFill>
                <a:srgbClr val="103864"/>
              </a:solidFill>
              <a:latin typeface="Sora Medium"/>
              <a:ea typeface="Sora Medium"/>
              <a:cs typeface="Sora Medium"/>
              <a:sym typeface="Sora Medium"/>
            </a:endParaRPr>
          </a:p>
          <a:p>
            <a:pPr indent="0" lvl="0" marL="0" marR="0" rtl="0" algn="l">
              <a:lnSpc>
                <a:spcPct val="100000"/>
              </a:lnSpc>
              <a:spcBef>
                <a:spcPts val="0"/>
              </a:spcBef>
              <a:spcAft>
                <a:spcPts val="0"/>
              </a:spcAft>
              <a:buNone/>
            </a:pPr>
            <a:r>
              <a:rPr lang="en-US" sz="2000">
                <a:solidFill>
                  <a:srgbClr val="103864"/>
                </a:solidFill>
                <a:latin typeface="Sora Medium"/>
                <a:ea typeface="Sora Medium"/>
                <a:cs typeface="Sora Medium"/>
                <a:sym typeface="Sora Medium"/>
              </a:rPr>
              <a:t>	Saya menggunakan fitur groupby pada python untuk melihat rata-rata tagihan berdasar</a:t>
            </a:r>
            <a:r>
              <a:rPr lang="en-US" sz="2000">
                <a:solidFill>
                  <a:srgbClr val="103864"/>
                </a:solidFill>
                <a:latin typeface="Sora Medium"/>
                <a:ea typeface="Sora Medium"/>
                <a:cs typeface="Sora Medium"/>
                <a:sym typeface="Sora Medium"/>
              </a:rPr>
              <a:t>kan</a:t>
            </a:r>
            <a:r>
              <a:rPr lang="en-US" sz="2000">
                <a:solidFill>
                  <a:srgbClr val="103864"/>
                </a:solidFill>
                <a:latin typeface="Sora Medium"/>
                <a:ea typeface="Sora Medium"/>
                <a:cs typeface="Sora Medium"/>
                <a:sym typeface="Sora Medium"/>
              </a:rPr>
              <a:t> merokok atau tidaknya seorang pengguna asuransi. Untuk itu saya menulis sebagai berikut:</a:t>
            </a:r>
            <a:endParaRPr sz="2000">
              <a:solidFill>
                <a:srgbClr val="103864"/>
              </a:solidFill>
              <a:latin typeface="Sora Medium"/>
              <a:ea typeface="Sora Medium"/>
              <a:cs typeface="Sora Medium"/>
              <a:sym typeface="Sora Medium"/>
            </a:endParaRPr>
          </a:p>
          <a:p>
            <a:pPr indent="0" lvl="0" marL="0" marR="0" rtl="0" algn="l">
              <a:lnSpc>
                <a:spcPct val="100000"/>
              </a:lnSpc>
              <a:spcBef>
                <a:spcPts val="0"/>
              </a:spcBef>
              <a:spcAft>
                <a:spcPts val="0"/>
              </a:spcAft>
              <a:buNone/>
            </a:pPr>
            <a:r>
              <a:t/>
            </a:r>
            <a:endParaRPr sz="2000">
              <a:solidFill>
                <a:srgbClr val="103864"/>
              </a:solidFill>
              <a:latin typeface="Sora Medium"/>
              <a:ea typeface="Sora Medium"/>
              <a:cs typeface="Sora Medium"/>
              <a:sym typeface="Sora Medium"/>
            </a:endParaRPr>
          </a:p>
          <a:p>
            <a:pPr indent="0" lvl="0" marL="457200" marR="0" rtl="0" algn="l">
              <a:lnSpc>
                <a:spcPct val="100000"/>
              </a:lnSpc>
              <a:spcBef>
                <a:spcPts val="0"/>
              </a:spcBef>
              <a:spcAft>
                <a:spcPts val="0"/>
              </a:spcAft>
              <a:buClr>
                <a:srgbClr val="000000"/>
              </a:buClr>
              <a:buSzPts val="2000"/>
              <a:buFont typeface="Arial"/>
              <a:buNone/>
            </a:pPr>
            <a:r>
              <a:rPr lang="en-US" sz="2000">
                <a:solidFill>
                  <a:srgbClr val="103864"/>
                </a:solidFill>
                <a:latin typeface="Sora Medium"/>
                <a:ea typeface="Sora Medium"/>
                <a:cs typeface="Sora Medium"/>
                <a:sym typeface="Sora Medium"/>
              </a:rPr>
              <a:t>charges_smoker = data.groupby('smoker')['charges'].mean()</a:t>
            </a:r>
            <a:endParaRPr sz="2000">
              <a:solidFill>
                <a:srgbClr val="103864"/>
              </a:solidFill>
              <a:latin typeface="Sora Medium"/>
              <a:ea typeface="Sora Medium"/>
              <a:cs typeface="Sora Medium"/>
              <a:sym typeface="Sora Medium"/>
            </a:endParaRPr>
          </a:p>
          <a:p>
            <a:pPr indent="0" lvl="0" marL="457200" marR="0" rtl="0" algn="l">
              <a:lnSpc>
                <a:spcPct val="100000"/>
              </a:lnSpc>
              <a:spcBef>
                <a:spcPts val="0"/>
              </a:spcBef>
              <a:spcAft>
                <a:spcPts val="0"/>
              </a:spcAft>
              <a:buClr>
                <a:srgbClr val="000000"/>
              </a:buClr>
              <a:buSzPts val="2000"/>
              <a:buFont typeface="Arial"/>
              <a:buNone/>
            </a:pPr>
            <a:r>
              <a:t/>
            </a:r>
            <a:endParaRPr sz="2000">
              <a:solidFill>
                <a:srgbClr val="103864"/>
              </a:solidFill>
              <a:latin typeface="Sora Medium"/>
              <a:ea typeface="Sora Medium"/>
              <a:cs typeface="Sora Medium"/>
              <a:sym typeface="Sora Medium"/>
            </a:endParaRPr>
          </a:p>
          <a:p>
            <a:pPr indent="-355600" lvl="0" marL="457200" marR="0" rtl="0" algn="l">
              <a:lnSpc>
                <a:spcPct val="100000"/>
              </a:lnSpc>
              <a:spcBef>
                <a:spcPts val="0"/>
              </a:spcBef>
              <a:spcAft>
                <a:spcPts val="0"/>
              </a:spcAft>
              <a:buClr>
                <a:srgbClr val="103864"/>
              </a:buClr>
              <a:buSzPts val="2000"/>
              <a:buFont typeface="Sora Medium"/>
              <a:buChar char="•"/>
            </a:pPr>
            <a:r>
              <a:rPr i="0" lang="en-US" sz="2000" u="none" cap="none" strike="noStrike">
                <a:solidFill>
                  <a:srgbClr val="103864"/>
                </a:solidFill>
                <a:latin typeface="Sora Medium"/>
                <a:ea typeface="Sora Medium"/>
                <a:cs typeface="Sora Medium"/>
                <a:sym typeface="Sora Medium"/>
              </a:rPr>
              <a:t>Result</a:t>
            </a:r>
            <a:endParaRPr i="0" sz="2000" u="none" cap="none" strike="noStrike">
              <a:solidFill>
                <a:srgbClr val="103864"/>
              </a:solidFill>
              <a:latin typeface="Sora Medium"/>
              <a:ea typeface="Sora Medium"/>
              <a:cs typeface="Sora Medium"/>
              <a:sym typeface="Sora Medium"/>
            </a:endParaRPr>
          </a:p>
          <a:p>
            <a:pPr indent="0" lvl="0" marL="457200" marR="0" rtl="0" algn="l">
              <a:lnSpc>
                <a:spcPct val="100000"/>
              </a:lnSpc>
              <a:spcBef>
                <a:spcPts val="0"/>
              </a:spcBef>
              <a:spcAft>
                <a:spcPts val="0"/>
              </a:spcAft>
              <a:buNone/>
            </a:pPr>
            <a:r>
              <a:rPr lang="en-US" sz="2000">
                <a:solidFill>
                  <a:schemeClr val="dk1"/>
                </a:solidFill>
                <a:highlight>
                  <a:srgbClr val="FFFFFF"/>
                </a:highlight>
                <a:latin typeface="Sora Medium"/>
                <a:ea typeface="Sora Medium"/>
                <a:cs typeface="Sora Medium"/>
                <a:sym typeface="Sora Medium"/>
              </a:rPr>
              <a:t>Rata-rata tagihan bagi perokok adalah 32050 sedangkan rata-rata tagihan bagi non perokok adalah 8434</a:t>
            </a:r>
            <a:endParaRPr sz="2000">
              <a:solidFill>
                <a:srgbClr val="103864"/>
              </a:solidFill>
              <a:latin typeface="Sora Medium"/>
              <a:ea typeface="Sora Medium"/>
              <a:cs typeface="Sora Medium"/>
              <a:sym typeface="Sora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1611af662c3_0_13"/>
          <p:cNvSpPr txBox="1"/>
          <p:nvPr>
            <p:ph type="title"/>
          </p:nvPr>
        </p:nvSpPr>
        <p:spPr>
          <a:xfrm>
            <a:off x="388943" y="365125"/>
            <a:ext cx="114015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03864"/>
              </a:buClr>
              <a:buSzPts val="3200"/>
              <a:buFont typeface="Sora"/>
              <a:buNone/>
            </a:pPr>
            <a:r>
              <a:rPr lang="en-US"/>
              <a:t>Rata-rata tagihan perokok berdasarkan BMI </a:t>
            </a:r>
            <a:endParaRPr/>
          </a:p>
        </p:txBody>
      </p:sp>
      <p:sp>
        <p:nvSpPr>
          <p:cNvPr id="258" name="Google Shape;258;g1611af662c3_0_13"/>
          <p:cNvSpPr txBox="1"/>
          <p:nvPr/>
        </p:nvSpPr>
        <p:spPr>
          <a:xfrm>
            <a:off x="401515" y="1584375"/>
            <a:ext cx="11388900" cy="3478500"/>
          </a:xfrm>
          <a:prstGeom prst="rect">
            <a:avLst/>
          </a:prstGeom>
          <a:noFill/>
          <a:ln>
            <a:noFill/>
          </a:ln>
        </p:spPr>
        <p:txBody>
          <a:bodyPr anchorCtr="0" anchor="t" bIns="45700" lIns="91425" spcFirstLastPara="1" rIns="91425" wrap="square" tIns="45700">
            <a:spAutoFit/>
          </a:bodyPr>
          <a:lstStyle/>
          <a:p>
            <a:pPr indent="-355600" lvl="0" marL="457200" marR="0" rtl="0" algn="l">
              <a:lnSpc>
                <a:spcPct val="100000"/>
              </a:lnSpc>
              <a:spcBef>
                <a:spcPts val="0"/>
              </a:spcBef>
              <a:spcAft>
                <a:spcPts val="0"/>
              </a:spcAft>
              <a:buClr>
                <a:srgbClr val="103864"/>
              </a:buClr>
              <a:buSzPts val="2000"/>
              <a:buFont typeface="Sora Medium"/>
              <a:buChar char="•"/>
            </a:pPr>
            <a:r>
              <a:rPr i="0" lang="en-US" sz="2000" u="none" cap="none" strike="noStrike">
                <a:solidFill>
                  <a:srgbClr val="103864"/>
                </a:solidFill>
                <a:latin typeface="Sora Medium"/>
                <a:ea typeface="Sora Medium"/>
                <a:cs typeface="Sora Medium"/>
                <a:sym typeface="Sora Medium"/>
              </a:rPr>
              <a:t>An explanation of what you did</a:t>
            </a:r>
            <a:endParaRPr i="0" sz="2000" u="none" cap="none" strike="noStrike">
              <a:solidFill>
                <a:srgbClr val="103864"/>
              </a:solidFill>
              <a:latin typeface="Sora Medium"/>
              <a:ea typeface="Sora Medium"/>
              <a:cs typeface="Sora Medium"/>
              <a:sym typeface="Sora Medium"/>
            </a:endParaRPr>
          </a:p>
          <a:p>
            <a:pPr indent="457200" lvl="0" marL="457200" rtl="0" algn="l">
              <a:spcBef>
                <a:spcPts val="0"/>
              </a:spcBef>
              <a:spcAft>
                <a:spcPts val="0"/>
              </a:spcAft>
              <a:buNone/>
            </a:pPr>
            <a:r>
              <a:rPr lang="en-US" sz="2000">
                <a:solidFill>
                  <a:srgbClr val="103864"/>
                </a:solidFill>
                <a:latin typeface="Sora Medium"/>
                <a:ea typeface="Sora Medium"/>
                <a:cs typeface="Sora Medium"/>
                <a:sym typeface="Sora Medium"/>
              </a:rPr>
              <a:t>Saya menggunakan fitur groupby pada python untuk melihat rata-rata tagihan berdasarkan BMI yang lebih dari 25 dan merokok atau tidaknya seorang pengguna asuransi. Untuk itu saya menulis sebagai berikut:</a:t>
            </a:r>
            <a:endParaRPr sz="2000">
              <a:solidFill>
                <a:srgbClr val="103864"/>
              </a:solidFill>
              <a:latin typeface="Sora Medium"/>
              <a:ea typeface="Sora Medium"/>
              <a:cs typeface="Sora Medium"/>
              <a:sym typeface="Sora Medium"/>
            </a:endParaRPr>
          </a:p>
          <a:p>
            <a:pPr indent="0" lvl="0" marL="457200" marR="0" rtl="0" algn="l">
              <a:lnSpc>
                <a:spcPct val="100000"/>
              </a:lnSpc>
              <a:spcBef>
                <a:spcPts val="0"/>
              </a:spcBef>
              <a:spcAft>
                <a:spcPts val="0"/>
              </a:spcAft>
              <a:buClr>
                <a:srgbClr val="000000"/>
              </a:buClr>
              <a:buSzPts val="2000"/>
              <a:buFont typeface="Arial"/>
              <a:buNone/>
            </a:pPr>
            <a:r>
              <a:t/>
            </a:r>
            <a:endParaRPr sz="2000">
              <a:solidFill>
                <a:srgbClr val="103864"/>
              </a:solidFill>
              <a:latin typeface="Sora Medium"/>
              <a:ea typeface="Sora Medium"/>
              <a:cs typeface="Sora Medium"/>
              <a:sym typeface="Sora Medium"/>
            </a:endParaRPr>
          </a:p>
          <a:p>
            <a:pPr indent="0" lvl="0" marL="457200" marR="0" rtl="0" algn="l">
              <a:lnSpc>
                <a:spcPct val="100000"/>
              </a:lnSpc>
              <a:spcBef>
                <a:spcPts val="0"/>
              </a:spcBef>
              <a:spcAft>
                <a:spcPts val="0"/>
              </a:spcAft>
              <a:buNone/>
            </a:pPr>
            <a:r>
              <a:rPr lang="en-US" sz="2000">
                <a:solidFill>
                  <a:srgbClr val="103864"/>
                </a:solidFill>
                <a:latin typeface="Sora Medium"/>
                <a:ea typeface="Sora Medium"/>
                <a:cs typeface="Sora Medium"/>
                <a:sym typeface="Sora Medium"/>
              </a:rPr>
              <a:t>bmi = data.bmi &gt; 25</a:t>
            </a:r>
            <a:endParaRPr sz="2000">
              <a:solidFill>
                <a:srgbClr val="103864"/>
              </a:solidFill>
              <a:latin typeface="Sora Medium"/>
              <a:ea typeface="Sora Medium"/>
              <a:cs typeface="Sora Medium"/>
              <a:sym typeface="Sora Medium"/>
            </a:endParaRPr>
          </a:p>
          <a:p>
            <a:pPr indent="0" lvl="0" marL="457200" marR="0" rtl="0" algn="l">
              <a:lnSpc>
                <a:spcPct val="100000"/>
              </a:lnSpc>
              <a:spcBef>
                <a:spcPts val="0"/>
              </a:spcBef>
              <a:spcAft>
                <a:spcPts val="0"/>
              </a:spcAft>
              <a:buNone/>
            </a:pPr>
            <a:r>
              <a:rPr lang="en-US" sz="2000">
                <a:solidFill>
                  <a:srgbClr val="103864"/>
                </a:solidFill>
                <a:latin typeface="Sora Medium"/>
                <a:ea typeface="Sora Medium"/>
                <a:cs typeface="Sora Medium"/>
                <a:sym typeface="Sora Medium"/>
              </a:rPr>
              <a:t>cluster = data.groupby([bmi, data.smoker])['charges'].mean()</a:t>
            </a:r>
            <a:endParaRPr sz="2000">
              <a:solidFill>
                <a:srgbClr val="103864"/>
              </a:solidFill>
              <a:latin typeface="Sora Medium"/>
              <a:ea typeface="Sora Medium"/>
              <a:cs typeface="Sora Medium"/>
              <a:sym typeface="Sora Medium"/>
            </a:endParaRPr>
          </a:p>
          <a:p>
            <a:pPr indent="0" lvl="0" marL="457200" marR="0" rtl="0" algn="l">
              <a:lnSpc>
                <a:spcPct val="100000"/>
              </a:lnSpc>
              <a:spcBef>
                <a:spcPts val="0"/>
              </a:spcBef>
              <a:spcAft>
                <a:spcPts val="0"/>
              </a:spcAft>
              <a:buClr>
                <a:srgbClr val="000000"/>
              </a:buClr>
              <a:buSzPts val="2000"/>
              <a:buFont typeface="Arial"/>
              <a:buNone/>
            </a:pPr>
            <a:r>
              <a:t/>
            </a:r>
            <a:endParaRPr sz="2000">
              <a:solidFill>
                <a:srgbClr val="103864"/>
              </a:solidFill>
              <a:latin typeface="Sora Medium"/>
              <a:ea typeface="Sora Medium"/>
              <a:cs typeface="Sora Medium"/>
              <a:sym typeface="Sora Medium"/>
            </a:endParaRPr>
          </a:p>
          <a:p>
            <a:pPr indent="-355600" lvl="0" marL="457200" marR="0" rtl="0" algn="l">
              <a:lnSpc>
                <a:spcPct val="100000"/>
              </a:lnSpc>
              <a:spcBef>
                <a:spcPts val="0"/>
              </a:spcBef>
              <a:spcAft>
                <a:spcPts val="0"/>
              </a:spcAft>
              <a:buClr>
                <a:srgbClr val="103864"/>
              </a:buClr>
              <a:buSzPts val="2000"/>
              <a:buFont typeface="Sora Medium"/>
              <a:buChar char="•"/>
            </a:pPr>
            <a:r>
              <a:rPr i="0" lang="en-US" sz="2000" u="none" cap="none" strike="noStrike">
                <a:solidFill>
                  <a:srgbClr val="103864"/>
                </a:solidFill>
                <a:latin typeface="Sora Medium"/>
                <a:ea typeface="Sora Medium"/>
                <a:cs typeface="Sora Medium"/>
                <a:sym typeface="Sora Medium"/>
              </a:rPr>
              <a:t>Result</a:t>
            </a:r>
            <a:endParaRPr i="0" sz="2000" u="none" cap="none" strike="noStrike">
              <a:solidFill>
                <a:srgbClr val="103864"/>
              </a:solidFill>
              <a:latin typeface="Sora Medium"/>
              <a:ea typeface="Sora Medium"/>
              <a:cs typeface="Sora Medium"/>
              <a:sym typeface="Sora Medium"/>
            </a:endParaRPr>
          </a:p>
          <a:p>
            <a:pPr indent="0" lvl="0" marL="457200" marR="0" rtl="0" algn="l">
              <a:lnSpc>
                <a:spcPct val="100000"/>
              </a:lnSpc>
              <a:spcBef>
                <a:spcPts val="0"/>
              </a:spcBef>
              <a:spcAft>
                <a:spcPts val="0"/>
              </a:spcAft>
              <a:buNone/>
            </a:pPr>
            <a:r>
              <a:rPr lang="en-US" sz="2000">
                <a:solidFill>
                  <a:schemeClr val="dk1"/>
                </a:solidFill>
                <a:highlight>
                  <a:srgbClr val="FFFFFF"/>
                </a:highlight>
                <a:latin typeface="Sora Medium"/>
                <a:ea typeface="Sora Medium"/>
                <a:cs typeface="Sora Medium"/>
                <a:sym typeface="Sora Medium"/>
              </a:rPr>
              <a:t>Rata-rata tagihan bagi perokok yang memiliki BMI di atas 25 adalah 35116, sementara rata-rata bagi non perokok yang memiliki BMI lebih dari 25 adalah 8629</a:t>
            </a:r>
            <a:endParaRPr sz="2000">
              <a:solidFill>
                <a:srgbClr val="103864"/>
              </a:solidFill>
              <a:latin typeface="Sora Medium"/>
              <a:ea typeface="Sora Medium"/>
              <a:cs typeface="Sora Medium"/>
              <a:sym typeface="Sora Medium"/>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142ad2f6649_0_94"/>
          <p:cNvSpPr txBox="1"/>
          <p:nvPr>
            <p:ph type="title"/>
          </p:nvPr>
        </p:nvSpPr>
        <p:spPr>
          <a:xfrm>
            <a:off x="388943" y="365125"/>
            <a:ext cx="114015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03864"/>
              </a:buClr>
              <a:buSzPts val="3200"/>
              <a:buFont typeface="Sora"/>
              <a:buNone/>
            </a:pPr>
            <a:r>
              <a:rPr lang="en-US"/>
              <a:t>Analysis</a:t>
            </a:r>
            <a:endParaRPr/>
          </a:p>
        </p:txBody>
      </p:sp>
      <p:sp>
        <p:nvSpPr>
          <p:cNvPr id="264" name="Google Shape;264;g142ad2f6649_0_94"/>
          <p:cNvSpPr txBox="1"/>
          <p:nvPr/>
        </p:nvSpPr>
        <p:spPr>
          <a:xfrm>
            <a:off x="401515" y="1584375"/>
            <a:ext cx="11388900" cy="1939500"/>
          </a:xfrm>
          <a:prstGeom prst="rect">
            <a:avLst/>
          </a:prstGeom>
          <a:noFill/>
          <a:ln>
            <a:noFill/>
          </a:ln>
        </p:spPr>
        <p:txBody>
          <a:bodyPr anchorCtr="0" anchor="t" bIns="45700" lIns="91425" spcFirstLastPara="1" rIns="91425" wrap="square" tIns="45700">
            <a:spAutoFit/>
          </a:bodyPr>
          <a:lstStyle/>
          <a:p>
            <a:pPr indent="-355600" lvl="0" marL="457200" marR="0" rtl="0" algn="l">
              <a:lnSpc>
                <a:spcPct val="100000"/>
              </a:lnSpc>
              <a:spcBef>
                <a:spcPts val="0"/>
              </a:spcBef>
              <a:spcAft>
                <a:spcPts val="0"/>
              </a:spcAft>
              <a:buClr>
                <a:srgbClr val="103864"/>
              </a:buClr>
              <a:buSzPts val="2000"/>
              <a:buFont typeface="Sora"/>
              <a:buChar char="•"/>
            </a:pPr>
            <a:r>
              <a:rPr b="0" i="0" lang="en-US" sz="2000" u="none" cap="none" strike="noStrike">
                <a:solidFill>
                  <a:srgbClr val="103864"/>
                </a:solidFill>
                <a:latin typeface="Sora"/>
                <a:ea typeface="Sora"/>
                <a:cs typeface="Sora"/>
                <a:sym typeface="Sora"/>
              </a:rPr>
              <a:t>Interpretation of the results as an answer to the questions you posed</a:t>
            </a:r>
            <a:endParaRPr b="0" i="0" sz="2000" u="none" cap="none" strike="noStrike">
              <a:solidFill>
                <a:srgbClr val="103864"/>
              </a:solidFill>
              <a:latin typeface="Sora"/>
              <a:ea typeface="Sora"/>
              <a:cs typeface="Sora"/>
              <a:sym typeface="Sora"/>
            </a:endParaRPr>
          </a:p>
          <a:p>
            <a:pPr indent="0" lvl="0" marL="0" marR="0" rtl="0" algn="l">
              <a:lnSpc>
                <a:spcPct val="100000"/>
              </a:lnSpc>
              <a:spcBef>
                <a:spcPts val="0"/>
              </a:spcBef>
              <a:spcAft>
                <a:spcPts val="0"/>
              </a:spcAft>
              <a:buNone/>
            </a:pPr>
            <a:r>
              <a:t/>
            </a:r>
            <a:endParaRPr b="0" i="0" sz="2000" u="none" cap="none" strike="noStrike">
              <a:solidFill>
                <a:srgbClr val="103864"/>
              </a:solidFill>
              <a:latin typeface="Sora"/>
              <a:ea typeface="Sora"/>
              <a:cs typeface="Sora"/>
              <a:sym typeface="Sora"/>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103864"/>
              </a:solidFill>
              <a:latin typeface="Sora"/>
              <a:ea typeface="Sora"/>
              <a:cs typeface="Sora"/>
              <a:sym typeface="Sora"/>
            </a:endParaRPr>
          </a:p>
          <a:p>
            <a:pPr indent="457200" lvl="0" marL="457200" marR="0" rtl="0" algn="just">
              <a:lnSpc>
                <a:spcPct val="100000"/>
              </a:lnSpc>
              <a:spcBef>
                <a:spcPts val="0"/>
              </a:spcBef>
              <a:spcAft>
                <a:spcPts val="0"/>
              </a:spcAft>
              <a:buClr>
                <a:srgbClr val="000000"/>
              </a:buClr>
              <a:buSzPts val="2000"/>
              <a:buFont typeface="Arial"/>
              <a:buNone/>
            </a:pPr>
            <a:r>
              <a:rPr b="0" i="0" lang="en-US" sz="2000" u="none" cap="none" strike="noStrike">
                <a:solidFill>
                  <a:srgbClr val="103864"/>
                </a:solidFill>
                <a:latin typeface="Sora"/>
                <a:ea typeface="Sora"/>
                <a:cs typeface="Sora"/>
                <a:sym typeface="Sora"/>
              </a:rPr>
              <a:t>Dataset yang dipakai, diambil dari </a:t>
            </a:r>
            <a:r>
              <a:rPr lang="en-US" sz="2000">
                <a:solidFill>
                  <a:srgbClr val="103864"/>
                </a:solidFill>
                <a:latin typeface="Sora"/>
                <a:ea typeface="Sora"/>
                <a:cs typeface="Sora"/>
                <a:sym typeface="Sora"/>
              </a:rPr>
              <a:t>1338 </a:t>
            </a:r>
            <a:r>
              <a:rPr b="0" i="0" lang="en-US" sz="2000" u="none" cap="none" strike="noStrike">
                <a:solidFill>
                  <a:srgbClr val="103864"/>
                </a:solidFill>
                <a:latin typeface="Sora"/>
                <a:ea typeface="Sora"/>
                <a:cs typeface="Sora"/>
                <a:sym typeface="Sora"/>
              </a:rPr>
              <a:t>orang yang memiliki rata rata umur </a:t>
            </a:r>
            <a:r>
              <a:rPr lang="en-US" sz="2000">
                <a:solidFill>
                  <a:srgbClr val="103864"/>
                </a:solidFill>
                <a:latin typeface="Sora"/>
                <a:ea typeface="Sora"/>
                <a:cs typeface="Sora"/>
                <a:sym typeface="Sora"/>
              </a:rPr>
              <a:t>39.5</a:t>
            </a:r>
            <a:r>
              <a:rPr b="0" i="0" lang="en-US" sz="2000" u="none" cap="none" strike="noStrike">
                <a:solidFill>
                  <a:srgbClr val="103864"/>
                </a:solidFill>
                <a:latin typeface="Sora"/>
                <a:ea typeface="Sora"/>
                <a:cs typeface="Sora"/>
                <a:sym typeface="Sora"/>
              </a:rPr>
              <a:t> tahun. Rata-rata nilai BMI mereka adalah </a:t>
            </a:r>
            <a:r>
              <a:rPr lang="en-US" sz="2000">
                <a:solidFill>
                  <a:srgbClr val="103864"/>
                </a:solidFill>
                <a:latin typeface="Sora"/>
                <a:ea typeface="Sora"/>
                <a:cs typeface="Sora"/>
                <a:sym typeface="Sora"/>
              </a:rPr>
              <a:t>30.6</a:t>
            </a:r>
            <a:r>
              <a:rPr b="0" i="0" lang="en-US" sz="2000" u="none" cap="none" strike="noStrike">
                <a:solidFill>
                  <a:srgbClr val="103864"/>
                </a:solidFill>
                <a:latin typeface="Sora"/>
                <a:ea typeface="Sora"/>
                <a:cs typeface="Sora"/>
                <a:sym typeface="Sora"/>
              </a:rPr>
              <a:t>, ini menunjukkan </a:t>
            </a:r>
            <a:r>
              <a:rPr b="1" i="0" lang="en-US" sz="2000" u="none" cap="none" strike="noStrike">
                <a:solidFill>
                  <a:srgbClr val="103864"/>
                </a:solidFill>
                <a:latin typeface="Sora"/>
                <a:ea typeface="Sora"/>
                <a:cs typeface="Sora"/>
                <a:sym typeface="Sora"/>
              </a:rPr>
              <a:t>rata-rata orang memiliki bmi </a:t>
            </a:r>
            <a:r>
              <a:rPr b="1" lang="en-US" sz="2000">
                <a:solidFill>
                  <a:srgbClr val="103864"/>
                </a:solidFill>
                <a:latin typeface="Sora"/>
                <a:ea typeface="Sora"/>
                <a:cs typeface="Sora"/>
                <a:sym typeface="Sora"/>
              </a:rPr>
              <a:t>over</a:t>
            </a:r>
            <a:r>
              <a:rPr b="1" i="0" lang="en-US" sz="2000" u="none" cap="none" strike="noStrike">
                <a:solidFill>
                  <a:srgbClr val="103864"/>
                </a:solidFill>
                <a:latin typeface="Sora"/>
                <a:ea typeface="Sora"/>
                <a:cs typeface="Sora"/>
                <a:sym typeface="Sora"/>
              </a:rPr>
              <a:t>weight</a:t>
            </a:r>
            <a:r>
              <a:rPr b="0" i="0" lang="en-US" sz="2000" u="none" cap="none" strike="noStrike">
                <a:solidFill>
                  <a:srgbClr val="103864"/>
                </a:solidFill>
                <a:latin typeface="Sora"/>
                <a:ea typeface="Sora"/>
                <a:cs typeface="Sora"/>
                <a:sym typeface="Sora"/>
              </a:rPr>
              <a:t>, walaupun nilainya jauh dari </a:t>
            </a:r>
            <a:r>
              <a:rPr b="0" i="0" lang="en-US" sz="2000" cap="none" strike="noStrike">
                <a:solidFill>
                  <a:srgbClr val="103864"/>
                </a:solidFill>
                <a:latin typeface="Sora"/>
                <a:ea typeface="Sora"/>
                <a:cs typeface="Sora"/>
                <a:sym typeface="Sora"/>
              </a:rPr>
              <a:t>rentang normal (19-25)</a:t>
            </a:r>
            <a:r>
              <a:rPr b="0" i="0" lang="en-US" sz="2000" u="none" cap="none" strike="noStrike">
                <a:solidFill>
                  <a:srgbClr val="103864"/>
                </a:solidFill>
                <a:latin typeface="Sora"/>
                <a:ea typeface="Sora"/>
                <a:cs typeface="Sora"/>
                <a:sym typeface="Sora"/>
              </a:rPr>
              <a:t>. </a:t>
            </a:r>
            <a:endParaRPr b="1" i="0" sz="2000" u="none" cap="none" strike="noStrike">
              <a:solidFill>
                <a:srgbClr val="103864"/>
              </a:solidFill>
              <a:latin typeface="Sora"/>
              <a:ea typeface="Sora"/>
              <a:cs typeface="Sora"/>
              <a:sym typeface="Sor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142ad2f6649_0_49"/>
          <p:cNvSpPr txBox="1"/>
          <p:nvPr>
            <p:ph type="title"/>
          </p:nvPr>
        </p:nvSpPr>
        <p:spPr>
          <a:xfrm>
            <a:off x="316523" y="2691441"/>
            <a:ext cx="11582400" cy="896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103864"/>
              </a:buClr>
              <a:buSzPts val="4000"/>
              <a:buFont typeface="Sora"/>
              <a:buNone/>
            </a:pPr>
            <a:r>
              <a:rPr lang="en-US" sz="4000"/>
              <a:t>Categorical Variables Analysis</a:t>
            </a:r>
            <a:endParaRPr sz="4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g142ad2f6649_0_104"/>
          <p:cNvSpPr txBox="1"/>
          <p:nvPr>
            <p:ph type="title"/>
          </p:nvPr>
        </p:nvSpPr>
        <p:spPr>
          <a:xfrm>
            <a:off x="388943" y="365125"/>
            <a:ext cx="114015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03864"/>
              </a:buClr>
              <a:buSzPts val="3200"/>
              <a:buFont typeface="Sora"/>
              <a:buNone/>
            </a:pPr>
            <a:r>
              <a:rPr lang="en-US"/>
              <a:t>Proporsion of smokers and non smokers</a:t>
            </a:r>
            <a:endParaRPr/>
          </a:p>
        </p:txBody>
      </p:sp>
      <p:sp>
        <p:nvSpPr>
          <p:cNvPr id="276" name="Google Shape;276;g142ad2f6649_0_104"/>
          <p:cNvSpPr txBox="1"/>
          <p:nvPr/>
        </p:nvSpPr>
        <p:spPr>
          <a:xfrm>
            <a:off x="401525" y="1803200"/>
            <a:ext cx="6284400" cy="3848100"/>
          </a:xfrm>
          <a:prstGeom prst="rect">
            <a:avLst/>
          </a:prstGeom>
          <a:noFill/>
          <a:ln>
            <a:noFill/>
          </a:ln>
        </p:spPr>
        <p:txBody>
          <a:bodyPr anchorCtr="0" anchor="t" bIns="45700" lIns="91425" spcFirstLastPara="1" rIns="91425" wrap="square" tIns="45700">
            <a:spAutoFit/>
          </a:bodyPr>
          <a:lstStyle/>
          <a:p>
            <a:pPr indent="-355600" lvl="0" marL="457200" marR="0" rtl="0" algn="l">
              <a:lnSpc>
                <a:spcPct val="100000"/>
              </a:lnSpc>
              <a:spcBef>
                <a:spcPts val="0"/>
              </a:spcBef>
              <a:spcAft>
                <a:spcPts val="0"/>
              </a:spcAft>
              <a:buClr>
                <a:srgbClr val="103864"/>
              </a:buClr>
              <a:buSzPts val="2000"/>
              <a:buFont typeface="Sora"/>
              <a:buChar char="•"/>
            </a:pPr>
            <a:r>
              <a:rPr b="0" i="0" lang="en-US" sz="2000" u="none" cap="none" strike="noStrike">
                <a:solidFill>
                  <a:srgbClr val="103864"/>
                </a:solidFill>
                <a:latin typeface="Sora"/>
                <a:ea typeface="Sora"/>
                <a:cs typeface="Sora"/>
                <a:sym typeface="Sora"/>
              </a:rPr>
              <a:t>An explanation of what you di</a:t>
            </a:r>
            <a:r>
              <a:rPr b="0" i="0" lang="en-US" sz="2000" u="none" cap="none" strike="noStrike">
                <a:solidFill>
                  <a:srgbClr val="103864"/>
                </a:solidFill>
                <a:latin typeface="Sora"/>
                <a:ea typeface="Sora"/>
                <a:cs typeface="Sora"/>
                <a:sym typeface="Sora"/>
              </a:rPr>
              <a:t>d</a:t>
            </a:r>
            <a:endParaRPr b="0" i="0" sz="2000" u="none" cap="none" strike="noStrike">
              <a:solidFill>
                <a:srgbClr val="103864"/>
              </a:solidFill>
              <a:latin typeface="Sora"/>
              <a:ea typeface="Sora"/>
              <a:cs typeface="Sora"/>
              <a:sym typeface="Sora"/>
            </a:endParaRPr>
          </a:p>
          <a:p>
            <a:pPr indent="-355600" lvl="0" marL="457200" marR="0" rtl="0" algn="l">
              <a:lnSpc>
                <a:spcPct val="100000"/>
              </a:lnSpc>
              <a:spcBef>
                <a:spcPts val="0"/>
              </a:spcBef>
              <a:spcAft>
                <a:spcPts val="0"/>
              </a:spcAft>
              <a:buClr>
                <a:srgbClr val="103864"/>
              </a:buClr>
              <a:buSzPts val="2000"/>
              <a:buFont typeface="Sora"/>
              <a:buChar char="•"/>
            </a:pPr>
            <a:r>
              <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None/>
            </a:pPr>
            <a:r>
              <a:rPr lang="en-US">
                <a:solidFill>
                  <a:srgbClr val="103864"/>
                </a:solidFill>
                <a:latin typeface="Sora"/>
                <a:ea typeface="Sora"/>
                <a:cs typeface="Sora"/>
                <a:sym typeface="Sora"/>
              </a:rPr>
              <a:t>sex_charges = data.groupby('sex')['charges'].mean()</a:t>
            </a:r>
            <a:endParaRPr>
              <a:solidFill>
                <a:srgbClr val="103864"/>
              </a:solidFill>
              <a:latin typeface="Sora"/>
              <a:ea typeface="Sora"/>
              <a:cs typeface="Sora"/>
              <a:sym typeface="Sora"/>
            </a:endParaRPr>
          </a:p>
          <a:p>
            <a:pPr indent="0" lvl="0" marL="457200" marR="0" rtl="0" algn="l">
              <a:lnSpc>
                <a:spcPct val="100000"/>
              </a:lnSpc>
              <a:spcBef>
                <a:spcPts val="0"/>
              </a:spcBef>
              <a:spcAft>
                <a:spcPts val="0"/>
              </a:spcAft>
              <a:buNone/>
            </a:pPr>
            <a:r>
              <a:rPr lang="en-US">
                <a:solidFill>
                  <a:srgbClr val="103864"/>
                </a:solidFill>
                <a:latin typeface="Sora"/>
                <a:ea typeface="Sora"/>
                <a:cs typeface="Sora"/>
                <a:sym typeface="Sora"/>
              </a:rPr>
              <a:t>sex_charges_df = pd.DataFrame(sex_charges)</a:t>
            </a:r>
            <a:endParaRPr>
              <a:solidFill>
                <a:srgbClr val="103864"/>
              </a:solidFill>
              <a:latin typeface="Sora"/>
              <a:ea typeface="Sora"/>
              <a:cs typeface="Sora"/>
              <a:sym typeface="Sora"/>
            </a:endParaRPr>
          </a:p>
          <a:p>
            <a:pPr indent="0" lvl="0" marL="457200" marR="0" rtl="0" algn="l">
              <a:lnSpc>
                <a:spcPct val="100000"/>
              </a:lnSpc>
              <a:spcBef>
                <a:spcPts val="0"/>
              </a:spcBef>
              <a:spcAft>
                <a:spcPts val="0"/>
              </a:spcAft>
              <a:buNone/>
            </a:pPr>
            <a:r>
              <a:rPr lang="en-US">
                <a:solidFill>
                  <a:srgbClr val="103864"/>
                </a:solidFill>
                <a:latin typeface="Sora"/>
                <a:ea typeface="Sora"/>
                <a:cs typeface="Sora"/>
                <a:sym typeface="Sora"/>
              </a:rPr>
              <a:t>sex_charges_df['sex'] = ['female', 'male']</a:t>
            </a:r>
            <a:endParaRPr>
              <a:solidFill>
                <a:srgbClr val="103864"/>
              </a:solidFill>
              <a:latin typeface="Sora"/>
              <a:ea typeface="Sora"/>
              <a:cs typeface="Sora"/>
              <a:sym typeface="Sora"/>
            </a:endParaRPr>
          </a:p>
          <a:p>
            <a:pPr indent="0" lvl="0" marL="457200" marR="0" rtl="0" algn="l">
              <a:lnSpc>
                <a:spcPct val="100000"/>
              </a:lnSpc>
              <a:spcBef>
                <a:spcPts val="0"/>
              </a:spcBef>
              <a:spcAft>
                <a:spcPts val="0"/>
              </a:spcAft>
              <a:buNone/>
            </a:pPr>
            <a:r>
              <a:rPr lang="en-US">
                <a:solidFill>
                  <a:srgbClr val="103864"/>
                </a:solidFill>
                <a:latin typeface="Sora"/>
                <a:ea typeface="Sora"/>
                <a:cs typeface="Sora"/>
                <a:sym typeface="Sora"/>
              </a:rPr>
              <a:t>sex_charges_df.plot(x='sex', y='charges', kind='bar')</a:t>
            </a:r>
            <a:endParaRPr>
              <a:solidFill>
                <a:srgbClr val="103864"/>
              </a:solidFill>
              <a:latin typeface="Sora"/>
              <a:ea typeface="Sora"/>
              <a:cs typeface="Sora"/>
              <a:sym typeface="Sora"/>
            </a:endParaRPr>
          </a:p>
          <a:p>
            <a:pPr indent="0" lvl="0" marL="457200" marR="0" rtl="0" algn="l">
              <a:lnSpc>
                <a:spcPct val="100000"/>
              </a:lnSpc>
              <a:spcBef>
                <a:spcPts val="0"/>
              </a:spcBef>
              <a:spcAft>
                <a:spcPts val="0"/>
              </a:spcAft>
              <a:buClr>
                <a:srgbClr val="000000"/>
              </a:buClr>
              <a:buSzPts val="2000"/>
              <a:buFont typeface="Arial"/>
              <a:buNone/>
            </a:pPr>
            <a:r>
              <a:t/>
            </a:r>
            <a:endParaRPr sz="2000">
              <a:solidFill>
                <a:srgbClr val="103864"/>
              </a:solidFill>
              <a:latin typeface="Sora"/>
              <a:ea typeface="Sora"/>
              <a:cs typeface="Sora"/>
              <a:sym typeface="Sora"/>
            </a:endParaRPr>
          </a:p>
          <a:p>
            <a:pPr indent="-342900" lvl="0" marL="457200" marR="0" rtl="0" algn="l">
              <a:lnSpc>
                <a:spcPct val="100000"/>
              </a:lnSpc>
              <a:spcBef>
                <a:spcPts val="0"/>
              </a:spcBef>
              <a:spcAft>
                <a:spcPts val="0"/>
              </a:spcAft>
              <a:buClr>
                <a:srgbClr val="103864"/>
              </a:buClr>
              <a:buSzPts val="1800"/>
              <a:buFont typeface="Sora"/>
              <a:buChar char="•"/>
            </a:pPr>
            <a:r>
              <a:rPr b="0" i="0" lang="en-US" sz="1800" u="none" cap="none" strike="noStrike">
                <a:solidFill>
                  <a:srgbClr val="103864"/>
                </a:solidFill>
                <a:latin typeface="Sora"/>
                <a:ea typeface="Sora"/>
                <a:cs typeface="Sora"/>
                <a:sym typeface="Sora"/>
              </a:rPr>
              <a:t>Result</a:t>
            </a:r>
            <a:endParaRPr b="0" i="0" sz="1800" u="none" cap="none" strike="noStrike">
              <a:solidFill>
                <a:srgbClr val="103864"/>
              </a:solidFill>
              <a:latin typeface="Sora"/>
              <a:ea typeface="Sora"/>
              <a:cs typeface="Sora"/>
              <a:sym typeface="Sora"/>
            </a:endParaRPr>
          </a:p>
          <a:p>
            <a:pPr indent="0" lvl="0" marL="457200" marR="0" rtl="0" algn="l">
              <a:lnSpc>
                <a:spcPct val="100000"/>
              </a:lnSpc>
              <a:spcBef>
                <a:spcPts val="0"/>
              </a:spcBef>
              <a:spcAft>
                <a:spcPts val="0"/>
              </a:spcAft>
              <a:buNone/>
            </a:pPr>
            <a:r>
              <a:rPr lang="en-US" sz="1800">
                <a:solidFill>
                  <a:schemeClr val="dk1"/>
                </a:solidFill>
                <a:highlight>
                  <a:srgbClr val="FFFFFF"/>
                </a:highlight>
                <a:latin typeface="Sora Medium"/>
                <a:ea typeface="Sora Medium"/>
                <a:cs typeface="Sora Medium"/>
                <a:sym typeface="Sora Medium"/>
              </a:rPr>
              <a:t>Jadi, rata-rata tagihan bagi female adalah 12569 sedangkan rata-rata bagi male adalah 13956, hal tersebut menunjukan bahwa rata-rata tagihan bagi perempuan lebih kecil daripada rata-rata tagihan bagi laki-laki</a:t>
            </a:r>
            <a:endParaRPr sz="1800">
              <a:solidFill>
                <a:srgbClr val="103864"/>
              </a:solidFill>
              <a:latin typeface="Sora Medium"/>
              <a:ea typeface="Sora Medium"/>
              <a:cs typeface="Sora Medium"/>
              <a:sym typeface="Sora Medium"/>
            </a:endParaRPr>
          </a:p>
          <a:p>
            <a:pPr indent="0" lvl="0" marL="457200" marR="0" rtl="0" algn="l">
              <a:lnSpc>
                <a:spcPct val="100000"/>
              </a:lnSpc>
              <a:spcBef>
                <a:spcPts val="0"/>
              </a:spcBef>
              <a:spcAft>
                <a:spcPts val="0"/>
              </a:spcAft>
              <a:buNone/>
            </a:pPr>
            <a:r>
              <a:t/>
            </a:r>
            <a:endParaRPr sz="2000">
              <a:solidFill>
                <a:srgbClr val="103864"/>
              </a:solidFill>
              <a:latin typeface="Sora"/>
              <a:ea typeface="Sora"/>
              <a:cs typeface="Sora"/>
              <a:sym typeface="Sora"/>
            </a:endParaRPr>
          </a:p>
        </p:txBody>
      </p:sp>
      <p:pic>
        <p:nvPicPr>
          <p:cNvPr id="277" name="Google Shape;277;g142ad2f6649_0_104"/>
          <p:cNvPicPr preferRelativeResize="0"/>
          <p:nvPr/>
        </p:nvPicPr>
        <p:blipFill>
          <a:blip r:embed="rId3">
            <a:alphaModFix/>
          </a:blip>
          <a:stretch>
            <a:fillRect/>
          </a:stretch>
        </p:blipFill>
        <p:spPr>
          <a:xfrm>
            <a:off x="6685925" y="2084550"/>
            <a:ext cx="5303950" cy="3923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g142ad2f6649_0_99"/>
          <p:cNvSpPr txBox="1"/>
          <p:nvPr>
            <p:ph type="title"/>
          </p:nvPr>
        </p:nvSpPr>
        <p:spPr>
          <a:xfrm>
            <a:off x="388943" y="365125"/>
            <a:ext cx="114015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03864"/>
              </a:buClr>
              <a:buSzPts val="3200"/>
              <a:buFont typeface="Sora"/>
              <a:buNone/>
            </a:pPr>
            <a:r>
              <a:rPr lang="en-US"/>
              <a:t>Proporsion of charges in each region</a:t>
            </a:r>
            <a:endParaRPr/>
          </a:p>
        </p:txBody>
      </p:sp>
      <p:sp>
        <p:nvSpPr>
          <p:cNvPr id="283" name="Google Shape;283;g142ad2f6649_0_99"/>
          <p:cNvSpPr txBox="1"/>
          <p:nvPr/>
        </p:nvSpPr>
        <p:spPr>
          <a:xfrm>
            <a:off x="401525" y="1584375"/>
            <a:ext cx="6455400" cy="3170700"/>
          </a:xfrm>
          <a:prstGeom prst="rect">
            <a:avLst/>
          </a:prstGeom>
          <a:noFill/>
          <a:ln>
            <a:noFill/>
          </a:ln>
        </p:spPr>
        <p:txBody>
          <a:bodyPr anchorCtr="0" anchor="t" bIns="45700" lIns="91425" spcFirstLastPara="1" rIns="91425" wrap="square" tIns="45700">
            <a:spAutoFit/>
          </a:bodyPr>
          <a:lstStyle/>
          <a:p>
            <a:pPr indent="-355600" lvl="0" marL="457200" marR="0" rtl="0" algn="l">
              <a:lnSpc>
                <a:spcPct val="100000"/>
              </a:lnSpc>
              <a:spcBef>
                <a:spcPts val="0"/>
              </a:spcBef>
              <a:spcAft>
                <a:spcPts val="0"/>
              </a:spcAft>
              <a:buClr>
                <a:srgbClr val="103864"/>
              </a:buClr>
              <a:buSzPts val="2000"/>
              <a:buFont typeface="Sora"/>
              <a:buChar char="•"/>
            </a:pPr>
            <a:r>
              <a:rPr b="0" i="0" lang="en-US" sz="2000" u="none" cap="none" strike="noStrike">
                <a:solidFill>
                  <a:srgbClr val="103864"/>
                </a:solidFill>
                <a:latin typeface="Sora"/>
                <a:ea typeface="Sora"/>
                <a:cs typeface="Sora"/>
                <a:sym typeface="Sora"/>
              </a:rPr>
              <a:t>An explanation of what you did</a:t>
            </a:r>
            <a:endParaRPr b="0" i="0" sz="2000" u="none" cap="none" strike="noStrike">
              <a:solidFill>
                <a:srgbClr val="103864"/>
              </a:solidFill>
              <a:latin typeface="Sora"/>
              <a:ea typeface="Sora"/>
              <a:cs typeface="Sora"/>
              <a:sym typeface="Sora"/>
            </a:endParaRPr>
          </a:p>
          <a:p>
            <a:pPr indent="0" lvl="0" marL="457200" marR="0" rtl="0" algn="l">
              <a:lnSpc>
                <a:spcPct val="100000"/>
              </a:lnSpc>
              <a:spcBef>
                <a:spcPts val="0"/>
              </a:spcBef>
              <a:spcAft>
                <a:spcPts val="0"/>
              </a:spcAft>
              <a:buClr>
                <a:srgbClr val="000000"/>
              </a:buClr>
              <a:buSzPts val="2000"/>
              <a:buFont typeface="Arial"/>
              <a:buNone/>
            </a:pPr>
            <a:r>
              <a:rPr lang="en-US" sz="2000">
                <a:solidFill>
                  <a:srgbClr val="103864"/>
                </a:solidFill>
                <a:latin typeface="Sora"/>
                <a:ea typeface="Sora"/>
                <a:cs typeface="Sora"/>
                <a:sym typeface="Sora"/>
              </a:rPr>
              <a:t>sns.displot(data=data, x='region')</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Clr>
                <a:srgbClr val="000000"/>
              </a:buClr>
              <a:buSzPts val="2000"/>
              <a:buFont typeface="Arial"/>
              <a:buNone/>
            </a:pPr>
            <a:r>
              <a:t/>
            </a:r>
            <a:endParaRPr sz="2000">
              <a:solidFill>
                <a:srgbClr val="103864"/>
              </a:solidFill>
              <a:latin typeface="Sora"/>
              <a:ea typeface="Sora"/>
              <a:cs typeface="Sora"/>
              <a:sym typeface="Sora"/>
            </a:endParaRPr>
          </a:p>
          <a:p>
            <a:pPr indent="-355600" lvl="0" marL="457200" marR="0" rtl="0" algn="l">
              <a:lnSpc>
                <a:spcPct val="100000"/>
              </a:lnSpc>
              <a:spcBef>
                <a:spcPts val="0"/>
              </a:spcBef>
              <a:spcAft>
                <a:spcPts val="0"/>
              </a:spcAft>
              <a:buClr>
                <a:srgbClr val="103864"/>
              </a:buClr>
              <a:buSzPts val="2000"/>
              <a:buFont typeface="Sora"/>
              <a:buChar char="•"/>
            </a:pPr>
            <a:r>
              <a:rPr b="0" i="0" lang="en-US" sz="2000" u="none" cap="none" strike="noStrike">
                <a:solidFill>
                  <a:srgbClr val="103864"/>
                </a:solidFill>
                <a:latin typeface="Sora"/>
                <a:ea typeface="Sora"/>
                <a:cs typeface="Sora"/>
                <a:sym typeface="Sora"/>
              </a:rPr>
              <a:t>Result</a:t>
            </a:r>
            <a:endParaRPr b="0" i="0" sz="2000" u="none" cap="none" strike="noStrike">
              <a:solidFill>
                <a:srgbClr val="103864"/>
              </a:solidFill>
              <a:latin typeface="Sora"/>
              <a:ea typeface="Sora"/>
              <a:cs typeface="Sora"/>
              <a:sym typeface="Sora"/>
            </a:endParaRPr>
          </a:p>
          <a:p>
            <a:pPr indent="0" lvl="0" marL="457200" marR="0" rtl="0" algn="l">
              <a:lnSpc>
                <a:spcPct val="100000"/>
              </a:lnSpc>
              <a:spcBef>
                <a:spcPts val="0"/>
              </a:spcBef>
              <a:spcAft>
                <a:spcPts val="0"/>
              </a:spcAft>
              <a:buNone/>
            </a:pPr>
            <a:r>
              <a:rPr lang="en-US" sz="2000">
                <a:solidFill>
                  <a:schemeClr val="dk1"/>
                </a:solidFill>
                <a:highlight>
                  <a:srgbClr val="FFFFFF"/>
                </a:highlight>
                <a:latin typeface="Sora Medium"/>
                <a:ea typeface="Sora Medium"/>
                <a:cs typeface="Sora Medium"/>
                <a:sym typeface="Sora Medium"/>
              </a:rPr>
              <a:t>Proporsi data tiap region adalah sebagai berikut, region southeast menjadi wilayah dengan proporsi paling tinggi dengan jumlah lebih dari 350, sedangkan southwest, northwest, dan northeast memiliki angka yang mirip yaitu sekitar 320</a:t>
            </a:r>
            <a:endParaRPr sz="2000">
              <a:solidFill>
                <a:srgbClr val="103864"/>
              </a:solidFill>
              <a:latin typeface="Sora Medium"/>
              <a:ea typeface="Sora Medium"/>
              <a:cs typeface="Sora Medium"/>
              <a:sym typeface="Sora Medium"/>
            </a:endParaRPr>
          </a:p>
        </p:txBody>
      </p:sp>
      <p:pic>
        <p:nvPicPr>
          <p:cNvPr id="284" name="Google Shape;284;g142ad2f6649_0_99"/>
          <p:cNvPicPr preferRelativeResize="0"/>
          <p:nvPr/>
        </p:nvPicPr>
        <p:blipFill>
          <a:blip r:embed="rId3">
            <a:alphaModFix/>
          </a:blip>
          <a:stretch>
            <a:fillRect/>
          </a:stretch>
        </p:blipFill>
        <p:spPr>
          <a:xfrm>
            <a:off x="7149300" y="1584375"/>
            <a:ext cx="4641150" cy="4641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g1451da43991_0_10"/>
          <p:cNvSpPr txBox="1"/>
          <p:nvPr>
            <p:ph type="title"/>
          </p:nvPr>
        </p:nvSpPr>
        <p:spPr>
          <a:xfrm>
            <a:off x="388943" y="365125"/>
            <a:ext cx="114015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03864"/>
              </a:buClr>
              <a:buSzPts val="3200"/>
              <a:buFont typeface="Sora"/>
              <a:buNone/>
            </a:pPr>
            <a:r>
              <a:rPr lang="en-US"/>
              <a:t>Proporsi perokok dan non-perokok</a:t>
            </a:r>
            <a:endParaRPr/>
          </a:p>
        </p:txBody>
      </p:sp>
      <p:sp>
        <p:nvSpPr>
          <p:cNvPr id="290" name="Google Shape;290;g1451da43991_0_10"/>
          <p:cNvSpPr txBox="1"/>
          <p:nvPr/>
        </p:nvSpPr>
        <p:spPr>
          <a:xfrm>
            <a:off x="401520" y="1584375"/>
            <a:ext cx="5694600" cy="4094400"/>
          </a:xfrm>
          <a:prstGeom prst="rect">
            <a:avLst/>
          </a:prstGeom>
          <a:noFill/>
          <a:ln>
            <a:noFill/>
          </a:ln>
        </p:spPr>
        <p:txBody>
          <a:bodyPr anchorCtr="0" anchor="t" bIns="45700" lIns="91425" spcFirstLastPara="1" rIns="91425" wrap="square" tIns="45700">
            <a:spAutoFit/>
          </a:bodyPr>
          <a:lstStyle/>
          <a:p>
            <a:pPr indent="-355600" lvl="0" marL="457200" marR="0" rtl="0" algn="l">
              <a:lnSpc>
                <a:spcPct val="100000"/>
              </a:lnSpc>
              <a:spcBef>
                <a:spcPts val="0"/>
              </a:spcBef>
              <a:spcAft>
                <a:spcPts val="0"/>
              </a:spcAft>
              <a:buClr>
                <a:srgbClr val="103864"/>
              </a:buClr>
              <a:buSzPts val="2000"/>
              <a:buFont typeface="Sora"/>
              <a:buChar char="•"/>
            </a:pPr>
            <a:r>
              <a:rPr b="0" i="0" lang="en-US" sz="2000" u="none" cap="none" strike="noStrike">
                <a:solidFill>
                  <a:srgbClr val="103864"/>
                </a:solidFill>
                <a:latin typeface="Sora"/>
                <a:ea typeface="Sora"/>
                <a:cs typeface="Sora"/>
                <a:sym typeface="Sora"/>
              </a:rPr>
              <a:t>An explanation of what you did</a:t>
            </a:r>
            <a:endParaRPr b="0" i="0" sz="2000" u="none" cap="none" strike="noStrike">
              <a:solidFill>
                <a:srgbClr val="103864"/>
              </a:solidFill>
              <a:latin typeface="Sora"/>
              <a:ea typeface="Sora"/>
              <a:cs typeface="Sora"/>
              <a:sym typeface="Sora"/>
            </a:endParaRPr>
          </a:p>
          <a:p>
            <a:pPr indent="0" lvl="0" marL="457200" marR="0" rtl="0" algn="l">
              <a:lnSpc>
                <a:spcPct val="100000"/>
              </a:lnSpc>
              <a:spcBef>
                <a:spcPts val="0"/>
              </a:spcBef>
              <a:spcAft>
                <a:spcPts val="0"/>
              </a:spcAft>
              <a:buNone/>
            </a:pPr>
            <a:r>
              <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Clr>
                <a:srgbClr val="000000"/>
              </a:buClr>
              <a:buSzPts val="2000"/>
              <a:buFont typeface="Arial"/>
              <a:buNone/>
            </a:pPr>
            <a:r>
              <a:rPr lang="en-US" sz="2000">
                <a:solidFill>
                  <a:srgbClr val="103864"/>
                </a:solidFill>
                <a:latin typeface="Sora"/>
                <a:ea typeface="Sora"/>
                <a:cs typeface="Sora"/>
                <a:sym typeface="Sora"/>
              </a:rPr>
              <a:t>sns.displot(data=data, x='smoker')</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Clr>
                <a:srgbClr val="000000"/>
              </a:buClr>
              <a:buSzPts val="2000"/>
              <a:buFont typeface="Arial"/>
              <a:buNone/>
            </a:pPr>
            <a:r>
              <a:t/>
            </a:r>
            <a:endParaRPr sz="2000">
              <a:solidFill>
                <a:srgbClr val="103864"/>
              </a:solidFill>
              <a:latin typeface="Sora"/>
              <a:ea typeface="Sora"/>
              <a:cs typeface="Sora"/>
              <a:sym typeface="Sora"/>
            </a:endParaRPr>
          </a:p>
          <a:p>
            <a:pPr indent="-355600" lvl="0" marL="457200" marR="0" rtl="0" algn="l">
              <a:lnSpc>
                <a:spcPct val="100000"/>
              </a:lnSpc>
              <a:spcBef>
                <a:spcPts val="0"/>
              </a:spcBef>
              <a:spcAft>
                <a:spcPts val="0"/>
              </a:spcAft>
              <a:buClr>
                <a:srgbClr val="103864"/>
              </a:buClr>
              <a:buSzPts val="2000"/>
              <a:buFont typeface="Sora Medium"/>
              <a:buChar char="•"/>
            </a:pPr>
            <a:r>
              <a:rPr i="0" lang="en-US" sz="2000" u="none" cap="none" strike="noStrike">
                <a:solidFill>
                  <a:srgbClr val="103864"/>
                </a:solidFill>
                <a:latin typeface="Sora Medium"/>
                <a:ea typeface="Sora Medium"/>
                <a:cs typeface="Sora Medium"/>
                <a:sym typeface="Sora Medium"/>
              </a:rPr>
              <a:t>Result</a:t>
            </a:r>
            <a:endParaRPr i="0" sz="2000" u="none" cap="none" strike="noStrike">
              <a:solidFill>
                <a:srgbClr val="103864"/>
              </a:solidFill>
              <a:latin typeface="Sora Medium"/>
              <a:ea typeface="Sora Medium"/>
              <a:cs typeface="Sora Medium"/>
              <a:sym typeface="Sora Medium"/>
            </a:endParaRPr>
          </a:p>
          <a:p>
            <a:pPr indent="0" lvl="0" marL="457200" marR="0" rtl="0" algn="l">
              <a:lnSpc>
                <a:spcPct val="100000"/>
              </a:lnSpc>
              <a:spcBef>
                <a:spcPts val="0"/>
              </a:spcBef>
              <a:spcAft>
                <a:spcPts val="0"/>
              </a:spcAft>
              <a:buNone/>
            </a:pPr>
            <a:r>
              <a:rPr lang="en-US" sz="2000">
                <a:solidFill>
                  <a:schemeClr val="dk1"/>
                </a:solidFill>
                <a:highlight>
                  <a:srgbClr val="FFFFFF"/>
                </a:highlight>
                <a:latin typeface="Sora Medium"/>
                <a:ea typeface="Sora Medium"/>
                <a:cs typeface="Sora Medium"/>
                <a:sym typeface="Sora Medium"/>
              </a:rPr>
              <a:t>Berikut adalah proporsi perokok dan non-perokok, kita dapat melihat bahwa terdapat perbedaan yang sangat besar antara peserta perokok dan peserta tidak merkok. Perokok mencapai tidak lebih dari 300 sedangkan orang yang tidak merokok mencapai 1000 lebih.</a:t>
            </a:r>
            <a:endParaRPr sz="2000">
              <a:solidFill>
                <a:srgbClr val="103864"/>
              </a:solidFill>
              <a:latin typeface="Sora Medium"/>
              <a:ea typeface="Sora Medium"/>
              <a:cs typeface="Sora Medium"/>
              <a:sym typeface="Sora Medium"/>
            </a:endParaRPr>
          </a:p>
        </p:txBody>
      </p:sp>
      <p:pic>
        <p:nvPicPr>
          <p:cNvPr id="291" name="Google Shape;291;g1451da43991_0_10"/>
          <p:cNvPicPr preferRelativeResize="0"/>
          <p:nvPr/>
        </p:nvPicPr>
        <p:blipFill>
          <a:blip r:embed="rId3">
            <a:alphaModFix/>
          </a:blip>
          <a:stretch>
            <a:fillRect/>
          </a:stretch>
        </p:blipFill>
        <p:spPr>
          <a:xfrm>
            <a:off x="6759127" y="1521850"/>
            <a:ext cx="4766300" cy="4766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g1451da43991_0_15"/>
          <p:cNvSpPr txBox="1"/>
          <p:nvPr>
            <p:ph type="title"/>
          </p:nvPr>
        </p:nvSpPr>
        <p:spPr>
          <a:xfrm>
            <a:off x="388943" y="365125"/>
            <a:ext cx="114015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03864"/>
              </a:buClr>
              <a:buSzPts val="3200"/>
              <a:buFont typeface="Sora"/>
              <a:buNone/>
            </a:pPr>
            <a:r>
              <a:rPr lang="en-US"/>
              <a:t>Peluang seseorang perempuan diketahui ia perokok</a:t>
            </a:r>
            <a:endParaRPr/>
          </a:p>
        </p:txBody>
      </p:sp>
      <p:sp>
        <p:nvSpPr>
          <p:cNvPr id="297" name="Google Shape;297;g1451da43991_0_15"/>
          <p:cNvSpPr txBox="1"/>
          <p:nvPr/>
        </p:nvSpPr>
        <p:spPr>
          <a:xfrm>
            <a:off x="401515" y="1584375"/>
            <a:ext cx="11388900" cy="2555100"/>
          </a:xfrm>
          <a:prstGeom prst="rect">
            <a:avLst/>
          </a:prstGeom>
          <a:noFill/>
          <a:ln>
            <a:noFill/>
          </a:ln>
        </p:spPr>
        <p:txBody>
          <a:bodyPr anchorCtr="0" anchor="t" bIns="45700" lIns="91425" spcFirstLastPara="1" rIns="91425" wrap="square" tIns="45700">
            <a:spAutoFit/>
          </a:bodyPr>
          <a:lstStyle/>
          <a:p>
            <a:pPr indent="-355600" lvl="0" marL="457200" marR="0" rtl="0" algn="l">
              <a:lnSpc>
                <a:spcPct val="100000"/>
              </a:lnSpc>
              <a:spcBef>
                <a:spcPts val="0"/>
              </a:spcBef>
              <a:spcAft>
                <a:spcPts val="0"/>
              </a:spcAft>
              <a:buClr>
                <a:srgbClr val="103864"/>
              </a:buClr>
              <a:buSzPts val="2000"/>
              <a:buFont typeface="Sora"/>
              <a:buChar char="•"/>
            </a:pPr>
            <a:r>
              <a:rPr b="0" i="0" lang="en-US" sz="2000" u="none" cap="none" strike="noStrike">
                <a:solidFill>
                  <a:srgbClr val="103864"/>
                </a:solidFill>
                <a:latin typeface="Sora"/>
                <a:ea typeface="Sora"/>
                <a:cs typeface="Sora"/>
                <a:sym typeface="Sora"/>
              </a:rPr>
              <a:t>An explanation of what you did</a:t>
            </a:r>
            <a:endParaRPr b="0" i="0" sz="2000" u="none" cap="none" strike="noStrike">
              <a:solidFill>
                <a:srgbClr val="103864"/>
              </a:solidFill>
              <a:latin typeface="Sora"/>
              <a:ea typeface="Sora"/>
              <a:cs typeface="Sora"/>
              <a:sym typeface="Sora"/>
            </a:endParaRPr>
          </a:p>
          <a:p>
            <a:pPr indent="0" lvl="0" marL="457200" marR="0" rtl="0" algn="l">
              <a:lnSpc>
                <a:spcPct val="100000"/>
              </a:lnSpc>
              <a:spcBef>
                <a:spcPts val="0"/>
              </a:spcBef>
              <a:spcAft>
                <a:spcPts val="0"/>
              </a:spcAft>
              <a:buClr>
                <a:srgbClr val="000000"/>
              </a:buClr>
              <a:buSzPts val="2000"/>
              <a:buFont typeface="Arial"/>
              <a:buNone/>
            </a:pPr>
            <a:r>
              <a:rPr lang="en-US" sz="2000">
                <a:solidFill>
                  <a:srgbClr val="103864"/>
                </a:solidFill>
                <a:latin typeface="Sora"/>
                <a:ea typeface="Sora"/>
                <a:cs typeface="Sora"/>
                <a:sym typeface="Sora"/>
              </a:rPr>
              <a:t>Saya mengelompokkan tagihan berdasarkan status perokok dan gender</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Clr>
                <a:srgbClr val="000000"/>
              </a:buClr>
              <a:buSzPts val="2000"/>
              <a:buFont typeface="Arial"/>
              <a:buNone/>
            </a:pPr>
            <a:r>
              <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Clr>
                <a:srgbClr val="000000"/>
              </a:buClr>
              <a:buSzPts val="2000"/>
              <a:buFont typeface="Arial"/>
              <a:buNone/>
            </a:pPr>
            <a:r>
              <a:rPr lang="en-US" sz="2000">
                <a:solidFill>
                  <a:srgbClr val="103864"/>
                </a:solidFill>
                <a:latin typeface="Sora"/>
                <a:ea typeface="Sora"/>
                <a:cs typeface="Sora"/>
                <a:sym typeface="Sora"/>
              </a:rPr>
              <a:t>smoker_based_on_sex = data.groupby(['sex', 'smoker'])['charges'].count()</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Clr>
                <a:srgbClr val="000000"/>
              </a:buClr>
              <a:buSzPts val="2000"/>
              <a:buFont typeface="Arial"/>
              <a:buNone/>
            </a:pPr>
            <a:r>
              <a:t/>
            </a:r>
            <a:endParaRPr sz="2000">
              <a:solidFill>
                <a:srgbClr val="103864"/>
              </a:solidFill>
              <a:latin typeface="Sora"/>
              <a:ea typeface="Sora"/>
              <a:cs typeface="Sora"/>
              <a:sym typeface="Sora"/>
            </a:endParaRPr>
          </a:p>
          <a:p>
            <a:pPr indent="-355600" lvl="0" marL="457200" marR="0" rtl="0" algn="l">
              <a:lnSpc>
                <a:spcPct val="100000"/>
              </a:lnSpc>
              <a:spcBef>
                <a:spcPts val="0"/>
              </a:spcBef>
              <a:spcAft>
                <a:spcPts val="0"/>
              </a:spcAft>
              <a:buClr>
                <a:srgbClr val="103864"/>
              </a:buClr>
              <a:buSzPts val="2000"/>
              <a:buFont typeface="Sora"/>
              <a:buChar char="•"/>
            </a:pPr>
            <a:r>
              <a:rPr b="0" i="0" lang="en-US" sz="2000" u="none" cap="none" strike="noStrike">
                <a:solidFill>
                  <a:srgbClr val="103864"/>
                </a:solidFill>
                <a:latin typeface="Sora"/>
                <a:ea typeface="Sora"/>
                <a:cs typeface="Sora"/>
                <a:sym typeface="Sora"/>
              </a:rPr>
              <a:t>Result</a:t>
            </a:r>
            <a:endParaRPr b="0" i="0" sz="2000" u="none" cap="none" strike="noStrike">
              <a:solidFill>
                <a:srgbClr val="103864"/>
              </a:solidFill>
              <a:latin typeface="Sora"/>
              <a:ea typeface="Sora"/>
              <a:cs typeface="Sora"/>
              <a:sym typeface="Sora"/>
            </a:endParaRPr>
          </a:p>
          <a:p>
            <a:pPr indent="0" lvl="0" marL="0" marR="0" rtl="0" algn="l">
              <a:lnSpc>
                <a:spcPct val="100000"/>
              </a:lnSpc>
              <a:spcBef>
                <a:spcPts val="0"/>
              </a:spcBef>
              <a:spcAft>
                <a:spcPts val="0"/>
              </a:spcAft>
              <a:buNone/>
            </a:pPr>
            <a:r>
              <a:rPr lang="en-US" sz="2000">
                <a:solidFill>
                  <a:srgbClr val="103864"/>
                </a:solidFill>
                <a:latin typeface="Sora"/>
                <a:ea typeface="Sora"/>
                <a:cs typeface="Sora"/>
                <a:sym typeface="Sora"/>
              </a:rPr>
              <a:t>	</a:t>
            </a:r>
            <a:r>
              <a:rPr lang="en-US" sz="2000">
                <a:solidFill>
                  <a:schemeClr val="dk1"/>
                </a:solidFill>
                <a:highlight>
                  <a:srgbClr val="FFFFFF"/>
                </a:highlight>
                <a:latin typeface="Sora Medium"/>
                <a:ea typeface="Sora Medium"/>
                <a:cs typeface="Sora Medium"/>
                <a:sym typeface="Sora Medium"/>
              </a:rPr>
              <a:t>p(female | smoker) = n(female n smoker) / n(smoker)</a:t>
            </a:r>
            <a:endParaRPr sz="2000">
              <a:solidFill>
                <a:schemeClr val="dk1"/>
              </a:solidFill>
              <a:highlight>
                <a:srgbClr val="FFFFFF"/>
              </a:highlight>
              <a:latin typeface="Sora Medium"/>
              <a:ea typeface="Sora Medium"/>
              <a:cs typeface="Sora Medium"/>
              <a:sym typeface="Sora Medium"/>
            </a:endParaRPr>
          </a:p>
          <a:p>
            <a:pPr indent="457200" lvl="0" marL="0" marR="0" rtl="0" algn="l">
              <a:lnSpc>
                <a:spcPct val="100000"/>
              </a:lnSpc>
              <a:spcBef>
                <a:spcPts val="0"/>
              </a:spcBef>
              <a:spcAft>
                <a:spcPts val="0"/>
              </a:spcAft>
              <a:buNone/>
            </a:pPr>
            <a:r>
              <a:rPr lang="en-US" sz="2000">
                <a:solidFill>
                  <a:schemeClr val="dk1"/>
                </a:solidFill>
                <a:highlight>
                  <a:srgbClr val="FFFFFF"/>
                </a:highlight>
                <a:latin typeface="Sora Medium"/>
                <a:ea typeface="Sora Medium"/>
                <a:cs typeface="Sora Medium"/>
                <a:sym typeface="Sora Medium"/>
              </a:rPr>
              <a:t>peluang seseorang perempuan diketahui jika dia adalah perokok adalah 0.42</a:t>
            </a:r>
            <a:endParaRPr sz="2000">
              <a:solidFill>
                <a:schemeClr val="dk1"/>
              </a:solidFill>
              <a:highlight>
                <a:srgbClr val="FFFFFF"/>
              </a:highlight>
              <a:latin typeface="Sora Medium"/>
              <a:ea typeface="Sora Medium"/>
              <a:cs typeface="Sora Medium"/>
              <a:sym typeface="Sora Medium"/>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g1611af662c3_0_36"/>
          <p:cNvSpPr txBox="1"/>
          <p:nvPr>
            <p:ph type="title"/>
          </p:nvPr>
        </p:nvSpPr>
        <p:spPr>
          <a:xfrm>
            <a:off x="388943" y="365125"/>
            <a:ext cx="114015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03864"/>
              </a:buClr>
              <a:buSzPts val="3200"/>
              <a:buFont typeface="Sora"/>
              <a:buNone/>
            </a:pPr>
            <a:r>
              <a:rPr lang="en-US"/>
              <a:t>Peluang seseorang perempuan diketahui ia perokok</a:t>
            </a:r>
            <a:endParaRPr/>
          </a:p>
        </p:txBody>
      </p:sp>
      <p:sp>
        <p:nvSpPr>
          <p:cNvPr id="303" name="Google Shape;303;g1611af662c3_0_36"/>
          <p:cNvSpPr txBox="1"/>
          <p:nvPr/>
        </p:nvSpPr>
        <p:spPr>
          <a:xfrm>
            <a:off x="401515" y="1584375"/>
            <a:ext cx="11388900" cy="2555100"/>
          </a:xfrm>
          <a:prstGeom prst="rect">
            <a:avLst/>
          </a:prstGeom>
          <a:noFill/>
          <a:ln>
            <a:noFill/>
          </a:ln>
        </p:spPr>
        <p:txBody>
          <a:bodyPr anchorCtr="0" anchor="t" bIns="45700" lIns="91425" spcFirstLastPara="1" rIns="91425" wrap="square" tIns="45700">
            <a:spAutoFit/>
          </a:bodyPr>
          <a:lstStyle/>
          <a:p>
            <a:pPr indent="-355600" lvl="0" marL="457200" marR="0" rtl="0" algn="l">
              <a:lnSpc>
                <a:spcPct val="100000"/>
              </a:lnSpc>
              <a:spcBef>
                <a:spcPts val="0"/>
              </a:spcBef>
              <a:spcAft>
                <a:spcPts val="0"/>
              </a:spcAft>
              <a:buClr>
                <a:srgbClr val="103864"/>
              </a:buClr>
              <a:buSzPts val="2000"/>
              <a:buFont typeface="Sora"/>
              <a:buChar char="•"/>
            </a:pPr>
            <a:r>
              <a:rPr b="0" i="0" lang="en-US" sz="2000" u="none" cap="none" strike="noStrike">
                <a:solidFill>
                  <a:srgbClr val="103864"/>
                </a:solidFill>
                <a:latin typeface="Sora"/>
                <a:ea typeface="Sora"/>
                <a:cs typeface="Sora"/>
                <a:sym typeface="Sora"/>
              </a:rPr>
              <a:t>An explanation of what you did</a:t>
            </a:r>
            <a:endParaRPr b="0" i="0" sz="2000" u="none" cap="none" strike="noStrike">
              <a:solidFill>
                <a:srgbClr val="103864"/>
              </a:solidFill>
              <a:latin typeface="Sora"/>
              <a:ea typeface="Sora"/>
              <a:cs typeface="Sora"/>
              <a:sym typeface="Sora"/>
            </a:endParaRPr>
          </a:p>
          <a:p>
            <a:pPr indent="0" lvl="0" marL="457200" marR="0" rtl="0" algn="l">
              <a:lnSpc>
                <a:spcPct val="100000"/>
              </a:lnSpc>
              <a:spcBef>
                <a:spcPts val="0"/>
              </a:spcBef>
              <a:spcAft>
                <a:spcPts val="0"/>
              </a:spcAft>
              <a:buClr>
                <a:srgbClr val="000000"/>
              </a:buClr>
              <a:buSzPts val="2000"/>
              <a:buFont typeface="Arial"/>
              <a:buNone/>
            </a:pPr>
            <a:r>
              <a:rPr lang="en-US" sz="2000">
                <a:solidFill>
                  <a:srgbClr val="103864"/>
                </a:solidFill>
                <a:latin typeface="Sora"/>
                <a:ea typeface="Sora"/>
                <a:cs typeface="Sora"/>
                <a:sym typeface="Sora"/>
              </a:rPr>
              <a:t>Saya mengelompokkan tagihan berdasarkan status perokok dan gender</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Clr>
                <a:srgbClr val="000000"/>
              </a:buClr>
              <a:buSzPts val="2000"/>
              <a:buFont typeface="Arial"/>
              <a:buNone/>
            </a:pPr>
            <a:r>
              <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Clr>
                <a:srgbClr val="000000"/>
              </a:buClr>
              <a:buSzPts val="2000"/>
              <a:buFont typeface="Arial"/>
              <a:buNone/>
            </a:pPr>
            <a:r>
              <a:rPr lang="en-US" sz="2000">
                <a:solidFill>
                  <a:srgbClr val="103864"/>
                </a:solidFill>
                <a:latin typeface="Sora"/>
                <a:ea typeface="Sora"/>
                <a:cs typeface="Sora"/>
                <a:sym typeface="Sora"/>
              </a:rPr>
              <a:t>smoker_based_on_sex = data.groupby(['sex', 'smoker'])['charges'].count()</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Clr>
                <a:srgbClr val="000000"/>
              </a:buClr>
              <a:buSzPts val="2000"/>
              <a:buFont typeface="Arial"/>
              <a:buNone/>
            </a:pPr>
            <a:r>
              <a:t/>
            </a:r>
            <a:endParaRPr sz="2000">
              <a:solidFill>
                <a:srgbClr val="103864"/>
              </a:solidFill>
              <a:latin typeface="Sora"/>
              <a:ea typeface="Sora"/>
              <a:cs typeface="Sora"/>
              <a:sym typeface="Sora"/>
            </a:endParaRPr>
          </a:p>
          <a:p>
            <a:pPr indent="-355600" lvl="0" marL="457200" marR="0" rtl="0" algn="l">
              <a:lnSpc>
                <a:spcPct val="100000"/>
              </a:lnSpc>
              <a:spcBef>
                <a:spcPts val="0"/>
              </a:spcBef>
              <a:spcAft>
                <a:spcPts val="0"/>
              </a:spcAft>
              <a:buClr>
                <a:srgbClr val="103864"/>
              </a:buClr>
              <a:buSzPts val="2000"/>
              <a:buFont typeface="Sora"/>
              <a:buChar char="•"/>
            </a:pPr>
            <a:r>
              <a:rPr b="0" i="0" lang="en-US" sz="2000" u="none" cap="none" strike="noStrike">
                <a:solidFill>
                  <a:srgbClr val="103864"/>
                </a:solidFill>
                <a:latin typeface="Sora"/>
                <a:ea typeface="Sora"/>
                <a:cs typeface="Sora"/>
                <a:sym typeface="Sora"/>
              </a:rPr>
              <a:t>Result</a:t>
            </a:r>
            <a:endParaRPr b="0" i="0" sz="2000" u="none" cap="none" strike="noStrike">
              <a:solidFill>
                <a:srgbClr val="103864"/>
              </a:solidFill>
              <a:latin typeface="Sora"/>
              <a:ea typeface="Sora"/>
              <a:cs typeface="Sora"/>
              <a:sym typeface="Sora"/>
            </a:endParaRPr>
          </a:p>
          <a:p>
            <a:pPr indent="0" lvl="0" marL="0" marR="0" rtl="0" algn="l">
              <a:lnSpc>
                <a:spcPct val="100000"/>
              </a:lnSpc>
              <a:spcBef>
                <a:spcPts val="0"/>
              </a:spcBef>
              <a:spcAft>
                <a:spcPts val="0"/>
              </a:spcAft>
              <a:buNone/>
            </a:pPr>
            <a:r>
              <a:rPr lang="en-US" sz="2000">
                <a:solidFill>
                  <a:srgbClr val="103864"/>
                </a:solidFill>
                <a:latin typeface="Sora"/>
                <a:ea typeface="Sora"/>
                <a:cs typeface="Sora"/>
                <a:sym typeface="Sora"/>
              </a:rPr>
              <a:t>	</a:t>
            </a:r>
            <a:r>
              <a:rPr lang="en-US" sz="2000">
                <a:solidFill>
                  <a:schemeClr val="dk1"/>
                </a:solidFill>
                <a:highlight>
                  <a:srgbClr val="FFFFFF"/>
                </a:highlight>
                <a:latin typeface="Sora Medium"/>
                <a:ea typeface="Sora Medium"/>
                <a:cs typeface="Sora Medium"/>
                <a:sym typeface="Sora Medium"/>
              </a:rPr>
              <a:t>p(male | smoker) = n(male n smoker) / n(smoker)</a:t>
            </a:r>
            <a:endParaRPr sz="2000">
              <a:solidFill>
                <a:schemeClr val="dk1"/>
              </a:solidFill>
              <a:highlight>
                <a:srgbClr val="FFFFFF"/>
              </a:highlight>
              <a:latin typeface="Sora Medium"/>
              <a:ea typeface="Sora Medium"/>
              <a:cs typeface="Sora Medium"/>
              <a:sym typeface="Sora Medium"/>
            </a:endParaRPr>
          </a:p>
          <a:p>
            <a:pPr indent="457200" lvl="0" marL="0" marR="0" rtl="0" algn="l">
              <a:lnSpc>
                <a:spcPct val="100000"/>
              </a:lnSpc>
              <a:spcBef>
                <a:spcPts val="0"/>
              </a:spcBef>
              <a:spcAft>
                <a:spcPts val="0"/>
              </a:spcAft>
              <a:buNone/>
            </a:pPr>
            <a:r>
              <a:rPr lang="en-US" sz="2000">
                <a:solidFill>
                  <a:schemeClr val="dk1"/>
                </a:solidFill>
                <a:highlight>
                  <a:srgbClr val="FFFFFF"/>
                </a:highlight>
                <a:latin typeface="Sora Medium"/>
                <a:ea typeface="Sora Medium"/>
                <a:cs typeface="Sora Medium"/>
                <a:sym typeface="Sora Medium"/>
              </a:rPr>
              <a:t>peluang seseorang perempuan diketahui jika dia adalah perokok adalah </a:t>
            </a:r>
            <a:r>
              <a:rPr lang="en-US" sz="2000">
                <a:solidFill>
                  <a:schemeClr val="dk1"/>
                </a:solidFill>
                <a:highlight>
                  <a:srgbClr val="FFFFFF"/>
                </a:highlight>
                <a:latin typeface="Sora Medium"/>
                <a:ea typeface="Sora Medium"/>
                <a:cs typeface="Sora Medium"/>
                <a:sym typeface="Sora Medium"/>
              </a:rPr>
              <a:t>0.58</a:t>
            </a:r>
            <a:endParaRPr sz="2000">
              <a:solidFill>
                <a:schemeClr val="dk1"/>
              </a:solidFill>
              <a:highlight>
                <a:srgbClr val="FFFFFF"/>
              </a:highlight>
              <a:latin typeface="Sora Medium"/>
              <a:ea typeface="Sora Medium"/>
              <a:cs typeface="Sora Medium"/>
              <a:sym typeface="Sora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4"/>
          <p:cNvSpPr txBox="1"/>
          <p:nvPr>
            <p:ph type="title"/>
          </p:nvPr>
        </p:nvSpPr>
        <p:spPr>
          <a:xfrm>
            <a:off x="388943" y="365125"/>
            <a:ext cx="11401542"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03864"/>
              </a:buClr>
              <a:buSzPts val="3200"/>
              <a:buFont typeface="Sora"/>
              <a:buNone/>
            </a:pPr>
            <a:r>
              <a:rPr lang="en-US"/>
              <a:t>Outline</a:t>
            </a:r>
            <a:endParaRPr/>
          </a:p>
        </p:txBody>
      </p:sp>
      <p:sp>
        <p:nvSpPr>
          <p:cNvPr id="198" name="Google Shape;198;p4"/>
          <p:cNvSpPr txBox="1"/>
          <p:nvPr/>
        </p:nvSpPr>
        <p:spPr>
          <a:xfrm>
            <a:off x="401515" y="1584375"/>
            <a:ext cx="11388900" cy="25551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103864"/>
              </a:buClr>
              <a:buSzPts val="2000"/>
              <a:buFont typeface="Sora"/>
              <a:buChar char="•"/>
            </a:pPr>
            <a:r>
              <a:rPr b="0" i="0" lang="en-US" sz="2000" u="none" cap="none" strike="noStrike">
                <a:solidFill>
                  <a:srgbClr val="103864"/>
                </a:solidFill>
                <a:latin typeface="Sora"/>
                <a:ea typeface="Sora"/>
                <a:cs typeface="Sora"/>
                <a:sym typeface="Sora"/>
              </a:rPr>
              <a:t>Introduction</a:t>
            </a:r>
            <a:endParaRPr b="0" i="0" sz="2000" u="none" cap="none" strike="noStrike">
              <a:solidFill>
                <a:srgbClr val="103864"/>
              </a:solidFill>
              <a:latin typeface="Sora"/>
              <a:ea typeface="Sora"/>
              <a:cs typeface="Sora"/>
              <a:sym typeface="Sora"/>
            </a:endParaRPr>
          </a:p>
          <a:p>
            <a:pPr indent="-285750" lvl="0" marL="285750" marR="0" rtl="0" algn="l">
              <a:lnSpc>
                <a:spcPct val="100000"/>
              </a:lnSpc>
              <a:spcBef>
                <a:spcPts val="0"/>
              </a:spcBef>
              <a:spcAft>
                <a:spcPts val="0"/>
              </a:spcAft>
              <a:buClr>
                <a:srgbClr val="103864"/>
              </a:buClr>
              <a:buSzPts val="2000"/>
              <a:buFont typeface="Sora"/>
              <a:buChar char="•"/>
            </a:pPr>
            <a:r>
              <a:rPr b="0" i="0" lang="en-US" sz="2000" u="none" cap="none" strike="noStrike">
                <a:solidFill>
                  <a:srgbClr val="103864"/>
                </a:solidFill>
                <a:latin typeface="Sora"/>
                <a:ea typeface="Sora"/>
                <a:cs typeface="Sora"/>
                <a:sym typeface="Sora"/>
              </a:rPr>
              <a:t>Dataset</a:t>
            </a:r>
            <a:endParaRPr b="0" i="0" sz="2000" u="none" cap="none" strike="noStrike">
              <a:solidFill>
                <a:srgbClr val="103864"/>
              </a:solidFill>
              <a:latin typeface="Sora"/>
              <a:ea typeface="Sora"/>
              <a:cs typeface="Sora"/>
              <a:sym typeface="Sora"/>
            </a:endParaRPr>
          </a:p>
          <a:p>
            <a:pPr indent="-285750" lvl="0" marL="285750" marR="0" rtl="0" algn="l">
              <a:lnSpc>
                <a:spcPct val="100000"/>
              </a:lnSpc>
              <a:spcBef>
                <a:spcPts val="0"/>
              </a:spcBef>
              <a:spcAft>
                <a:spcPts val="0"/>
              </a:spcAft>
              <a:buClr>
                <a:srgbClr val="103864"/>
              </a:buClr>
              <a:buSzPts val="2000"/>
              <a:buFont typeface="Sora"/>
              <a:buChar char="•"/>
            </a:pPr>
            <a:r>
              <a:rPr b="0" i="0" lang="en-US" sz="2000" u="none" cap="none" strike="noStrike">
                <a:solidFill>
                  <a:srgbClr val="103864"/>
                </a:solidFill>
                <a:latin typeface="Sora"/>
                <a:ea typeface="Sora"/>
                <a:cs typeface="Sora"/>
                <a:sym typeface="Sora"/>
              </a:rPr>
              <a:t>Descriptive Statistic Analysis</a:t>
            </a:r>
            <a:endParaRPr b="0" i="0" sz="2000" u="none" cap="none" strike="noStrike">
              <a:solidFill>
                <a:srgbClr val="103864"/>
              </a:solidFill>
              <a:latin typeface="Sora"/>
              <a:ea typeface="Sora"/>
              <a:cs typeface="Sora"/>
              <a:sym typeface="Sora"/>
            </a:endParaRPr>
          </a:p>
          <a:p>
            <a:pPr indent="-285750" lvl="0" marL="285750" marR="0" rtl="0" algn="l">
              <a:lnSpc>
                <a:spcPct val="100000"/>
              </a:lnSpc>
              <a:spcBef>
                <a:spcPts val="0"/>
              </a:spcBef>
              <a:spcAft>
                <a:spcPts val="0"/>
              </a:spcAft>
              <a:buClr>
                <a:srgbClr val="103864"/>
              </a:buClr>
              <a:buSzPts val="2000"/>
              <a:buFont typeface="Sora"/>
              <a:buChar char="•"/>
            </a:pPr>
            <a:r>
              <a:rPr b="0" i="0" lang="en-US" sz="2000" u="none" cap="none" strike="noStrike">
                <a:solidFill>
                  <a:srgbClr val="103864"/>
                </a:solidFill>
                <a:latin typeface="Sora"/>
                <a:ea typeface="Sora"/>
                <a:cs typeface="Sora"/>
                <a:sym typeface="Sora"/>
              </a:rPr>
              <a:t>Categorical Variables Analysis</a:t>
            </a:r>
            <a:endParaRPr b="0" i="0" sz="2000" u="none" cap="none" strike="noStrike">
              <a:solidFill>
                <a:srgbClr val="103864"/>
              </a:solidFill>
              <a:latin typeface="Sora"/>
              <a:ea typeface="Sora"/>
              <a:cs typeface="Sora"/>
              <a:sym typeface="Sora"/>
            </a:endParaRPr>
          </a:p>
          <a:p>
            <a:pPr indent="-285750" lvl="0" marL="285750" marR="0" rtl="0" algn="l">
              <a:lnSpc>
                <a:spcPct val="100000"/>
              </a:lnSpc>
              <a:spcBef>
                <a:spcPts val="0"/>
              </a:spcBef>
              <a:spcAft>
                <a:spcPts val="0"/>
              </a:spcAft>
              <a:buClr>
                <a:srgbClr val="103864"/>
              </a:buClr>
              <a:buSzPts val="2000"/>
              <a:buFont typeface="Sora"/>
              <a:buChar char="•"/>
            </a:pPr>
            <a:r>
              <a:rPr b="0" i="0" lang="en-US" sz="2000" u="none" cap="none" strike="noStrike">
                <a:solidFill>
                  <a:srgbClr val="103864"/>
                </a:solidFill>
                <a:latin typeface="Sora"/>
                <a:ea typeface="Sora"/>
                <a:cs typeface="Sora"/>
                <a:sym typeface="Sora"/>
              </a:rPr>
              <a:t>Continuous Variables Analysis</a:t>
            </a:r>
            <a:endParaRPr b="0" i="0" sz="2000" u="none" cap="none" strike="noStrike">
              <a:solidFill>
                <a:srgbClr val="103864"/>
              </a:solidFill>
              <a:latin typeface="Sora"/>
              <a:ea typeface="Sora"/>
              <a:cs typeface="Sora"/>
              <a:sym typeface="Sora"/>
            </a:endParaRPr>
          </a:p>
          <a:p>
            <a:pPr indent="-285750" lvl="0" marL="285750" marR="0" rtl="0" algn="l">
              <a:lnSpc>
                <a:spcPct val="100000"/>
              </a:lnSpc>
              <a:spcBef>
                <a:spcPts val="0"/>
              </a:spcBef>
              <a:spcAft>
                <a:spcPts val="0"/>
              </a:spcAft>
              <a:buClr>
                <a:srgbClr val="103864"/>
              </a:buClr>
              <a:buSzPts val="2000"/>
              <a:buFont typeface="Sora"/>
              <a:buChar char="•"/>
            </a:pPr>
            <a:r>
              <a:rPr b="0" i="0" lang="en-US" sz="2000" u="none" cap="none" strike="noStrike">
                <a:solidFill>
                  <a:srgbClr val="103864"/>
                </a:solidFill>
                <a:latin typeface="Sora"/>
                <a:ea typeface="Sora"/>
                <a:cs typeface="Sora"/>
                <a:sym typeface="Sora"/>
              </a:rPr>
              <a:t>Variables Correlation</a:t>
            </a:r>
            <a:endParaRPr b="0" i="0" sz="2000" u="none" cap="none" strike="noStrike">
              <a:solidFill>
                <a:srgbClr val="103864"/>
              </a:solidFill>
              <a:latin typeface="Sora"/>
              <a:ea typeface="Sora"/>
              <a:cs typeface="Sora"/>
              <a:sym typeface="Sora"/>
            </a:endParaRPr>
          </a:p>
          <a:p>
            <a:pPr indent="-285750" lvl="0" marL="285750" marR="0" rtl="0" algn="l">
              <a:lnSpc>
                <a:spcPct val="100000"/>
              </a:lnSpc>
              <a:spcBef>
                <a:spcPts val="0"/>
              </a:spcBef>
              <a:spcAft>
                <a:spcPts val="0"/>
              </a:spcAft>
              <a:buClr>
                <a:srgbClr val="103864"/>
              </a:buClr>
              <a:buSzPts val="2000"/>
              <a:buFont typeface="Sora"/>
              <a:buChar char="•"/>
            </a:pPr>
            <a:r>
              <a:rPr b="0" i="0" lang="en-US" sz="2000" u="none" cap="none" strike="noStrike">
                <a:solidFill>
                  <a:srgbClr val="103864"/>
                </a:solidFill>
                <a:latin typeface="Sora"/>
                <a:ea typeface="Sora"/>
                <a:cs typeface="Sora"/>
                <a:sym typeface="Sora"/>
              </a:rPr>
              <a:t>Hypothesis Testing</a:t>
            </a:r>
            <a:endParaRPr b="0" i="0" sz="2000" u="none" cap="none" strike="noStrike">
              <a:solidFill>
                <a:srgbClr val="103864"/>
              </a:solidFill>
              <a:latin typeface="Sora"/>
              <a:ea typeface="Sora"/>
              <a:cs typeface="Sora"/>
              <a:sym typeface="Sora"/>
            </a:endParaRPr>
          </a:p>
          <a:p>
            <a:pPr indent="-285750" lvl="0" marL="285750" marR="0" rtl="0" algn="l">
              <a:lnSpc>
                <a:spcPct val="100000"/>
              </a:lnSpc>
              <a:spcBef>
                <a:spcPts val="0"/>
              </a:spcBef>
              <a:spcAft>
                <a:spcPts val="0"/>
              </a:spcAft>
              <a:buClr>
                <a:srgbClr val="103864"/>
              </a:buClr>
              <a:buSzPts val="2000"/>
              <a:buFont typeface="Sora"/>
              <a:buChar char="•"/>
            </a:pPr>
            <a:r>
              <a:rPr b="0" i="0" lang="en-US" sz="2000" u="none" cap="none" strike="noStrike">
                <a:solidFill>
                  <a:srgbClr val="103864"/>
                </a:solidFill>
                <a:latin typeface="Sora"/>
                <a:ea typeface="Sora"/>
                <a:cs typeface="Sora"/>
                <a:sym typeface="Sora"/>
              </a:rPr>
              <a:t>Conclusion</a:t>
            </a:r>
            <a:endParaRPr b="0" i="0" sz="2000" u="none" cap="none" strike="noStrike">
              <a:solidFill>
                <a:srgbClr val="103864"/>
              </a:solidFill>
              <a:latin typeface="Sora"/>
              <a:ea typeface="Sora"/>
              <a:cs typeface="Sora"/>
              <a:sym typeface="Sor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g142ad2f6649_0_109"/>
          <p:cNvSpPr txBox="1"/>
          <p:nvPr>
            <p:ph type="title"/>
          </p:nvPr>
        </p:nvSpPr>
        <p:spPr>
          <a:xfrm>
            <a:off x="388943" y="365125"/>
            <a:ext cx="114015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03864"/>
              </a:buClr>
              <a:buSzPts val="3200"/>
              <a:buFont typeface="Sora"/>
              <a:buNone/>
            </a:pPr>
            <a:r>
              <a:rPr lang="en-US"/>
              <a:t>Analysis</a:t>
            </a:r>
            <a:endParaRPr/>
          </a:p>
        </p:txBody>
      </p:sp>
      <p:sp>
        <p:nvSpPr>
          <p:cNvPr id="309" name="Google Shape;309;g142ad2f6649_0_109"/>
          <p:cNvSpPr txBox="1"/>
          <p:nvPr/>
        </p:nvSpPr>
        <p:spPr>
          <a:xfrm>
            <a:off x="401540" y="1913425"/>
            <a:ext cx="11388900" cy="2862900"/>
          </a:xfrm>
          <a:prstGeom prst="rect">
            <a:avLst/>
          </a:prstGeom>
          <a:noFill/>
          <a:ln>
            <a:noFill/>
          </a:ln>
        </p:spPr>
        <p:txBody>
          <a:bodyPr anchorCtr="0" anchor="t" bIns="45700" lIns="91425" spcFirstLastPara="1" rIns="91425" wrap="square" tIns="45700">
            <a:spAutoFit/>
          </a:bodyPr>
          <a:lstStyle/>
          <a:p>
            <a:pPr indent="457200" lvl="0" marL="457200" marR="0" rtl="0" algn="just">
              <a:lnSpc>
                <a:spcPct val="100000"/>
              </a:lnSpc>
              <a:spcBef>
                <a:spcPts val="0"/>
              </a:spcBef>
              <a:spcAft>
                <a:spcPts val="0"/>
              </a:spcAft>
              <a:buNone/>
            </a:pPr>
            <a:r>
              <a:rPr lang="en-US" sz="2000">
                <a:solidFill>
                  <a:srgbClr val="103864"/>
                </a:solidFill>
                <a:latin typeface="Sora Medium"/>
                <a:ea typeface="Sora Medium"/>
                <a:cs typeface="Sora Medium"/>
                <a:sym typeface="Sora Medium"/>
              </a:rPr>
              <a:t>Jumlah rata-rata tagihan pria dan wanita memiliki perbedaan yang cukup tipis, </a:t>
            </a:r>
            <a:r>
              <a:rPr lang="en-US" sz="2000">
                <a:solidFill>
                  <a:schemeClr val="dk1"/>
                </a:solidFill>
                <a:highlight>
                  <a:srgbClr val="FFFFFF"/>
                </a:highlight>
                <a:latin typeface="Sora Medium"/>
                <a:ea typeface="Sora Medium"/>
                <a:cs typeface="Sora Medium"/>
                <a:sym typeface="Sora Medium"/>
              </a:rPr>
              <a:t>rata-rata tagihan bagi female adalah 12.569 sedangkan rata-rata bagi male adalah 13.956. Terdapata perbedaan mencolok antara proporsi perokok dan non-perokok, jumlah p</a:t>
            </a:r>
            <a:r>
              <a:rPr lang="en-US" sz="2000">
                <a:solidFill>
                  <a:schemeClr val="dk1"/>
                </a:solidFill>
                <a:highlight>
                  <a:srgbClr val="FFFFFF"/>
                </a:highlight>
                <a:latin typeface="Sora Medium"/>
                <a:ea typeface="Sora Medium"/>
                <a:cs typeface="Sora Medium"/>
                <a:sym typeface="Sora Medium"/>
              </a:rPr>
              <a:t>erokok mencapai tidak lebih dari 300 sedangkan orang yang tidak merokok mencapai 1000 lebih. Sungguh kontras.</a:t>
            </a:r>
            <a:endParaRPr sz="2000">
              <a:solidFill>
                <a:schemeClr val="dk1"/>
              </a:solidFill>
              <a:highlight>
                <a:srgbClr val="FFFFFF"/>
              </a:highlight>
              <a:latin typeface="Sora Medium"/>
              <a:ea typeface="Sora Medium"/>
              <a:cs typeface="Sora Medium"/>
              <a:sym typeface="Sora Medium"/>
            </a:endParaRPr>
          </a:p>
          <a:p>
            <a:pPr indent="457200" lvl="0" marL="457200" rtl="0" algn="just">
              <a:spcBef>
                <a:spcPts val="0"/>
              </a:spcBef>
              <a:spcAft>
                <a:spcPts val="0"/>
              </a:spcAft>
              <a:buNone/>
            </a:pPr>
            <a:r>
              <a:rPr lang="en-US" sz="2000">
                <a:solidFill>
                  <a:schemeClr val="dk1"/>
                </a:solidFill>
                <a:highlight>
                  <a:srgbClr val="FFFFFF"/>
                </a:highlight>
                <a:latin typeface="Sora Medium"/>
                <a:ea typeface="Sora Medium"/>
                <a:cs typeface="Sora Medium"/>
                <a:sym typeface="Sora Medium"/>
              </a:rPr>
              <a:t>Peluang seseorang adalah perempuan diketahui jika dia adalah perokok adalah 0.42 sedangkan peluang seseorang adalah laki-laki diketahui jika dia adalah perokok adalah 0.58</a:t>
            </a:r>
            <a:endParaRPr sz="2000">
              <a:solidFill>
                <a:schemeClr val="dk1"/>
              </a:solidFill>
              <a:highlight>
                <a:srgbClr val="FFFFFF"/>
              </a:highlight>
              <a:latin typeface="Sora Medium"/>
              <a:ea typeface="Sora Medium"/>
              <a:cs typeface="Sora Medium"/>
              <a:sym typeface="Sora Medium"/>
            </a:endParaRPr>
          </a:p>
          <a:p>
            <a:pPr indent="0" lvl="0" marL="0" marR="0" rtl="0" algn="just">
              <a:lnSpc>
                <a:spcPct val="100000"/>
              </a:lnSpc>
              <a:spcBef>
                <a:spcPts val="0"/>
              </a:spcBef>
              <a:spcAft>
                <a:spcPts val="0"/>
              </a:spcAft>
              <a:buClr>
                <a:srgbClr val="000000"/>
              </a:buClr>
              <a:buSzPts val="2000"/>
              <a:buFont typeface="Arial"/>
              <a:buNone/>
            </a:pPr>
            <a:r>
              <a:rPr lang="en-US" sz="2000">
                <a:solidFill>
                  <a:srgbClr val="103864"/>
                </a:solidFill>
                <a:latin typeface="Sora Medium"/>
                <a:ea typeface="Sora Medium"/>
                <a:cs typeface="Sora Medium"/>
                <a:sym typeface="Sora Medium"/>
              </a:rPr>
              <a:t> </a:t>
            </a:r>
            <a:endParaRPr i="0" sz="2000" u="none" cap="none" strike="noStrike">
              <a:solidFill>
                <a:srgbClr val="103864"/>
              </a:solidFill>
              <a:latin typeface="Sora Medium"/>
              <a:ea typeface="Sora Medium"/>
              <a:cs typeface="Sora Medium"/>
              <a:sym typeface="Sora Medium"/>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g142ad2f6649_0_64"/>
          <p:cNvSpPr txBox="1"/>
          <p:nvPr>
            <p:ph type="title"/>
          </p:nvPr>
        </p:nvSpPr>
        <p:spPr>
          <a:xfrm>
            <a:off x="316523" y="2691441"/>
            <a:ext cx="11582400" cy="896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103864"/>
              </a:buClr>
              <a:buSzPts val="4000"/>
              <a:buFont typeface="Sora"/>
              <a:buNone/>
            </a:pPr>
            <a:r>
              <a:rPr lang="en-US" sz="4000"/>
              <a:t>Continuous Variables Analysis</a:t>
            </a:r>
            <a:endParaRPr sz="40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g142ad2f6649_0_114"/>
          <p:cNvSpPr txBox="1"/>
          <p:nvPr>
            <p:ph type="title"/>
          </p:nvPr>
        </p:nvSpPr>
        <p:spPr>
          <a:xfrm>
            <a:off x="388943" y="365125"/>
            <a:ext cx="114015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03864"/>
              </a:buClr>
              <a:buSzPts val="3200"/>
              <a:buFont typeface="Sora"/>
              <a:buNone/>
            </a:pPr>
            <a:r>
              <a:rPr lang="en-US" sz="2800"/>
              <a:t>Peluang besar tagihan berdasarkan BMI</a:t>
            </a:r>
            <a:endParaRPr sz="2800"/>
          </a:p>
        </p:txBody>
      </p:sp>
      <p:sp>
        <p:nvSpPr>
          <p:cNvPr id="321" name="Google Shape;321;g142ad2f6649_0_114"/>
          <p:cNvSpPr txBox="1"/>
          <p:nvPr/>
        </p:nvSpPr>
        <p:spPr>
          <a:xfrm>
            <a:off x="401515" y="1584375"/>
            <a:ext cx="11388900" cy="4587000"/>
          </a:xfrm>
          <a:prstGeom prst="rect">
            <a:avLst/>
          </a:prstGeom>
          <a:noFill/>
          <a:ln>
            <a:noFill/>
          </a:ln>
        </p:spPr>
        <p:txBody>
          <a:bodyPr anchorCtr="0" anchor="t" bIns="45700" lIns="91425" spcFirstLastPara="1" rIns="91425" wrap="square" tIns="45700">
            <a:spAutoFit/>
          </a:bodyPr>
          <a:lstStyle/>
          <a:p>
            <a:pPr indent="-355600" lvl="0" marL="457200" marR="0" rtl="0" algn="l">
              <a:lnSpc>
                <a:spcPct val="100000"/>
              </a:lnSpc>
              <a:spcBef>
                <a:spcPts val="0"/>
              </a:spcBef>
              <a:spcAft>
                <a:spcPts val="0"/>
              </a:spcAft>
              <a:buClr>
                <a:srgbClr val="103864"/>
              </a:buClr>
              <a:buSzPts val="2000"/>
              <a:buFont typeface="Sora"/>
              <a:buChar char="•"/>
            </a:pPr>
            <a:r>
              <a:rPr b="0" i="0" lang="en-US" sz="2000" u="none" cap="none" strike="noStrike">
                <a:solidFill>
                  <a:srgbClr val="103864"/>
                </a:solidFill>
                <a:latin typeface="Sora"/>
                <a:ea typeface="Sora"/>
                <a:cs typeface="Sora"/>
                <a:sym typeface="Sora"/>
              </a:rPr>
              <a:t>An explanation of what you did</a:t>
            </a:r>
            <a:endParaRPr b="0" i="0" sz="2000" u="none" cap="none" strike="noStrike">
              <a:solidFill>
                <a:srgbClr val="103864"/>
              </a:solidFill>
              <a:latin typeface="Sora"/>
              <a:ea typeface="Sora"/>
              <a:cs typeface="Sora"/>
              <a:sym typeface="Sora"/>
            </a:endParaRPr>
          </a:p>
          <a:p>
            <a:pPr indent="0" lvl="0" marL="457200" marR="0" rtl="0" algn="l">
              <a:lnSpc>
                <a:spcPct val="100000"/>
              </a:lnSpc>
              <a:spcBef>
                <a:spcPts val="0"/>
              </a:spcBef>
              <a:spcAft>
                <a:spcPts val="0"/>
              </a:spcAft>
              <a:buClr>
                <a:srgbClr val="000000"/>
              </a:buClr>
              <a:buSzPts val="2000"/>
              <a:buFont typeface="Arial"/>
              <a:buNone/>
            </a:pPr>
            <a:r>
              <a:rPr lang="en-US" sz="2000">
                <a:solidFill>
                  <a:srgbClr val="103864"/>
                </a:solidFill>
                <a:latin typeface="Sora"/>
                <a:ea typeface="Sora"/>
                <a:cs typeface="Sora"/>
                <a:sym typeface="Sora"/>
              </a:rPr>
              <a:t>Saya memilih kondisi BMI lebih dari 20 dan charges lebih dari 12000, saya mencari peluang besar tagihannya:</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Clr>
                <a:srgbClr val="000000"/>
              </a:buClr>
              <a:buSzPts val="2000"/>
              <a:buFont typeface="Arial"/>
              <a:buNone/>
            </a:pPr>
            <a:r>
              <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None/>
            </a:pPr>
            <a:r>
              <a:rPr lang="en-US" sz="1600">
                <a:solidFill>
                  <a:srgbClr val="103864"/>
                </a:solidFill>
                <a:latin typeface="Sora"/>
                <a:ea typeface="Sora"/>
                <a:cs typeface="Sora"/>
                <a:sym typeface="Sora"/>
              </a:rPr>
              <a:t>temp_bmi = data.loc[(data['bmi'] &gt; 20)]</a:t>
            </a:r>
            <a:endParaRPr sz="1600">
              <a:solidFill>
                <a:srgbClr val="103864"/>
              </a:solidFill>
              <a:latin typeface="Sora"/>
              <a:ea typeface="Sora"/>
              <a:cs typeface="Sora"/>
              <a:sym typeface="Sora"/>
            </a:endParaRPr>
          </a:p>
          <a:p>
            <a:pPr indent="0" lvl="0" marL="457200" marR="0" rtl="0" algn="l">
              <a:lnSpc>
                <a:spcPct val="100000"/>
              </a:lnSpc>
              <a:spcBef>
                <a:spcPts val="0"/>
              </a:spcBef>
              <a:spcAft>
                <a:spcPts val="0"/>
              </a:spcAft>
              <a:buNone/>
            </a:pPr>
            <a:r>
              <a:rPr lang="en-US" sz="1600">
                <a:solidFill>
                  <a:srgbClr val="103864"/>
                </a:solidFill>
                <a:latin typeface="Sora"/>
                <a:ea typeface="Sora"/>
                <a:cs typeface="Sora"/>
                <a:sym typeface="Sora"/>
              </a:rPr>
              <a:t>sum_bmi = temp_bmi.charges.sum()</a:t>
            </a:r>
            <a:endParaRPr sz="1600">
              <a:solidFill>
                <a:srgbClr val="103864"/>
              </a:solidFill>
              <a:latin typeface="Sora"/>
              <a:ea typeface="Sora"/>
              <a:cs typeface="Sora"/>
              <a:sym typeface="Sora"/>
            </a:endParaRPr>
          </a:p>
          <a:p>
            <a:pPr indent="0" lvl="0" marL="457200" marR="0" rtl="0" algn="l">
              <a:lnSpc>
                <a:spcPct val="100000"/>
              </a:lnSpc>
              <a:spcBef>
                <a:spcPts val="0"/>
              </a:spcBef>
              <a:spcAft>
                <a:spcPts val="0"/>
              </a:spcAft>
              <a:buNone/>
            </a:pPr>
            <a:r>
              <a:t/>
            </a:r>
            <a:endParaRPr sz="1600">
              <a:solidFill>
                <a:srgbClr val="103864"/>
              </a:solidFill>
              <a:latin typeface="Sora"/>
              <a:ea typeface="Sora"/>
              <a:cs typeface="Sora"/>
              <a:sym typeface="Sora"/>
            </a:endParaRPr>
          </a:p>
          <a:p>
            <a:pPr indent="0" lvl="0" marL="457200" marR="0" rtl="0" algn="l">
              <a:lnSpc>
                <a:spcPct val="100000"/>
              </a:lnSpc>
              <a:spcBef>
                <a:spcPts val="0"/>
              </a:spcBef>
              <a:spcAft>
                <a:spcPts val="0"/>
              </a:spcAft>
              <a:buNone/>
            </a:pPr>
            <a:r>
              <a:rPr lang="en-US" sz="1600">
                <a:solidFill>
                  <a:srgbClr val="103864"/>
                </a:solidFill>
                <a:latin typeface="Sora"/>
                <a:ea typeface="Sora"/>
                <a:cs typeface="Sora"/>
                <a:sym typeface="Sora"/>
              </a:rPr>
              <a:t>temp_bmi_charges = temp_bmi.loc[temp_bmi.charges &gt; 12000]</a:t>
            </a:r>
            <a:endParaRPr sz="1600">
              <a:solidFill>
                <a:srgbClr val="103864"/>
              </a:solidFill>
              <a:latin typeface="Sora"/>
              <a:ea typeface="Sora"/>
              <a:cs typeface="Sora"/>
              <a:sym typeface="Sora"/>
            </a:endParaRPr>
          </a:p>
          <a:p>
            <a:pPr indent="0" lvl="0" marL="457200" marR="0" rtl="0" algn="l">
              <a:lnSpc>
                <a:spcPct val="100000"/>
              </a:lnSpc>
              <a:spcBef>
                <a:spcPts val="0"/>
              </a:spcBef>
              <a:spcAft>
                <a:spcPts val="0"/>
              </a:spcAft>
              <a:buNone/>
            </a:pPr>
            <a:r>
              <a:rPr lang="en-US" sz="1600">
                <a:solidFill>
                  <a:srgbClr val="103864"/>
                </a:solidFill>
                <a:latin typeface="Sora"/>
                <a:ea typeface="Sora"/>
                <a:cs typeface="Sora"/>
                <a:sym typeface="Sora"/>
              </a:rPr>
              <a:t>sum_bmi_charges = temp_bmi_charges.charges.sum()</a:t>
            </a:r>
            <a:endParaRPr sz="1600">
              <a:solidFill>
                <a:srgbClr val="103864"/>
              </a:solidFill>
              <a:latin typeface="Sora"/>
              <a:ea typeface="Sora"/>
              <a:cs typeface="Sora"/>
              <a:sym typeface="Sora"/>
            </a:endParaRPr>
          </a:p>
          <a:p>
            <a:pPr indent="0" lvl="0" marL="457200" marR="0" rtl="0" algn="l">
              <a:lnSpc>
                <a:spcPct val="100000"/>
              </a:lnSpc>
              <a:spcBef>
                <a:spcPts val="0"/>
              </a:spcBef>
              <a:spcAft>
                <a:spcPts val="0"/>
              </a:spcAft>
              <a:buNone/>
            </a:pPr>
            <a:r>
              <a:t/>
            </a:r>
            <a:endParaRPr sz="1600">
              <a:solidFill>
                <a:srgbClr val="103864"/>
              </a:solidFill>
              <a:latin typeface="Sora"/>
              <a:ea typeface="Sora"/>
              <a:cs typeface="Sora"/>
              <a:sym typeface="Sora"/>
            </a:endParaRPr>
          </a:p>
          <a:p>
            <a:pPr indent="0" lvl="0" marL="457200" marR="0" rtl="0" algn="l">
              <a:lnSpc>
                <a:spcPct val="100000"/>
              </a:lnSpc>
              <a:spcBef>
                <a:spcPts val="0"/>
              </a:spcBef>
              <a:spcAft>
                <a:spcPts val="0"/>
              </a:spcAft>
              <a:buNone/>
            </a:pPr>
            <a:r>
              <a:rPr lang="en-US" sz="1600">
                <a:solidFill>
                  <a:srgbClr val="103864"/>
                </a:solidFill>
                <a:latin typeface="Sora"/>
                <a:ea typeface="Sora"/>
                <a:cs typeface="Sora"/>
                <a:sym typeface="Sora"/>
              </a:rPr>
              <a:t>p_bmi_charges = sum_bmi_charges_smoker/sum_bmi_charges</a:t>
            </a:r>
            <a:endParaRPr sz="1600">
              <a:solidFill>
                <a:srgbClr val="103864"/>
              </a:solidFill>
              <a:latin typeface="Sora"/>
              <a:ea typeface="Sora"/>
              <a:cs typeface="Sora"/>
              <a:sym typeface="Sora"/>
            </a:endParaRPr>
          </a:p>
          <a:p>
            <a:pPr indent="0" lvl="0" marL="457200" marR="0" rtl="0" algn="l">
              <a:lnSpc>
                <a:spcPct val="100000"/>
              </a:lnSpc>
              <a:spcBef>
                <a:spcPts val="0"/>
              </a:spcBef>
              <a:spcAft>
                <a:spcPts val="0"/>
              </a:spcAft>
              <a:buClr>
                <a:srgbClr val="000000"/>
              </a:buClr>
              <a:buSzPts val="2000"/>
              <a:buFont typeface="Arial"/>
              <a:buNone/>
            </a:pPr>
            <a:r>
              <a:t/>
            </a:r>
            <a:endParaRPr sz="2000">
              <a:solidFill>
                <a:srgbClr val="103864"/>
              </a:solidFill>
              <a:latin typeface="Sora"/>
              <a:ea typeface="Sora"/>
              <a:cs typeface="Sora"/>
              <a:sym typeface="Sora"/>
            </a:endParaRPr>
          </a:p>
          <a:p>
            <a:pPr indent="-355600" lvl="0" marL="457200" marR="0" rtl="0" algn="l">
              <a:lnSpc>
                <a:spcPct val="100000"/>
              </a:lnSpc>
              <a:spcBef>
                <a:spcPts val="0"/>
              </a:spcBef>
              <a:spcAft>
                <a:spcPts val="0"/>
              </a:spcAft>
              <a:buClr>
                <a:srgbClr val="103864"/>
              </a:buClr>
              <a:buSzPts val="2000"/>
              <a:buFont typeface="Sora"/>
              <a:buChar char="•"/>
            </a:pPr>
            <a:r>
              <a:rPr b="0" i="0" lang="en-US" sz="2000" u="none" cap="none" strike="noStrike">
                <a:solidFill>
                  <a:srgbClr val="103864"/>
                </a:solidFill>
                <a:latin typeface="Sora"/>
                <a:ea typeface="Sora"/>
                <a:cs typeface="Sora"/>
                <a:sym typeface="Sora"/>
              </a:rPr>
              <a:t>Result</a:t>
            </a:r>
            <a:endParaRPr b="0" i="0" sz="2000" u="none" cap="none" strike="noStrike">
              <a:solidFill>
                <a:srgbClr val="103864"/>
              </a:solidFill>
              <a:latin typeface="Sora"/>
              <a:ea typeface="Sora"/>
              <a:cs typeface="Sora"/>
              <a:sym typeface="Sora"/>
            </a:endParaRPr>
          </a:p>
          <a:p>
            <a:pPr indent="0" lvl="0" marL="457200" marR="0" rtl="0" algn="l">
              <a:lnSpc>
                <a:spcPct val="100000"/>
              </a:lnSpc>
              <a:spcBef>
                <a:spcPts val="0"/>
              </a:spcBef>
              <a:spcAft>
                <a:spcPts val="0"/>
              </a:spcAft>
              <a:buNone/>
            </a:pPr>
            <a:r>
              <a:rPr lang="en-US" sz="2000">
                <a:solidFill>
                  <a:srgbClr val="103864"/>
                </a:solidFill>
                <a:latin typeface="Sora"/>
                <a:ea typeface="Sora"/>
                <a:cs typeface="Sora"/>
                <a:sym typeface="Sora"/>
              </a:rPr>
              <a:t>Peluang tagihan seseorang yang memiliki BMI lebih dari 20 dan charges lebih dari 12000 adalah 0.61</a:t>
            </a:r>
            <a:endParaRPr sz="1050">
              <a:solidFill>
                <a:schemeClr val="dk1"/>
              </a:solidFill>
              <a:highlight>
                <a:srgbClr val="FFFFFF"/>
              </a:highlight>
            </a:endParaRPr>
          </a:p>
          <a:p>
            <a:pPr indent="0" lvl="0" marL="457200" marR="0" rtl="0" algn="l">
              <a:lnSpc>
                <a:spcPct val="100000"/>
              </a:lnSpc>
              <a:spcBef>
                <a:spcPts val="0"/>
              </a:spcBef>
              <a:spcAft>
                <a:spcPts val="0"/>
              </a:spcAft>
              <a:buNone/>
            </a:pPr>
            <a:r>
              <a:t/>
            </a:r>
            <a:endParaRPr sz="2000">
              <a:solidFill>
                <a:srgbClr val="103864"/>
              </a:solidFill>
              <a:latin typeface="Sora"/>
              <a:ea typeface="Sora"/>
              <a:cs typeface="Sora"/>
              <a:sym typeface="Sor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g1611af662c3_0_49"/>
          <p:cNvSpPr txBox="1"/>
          <p:nvPr>
            <p:ph type="title"/>
          </p:nvPr>
        </p:nvSpPr>
        <p:spPr>
          <a:xfrm>
            <a:off x="388943" y="365125"/>
            <a:ext cx="114015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03864"/>
              </a:buClr>
              <a:buSzPts val="3200"/>
              <a:buFont typeface="Sora"/>
              <a:buNone/>
            </a:pPr>
            <a:r>
              <a:rPr lang="en-US" sz="2800">
                <a:solidFill>
                  <a:schemeClr val="dk1"/>
                </a:solidFill>
                <a:highlight>
                  <a:srgbClr val="FFFFFF"/>
                </a:highlight>
                <a:latin typeface="Sora Medium"/>
                <a:ea typeface="Sora Medium"/>
                <a:cs typeface="Sora Medium"/>
                <a:sym typeface="Sora Medium"/>
              </a:rPr>
              <a:t>Kemungkinan perokok dengan BMI diatas 25 akan mendapatkan tagihan kesehatan di atas 16.700</a:t>
            </a:r>
            <a:endParaRPr sz="2800">
              <a:latin typeface="Sora Medium"/>
              <a:ea typeface="Sora Medium"/>
              <a:cs typeface="Sora Medium"/>
              <a:sym typeface="Sora Medium"/>
            </a:endParaRPr>
          </a:p>
        </p:txBody>
      </p:sp>
      <p:sp>
        <p:nvSpPr>
          <p:cNvPr id="327" name="Google Shape;327;g1611af662c3_0_49"/>
          <p:cNvSpPr txBox="1"/>
          <p:nvPr/>
        </p:nvSpPr>
        <p:spPr>
          <a:xfrm>
            <a:off x="401515" y="1584375"/>
            <a:ext cx="11388900" cy="5418000"/>
          </a:xfrm>
          <a:prstGeom prst="rect">
            <a:avLst/>
          </a:prstGeom>
          <a:noFill/>
          <a:ln>
            <a:noFill/>
          </a:ln>
        </p:spPr>
        <p:txBody>
          <a:bodyPr anchorCtr="0" anchor="t" bIns="45700" lIns="91425" spcFirstLastPara="1" rIns="91425" wrap="square" tIns="45700">
            <a:spAutoFit/>
          </a:bodyPr>
          <a:lstStyle/>
          <a:p>
            <a:pPr indent="-355600" lvl="0" marL="457200" marR="0" rtl="0" algn="l">
              <a:lnSpc>
                <a:spcPct val="100000"/>
              </a:lnSpc>
              <a:spcBef>
                <a:spcPts val="0"/>
              </a:spcBef>
              <a:spcAft>
                <a:spcPts val="0"/>
              </a:spcAft>
              <a:buClr>
                <a:srgbClr val="103864"/>
              </a:buClr>
              <a:buSzPts val="2000"/>
              <a:buFont typeface="Sora"/>
              <a:buChar char="•"/>
            </a:pPr>
            <a:r>
              <a:rPr b="0" i="0" lang="en-US" sz="2000" u="none" cap="none" strike="noStrike">
                <a:solidFill>
                  <a:srgbClr val="103864"/>
                </a:solidFill>
                <a:latin typeface="Sora"/>
                <a:ea typeface="Sora"/>
                <a:cs typeface="Sora"/>
                <a:sym typeface="Sora"/>
              </a:rPr>
              <a:t>An explanation of what you did</a:t>
            </a:r>
            <a:endParaRPr b="0" i="0" sz="2000" u="none" cap="none" strike="noStrike">
              <a:solidFill>
                <a:srgbClr val="103864"/>
              </a:solidFill>
              <a:latin typeface="Sora"/>
              <a:ea typeface="Sora"/>
              <a:cs typeface="Sora"/>
              <a:sym typeface="Sora"/>
            </a:endParaRPr>
          </a:p>
          <a:p>
            <a:pPr indent="0" lvl="0" marL="457200" marR="0" rtl="0" algn="l">
              <a:lnSpc>
                <a:spcPct val="100000"/>
              </a:lnSpc>
              <a:spcBef>
                <a:spcPts val="0"/>
              </a:spcBef>
              <a:spcAft>
                <a:spcPts val="0"/>
              </a:spcAft>
              <a:buClr>
                <a:srgbClr val="000000"/>
              </a:buClr>
              <a:buSzPts val="2000"/>
              <a:buFont typeface="Arial"/>
              <a:buNone/>
            </a:pPr>
            <a:r>
              <a:rPr lang="en-US" sz="2000">
                <a:solidFill>
                  <a:srgbClr val="103864"/>
                </a:solidFill>
                <a:latin typeface="Sora"/>
                <a:ea typeface="Sora"/>
                <a:cs typeface="Sora"/>
                <a:sym typeface="Sora"/>
              </a:rPr>
              <a:t>Jika</a:t>
            </a:r>
            <a:r>
              <a:rPr lang="en-US" sz="2000">
                <a:solidFill>
                  <a:srgbClr val="103864"/>
                </a:solidFill>
                <a:latin typeface="Sora"/>
                <a:ea typeface="Sora"/>
                <a:cs typeface="Sora"/>
                <a:sym typeface="Sora"/>
              </a:rPr>
              <a:t> BMI lebih dari 25 dan charges lebih dari 16700, saya mencari peluang besar tagihannya:</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rPr lang="en-US" sz="1600">
                <a:solidFill>
                  <a:srgbClr val="103864"/>
                </a:solidFill>
                <a:latin typeface="Sora"/>
                <a:ea typeface="Sora"/>
                <a:cs typeface="Sora"/>
                <a:sym typeface="Sora"/>
              </a:rPr>
              <a:t>temp_bmi = data.loc[(data['bmi'] &gt; 25)]</a:t>
            </a:r>
            <a:endParaRPr sz="16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rPr lang="en-US" sz="1600">
                <a:solidFill>
                  <a:srgbClr val="103864"/>
                </a:solidFill>
                <a:latin typeface="Sora"/>
                <a:ea typeface="Sora"/>
                <a:cs typeface="Sora"/>
                <a:sym typeface="Sora"/>
              </a:rPr>
              <a:t>sum_bmi = temp_bmi.charges.sum()</a:t>
            </a:r>
            <a:endParaRPr sz="16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t/>
            </a:r>
            <a:endParaRPr sz="16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rPr lang="en-US" sz="1600">
                <a:solidFill>
                  <a:srgbClr val="103864"/>
                </a:solidFill>
                <a:latin typeface="Sora"/>
                <a:ea typeface="Sora"/>
                <a:cs typeface="Sora"/>
                <a:sym typeface="Sora"/>
              </a:rPr>
              <a:t>temp_bmi_charges = temp_bmi.loc[temp_bmi.charges &gt; 16700]</a:t>
            </a:r>
            <a:endParaRPr sz="16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rPr lang="en-US" sz="1600">
                <a:solidFill>
                  <a:srgbClr val="103864"/>
                </a:solidFill>
                <a:latin typeface="Sora"/>
                <a:ea typeface="Sora"/>
                <a:cs typeface="Sora"/>
                <a:sym typeface="Sora"/>
              </a:rPr>
              <a:t>sum_bmi_charges = temp_bmi_charges.charges.sum()</a:t>
            </a:r>
            <a:endParaRPr sz="16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t/>
            </a:r>
            <a:endParaRPr sz="16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rPr lang="en-US" sz="1600">
                <a:solidFill>
                  <a:srgbClr val="103864"/>
                </a:solidFill>
                <a:latin typeface="Sora"/>
                <a:ea typeface="Sora"/>
                <a:cs typeface="Sora"/>
                <a:sym typeface="Sora"/>
              </a:rPr>
              <a:t>temp_bmi_charges_smoker = temp_bmi_charges.loc[temp_bmi_charges.smoker == 'yes']</a:t>
            </a:r>
            <a:endParaRPr sz="16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rPr lang="en-US" sz="1600">
                <a:solidFill>
                  <a:srgbClr val="103864"/>
                </a:solidFill>
                <a:latin typeface="Sora"/>
                <a:ea typeface="Sora"/>
                <a:cs typeface="Sora"/>
                <a:sym typeface="Sora"/>
              </a:rPr>
              <a:t>sum_bmi_charges_smoker = temp_bmi_charges_smoker.charges.sum()</a:t>
            </a:r>
            <a:endParaRPr sz="16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t/>
            </a:r>
            <a:endParaRPr sz="1600">
              <a:solidFill>
                <a:srgbClr val="103864"/>
              </a:solidFill>
              <a:latin typeface="Sora"/>
              <a:ea typeface="Sora"/>
              <a:cs typeface="Sora"/>
              <a:sym typeface="Sora"/>
            </a:endParaRPr>
          </a:p>
          <a:p>
            <a:pPr indent="0" lvl="0" marL="457200" marR="0" rtl="0" algn="l">
              <a:lnSpc>
                <a:spcPct val="100000"/>
              </a:lnSpc>
              <a:spcBef>
                <a:spcPts val="0"/>
              </a:spcBef>
              <a:spcAft>
                <a:spcPts val="0"/>
              </a:spcAft>
              <a:buNone/>
            </a:pPr>
            <a:r>
              <a:rPr lang="en-US" sz="1600">
                <a:solidFill>
                  <a:srgbClr val="103864"/>
                </a:solidFill>
                <a:latin typeface="Sora"/>
                <a:ea typeface="Sora"/>
                <a:cs typeface="Sora"/>
                <a:sym typeface="Sora"/>
              </a:rPr>
              <a:t>p_smoker_charges = sum_bmi_charges_smoker/sum_bmi_charges</a:t>
            </a:r>
            <a:endParaRPr sz="1600">
              <a:solidFill>
                <a:srgbClr val="103864"/>
              </a:solidFill>
              <a:latin typeface="Sora"/>
              <a:ea typeface="Sora"/>
              <a:cs typeface="Sora"/>
              <a:sym typeface="Sora"/>
            </a:endParaRPr>
          </a:p>
          <a:p>
            <a:pPr indent="0" lvl="0" marL="457200" marR="0" rtl="0" algn="l">
              <a:lnSpc>
                <a:spcPct val="100000"/>
              </a:lnSpc>
              <a:spcBef>
                <a:spcPts val="0"/>
              </a:spcBef>
              <a:spcAft>
                <a:spcPts val="0"/>
              </a:spcAft>
              <a:buClr>
                <a:srgbClr val="000000"/>
              </a:buClr>
              <a:buSzPts val="2000"/>
              <a:buFont typeface="Arial"/>
              <a:buNone/>
            </a:pPr>
            <a:r>
              <a:t/>
            </a:r>
            <a:endParaRPr sz="2000">
              <a:solidFill>
                <a:srgbClr val="103864"/>
              </a:solidFill>
              <a:latin typeface="Sora"/>
              <a:ea typeface="Sora"/>
              <a:cs typeface="Sora"/>
              <a:sym typeface="Sora"/>
            </a:endParaRPr>
          </a:p>
          <a:p>
            <a:pPr indent="-355600" lvl="0" marL="457200" marR="0" rtl="0" algn="l">
              <a:lnSpc>
                <a:spcPct val="100000"/>
              </a:lnSpc>
              <a:spcBef>
                <a:spcPts val="0"/>
              </a:spcBef>
              <a:spcAft>
                <a:spcPts val="0"/>
              </a:spcAft>
              <a:buClr>
                <a:srgbClr val="103864"/>
              </a:buClr>
              <a:buSzPts val="2000"/>
              <a:buFont typeface="Sora"/>
              <a:buChar char="•"/>
            </a:pPr>
            <a:r>
              <a:rPr b="0" i="0" lang="en-US" sz="2000" u="none" cap="none" strike="noStrike">
                <a:solidFill>
                  <a:srgbClr val="103864"/>
                </a:solidFill>
                <a:latin typeface="Sora"/>
                <a:ea typeface="Sora"/>
                <a:cs typeface="Sora"/>
                <a:sym typeface="Sora"/>
              </a:rPr>
              <a:t>Result</a:t>
            </a:r>
            <a:endParaRPr b="0" i="0" sz="2000" u="none" cap="none" strike="noStrike">
              <a:solidFill>
                <a:srgbClr val="103864"/>
              </a:solidFill>
              <a:latin typeface="Sora"/>
              <a:ea typeface="Sora"/>
              <a:cs typeface="Sora"/>
              <a:sym typeface="Sora"/>
            </a:endParaRPr>
          </a:p>
          <a:p>
            <a:pPr indent="0" lvl="0" marL="457200" rtl="0" algn="l">
              <a:lnSpc>
                <a:spcPct val="115000"/>
              </a:lnSpc>
              <a:spcBef>
                <a:spcPts val="0"/>
              </a:spcBef>
              <a:spcAft>
                <a:spcPts val="0"/>
              </a:spcAft>
              <a:buNone/>
            </a:pPr>
            <a:r>
              <a:rPr lang="en-US" sz="2000">
                <a:solidFill>
                  <a:schemeClr val="dk1"/>
                </a:solidFill>
                <a:highlight>
                  <a:srgbClr val="FFFFFF"/>
                </a:highlight>
                <a:latin typeface="Sora Medium"/>
                <a:ea typeface="Sora Medium"/>
                <a:cs typeface="Sora Medium"/>
                <a:sym typeface="Sora Medium"/>
              </a:rPr>
              <a:t>Kemungkinan terjadi seorang perokok dengan BMI diatas 25 akan mendapatkan tagihan kesehatan di atas 16.700 adalah 0.82</a:t>
            </a:r>
            <a:endParaRPr sz="2000">
              <a:solidFill>
                <a:schemeClr val="dk1"/>
              </a:solidFill>
              <a:highlight>
                <a:srgbClr val="FFFFFF"/>
              </a:highlight>
              <a:latin typeface="Sora Medium"/>
              <a:ea typeface="Sora Medium"/>
              <a:cs typeface="Sora Medium"/>
              <a:sym typeface="Sora Medium"/>
            </a:endParaRPr>
          </a:p>
          <a:p>
            <a:pPr indent="0" lvl="0" marL="457200" marR="0" rtl="0" algn="l">
              <a:lnSpc>
                <a:spcPct val="100000"/>
              </a:lnSpc>
              <a:spcBef>
                <a:spcPts val="0"/>
              </a:spcBef>
              <a:spcAft>
                <a:spcPts val="0"/>
              </a:spcAft>
              <a:buNone/>
            </a:pPr>
            <a:r>
              <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None/>
            </a:pPr>
            <a:r>
              <a:t/>
            </a:r>
            <a:endParaRPr sz="2000">
              <a:solidFill>
                <a:srgbClr val="103864"/>
              </a:solidFill>
              <a:latin typeface="Sora"/>
              <a:ea typeface="Sora"/>
              <a:cs typeface="Sora"/>
              <a:sym typeface="Sor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g1611af662c3_0_57"/>
          <p:cNvSpPr txBox="1"/>
          <p:nvPr>
            <p:ph type="title"/>
          </p:nvPr>
        </p:nvSpPr>
        <p:spPr>
          <a:xfrm>
            <a:off x="395243" y="781925"/>
            <a:ext cx="11401500" cy="1325700"/>
          </a:xfrm>
          <a:prstGeom prst="rect">
            <a:avLst/>
          </a:prstGeom>
          <a:noFill/>
          <a:ln>
            <a:noFill/>
          </a:ln>
        </p:spPr>
        <p:txBody>
          <a:bodyPr anchorCtr="0" anchor="ctr" bIns="45700" lIns="91425" spcFirstLastPara="1" rIns="91425" wrap="square" tIns="45700">
            <a:noAutofit/>
          </a:bodyPr>
          <a:lstStyle/>
          <a:p>
            <a:pPr indent="-406400" lvl="0" marL="457200" rtl="0" algn="l">
              <a:lnSpc>
                <a:spcPct val="115000"/>
              </a:lnSpc>
              <a:spcBef>
                <a:spcPts val="0"/>
              </a:spcBef>
              <a:spcAft>
                <a:spcPts val="0"/>
              </a:spcAft>
              <a:buClr>
                <a:schemeClr val="dk1"/>
              </a:buClr>
              <a:buSzPts val="2800"/>
              <a:buFont typeface="Sora Medium"/>
              <a:buAutoNum type="arabicPeriod" startAt="3"/>
            </a:pPr>
            <a:r>
              <a:rPr lang="en-US" sz="2800">
                <a:solidFill>
                  <a:schemeClr val="dk1"/>
                </a:solidFill>
                <a:highlight>
                  <a:srgbClr val="FFFFFF"/>
                </a:highlight>
                <a:latin typeface="Sora Medium"/>
                <a:ea typeface="Sora Medium"/>
                <a:cs typeface="Sora Medium"/>
                <a:sym typeface="Sora Medium"/>
              </a:rPr>
              <a:t>Peluang seseorang acak tagihan kesehatannya diatas 16.7k diketahui dia adalah seorang perokok</a:t>
            </a:r>
            <a:endParaRPr sz="2800">
              <a:solidFill>
                <a:schemeClr val="dk1"/>
              </a:solidFill>
              <a:highlight>
                <a:srgbClr val="FFFFFF"/>
              </a:highlight>
              <a:latin typeface="Sora Medium"/>
              <a:ea typeface="Sora Medium"/>
              <a:cs typeface="Sora Medium"/>
              <a:sym typeface="Sora Medium"/>
            </a:endParaRPr>
          </a:p>
          <a:p>
            <a:pPr indent="0" lvl="0" marL="0" rtl="0" algn="l">
              <a:lnSpc>
                <a:spcPct val="90000"/>
              </a:lnSpc>
              <a:spcBef>
                <a:spcPts val="700"/>
              </a:spcBef>
              <a:spcAft>
                <a:spcPts val="0"/>
              </a:spcAft>
              <a:buClr>
                <a:srgbClr val="103864"/>
              </a:buClr>
              <a:buSzPts val="3200"/>
              <a:buFont typeface="Sora"/>
              <a:buNone/>
            </a:pPr>
            <a:r>
              <a:t/>
            </a:r>
            <a:endParaRPr sz="2800">
              <a:solidFill>
                <a:schemeClr val="dk1"/>
              </a:solidFill>
              <a:highlight>
                <a:srgbClr val="FFFFFF"/>
              </a:highlight>
              <a:latin typeface="Sora Medium"/>
              <a:ea typeface="Sora Medium"/>
              <a:cs typeface="Sora Medium"/>
              <a:sym typeface="Sora Medium"/>
            </a:endParaRPr>
          </a:p>
        </p:txBody>
      </p:sp>
      <p:sp>
        <p:nvSpPr>
          <p:cNvPr id="333" name="Google Shape;333;g1611af662c3_0_57"/>
          <p:cNvSpPr txBox="1"/>
          <p:nvPr/>
        </p:nvSpPr>
        <p:spPr>
          <a:xfrm>
            <a:off x="401540" y="1917825"/>
            <a:ext cx="11388900" cy="4725300"/>
          </a:xfrm>
          <a:prstGeom prst="rect">
            <a:avLst/>
          </a:prstGeom>
          <a:noFill/>
          <a:ln>
            <a:noFill/>
          </a:ln>
        </p:spPr>
        <p:txBody>
          <a:bodyPr anchorCtr="0" anchor="t" bIns="45700" lIns="91425" spcFirstLastPara="1" rIns="91425" wrap="square" tIns="45700">
            <a:spAutoFit/>
          </a:bodyPr>
          <a:lstStyle/>
          <a:p>
            <a:pPr indent="-355600" lvl="0" marL="457200" marR="0" rtl="0" algn="l">
              <a:lnSpc>
                <a:spcPct val="100000"/>
              </a:lnSpc>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Jika ia adalah perokok dan charges lebih dari 16700, peluang tagihan seseoarang secara acak adalah:</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None/>
            </a:pPr>
            <a:r>
              <a:rPr lang="en-US" sz="1600">
                <a:solidFill>
                  <a:srgbClr val="103864"/>
                </a:solidFill>
                <a:latin typeface="Sora"/>
                <a:ea typeface="Sora"/>
                <a:cs typeface="Sora"/>
                <a:sym typeface="Sora"/>
              </a:rPr>
              <a:t>temp_charges = data.loc[(data['charges'] &gt; 16700)]</a:t>
            </a:r>
            <a:endParaRPr sz="1600">
              <a:solidFill>
                <a:srgbClr val="103864"/>
              </a:solidFill>
              <a:latin typeface="Sora"/>
              <a:ea typeface="Sora"/>
              <a:cs typeface="Sora"/>
              <a:sym typeface="Sora"/>
            </a:endParaRPr>
          </a:p>
          <a:p>
            <a:pPr indent="0" lvl="0" marL="457200" marR="0" rtl="0" algn="l">
              <a:lnSpc>
                <a:spcPct val="100000"/>
              </a:lnSpc>
              <a:spcBef>
                <a:spcPts val="0"/>
              </a:spcBef>
              <a:spcAft>
                <a:spcPts val="0"/>
              </a:spcAft>
              <a:buNone/>
            </a:pPr>
            <a:r>
              <a:rPr lang="en-US" sz="1600">
                <a:solidFill>
                  <a:srgbClr val="103864"/>
                </a:solidFill>
                <a:latin typeface="Sora"/>
                <a:ea typeface="Sora"/>
                <a:cs typeface="Sora"/>
                <a:sym typeface="Sora"/>
              </a:rPr>
              <a:t>sum_charges = temp_charges.charges.sum()</a:t>
            </a:r>
            <a:endParaRPr sz="1600">
              <a:solidFill>
                <a:srgbClr val="103864"/>
              </a:solidFill>
              <a:latin typeface="Sora"/>
              <a:ea typeface="Sora"/>
              <a:cs typeface="Sora"/>
              <a:sym typeface="Sora"/>
            </a:endParaRPr>
          </a:p>
          <a:p>
            <a:pPr indent="0" lvl="0" marL="457200" marR="0" rtl="0" algn="l">
              <a:lnSpc>
                <a:spcPct val="100000"/>
              </a:lnSpc>
              <a:spcBef>
                <a:spcPts val="0"/>
              </a:spcBef>
              <a:spcAft>
                <a:spcPts val="0"/>
              </a:spcAft>
              <a:buNone/>
            </a:pPr>
            <a:r>
              <a:t/>
            </a:r>
            <a:endParaRPr sz="1600">
              <a:solidFill>
                <a:srgbClr val="103864"/>
              </a:solidFill>
              <a:latin typeface="Sora"/>
              <a:ea typeface="Sora"/>
              <a:cs typeface="Sora"/>
              <a:sym typeface="Sora"/>
            </a:endParaRPr>
          </a:p>
          <a:p>
            <a:pPr indent="0" lvl="0" marL="457200" marR="0" rtl="0" algn="l">
              <a:lnSpc>
                <a:spcPct val="100000"/>
              </a:lnSpc>
              <a:spcBef>
                <a:spcPts val="0"/>
              </a:spcBef>
              <a:spcAft>
                <a:spcPts val="0"/>
              </a:spcAft>
              <a:buNone/>
            </a:pPr>
            <a:r>
              <a:rPr lang="en-US" sz="1600">
                <a:solidFill>
                  <a:srgbClr val="103864"/>
                </a:solidFill>
                <a:latin typeface="Sora"/>
                <a:ea typeface="Sora"/>
                <a:cs typeface="Sora"/>
                <a:sym typeface="Sora"/>
              </a:rPr>
              <a:t>temp_charges_smoker = temp_charges.loc[temp_charges.smoker == 'yes']</a:t>
            </a:r>
            <a:endParaRPr sz="1600">
              <a:solidFill>
                <a:srgbClr val="103864"/>
              </a:solidFill>
              <a:latin typeface="Sora"/>
              <a:ea typeface="Sora"/>
              <a:cs typeface="Sora"/>
              <a:sym typeface="Sora"/>
            </a:endParaRPr>
          </a:p>
          <a:p>
            <a:pPr indent="0" lvl="0" marL="457200" marR="0" rtl="0" algn="l">
              <a:lnSpc>
                <a:spcPct val="100000"/>
              </a:lnSpc>
              <a:spcBef>
                <a:spcPts val="0"/>
              </a:spcBef>
              <a:spcAft>
                <a:spcPts val="0"/>
              </a:spcAft>
              <a:buNone/>
            </a:pPr>
            <a:r>
              <a:rPr lang="en-US" sz="1600">
                <a:solidFill>
                  <a:srgbClr val="103864"/>
                </a:solidFill>
                <a:latin typeface="Sora"/>
                <a:ea typeface="Sora"/>
                <a:cs typeface="Sora"/>
                <a:sym typeface="Sora"/>
              </a:rPr>
              <a:t>sum_charges_smoker = temp_charges_smoker.charges.sum()</a:t>
            </a:r>
            <a:endParaRPr sz="1600">
              <a:solidFill>
                <a:srgbClr val="103864"/>
              </a:solidFill>
              <a:latin typeface="Sora"/>
              <a:ea typeface="Sora"/>
              <a:cs typeface="Sora"/>
              <a:sym typeface="Sora"/>
            </a:endParaRPr>
          </a:p>
          <a:p>
            <a:pPr indent="0" lvl="0" marL="457200" marR="0" rtl="0" algn="l">
              <a:lnSpc>
                <a:spcPct val="100000"/>
              </a:lnSpc>
              <a:spcBef>
                <a:spcPts val="0"/>
              </a:spcBef>
              <a:spcAft>
                <a:spcPts val="0"/>
              </a:spcAft>
              <a:buNone/>
            </a:pPr>
            <a:r>
              <a:t/>
            </a:r>
            <a:endParaRPr sz="1600">
              <a:solidFill>
                <a:srgbClr val="103864"/>
              </a:solidFill>
              <a:latin typeface="Sora"/>
              <a:ea typeface="Sora"/>
              <a:cs typeface="Sora"/>
              <a:sym typeface="Sora"/>
            </a:endParaRPr>
          </a:p>
          <a:p>
            <a:pPr indent="0" lvl="0" marL="457200" marR="0" rtl="0" algn="l">
              <a:lnSpc>
                <a:spcPct val="100000"/>
              </a:lnSpc>
              <a:spcBef>
                <a:spcPts val="0"/>
              </a:spcBef>
              <a:spcAft>
                <a:spcPts val="0"/>
              </a:spcAft>
              <a:buNone/>
            </a:pPr>
            <a:r>
              <a:rPr lang="en-US" sz="1600">
                <a:solidFill>
                  <a:srgbClr val="103864"/>
                </a:solidFill>
                <a:latin typeface="Sora"/>
                <a:ea typeface="Sora"/>
                <a:cs typeface="Sora"/>
                <a:sym typeface="Sora"/>
              </a:rPr>
              <a:t>p_charges_smoker = sum_charges_smoker/sum_charges</a:t>
            </a:r>
            <a:endParaRPr sz="1600">
              <a:solidFill>
                <a:srgbClr val="103864"/>
              </a:solidFill>
              <a:latin typeface="Sora"/>
              <a:ea typeface="Sora"/>
              <a:cs typeface="Sora"/>
              <a:sym typeface="Sora"/>
            </a:endParaRPr>
          </a:p>
          <a:p>
            <a:pPr indent="0" lvl="0" marL="457200" marR="0" rtl="0" algn="l">
              <a:lnSpc>
                <a:spcPct val="100000"/>
              </a:lnSpc>
              <a:spcBef>
                <a:spcPts val="0"/>
              </a:spcBef>
              <a:spcAft>
                <a:spcPts val="0"/>
              </a:spcAft>
              <a:buClr>
                <a:srgbClr val="000000"/>
              </a:buClr>
              <a:buSzPts val="2000"/>
              <a:buFont typeface="Arial"/>
              <a:buNone/>
            </a:pPr>
            <a:r>
              <a:t/>
            </a:r>
            <a:endParaRPr sz="2000">
              <a:solidFill>
                <a:srgbClr val="103864"/>
              </a:solidFill>
              <a:latin typeface="Sora"/>
              <a:ea typeface="Sora"/>
              <a:cs typeface="Sora"/>
              <a:sym typeface="Sora"/>
            </a:endParaRPr>
          </a:p>
          <a:p>
            <a:pPr indent="-355600" lvl="0" marL="457200" marR="0" rtl="0" algn="l">
              <a:lnSpc>
                <a:spcPct val="100000"/>
              </a:lnSpc>
              <a:spcBef>
                <a:spcPts val="0"/>
              </a:spcBef>
              <a:spcAft>
                <a:spcPts val="0"/>
              </a:spcAft>
              <a:buClr>
                <a:srgbClr val="103864"/>
              </a:buClr>
              <a:buSzPts val="2000"/>
              <a:buFont typeface="Sora"/>
              <a:buChar char="•"/>
            </a:pPr>
            <a:r>
              <a:rPr b="0" i="0" lang="en-US" sz="2000" u="none" cap="none" strike="noStrike">
                <a:solidFill>
                  <a:srgbClr val="103864"/>
                </a:solidFill>
                <a:latin typeface="Sora"/>
                <a:ea typeface="Sora"/>
                <a:cs typeface="Sora"/>
                <a:sym typeface="Sora"/>
              </a:rPr>
              <a:t>Result</a:t>
            </a:r>
            <a:endParaRPr b="0" i="0" sz="2000" u="none" cap="none" strike="noStrike">
              <a:solidFill>
                <a:srgbClr val="103864"/>
              </a:solidFill>
              <a:latin typeface="Sora"/>
              <a:ea typeface="Sora"/>
              <a:cs typeface="Sora"/>
              <a:sym typeface="Sora"/>
            </a:endParaRPr>
          </a:p>
          <a:p>
            <a:pPr indent="0" lvl="0" marL="457200" rtl="0" algn="l">
              <a:lnSpc>
                <a:spcPct val="115000"/>
              </a:lnSpc>
              <a:spcBef>
                <a:spcPts val="0"/>
              </a:spcBef>
              <a:spcAft>
                <a:spcPts val="0"/>
              </a:spcAft>
              <a:buNone/>
            </a:pPr>
            <a:r>
              <a:rPr lang="en-US" sz="2000">
                <a:solidFill>
                  <a:schemeClr val="dk1"/>
                </a:solidFill>
                <a:highlight>
                  <a:srgbClr val="FFFFFF"/>
                </a:highlight>
                <a:latin typeface="Sora Medium"/>
                <a:ea typeface="Sora Medium"/>
                <a:cs typeface="Sora Medium"/>
                <a:sym typeface="Sora Medium"/>
              </a:rPr>
              <a:t>Peluang seseorang acak tagihan kesehatannya diatas 16.7k diketahui dia adalah seorang perokok adalah 0.81</a:t>
            </a:r>
            <a:endParaRPr sz="2000">
              <a:solidFill>
                <a:schemeClr val="dk1"/>
              </a:solidFill>
              <a:highlight>
                <a:srgbClr val="FFFFFF"/>
              </a:highlight>
              <a:latin typeface="Sora Medium"/>
              <a:ea typeface="Sora Medium"/>
              <a:cs typeface="Sora Medium"/>
              <a:sym typeface="Sora Medium"/>
            </a:endParaRPr>
          </a:p>
          <a:p>
            <a:pPr indent="0" lvl="0" marL="457200" rtl="0" algn="l">
              <a:lnSpc>
                <a:spcPct val="115000"/>
              </a:lnSpc>
              <a:spcBef>
                <a:spcPts val="0"/>
              </a:spcBef>
              <a:spcAft>
                <a:spcPts val="0"/>
              </a:spcAft>
              <a:buNone/>
            </a:pPr>
            <a:r>
              <a:t/>
            </a:r>
            <a:endParaRPr sz="2000">
              <a:solidFill>
                <a:schemeClr val="dk1"/>
              </a:solidFill>
              <a:highlight>
                <a:srgbClr val="FFFFFF"/>
              </a:highlight>
              <a:latin typeface="Sora Medium"/>
              <a:ea typeface="Sora Medium"/>
              <a:cs typeface="Sora Medium"/>
              <a:sym typeface="Sora Medium"/>
            </a:endParaRPr>
          </a:p>
          <a:p>
            <a:pPr indent="0" lvl="0" marL="457200" marR="0" rtl="0" algn="l">
              <a:lnSpc>
                <a:spcPct val="100000"/>
              </a:lnSpc>
              <a:spcBef>
                <a:spcPts val="0"/>
              </a:spcBef>
              <a:spcAft>
                <a:spcPts val="0"/>
              </a:spcAft>
              <a:buNone/>
            </a:pPr>
            <a:r>
              <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None/>
            </a:pPr>
            <a:r>
              <a:t/>
            </a:r>
            <a:endParaRPr sz="2000">
              <a:solidFill>
                <a:srgbClr val="103864"/>
              </a:solidFill>
              <a:latin typeface="Sora"/>
              <a:ea typeface="Sora"/>
              <a:cs typeface="Sora"/>
              <a:sym typeface="Sor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g142ad2f6649_0_119"/>
          <p:cNvSpPr txBox="1"/>
          <p:nvPr>
            <p:ph type="title"/>
          </p:nvPr>
        </p:nvSpPr>
        <p:spPr>
          <a:xfrm>
            <a:off x="388943" y="365125"/>
            <a:ext cx="114015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03864"/>
              </a:buClr>
              <a:buSzPts val="3200"/>
              <a:buFont typeface="Sora"/>
              <a:buNone/>
            </a:pPr>
            <a:r>
              <a:rPr lang="en-US"/>
              <a:t>BMI vs Chargers</a:t>
            </a:r>
            <a:endParaRPr/>
          </a:p>
        </p:txBody>
      </p:sp>
      <p:sp>
        <p:nvSpPr>
          <p:cNvPr id="339" name="Google Shape;339;g142ad2f6649_0_119"/>
          <p:cNvSpPr txBox="1"/>
          <p:nvPr/>
        </p:nvSpPr>
        <p:spPr>
          <a:xfrm>
            <a:off x="401515" y="1889175"/>
            <a:ext cx="11388900" cy="4386900"/>
          </a:xfrm>
          <a:prstGeom prst="rect">
            <a:avLst/>
          </a:prstGeom>
          <a:noFill/>
          <a:ln>
            <a:noFill/>
          </a:ln>
        </p:spPr>
        <p:txBody>
          <a:bodyPr anchorCtr="0" anchor="t" bIns="45700" lIns="91425" spcFirstLastPara="1" rIns="91425" wrap="square" tIns="45700">
            <a:spAutoFit/>
          </a:bodyPr>
          <a:lstStyle/>
          <a:p>
            <a:pPr indent="-355600" lvl="0" marL="457200" marR="0" rtl="0" algn="l">
              <a:lnSpc>
                <a:spcPct val="100000"/>
              </a:lnSpc>
              <a:spcBef>
                <a:spcPts val="0"/>
              </a:spcBef>
              <a:spcAft>
                <a:spcPts val="0"/>
              </a:spcAft>
              <a:buClr>
                <a:srgbClr val="103864"/>
              </a:buClr>
              <a:buSzPts val="2000"/>
              <a:buFont typeface="Sora"/>
              <a:buChar char="•"/>
            </a:pPr>
            <a:r>
              <a:rPr b="0" i="0" lang="en-US" sz="2000" u="none" cap="none" strike="noStrike">
                <a:solidFill>
                  <a:srgbClr val="103864"/>
                </a:solidFill>
                <a:latin typeface="Sora"/>
                <a:ea typeface="Sora"/>
                <a:cs typeface="Sora"/>
                <a:sym typeface="Sora"/>
              </a:rPr>
              <a:t>Which one is more probable, someone has high bmi given he has high charges or someone has high bmi given he has high charges?</a:t>
            </a:r>
            <a:endParaRPr b="0" i="0" sz="2000" u="none" cap="none" strike="noStrike">
              <a:solidFill>
                <a:srgbClr val="103864"/>
              </a:solidFill>
              <a:latin typeface="Sora"/>
              <a:ea typeface="Sora"/>
              <a:cs typeface="Sora"/>
              <a:sym typeface="Sora"/>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103864"/>
              </a:solidFill>
              <a:latin typeface="Sora"/>
              <a:ea typeface="Sora"/>
              <a:cs typeface="Sora"/>
              <a:sym typeface="Sora"/>
            </a:endParaRPr>
          </a:p>
          <a:p>
            <a:pPr indent="457200" lvl="0" marL="457200" marR="0" rtl="0" algn="l">
              <a:lnSpc>
                <a:spcPct val="100000"/>
              </a:lnSpc>
              <a:spcBef>
                <a:spcPts val="0"/>
              </a:spcBef>
              <a:spcAft>
                <a:spcPts val="0"/>
              </a:spcAft>
              <a:buNone/>
            </a:pPr>
            <a:r>
              <a:rPr lang="en-US" sz="1700">
                <a:solidFill>
                  <a:srgbClr val="103864"/>
                </a:solidFill>
                <a:latin typeface="Sora"/>
                <a:ea typeface="Sora"/>
                <a:cs typeface="Sora"/>
                <a:sym typeface="Sora"/>
              </a:rPr>
              <a:t>temp_bmi = data.loc[(data['bmi'] &gt; 25)]</a:t>
            </a:r>
            <a:endParaRPr sz="1700">
              <a:solidFill>
                <a:srgbClr val="103864"/>
              </a:solidFill>
              <a:latin typeface="Sora"/>
              <a:ea typeface="Sora"/>
              <a:cs typeface="Sora"/>
              <a:sym typeface="Sora"/>
            </a:endParaRPr>
          </a:p>
          <a:p>
            <a:pPr indent="457200" lvl="0" marL="457200" marR="0" rtl="0" algn="l">
              <a:lnSpc>
                <a:spcPct val="100000"/>
              </a:lnSpc>
              <a:spcBef>
                <a:spcPts val="0"/>
              </a:spcBef>
              <a:spcAft>
                <a:spcPts val="0"/>
              </a:spcAft>
              <a:buNone/>
            </a:pPr>
            <a:r>
              <a:rPr lang="en-US" sz="1700">
                <a:solidFill>
                  <a:srgbClr val="103864"/>
                </a:solidFill>
                <a:latin typeface="Sora"/>
                <a:ea typeface="Sora"/>
                <a:cs typeface="Sora"/>
                <a:sym typeface="Sora"/>
              </a:rPr>
              <a:t>s</a:t>
            </a:r>
            <a:r>
              <a:rPr lang="en-US" sz="1700">
                <a:solidFill>
                  <a:srgbClr val="103864"/>
                </a:solidFill>
                <a:latin typeface="Sora"/>
                <a:ea typeface="Sora"/>
                <a:cs typeface="Sora"/>
                <a:sym typeface="Sora"/>
              </a:rPr>
              <a:t>um_bmi = temp_bmi.charges.sum()</a:t>
            </a:r>
            <a:endParaRPr sz="1700">
              <a:solidFill>
                <a:srgbClr val="103864"/>
              </a:solidFill>
              <a:latin typeface="Sora"/>
              <a:ea typeface="Sora"/>
              <a:cs typeface="Sora"/>
              <a:sym typeface="Sora"/>
            </a:endParaRPr>
          </a:p>
          <a:p>
            <a:pPr indent="457200" lvl="0" marL="457200" marR="0" rtl="0" algn="l">
              <a:lnSpc>
                <a:spcPct val="100000"/>
              </a:lnSpc>
              <a:spcBef>
                <a:spcPts val="0"/>
              </a:spcBef>
              <a:spcAft>
                <a:spcPts val="0"/>
              </a:spcAft>
              <a:buClr>
                <a:schemeClr val="dk1"/>
              </a:buClr>
              <a:buSzPts val="1100"/>
              <a:buFont typeface="Arial"/>
              <a:buNone/>
            </a:pPr>
            <a:r>
              <a:rPr lang="en-US" sz="1700">
                <a:solidFill>
                  <a:srgbClr val="103864"/>
                </a:solidFill>
                <a:latin typeface="Sora"/>
                <a:ea typeface="Sora"/>
                <a:cs typeface="Sora"/>
                <a:sym typeface="Sora"/>
              </a:rPr>
              <a:t>temp_bmi_kurang = data.loc[(data['bmi'] &lt; 25)]</a:t>
            </a:r>
            <a:endParaRPr sz="1700">
              <a:solidFill>
                <a:srgbClr val="103864"/>
              </a:solidFill>
              <a:latin typeface="Sora"/>
              <a:ea typeface="Sora"/>
              <a:cs typeface="Sora"/>
              <a:sym typeface="Sora"/>
            </a:endParaRPr>
          </a:p>
          <a:p>
            <a:pPr indent="457200" lvl="0" marL="457200" marR="0" rtl="0" algn="l">
              <a:lnSpc>
                <a:spcPct val="100000"/>
              </a:lnSpc>
              <a:spcBef>
                <a:spcPts val="0"/>
              </a:spcBef>
              <a:spcAft>
                <a:spcPts val="0"/>
              </a:spcAft>
              <a:buNone/>
            </a:pPr>
            <a:r>
              <a:rPr lang="en-US" sz="1700">
                <a:solidFill>
                  <a:srgbClr val="103864"/>
                </a:solidFill>
                <a:latin typeface="Sora"/>
                <a:ea typeface="Sora"/>
                <a:cs typeface="Sora"/>
                <a:sym typeface="Sora"/>
              </a:rPr>
              <a:t>sum_bmi_kurang = temp_bmi_kurang.charges.sum()</a:t>
            </a:r>
            <a:endParaRPr sz="1700">
              <a:solidFill>
                <a:srgbClr val="103864"/>
              </a:solidFill>
              <a:latin typeface="Sora"/>
              <a:ea typeface="Sora"/>
              <a:cs typeface="Sora"/>
              <a:sym typeface="Sora"/>
            </a:endParaRPr>
          </a:p>
          <a:p>
            <a:pPr indent="0" lvl="0" marL="457200" marR="0" rtl="0" algn="l">
              <a:lnSpc>
                <a:spcPct val="100000"/>
              </a:lnSpc>
              <a:spcBef>
                <a:spcPts val="0"/>
              </a:spcBef>
              <a:spcAft>
                <a:spcPts val="0"/>
              </a:spcAft>
              <a:buNone/>
            </a:pPr>
            <a:r>
              <a:t/>
            </a:r>
            <a:endParaRPr sz="1700">
              <a:solidFill>
                <a:srgbClr val="103864"/>
              </a:solidFill>
              <a:latin typeface="Sora"/>
              <a:ea typeface="Sora"/>
              <a:cs typeface="Sora"/>
              <a:sym typeface="Sora"/>
            </a:endParaRPr>
          </a:p>
          <a:p>
            <a:pPr indent="457200" lvl="0" marL="457200" marR="0" rtl="0" algn="l">
              <a:lnSpc>
                <a:spcPct val="100000"/>
              </a:lnSpc>
              <a:spcBef>
                <a:spcPts val="0"/>
              </a:spcBef>
              <a:spcAft>
                <a:spcPts val="0"/>
              </a:spcAft>
              <a:buNone/>
            </a:pPr>
            <a:r>
              <a:rPr lang="en-US" sz="1700">
                <a:solidFill>
                  <a:srgbClr val="103864"/>
                </a:solidFill>
                <a:latin typeface="Sora"/>
                <a:ea typeface="Sora"/>
                <a:cs typeface="Sora"/>
                <a:sym typeface="Sora"/>
              </a:rPr>
              <a:t>temp_bmi_charges = temp_bmi.loc[temp_bmi.charges &gt; 16</a:t>
            </a:r>
            <a:r>
              <a:rPr lang="en-US" sz="1700">
                <a:solidFill>
                  <a:srgbClr val="103864"/>
                </a:solidFill>
                <a:latin typeface="Sora"/>
                <a:ea typeface="Sora"/>
                <a:cs typeface="Sora"/>
                <a:sym typeface="Sora"/>
              </a:rPr>
              <a:t>700]</a:t>
            </a:r>
            <a:endParaRPr sz="1700">
              <a:solidFill>
                <a:srgbClr val="103864"/>
              </a:solidFill>
              <a:latin typeface="Sora"/>
              <a:ea typeface="Sora"/>
              <a:cs typeface="Sora"/>
              <a:sym typeface="Sora"/>
            </a:endParaRPr>
          </a:p>
          <a:p>
            <a:pPr indent="457200" lvl="0" marL="457200" marR="0" rtl="0" algn="l">
              <a:lnSpc>
                <a:spcPct val="100000"/>
              </a:lnSpc>
              <a:spcBef>
                <a:spcPts val="0"/>
              </a:spcBef>
              <a:spcAft>
                <a:spcPts val="0"/>
              </a:spcAft>
              <a:buNone/>
            </a:pPr>
            <a:r>
              <a:rPr lang="en-US" sz="1700">
                <a:solidFill>
                  <a:srgbClr val="103864"/>
                </a:solidFill>
                <a:latin typeface="Sora"/>
                <a:ea typeface="Sora"/>
                <a:cs typeface="Sora"/>
                <a:sym typeface="Sora"/>
              </a:rPr>
              <a:t>sum_bmi_charges = temp_bmi_charges.charges.sum()</a:t>
            </a:r>
            <a:endParaRPr sz="1700">
              <a:solidFill>
                <a:srgbClr val="103864"/>
              </a:solidFill>
              <a:latin typeface="Sora"/>
              <a:ea typeface="Sora"/>
              <a:cs typeface="Sora"/>
              <a:sym typeface="Sora"/>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103864"/>
              </a:solidFill>
              <a:latin typeface="Sora"/>
              <a:ea typeface="Sora"/>
              <a:cs typeface="Sora"/>
              <a:sym typeface="Sora"/>
            </a:endParaRPr>
          </a:p>
          <a:p>
            <a:pPr indent="-355600" lvl="0" marL="914400" marR="0" rtl="0" algn="l">
              <a:lnSpc>
                <a:spcPct val="100000"/>
              </a:lnSpc>
              <a:spcBef>
                <a:spcPts val="0"/>
              </a:spcBef>
              <a:spcAft>
                <a:spcPts val="0"/>
              </a:spcAft>
              <a:buClr>
                <a:srgbClr val="103864"/>
              </a:buClr>
              <a:buSzPts val="2000"/>
              <a:buFont typeface="Sora"/>
              <a:buChar char="•"/>
            </a:pPr>
            <a:r>
              <a:rPr b="0" i="0" lang="en-US" sz="2000" u="none" cap="none" strike="noStrike">
                <a:solidFill>
                  <a:srgbClr val="103864"/>
                </a:solidFill>
                <a:latin typeface="Sora"/>
                <a:ea typeface="Sora"/>
                <a:cs typeface="Sora"/>
                <a:sym typeface="Sora"/>
              </a:rPr>
              <a:t>Result</a:t>
            </a:r>
            <a:endParaRPr b="0" i="0" sz="2000" u="none" cap="none" strike="noStrike">
              <a:solidFill>
                <a:srgbClr val="103864"/>
              </a:solidFill>
              <a:latin typeface="Sora"/>
              <a:ea typeface="Sora"/>
              <a:cs typeface="Sora"/>
              <a:sym typeface="Sora"/>
            </a:endParaRPr>
          </a:p>
          <a:p>
            <a:pPr indent="0" lvl="0" marL="914400" marR="0" rtl="0" algn="l">
              <a:lnSpc>
                <a:spcPct val="100000"/>
              </a:lnSpc>
              <a:spcBef>
                <a:spcPts val="0"/>
              </a:spcBef>
              <a:spcAft>
                <a:spcPts val="0"/>
              </a:spcAft>
              <a:buNone/>
            </a:pPr>
            <a:r>
              <a:rPr lang="en-US" sz="2000">
                <a:solidFill>
                  <a:schemeClr val="dk1"/>
                </a:solidFill>
                <a:highlight>
                  <a:srgbClr val="FFFFFF"/>
                </a:highlight>
                <a:latin typeface="Sora Medium"/>
                <a:ea typeface="Sora Medium"/>
                <a:cs typeface="Sora Medium"/>
                <a:sym typeface="Sora Medium"/>
              </a:rPr>
              <a:t>Jadi lebih mungkin terjadi Seseorang dengan BMI diatas 25 mendapatkan tagihan kesehatan diatas 16.7k (0.6)daripada seseorang dengan BMI dibawah 25 mendapat tagihan kesehatan diatas 16.7k (0.45)</a:t>
            </a:r>
            <a:endParaRPr sz="2000">
              <a:solidFill>
                <a:srgbClr val="103864"/>
              </a:solidFill>
              <a:latin typeface="Sora Medium"/>
              <a:ea typeface="Sora Medium"/>
              <a:cs typeface="Sora Medium"/>
              <a:sym typeface="Sora Medium"/>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g1451da43991_0_20"/>
          <p:cNvSpPr txBox="1"/>
          <p:nvPr>
            <p:ph type="title"/>
          </p:nvPr>
        </p:nvSpPr>
        <p:spPr>
          <a:xfrm>
            <a:off x="388943" y="365125"/>
            <a:ext cx="114015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03864"/>
              </a:buClr>
              <a:buSzPts val="3200"/>
              <a:buFont typeface="Sora"/>
              <a:buNone/>
            </a:pPr>
            <a:r>
              <a:rPr lang="en-US"/>
              <a:t>Smoker vs Non Smoker</a:t>
            </a:r>
            <a:endParaRPr/>
          </a:p>
        </p:txBody>
      </p:sp>
      <p:sp>
        <p:nvSpPr>
          <p:cNvPr id="345" name="Google Shape;345;g1451da43991_0_20"/>
          <p:cNvSpPr txBox="1"/>
          <p:nvPr/>
        </p:nvSpPr>
        <p:spPr>
          <a:xfrm>
            <a:off x="401515" y="1584375"/>
            <a:ext cx="11388900" cy="4155900"/>
          </a:xfrm>
          <a:prstGeom prst="rect">
            <a:avLst/>
          </a:prstGeom>
          <a:noFill/>
          <a:ln>
            <a:noFill/>
          </a:ln>
        </p:spPr>
        <p:txBody>
          <a:bodyPr anchorCtr="0" anchor="t" bIns="45700" lIns="91425" spcFirstLastPara="1" rIns="91425" wrap="square" tIns="45700">
            <a:spAutoFit/>
          </a:bodyPr>
          <a:lstStyle/>
          <a:p>
            <a:pPr indent="-355600" lvl="0" marL="457200" marR="0" rtl="0" algn="l">
              <a:lnSpc>
                <a:spcPct val="100000"/>
              </a:lnSpc>
              <a:spcBef>
                <a:spcPts val="0"/>
              </a:spcBef>
              <a:spcAft>
                <a:spcPts val="0"/>
              </a:spcAft>
              <a:buClr>
                <a:srgbClr val="103864"/>
              </a:buClr>
              <a:buSzPts val="2000"/>
              <a:buFont typeface="Sora"/>
              <a:buChar char="•"/>
            </a:pPr>
            <a:r>
              <a:rPr lang="en-US" sz="2000">
                <a:solidFill>
                  <a:schemeClr val="dk1"/>
                </a:solidFill>
                <a:highlight>
                  <a:srgbClr val="FFFFFF"/>
                </a:highlight>
                <a:latin typeface="Sora"/>
                <a:ea typeface="Sora"/>
                <a:cs typeface="Sora"/>
                <a:sym typeface="Sora"/>
              </a:rPr>
              <a:t>Peluang seseorang perokok dengan BMI diatas 25 mendapatkan tagihan kesehatan diatas 16.7k dengan seseorang non perokok dengan BMI diatas 25 mendapatkan tagihan kesehatan diatas 16.7k</a:t>
            </a:r>
            <a:endParaRPr sz="2000">
              <a:solidFill>
                <a:schemeClr val="dk1"/>
              </a:solidFill>
              <a:highlight>
                <a:srgbClr val="FFFFFF"/>
              </a:highlight>
              <a:latin typeface="Sora"/>
              <a:ea typeface="Sora"/>
              <a:cs typeface="Sora"/>
              <a:sym typeface="Sora"/>
            </a:endParaRPr>
          </a:p>
          <a:p>
            <a:pPr indent="0" lvl="0" marL="0" marR="0" rtl="0" algn="l">
              <a:lnSpc>
                <a:spcPct val="100000"/>
              </a:lnSpc>
              <a:spcBef>
                <a:spcPts val="0"/>
              </a:spcBef>
              <a:spcAft>
                <a:spcPts val="0"/>
              </a:spcAft>
              <a:buNone/>
            </a:pPr>
            <a:r>
              <a:rPr lang="en-US" sz="2000">
                <a:solidFill>
                  <a:schemeClr val="dk1"/>
                </a:solidFill>
                <a:highlight>
                  <a:srgbClr val="FFFFFF"/>
                </a:highlight>
                <a:latin typeface="Sora"/>
                <a:ea typeface="Sora"/>
                <a:cs typeface="Sora"/>
                <a:sym typeface="Sora"/>
              </a:rPr>
              <a:t>		</a:t>
            </a:r>
            <a:r>
              <a:rPr lang="en-US">
                <a:solidFill>
                  <a:schemeClr val="dk1"/>
                </a:solidFill>
                <a:highlight>
                  <a:srgbClr val="FFFFFF"/>
                </a:highlight>
                <a:latin typeface="Sora"/>
                <a:ea typeface="Sora"/>
                <a:cs typeface="Sora"/>
                <a:sym typeface="Sora"/>
              </a:rPr>
              <a:t>temp_bmi_charges_smoker = data.loc[(data['bmi'] &gt; 25) &amp; (data['charges'] &gt; 16700) &amp; (data.smoker == ‘yes;)]</a:t>
            </a:r>
            <a:endParaRPr>
              <a:solidFill>
                <a:schemeClr val="dk1"/>
              </a:solidFill>
              <a:highlight>
                <a:srgbClr val="FFFFFF"/>
              </a:highlight>
              <a:latin typeface="Sora"/>
              <a:ea typeface="Sora"/>
              <a:cs typeface="Sora"/>
              <a:sym typeface="Sora"/>
            </a:endParaRPr>
          </a:p>
          <a:p>
            <a:pPr indent="0" lvl="0" marL="914400" rtl="0" algn="l">
              <a:spcBef>
                <a:spcPts val="0"/>
              </a:spcBef>
              <a:spcAft>
                <a:spcPts val="0"/>
              </a:spcAft>
              <a:buClr>
                <a:schemeClr val="dk1"/>
              </a:buClr>
              <a:buSzPts val="1100"/>
              <a:buFont typeface="Arial"/>
              <a:buNone/>
            </a:pPr>
            <a:r>
              <a:rPr lang="en-US">
                <a:solidFill>
                  <a:schemeClr val="dk1"/>
                </a:solidFill>
                <a:highlight>
                  <a:srgbClr val="FFFFFF"/>
                </a:highlight>
                <a:latin typeface="Sora"/>
                <a:ea typeface="Sora"/>
                <a:cs typeface="Sora"/>
                <a:sym typeface="Sora"/>
              </a:rPr>
              <a:t>sum_bmi_charges_smoker = temp_bmi_charges_smoker.charges.sum()</a:t>
            </a:r>
            <a:endParaRPr>
              <a:solidFill>
                <a:schemeClr val="dk1"/>
              </a:solidFill>
              <a:highlight>
                <a:srgbClr val="FFFFFF"/>
              </a:highlight>
              <a:latin typeface="Sora"/>
              <a:ea typeface="Sora"/>
              <a:cs typeface="Sora"/>
              <a:sym typeface="Sora"/>
            </a:endParaRPr>
          </a:p>
          <a:p>
            <a:pPr indent="457200" lvl="0" marL="457200" rtl="0" algn="l">
              <a:spcBef>
                <a:spcPts val="0"/>
              </a:spcBef>
              <a:spcAft>
                <a:spcPts val="0"/>
              </a:spcAft>
              <a:buNone/>
            </a:pPr>
            <a:r>
              <a:rPr lang="en-US">
                <a:solidFill>
                  <a:schemeClr val="dk1"/>
                </a:solidFill>
                <a:highlight>
                  <a:srgbClr val="FFFFFF"/>
                </a:highlight>
                <a:latin typeface="Sora"/>
                <a:ea typeface="Sora"/>
                <a:cs typeface="Sora"/>
                <a:sym typeface="Sora"/>
              </a:rPr>
              <a:t>p_bmi_charges_smoker = sum_bmi_charges_smoker/sum_bmi_charges</a:t>
            </a:r>
            <a:endParaRPr>
              <a:solidFill>
                <a:schemeClr val="dk1"/>
              </a:solidFill>
              <a:highlight>
                <a:srgbClr val="FFFFFF"/>
              </a:highlight>
              <a:latin typeface="Sora"/>
              <a:ea typeface="Sora"/>
              <a:cs typeface="Sora"/>
              <a:sym typeface="Sora"/>
            </a:endParaRPr>
          </a:p>
          <a:p>
            <a:pPr indent="457200" lvl="0" marL="457200" rtl="0" algn="l">
              <a:spcBef>
                <a:spcPts val="0"/>
              </a:spcBef>
              <a:spcAft>
                <a:spcPts val="0"/>
              </a:spcAft>
              <a:buNone/>
            </a:pPr>
            <a:r>
              <a:t/>
            </a:r>
            <a:endParaRPr>
              <a:solidFill>
                <a:schemeClr val="dk1"/>
              </a:solidFill>
              <a:highlight>
                <a:srgbClr val="FFFFFF"/>
              </a:highlight>
              <a:latin typeface="Sora"/>
              <a:ea typeface="Sora"/>
              <a:cs typeface="Sora"/>
              <a:sym typeface="Sora"/>
            </a:endParaRPr>
          </a:p>
          <a:p>
            <a:pPr indent="0" lvl="0" marL="914400" marR="0" rtl="0" algn="l">
              <a:lnSpc>
                <a:spcPct val="100000"/>
              </a:lnSpc>
              <a:spcBef>
                <a:spcPts val="0"/>
              </a:spcBef>
              <a:spcAft>
                <a:spcPts val="0"/>
              </a:spcAft>
              <a:buNone/>
            </a:pPr>
            <a:r>
              <a:rPr lang="en-US">
                <a:solidFill>
                  <a:schemeClr val="dk1"/>
                </a:solidFill>
                <a:highlight>
                  <a:srgbClr val="FFFFFF"/>
                </a:highlight>
                <a:latin typeface="Sora"/>
                <a:ea typeface="Sora"/>
                <a:cs typeface="Sora"/>
                <a:sym typeface="Sora"/>
              </a:rPr>
              <a:t>temp_bmi_charges_nosmoker = data.loc[(data['bmi'] &gt; 25) &amp; (data['charges'] &gt; 16700) &amp; (data.smoker == 'no')]</a:t>
            </a:r>
            <a:endParaRPr>
              <a:solidFill>
                <a:schemeClr val="dk1"/>
              </a:solidFill>
              <a:highlight>
                <a:srgbClr val="FFFFFF"/>
              </a:highlight>
              <a:latin typeface="Sora"/>
              <a:ea typeface="Sora"/>
              <a:cs typeface="Sora"/>
              <a:sym typeface="Sora"/>
            </a:endParaRPr>
          </a:p>
          <a:p>
            <a:pPr indent="0" lvl="0" marL="914400" marR="0" rtl="0" algn="l">
              <a:lnSpc>
                <a:spcPct val="100000"/>
              </a:lnSpc>
              <a:spcBef>
                <a:spcPts val="0"/>
              </a:spcBef>
              <a:spcAft>
                <a:spcPts val="0"/>
              </a:spcAft>
              <a:buClr>
                <a:schemeClr val="dk1"/>
              </a:buClr>
              <a:buSzPts val="1100"/>
              <a:buFont typeface="Arial"/>
              <a:buNone/>
            </a:pPr>
            <a:r>
              <a:rPr lang="en-US">
                <a:solidFill>
                  <a:schemeClr val="dk1"/>
                </a:solidFill>
                <a:highlight>
                  <a:srgbClr val="FFFFFF"/>
                </a:highlight>
                <a:latin typeface="Sora"/>
                <a:ea typeface="Sora"/>
                <a:cs typeface="Sora"/>
                <a:sym typeface="Sora"/>
              </a:rPr>
              <a:t>sum_bmi_charges_nosmoker = temp_bmi_charges_nosmoker.charges.sum()</a:t>
            </a:r>
            <a:endParaRPr>
              <a:solidFill>
                <a:schemeClr val="dk1"/>
              </a:solidFill>
              <a:highlight>
                <a:srgbClr val="FFFFFF"/>
              </a:highlight>
              <a:latin typeface="Sora"/>
              <a:ea typeface="Sora"/>
              <a:cs typeface="Sora"/>
              <a:sym typeface="Sora"/>
            </a:endParaRPr>
          </a:p>
          <a:p>
            <a:pPr indent="457200" lvl="0" marL="457200" marR="0" rtl="0" algn="l">
              <a:lnSpc>
                <a:spcPct val="100000"/>
              </a:lnSpc>
              <a:spcBef>
                <a:spcPts val="0"/>
              </a:spcBef>
              <a:spcAft>
                <a:spcPts val="0"/>
              </a:spcAft>
              <a:buNone/>
            </a:pPr>
            <a:r>
              <a:rPr lang="en-US">
                <a:solidFill>
                  <a:schemeClr val="dk1"/>
                </a:solidFill>
                <a:highlight>
                  <a:srgbClr val="FFFFFF"/>
                </a:highlight>
                <a:latin typeface="Sora"/>
                <a:ea typeface="Sora"/>
                <a:cs typeface="Sora"/>
                <a:sym typeface="Sora"/>
              </a:rPr>
              <a:t>p_bmi_charges_nosmoker = sum_bmi_charges_nosmoker/sum_bmi_charges</a:t>
            </a:r>
            <a:endParaRPr sz="2000">
              <a:solidFill>
                <a:schemeClr val="dk1"/>
              </a:solidFill>
              <a:highlight>
                <a:srgbClr val="FFFFFF"/>
              </a:highlight>
              <a:latin typeface="Sora"/>
              <a:ea typeface="Sora"/>
              <a:cs typeface="Sora"/>
              <a:sym typeface="Sora"/>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103864"/>
              </a:solidFill>
              <a:latin typeface="Sora"/>
              <a:ea typeface="Sora"/>
              <a:cs typeface="Sora"/>
              <a:sym typeface="Sora"/>
            </a:endParaRPr>
          </a:p>
          <a:p>
            <a:pPr indent="-355600" lvl="0" marL="457200" marR="0" rtl="0" algn="l">
              <a:lnSpc>
                <a:spcPct val="100000"/>
              </a:lnSpc>
              <a:spcBef>
                <a:spcPts val="0"/>
              </a:spcBef>
              <a:spcAft>
                <a:spcPts val="0"/>
              </a:spcAft>
              <a:buClr>
                <a:srgbClr val="103864"/>
              </a:buClr>
              <a:buSzPts val="2000"/>
              <a:buFont typeface="Sora"/>
              <a:buChar char="•"/>
            </a:pPr>
            <a:r>
              <a:rPr b="0" i="0" lang="en-US" sz="2000" u="none" cap="none" strike="noStrike">
                <a:solidFill>
                  <a:srgbClr val="103864"/>
                </a:solidFill>
                <a:latin typeface="Sora"/>
                <a:ea typeface="Sora"/>
                <a:cs typeface="Sora"/>
                <a:sym typeface="Sora"/>
              </a:rPr>
              <a:t>Result</a:t>
            </a:r>
            <a:endParaRPr b="0" i="0" sz="2000" u="none" cap="none" strike="noStrike">
              <a:solidFill>
                <a:srgbClr val="103864"/>
              </a:solidFill>
              <a:latin typeface="Sora"/>
              <a:ea typeface="Sora"/>
              <a:cs typeface="Sora"/>
              <a:sym typeface="Sora"/>
            </a:endParaRPr>
          </a:p>
          <a:p>
            <a:pPr indent="0" lvl="0" marL="457200" marR="0" rtl="0" algn="l">
              <a:lnSpc>
                <a:spcPct val="100000"/>
              </a:lnSpc>
              <a:spcBef>
                <a:spcPts val="0"/>
              </a:spcBef>
              <a:spcAft>
                <a:spcPts val="0"/>
              </a:spcAft>
              <a:buNone/>
            </a:pPr>
            <a:r>
              <a:rPr lang="en-US" sz="2000">
                <a:solidFill>
                  <a:schemeClr val="dk1"/>
                </a:solidFill>
                <a:highlight>
                  <a:srgbClr val="FFFFFF"/>
                </a:highlight>
                <a:latin typeface="Sora"/>
                <a:ea typeface="Sora"/>
                <a:cs typeface="Sora"/>
                <a:sym typeface="Sora"/>
              </a:rPr>
              <a:t>Jadi lebih mungkin terjadi Seseorang perokok dengan BMI diatas 25 mendapatkan tagihan kesehatan diatas 16.7k (0.82) daripada seseorang non perokok dengan BMI diatas 25 mendapatkan tagihan kesehatan diatas 16.7k (0.17)</a:t>
            </a:r>
            <a:endParaRPr sz="2000">
              <a:solidFill>
                <a:schemeClr val="dk1"/>
              </a:solidFill>
              <a:highlight>
                <a:srgbClr val="FFFFFF"/>
              </a:highlight>
              <a:latin typeface="Sora"/>
              <a:ea typeface="Sora"/>
              <a:cs typeface="Sora"/>
              <a:sym typeface="Sor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g142ad2f6649_0_124"/>
          <p:cNvSpPr txBox="1"/>
          <p:nvPr>
            <p:ph type="title"/>
          </p:nvPr>
        </p:nvSpPr>
        <p:spPr>
          <a:xfrm>
            <a:off x="388943" y="365125"/>
            <a:ext cx="114015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03864"/>
              </a:buClr>
              <a:buSzPts val="3200"/>
              <a:buFont typeface="Sora"/>
              <a:buNone/>
            </a:pPr>
            <a:r>
              <a:rPr lang="en-US"/>
              <a:t>Analysis</a:t>
            </a:r>
            <a:endParaRPr/>
          </a:p>
        </p:txBody>
      </p:sp>
      <p:sp>
        <p:nvSpPr>
          <p:cNvPr id="351" name="Google Shape;351;g142ad2f6649_0_124"/>
          <p:cNvSpPr txBox="1"/>
          <p:nvPr/>
        </p:nvSpPr>
        <p:spPr>
          <a:xfrm>
            <a:off x="395240" y="1690825"/>
            <a:ext cx="11388900" cy="3924900"/>
          </a:xfrm>
          <a:prstGeom prst="rect">
            <a:avLst/>
          </a:prstGeom>
          <a:noFill/>
          <a:ln>
            <a:noFill/>
          </a:ln>
        </p:spPr>
        <p:txBody>
          <a:bodyPr anchorCtr="0" anchor="t" bIns="45700" lIns="91425" spcFirstLastPara="1" rIns="91425" wrap="square" tIns="45700">
            <a:spAutoFit/>
          </a:bodyPr>
          <a:lstStyle/>
          <a:p>
            <a:pPr indent="0" lvl="0" marL="457200" rtl="0" algn="just">
              <a:spcBef>
                <a:spcPts val="0"/>
              </a:spcBef>
              <a:spcAft>
                <a:spcPts val="0"/>
              </a:spcAft>
              <a:buNone/>
            </a:pPr>
            <a:r>
              <a:t/>
            </a:r>
            <a:endParaRPr sz="2000">
              <a:solidFill>
                <a:srgbClr val="103864"/>
              </a:solidFill>
              <a:latin typeface="Sora Medium"/>
              <a:ea typeface="Sora Medium"/>
              <a:cs typeface="Sora Medium"/>
              <a:sym typeface="Sora Medium"/>
            </a:endParaRPr>
          </a:p>
          <a:p>
            <a:pPr indent="457200" lvl="0" marL="457200" rtl="0" algn="just">
              <a:lnSpc>
                <a:spcPct val="115000"/>
              </a:lnSpc>
              <a:spcBef>
                <a:spcPts val="0"/>
              </a:spcBef>
              <a:spcAft>
                <a:spcPts val="0"/>
              </a:spcAft>
              <a:buNone/>
            </a:pPr>
            <a:r>
              <a:rPr lang="en-US" sz="2000">
                <a:solidFill>
                  <a:schemeClr val="dk1"/>
                </a:solidFill>
                <a:highlight>
                  <a:srgbClr val="FFFFFF"/>
                </a:highlight>
                <a:latin typeface="Sora Medium"/>
                <a:ea typeface="Sora Medium"/>
                <a:cs typeface="Sora Medium"/>
                <a:sym typeface="Sora Medium"/>
              </a:rPr>
              <a:t>Kemungkinan terjadi seorang perokok dengan BMI diatas 25 akan mendapatkan tagihan kesehatan di atas 16.700 adalah 0.82, lalu peluang seseorang acak tagihan kesehatannya diatas 16.7k diketahui dia adalah seorang perokok adalah 0.81.</a:t>
            </a:r>
            <a:endParaRPr sz="2000">
              <a:solidFill>
                <a:schemeClr val="dk1"/>
              </a:solidFill>
              <a:highlight>
                <a:srgbClr val="FFFFFF"/>
              </a:highlight>
              <a:latin typeface="Sora Medium"/>
              <a:ea typeface="Sora Medium"/>
              <a:cs typeface="Sora Medium"/>
              <a:sym typeface="Sora Medium"/>
            </a:endParaRPr>
          </a:p>
          <a:p>
            <a:pPr indent="457200" lvl="0" marL="457200" rtl="0" algn="just">
              <a:spcBef>
                <a:spcPts val="0"/>
              </a:spcBef>
              <a:spcAft>
                <a:spcPts val="0"/>
              </a:spcAft>
              <a:buNone/>
            </a:pPr>
            <a:r>
              <a:rPr lang="en-US" sz="2000">
                <a:solidFill>
                  <a:schemeClr val="dk1"/>
                </a:solidFill>
                <a:highlight>
                  <a:srgbClr val="FFFFFF"/>
                </a:highlight>
                <a:latin typeface="Sora Medium"/>
                <a:ea typeface="Sora Medium"/>
                <a:cs typeface="Sora Medium"/>
                <a:sym typeface="Sora Medium"/>
              </a:rPr>
              <a:t>Lebih mungkin terjadi Seseorang dengan BMI diatas 25 mendapatkan tagihan kesehatan diatas 16.7k (0.6)daripada seseorang dengan BMI dibawah 25 mendapat tagihan kesehatan diatas 16.7k (0.45) dan lebih mungkin terjadi Seseorang perokok dengan BMI diatas 25 mendapatkan tagihan kesehatan diatas 16.7k (0.82) daripada seseorang non perokok dengan BMI diatas 25 mendapatkan tagihan kesehatan diatas 16.7k (0.17)</a:t>
            </a:r>
            <a:endParaRPr sz="2000">
              <a:solidFill>
                <a:schemeClr val="dk1"/>
              </a:solidFill>
              <a:highlight>
                <a:srgbClr val="FFFFFF"/>
              </a:highlight>
              <a:latin typeface="Sora Medium"/>
              <a:ea typeface="Sora Medium"/>
              <a:cs typeface="Sora Medium"/>
              <a:sym typeface="Sora Medium"/>
            </a:endParaRPr>
          </a:p>
          <a:p>
            <a:pPr indent="0" lvl="0" marL="457200" rtl="0" algn="just">
              <a:spcBef>
                <a:spcPts val="0"/>
              </a:spcBef>
              <a:spcAft>
                <a:spcPts val="0"/>
              </a:spcAft>
              <a:buNone/>
            </a:pPr>
            <a:r>
              <a:t/>
            </a:r>
            <a:endParaRPr sz="2000">
              <a:solidFill>
                <a:schemeClr val="dk1"/>
              </a:solidFill>
              <a:highlight>
                <a:srgbClr val="FFFFFF"/>
              </a:highlight>
              <a:latin typeface="Sora Medium"/>
              <a:ea typeface="Sora Medium"/>
              <a:cs typeface="Sora Medium"/>
              <a:sym typeface="Sora Medium"/>
            </a:endParaRPr>
          </a:p>
          <a:p>
            <a:pPr indent="0" lvl="0" marL="0" marR="0" rtl="0" algn="just">
              <a:lnSpc>
                <a:spcPct val="100000"/>
              </a:lnSpc>
              <a:spcBef>
                <a:spcPts val="0"/>
              </a:spcBef>
              <a:spcAft>
                <a:spcPts val="0"/>
              </a:spcAft>
              <a:buClr>
                <a:srgbClr val="000000"/>
              </a:buClr>
              <a:buSzPts val="2000"/>
              <a:buFont typeface="Arial"/>
              <a:buNone/>
            </a:pPr>
            <a:r>
              <a:t/>
            </a:r>
            <a:endParaRPr i="0" sz="2000" u="none" cap="none" strike="noStrike">
              <a:solidFill>
                <a:srgbClr val="103864"/>
              </a:solidFill>
              <a:latin typeface="Sora Medium"/>
              <a:ea typeface="Sora Medium"/>
              <a:cs typeface="Sora Medium"/>
              <a:sym typeface="Sora Medium"/>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g142ad2f6649_0_149"/>
          <p:cNvSpPr txBox="1"/>
          <p:nvPr>
            <p:ph type="title"/>
          </p:nvPr>
        </p:nvSpPr>
        <p:spPr>
          <a:xfrm>
            <a:off x="316523" y="2691441"/>
            <a:ext cx="11582400" cy="896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103864"/>
              </a:buClr>
              <a:buSzPts val="4000"/>
              <a:buFont typeface="Sora"/>
              <a:buNone/>
            </a:pPr>
            <a:r>
              <a:rPr lang="en-US" sz="4000"/>
              <a:t>Variables Correlation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g142ad2f6649_0_154"/>
          <p:cNvSpPr txBox="1"/>
          <p:nvPr>
            <p:ph type="title"/>
          </p:nvPr>
        </p:nvSpPr>
        <p:spPr>
          <a:xfrm>
            <a:off x="388943" y="365125"/>
            <a:ext cx="114015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03864"/>
              </a:buClr>
              <a:buSzPts val="3200"/>
              <a:buFont typeface="Sora"/>
              <a:buNone/>
            </a:pPr>
            <a:r>
              <a:rPr lang="en-US"/>
              <a:t>Correlation </a:t>
            </a:r>
            <a:endParaRPr/>
          </a:p>
        </p:txBody>
      </p:sp>
      <p:sp>
        <p:nvSpPr>
          <p:cNvPr id="363" name="Google Shape;363;g142ad2f6649_0_154"/>
          <p:cNvSpPr txBox="1"/>
          <p:nvPr/>
        </p:nvSpPr>
        <p:spPr>
          <a:xfrm>
            <a:off x="395240" y="1386375"/>
            <a:ext cx="11388900" cy="49332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Clr>
                <a:srgbClr val="000000"/>
              </a:buClr>
              <a:buSzPts val="2000"/>
              <a:buFont typeface="Arial"/>
              <a:buNone/>
            </a:pPr>
            <a:r>
              <a:t/>
            </a:r>
            <a:endParaRPr i="0" sz="1900" u="none" cap="none" strike="noStrike">
              <a:solidFill>
                <a:srgbClr val="103864"/>
              </a:solidFill>
              <a:latin typeface="Sora"/>
              <a:ea typeface="Sora"/>
              <a:cs typeface="Sora"/>
              <a:sym typeface="Sora"/>
            </a:endParaRPr>
          </a:p>
          <a:p>
            <a:pPr indent="-349250" lvl="0" marL="457200" marR="0" rtl="0" algn="l">
              <a:lnSpc>
                <a:spcPct val="100000"/>
              </a:lnSpc>
              <a:spcBef>
                <a:spcPts val="0"/>
              </a:spcBef>
              <a:spcAft>
                <a:spcPts val="0"/>
              </a:spcAft>
              <a:buClr>
                <a:srgbClr val="103864"/>
              </a:buClr>
              <a:buSzPts val="1900"/>
              <a:buFont typeface="Sora"/>
              <a:buChar char="•"/>
            </a:pPr>
            <a:r>
              <a:rPr lang="en-US" sz="1900">
                <a:solidFill>
                  <a:srgbClr val="103864"/>
                </a:solidFill>
                <a:latin typeface="Sora"/>
                <a:ea typeface="Sora"/>
                <a:cs typeface="Sora"/>
                <a:sym typeface="Sora"/>
              </a:rPr>
              <a:t>Saya menggunakan fitur .corr() dan heatmap() dari seaborn</a:t>
            </a:r>
            <a:endParaRPr i="0" sz="1900" u="none" cap="none" strike="noStrike">
              <a:solidFill>
                <a:srgbClr val="103864"/>
              </a:solidFill>
              <a:latin typeface="Sora"/>
              <a:ea typeface="Sora"/>
              <a:cs typeface="Sora"/>
              <a:sym typeface="Sora"/>
            </a:endParaRPr>
          </a:p>
          <a:p>
            <a:pPr indent="0" lvl="0" marL="457200" marR="0" rtl="0" algn="l">
              <a:lnSpc>
                <a:spcPct val="100000"/>
              </a:lnSpc>
              <a:spcBef>
                <a:spcPts val="0"/>
              </a:spcBef>
              <a:spcAft>
                <a:spcPts val="0"/>
              </a:spcAft>
              <a:buClr>
                <a:srgbClr val="000000"/>
              </a:buClr>
              <a:buSzPts val="2000"/>
              <a:buFont typeface="Arial"/>
              <a:buNone/>
            </a:pPr>
            <a:r>
              <a:t/>
            </a:r>
            <a:endParaRPr i="0" sz="1900" u="none" cap="none" strike="noStrike">
              <a:solidFill>
                <a:srgbClr val="103864"/>
              </a:solidFill>
              <a:latin typeface="Sora"/>
              <a:ea typeface="Sora"/>
              <a:cs typeface="Sora"/>
              <a:sym typeface="Sora"/>
            </a:endParaRPr>
          </a:p>
          <a:p>
            <a:pPr indent="0" lvl="0" marL="457200" marR="0" rtl="0" algn="l">
              <a:lnSpc>
                <a:spcPct val="100000"/>
              </a:lnSpc>
              <a:spcBef>
                <a:spcPts val="0"/>
              </a:spcBef>
              <a:spcAft>
                <a:spcPts val="0"/>
              </a:spcAft>
              <a:buNone/>
            </a:pPr>
            <a:r>
              <a:rPr b="1" i="0" lang="en-US" sz="2000" u="none" cap="none" strike="noStrike">
                <a:solidFill>
                  <a:srgbClr val="103864"/>
                </a:solidFill>
                <a:latin typeface="Sora"/>
                <a:ea typeface="Sora"/>
                <a:cs typeface="Sora"/>
                <a:sym typeface="Sora"/>
              </a:rPr>
              <a:t>Result</a:t>
            </a:r>
            <a:endParaRPr b="1" i="0" sz="2000" u="none" cap="none" strike="noStrike">
              <a:solidFill>
                <a:srgbClr val="103864"/>
              </a:solidFill>
              <a:latin typeface="Sora"/>
              <a:ea typeface="Sora"/>
              <a:cs typeface="Sora"/>
              <a:sym typeface="Sora"/>
            </a:endParaRPr>
          </a:p>
          <a:p>
            <a:pPr indent="-349250" lvl="0" marL="457200" rtl="0" algn="l">
              <a:lnSpc>
                <a:spcPct val="115000"/>
              </a:lnSpc>
              <a:spcBef>
                <a:spcPts val="0"/>
              </a:spcBef>
              <a:spcAft>
                <a:spcPts val="0"/>
              </a:spcAft>
              <a:buClr>
                <a:schemeClr val="dk1"/>
              </a:buClr>
              <a:buSzPts val="1900"/>
              <a:buFont typeface="Sora"/>
              <a:buChar char="•"/>
            </a:pPr>
            <a:r>
              <a:rPr lang="en-US" sz="1900">
                <a:solidFill>
                  <a:schemeClr val="dk1"/>
                </a:solidFill>
                <a:highlight>
                  <a:srgbClr val="FFFFFF"/>
                </a:highlight>
                <a:latin typeface="Sora"/>
                <a:ea typeface="Sora"/>
                <a:cs typeface="Sora"/>
                <a:sym typeface="Sora"/>
              </a:rPr>
              <a:t>BMI dan Children memiliki korelasi positif sebesar 0.012759, hal tersebut berarti bahwa hubungan antara BMI dan Children hampir tidak memiliki korelasi, karena angka korelasinya mendekati nilai 0. Jadi dipastikan bahwa proporsi BMI tidak mempengaruhi Children begitu pula sebaliknya</a:t>
            </a:r>
            <a:endParaRPr sz="1900">
              <a:solidFill>
                <a:schemeClr val="dk1"/>
              </a:solidFill>
              <a:highlight>
                <a:srgbClr val="FFFFFF"/>
              </a:highlight>
              <a:latin typeface="Sora"/>
              <a:ea typeface="Sora"/>
              <a:cs typeface="Sora"/>
              <a:sym typeface="Sora"/>
            </a:endParaRPr>
          </a:p>
          <a:p>
            <a:pPr indent="-349250" lvl="0" marL="457200" rtl="0" algn="l">
              <a:lnSpc>
                <a:spcPct val="115000"/>
              </a:lnSpc>
              <a:spcBef>
                <a:spcPts val="0"/>
              </a:spcBef>
              <a:spcAft>
                <a:spcPts val="0"/>
              </a:spcAft>
              <a:buClr>
                <a:schemeClr val="dk1"/>
              </a:buClr>
              <a:buSzPts val="1900"/>
              <a:buFont typeface="Sora"/>
              <a:buChar char="•"/>
            </a:pPr>
            <a:r>
              <a:rPr lang="en-US" sz="1900">
                <a:solidFill>
                  <a:schemeClr val="dk1"/>
                </a:solidFill>
                <a:highlight>
                  <a:srgbClr val="FFFFFF"/>
                </a:highlight>
                <a:latin typeface="Sora"/>
                <a:ea typeface="Sora"/>
                <a:cs typeface="Sora"/>
                <a:sym typeface="Sora"/>
              </a:rPr>
              <a:t>Age dan BMI memiliki korelasi positif sebesar 0.109272</a:t>
            </a:r>
            <a:endParaRPr sz="1900">
              <a:solidFill>
                <a:schemeClr val="dk1"/>
              </a:solidFill>
              <a:highlight>
                <a:srgbClr val="FFFFFF"/>
              </a:highlight>
              <a:latin typeface="Sora"/>
              <a:ea typeface="Sora"/>
              <a:cs typeface="Sora"/>
              <a:sym typeface="Sora"/>
            </a:endParaRPr>
          </a:p>
          <a:p>
            <a:pPr indent="-349250" lvl="0" marL="457200" rtl="0" algn="l">
              <a:lnSpc>
                <a:spcPct val="115000"/>
              </a:lnSpc>
              <a:spcBef>
                <a:spcPts val="0"/>
              </a:spcBef>
              <a:spcAft>
                <a:spcPts val="0"/>
              </a:spcAft>
              <a:buClr>
                <a:schemeClr val="dk1"/>
              </a:buClr>
              <a:buSzPts val="1900"/>
              <a:buFont typeface="Sora"/>
              <a:buChar char="•"/>
            </a:pPr>
            <a:r>
              <a:rPr lang="en-US" sz="1900">
                <a:solidFill>
                  <a:schemeClr val="dk1"/>
                </a:solidFill>
                <a:highlight>
                  <a:srgbClr val="FFFFFF"/>
                </a:highlight>
                <a:latin typeface="Sora"/>
                <a:ea typeface="Sora"/>
                <a:cs typeface="Sora"/>
                <a:sym typeface="Sora"/>
              </a:rPr>
              <a:t>Age dan Charges memiliki korelasi positif sebesar 0.299008, itu berarti bahwa korelasi ini menjadi korelasi positif yang paling kuat, karena yang paling mendekati angka 1</a:t>
            </a:r>
            <a:endParaRPr sz="1900">
              <a:solidFill>
                <a:schemeClr val="dk1"/>
              </a:solidFill>
              <a:highlight>
                <a:srgbClr val="FFFFFF"/>
              </a:highlight>
              <a:latin typeface="Sora"/>
              <a:ea typeface="Sora"/>
              <a:cs typeface="Sora"/>
              <a:sym typeface="Sora"/>
            </a:endParaRPr>
          </a:p>
          <a:p>
            <a:pPr indent="-349250" lvl="0" marL="457200" rtl="0" algn="l">
              <a:lnSpc>
                <a:spcPct val="115000"/>
              </a:lnSpc>
              <a:spcBef>
                <a:spcPts val="0"/>
              </a:spcBef>
              <a:spcAft>
                <a:spcPts val="0"/>
              </a:spcAft>
              <a:buClr>
                <a:schemeClr val="dk1"/>
              </a:buClr>
              <a:buSzPts val="1900"/>
              <a:buFont typeface="Sora"/>
              <a:buChar char="•"/>
            </a:pPr>
            <a:r>
              <a:rPr lang="en-US" sz="1900">
                <a:solidFill>
                  <a:schemeClr val="dk1"/>
                </a:solidFill>
                <a:highlight>
                  <a:srgbClr val="FFFFFF"/>
                </a:highlight>
                <a:latin typeface="Sora"/>
                <a:ea typeface="Sora"/>
                <a:cs typeface="Sora"/>
                <a:sym typeface="Sora"/>
              </a:rPr>
              <a:t>Age dan Children memiliki korelasi positif sebesar 0.067998, hal tersebut menunjukkan bahwa hubungan mereka sangat kecil, jadi tidak ada pengaruh satu sama lain</a:t>
            </a:r>
            <a:endParaRPr sz="1900">
              <a:solidFill>
                <a:schemeClr val="dk1"/>
              </a:solidFill>
              <a:highlight>
                <a:srgbClr val="FFFFFF"/>
              </a:highlight>
              <a:latin typeface="Sora"/>
              <a:ea typeface="Sora"/>
              <a:cs typeface="Sora"/>
              <a:sym typeface="Sora"/>
            </a:endParaRPr>
          </a:p>
          <a:p>
            <a:pPr indent="-349250" lvl="0" marL="457200" rtl="0" algn="l">
              <a:lnSpc>
                <a:spcPct val="115000"/>
              </a:lnSpc>
              <a:spcBef>
                <a:spcPts val="0"/>
              </a:spcBef>
              <a:spcAft>
                <a:spcPts val="0"/>
              </a:spcAft>
              <a:buClr>
                <a:schemeClr val="dk1"/>
              </a:buClr>
              <a:buSzPts val="1900"/>
              <a:buFont typeface="Sora"/>
              <a:buChar char="•"/>
            </a:pPr>
            <a:r>
              <a:rPr lang="en-US" sz="1900">
                <a:solidFill>
                  <a:schemeClr val="dk1"/>
                </a:solidFill>
                <a:highlight>
                  <a:srgbClr val="FFFFFF"/>
                </a:highlight>
                <a:latin typeface="Sora"/>
                <a:ea typeface="Sora"/>
                <a:cs typeface="Sora"/>
                <a:sym typeface="Sora"/>
              </a:rPr>
              <a:t>Hampir mirip dengan poin 4, Children dan Charge memiliki korelasi positif sebesar 0.067998</a:t>
            </a:r>
            <a:endParaRPr sz="1900">
              <a:solidFill>
                <a:srgbClr val="103864"/>
              </a:solidFill>
              <a:latin typeface="Sora"/>
              <a:ea typeface="Sora"/>
              <a:cs typeface="Sora"/>
              <a:sym typeface="Sor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5"/>
          <p:cNvSpPr txBox="1"/>
          <p:nvPr>
            <p:ph type="title"/>
          </p:nvPr>
        </p:nvSpPr>
        <p:spPr>
          <a:xfrm>
            <a:off x="316523" y="2691441"/>
            <a:ext cx="11582400" cy="896565"/>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103864"/>
              </a:buClr>
              <a:buSzPts val="4000"/>
              <a:buFont typeface="Sora"/>
              <a:buNone/>
            </a:pPr>
            <a:r>
              <a:rPr lang="en-US" sz="4000"/>
              <a:t>Introduction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g142ad2f6649_0_69"/>
          <p:cNvSpPr txBox="1"/>
          <p:nvPr>
            <p:ph type="title"/>
          </p:nvPr>
        </p:nvSpPr>
        <p:spPr>
          <a:xfrm>
            <a:off x="316523" y="2691441"/>
            <a:ext cx="11582400" cy="896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103864"/>
              </a:buClr>
              <a:buSzPts val="4000"/>
              <a:buFont typeface="Sora"/>
              <a:buNone/>
            </a:pPr>
            <a:r>
              <a:rPr lang="en-US" sz="4000"/>
              <a:t>Hypothesis Testing</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g142ad2f6649_0_129"/>
          <p:cNvSpPr txBox="1"/>
          <p:nvPr>
            <p:ph type="title"/>
          </p:nvPr>
        </p:nvSpPr>
        <p:spPr>
          <a:xfrm>
            <a:off x="388943" y="365125"/>
            <a:ext cx="114015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03864"/>
              </a:buClr>
              <a:buSzPts val="3200"/>
              <a:buFont typeface="Sora"/>
              <a:buNone/>
            </a:pPr>
            <a:r>
              <a:rPr lang="en-US"/>
              <a:t>Smoker’s charges are higher than non smoker’s</a:t>
            </a:r>
            <a:endParaRPr/>
          </a:p>
        </p:txBody>
      </p:sp>
      <p:sp>
        <p:nvSpPr>
          <p:cNvPr id="375" name="Google Shape;375;g142ad2f6649_0_129"/>
          <p:cNvSpPr txBox="1"/>
          <p:nvPr/>
        </p:nvSpPr>
        <p:spPr>
          <a:xfrm>
            <a:off x="401515" y="1584375"/>
            <a:ext cx="11388900" cy="2555100"/>
          </a:xfrm>
          <a:prstGeom prst="rect">
            <a:avLst/>
          </a:prstGeom>
          <a:noFill/>
          <a:ln>
            <a:noFill/>
          </a:ln>
        </p:spPr>
        <p:txBody>
          <a:bodyPr anchorCtr="0" anchor="t" bIns="45700" lIns="91425" spcFirstLastPara="1" rIns="91425" wrap="square" tIns="45700">
            <a:spAutoFit/>
          </a:bodyPr>
          <a:lstStyle/>
          <a:p>
            <a:pPr indent="-355600" lvl="0" marL="457200" marR="0" rtl="0" algn="l">
              <a:lnSpc>
                <a:spcPct val="100000"/>
              </a:lnSpc>
              <a:spcBef>
                <a:spcPts val="0"/>
              </a:spcBef>
              <a:spcAft>
                <a:spcPts val="0"/>
              </a:spcAft>
              <a:buClr>
                <a:srgbClr val="103864"/>
              </a:buClr>
              <a:buSzPts val="2000"/>
              <a:buFont typeface="Sora"/>
              <a:buChar char="•"/>
            </a:pPr>
            <a:r>
              <a:rPr b="0" i="0" lang="en-US" sz="2000" u="none" cap="none" strike="noStrike">
                <a:solidFill>
                  <a:srgbClr val="103864"/>
                </a:solidFill>
                <a:latin typeface="Sora"/>
                <a:ea typeface="Sora"/>
                <a:cs typeface="Sora"/>
                <a:sym typeface="Sora"/>
              </a:rPr>
              <a:t>An explanation of what you did</a:t>
            </a:r>
            <a:endParaRPr b="0" i="0" sz="2000" u="none" cap="none" strike="noStrike">
              <a:solidFill>
                <a:srgbClr val="103864"/>
              </a:solidFill>
              <a:latin typeface="Sora"/>
              <a:ea typeface="Sora"/>
              <a:cs typeface="Sora"/>
              <a:sym typeface="Sora"/>
            </a:endParaRPr>
          </a:p>
          <a:p>
            <a:pPr indent="0" lvl="0" marL="457200" marR="0" rtl="0" algn="l">
              <a:lnSpc>
                <a:spcPct val="100000"/>
              </a:lnSpc>
              <a:spcBef>
                <a:spcPts val="0"/>
              </a:spcBef>
              <a:spcAft>
                <a:spcPts val="0"/>
              </a:spcAft>
              <a:buClr>
                <a:srgbClr val="000000"/>
              </a:buClr>
              <a:buSzPts val="2000"/>
              <a:buFont typeface="Arial"/>
              <a:buNone/>
            </a:pPr>
            <a:r>
              <a:rPr lang="en-US" sz="2000">
                <a:solidFill>
                  <a:srgbClr val="103864"/>
                </a:solidFill>
                <a:latin typeface="Sora"/>
                <a:ea typeface="Sora"/>
                <a:cs typeface="Sora"/>
                <a:sym typeface="Sora"/>
              </a:rPr>
              <a:t>Saya menggunakan metode </a:t>
            </a:r>
            <a:r>
              <a:rPr lang="en-US" sz="2000">
                <a:solidFill>
                  <a:srgbClr val="777777"/>
                </a:solidFill>
                <a:highlight>
                  <a:srgbClr val="FFFFFF"/>
                </a:highlight>
                <a:latin typeface="Sora"/>
                <a:ea typeface="Sora"/>
                <a:cs typeface="Sora"/>
                <a:sym typeface="Sora"/>
              </a:rPr>
              <a:t>OLS Regression Results</a:t>
            </a:r>
            <a:endParaRPr i="0" sz="2000" u="none" cap="none" strike="noStrike">
              <a:solidFill>
                <a:srgbClr val="103864"/>
              </a:solidFill>
              <a:latin typeface="Sora"/>
              <a:ea typeface="Sora"/>
              <a:cs typeface="Sora"/>
              <a:sym typeface="Sora"/>
            </a:endParaRPr>
          </a:p>
          <a:p>
            <a:pPr indent="-355600" lvl="0" marL="457200" marR="0" rtl="0" algn="l">
              <a:lnSpc>
                <a:spcPct val="100000"/>
              </a:lnSpc>
              <a:spcBef>
                <a:spcPts val="0"/>
              </a:spcBef>
              <a:spcAft>
                <a:spcPts val="0"/>
              </a:spcAft>
              <a:buClr>
                <a:srgbClr val="103864"/>
              </a:buClr>
              <a:buSzPts val="2000"/>
              <a:buFont typeface="Sora"/>
              <a:buChar char="•"/>
            </a:pPr>
            <a:r>
              <a:rPr b="0" i="0" lang="en-US" sz="2000" u="none" cap="none" strike="noStrike">
                <a:solidFill>
                  <a:srgbClr val="103864"/>
                </a:solidFill>
                <a:latin typeface="Sora"/>
                <a:ea typeface="Sora"/>
                <a:cs typeface="Sora"/>
                <a:sym typeface="Sora"/>
              </a:rPr>
              <a:t>Result</a:t>
            </a:r>
            <a:endParaRPr b="0" i="0" sz="2000" u="none" cap="none" strike="noStrike">
              <a:solidFill>
                <a:srgbClr val="103864"/>
              </a:solidFill>
              <a:latin typeface="Sora"/>
              <a:ea typeface="Sora"/>
              <a:cs typeface="Sora"/>
              <a:sym typeface="Sora"/>
            </a:endParaRPr>
          </a:p>
          <a:p>
            <a:pPr indent="-355600" lvl="1" marL="914400" marR="0" rtl="0" algn="l">
              <a:lnSpc>
                <a:spcPct val="100000"/>
              </a:lnSpc>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Nilai p-value yang kita dapatkan adalah 0.036</a:t>
            </a:r>
            <a:endParaRPr sz="2000">
              <a:solidFill>
                <a:srgbClr val="103864"/>
              </a:solidFill>
              <a:latin typeface="Sora"/>
              <a:ea typeface="Sora"/>
              <a:cs typeface="Sora"/>
              <a:sym typeface="Sora"/>
            </a:endParaRPr>
          </a:p>
          <a:p>
            <a:pPr indent="-355600" lvl="1" marL="914400" marR="0" rtl="0" algn="l">
              <a:lnSpc>
                <a:spcPct val="100000"/>
              </a:lnSpc>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Karena kurang dari alpha, maka kita tolak klaim tagihan kesehatan perokok lebih tinggi daripada tagihan kesehatan non perokok, karena belum ada cukup bukti statistik untuk membuktikan klaim tersebut</a:t>
            </a:r>
            <a:endParaRPr sz="2000">
              <a:solidFill>
                <a:srgbClr val="103864"/>
              </a:solidFill>
              <a:latin typeface="Sora"/>
              <a:ea typeface="Sora"/>
              <a:cs typeface="Sora"/>
              <a:sym typeface="Sora"/>
            </a:endParaRPr>
          </a:p>
          <a:p>
            <a:pPr indent="0" lvl="0" marL="914400" marR="0" rtl="0" algn="l">
              <a:lnSpc>
                <a:spcPct val="100000"/>
              </a:lnSpc>
              <a:spcBef>
                <a:spcPts val="0"/>
              </a:spcBef>
              <a:spcAft>
                <a:spcPts val="0"/>
              </a:spcAft>
              <a:buNone/>
            </a:pPr>
            <a:r>
              <a:t/>
            </a:r>
            <a:endParaRPr sz="2000">
              <a:solidFill>
                <a:srgbClr val="103864"/>
              </a:solidFill>
              <a:latin typeface="Sora"/>
              <a:ea typeface="Sora"/>
              <a:cs typeface="Sora"/>
              <a:sym typeface="Sor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g142ad2f6649_0_134"/>
          <p:cNvSpPr txBox="1"/>
          <p:nvPr>
            <p:ph type="title"/>
          </p:nvPr>
        </p:nvSpPr>
        <p:spPr>
          <a:xfrm>
            <a:off x="388943" y="365125"/>
            <a:ext cx="114015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03864"/>
              </a:buClr>
              <a:buSzPts val="3200"/>
              <a:buFont typeface="Sora"/>
              <a:buNone/>
            </a:pPr>
            <a:r>
              <a:rPr lang="en-US"/>
              <a:t>Customer’s BMI &gt; 25 has higher charges</a:t>
            </a:r>
            <a:endParaRPr/>
          </a:p>
        </p:txBody>
      </p:sp>
      <p:sp>
        <p:nvSpPr>
          <p:cNvPr id="381" name="Google Shape;381;g142ad2f6649_0_134"/>
          <p:cNvSpPr txBox="1"/>
          <p:nvPr/>
        </p:nvSpPr>
        <p:spPr>
          <a:xfrm>
            <a:off x="401515" y="1584375"/>
            <a:ext cx="11388900" cy="2247300"/>
          </a:xfrm>
          <a:prstGeom prst="rect">
            <a:avLst/>
          </a:prstGeom>
          <a:noFill/>
          <a:ln>
            <a:noFill/>
          </a:ln>
        </p:spPr>
        <p:txBody>
          <a:bodyPr anchorCtr="0" anchor="t" bIns="45700" lIns="91425" spcFirstLastPara="1" rIns="91425" wrap="square" tIns="45700">
            <a:spAutoFit/>
          </a:bodyPr>
          <a:lstStyle/>
          <a:p>
            <a:pPr indent="-355600" lvl="0" marL="457200" marR="0" rtl="0" algn="l">
              <a:lnSpc>
                <a:spcPct val="100000"/>
              </a:lnSpc>
              <a:spcBef>
                <a:spcPts val="0"/>
              </a:spcBef>
              <a:spcAft>
                <a:spcPts val="0"/>
              </a:spcAft>
              <a:buClr>
                <a:srgbClr val="103864"/>
              </a:buClr>
              <a:buSzPts val="2000"/>
              <a:buFont typeface="Sora"/>
              <a:buChar char="•"/>
            </a:pPr>
            <a:r>
              <a:rPr b="0" i="0" lang="en-US" sz="2000" u="none" cap="none" strike="noStrike">
                <a:solidFill>
                  <a:srgbClr val="103864"/>
                </a:solidFill>
                <a:latin typeface="Sora"/>
                <a:ea typeface="Sora"/>
                <a:cs typeface="Sora"/>
                <a:sym typeface="Sora"/>
              </a:rPr>
              <a:t>An explanation of what you did</a:t>
            </a:r>
            <a:endParaRPr b="0" i="0" sz="2000" u="none" cap="none" strike="noStrike">
              <a:solidFill>
                <a:srgbClr val="103864"/>
              </a:solidFill>
              <a:latin typeface="Sora"/>
              <a:ea typeface="Sora"/>
              <a:cs typeface="Sora"/>
              <a:sym typeface="Sora"/>
            </a:endParaRPr>
          </a:p>
          <a:p>
            <a:pPr indent="0" lvl="0" marL="457200" rtl="0" algn="l">
              <a:spcBef>
                <a:spcPts val="0"/>
              </a:spcBef>
              <a:spcAft>
                <a:spcPts val="0"/>
              </a:spcAft>
              <a:buNone/>
            </a:pPr>
            <a:r>
              <a:rPr lang="en-US" sz="2000">
                <a:solidFill>
                  <a:srgbClr val="103864"/>
                </a:solidFill>
                <a:latin typeface="Sora"/>
                <a:ea typeface="Sora"/>
                <a:cs typeface="Sora"/>
                <a:sym typeface="Sora"/>
              </a:rPr>
              <a:t>Saya menggunakan metode </a:t>
            </a:r>
            <a:r>
              <a:rPr lang="en-US" sz="2000">
                <a:solidFill>
                  <a:srgbClr val="777777"/>
                </a:solidFill>
                <a:highlight>
                  <a:srgbClr val="FFFFFF"/>
                </a:highlight>
                <a:latin typeface="Sora"/>
                <a:ea typeface="Sora"/>
                <a:cs typeface="Sora"/>
                <a:sym typeface="Sora"/>
              </a:rPr>
              <a:t>OLS Regression Results</a:t>
            </a:r>
            <a:endParaRPr b="0" i="0" sz="2000" u="none" cap="none" strike="noStrike">
              <a:solidFill>
                <a:srgbClr val="103864"/>
              </a:solidFill>
              <a:latin typeface="Sora"/>
              <a:ea typeface="Sora"/>
              <a:cs typeface="Sora"/>
              <a:sym typeface="Sora"/>
            </a:endParaRPr>
          </a:p>
          <a:p>
            <a:pPr indent="-355600" lvl="0" marL="457200" marR="0" rtl="0" algn="l">
              <a:lnSpc>
                <a:spcPct val="100000"/>
              </a:lnSpc>
              <a:spcBef>
                <a:spcPts val="0"/>
              </a:spcBef>
              <a:spcAft>
                <a:spcPts val="0"/>
              </a:spcAft>
              <a:buClr>
                <a:srgbClr val="103864"/>
              </a:buClr>
              <a:buSzPts val="2000"/>
              <a:buFont typeface="Sora"/>
              <a:buChar char="•"/>
            </a:pPr>
            <a:r>
              <a:rPr b="0" i="0" lang="en-US" sz="2000" u="none" cap="none" strike="noStrike">
                <a:solidFill>
                  <a:srgbClr val="103864"/>
                </a:solidFill>
                <a:latin typeface="Sora"/>
                <a:ea typeface="Sora"/>
                <a:cs typeface="Sora"/>
                <a:sym typeface="Sora"/>
              </a:rPr>
              <a:t>Result</a:t>
            </a:r>
            <a:endParaRPr b="0" i="0" sz="2000" u="none" cap="none" strike="noStrike">
              <a:solidFill>
                <a:srgbClr val="103864"/>
              </a:solidFill>
              <a:latin typeface="Sora"/>
              <a:ea typeface="Sora"/>
              <a:cs typeface="Sora"/>
              <a:sym typeface="Sora"/>
            </a:endParaRPr>
          </a:p>
          <a:p>
            <a:pPr indent="-355600" lvl="1" marL="914400" marR="0" rtl="0" algn="l">
              <a:lnSpc>
                <a:spcPct val="100000"/>
              </a:lnSpc>
              <a:spcBef>
                <a:spcPts val="0"/>
              </a:spcBef>
              <a:spcAft>
                <a:spcPts val="0"/>
              </a:spcAft>
              <a:buClr>
                <a:srgbClr val="103864"/>
              </a:buClr>
              <a:buSzPts val="2000"/>
              <a:buFont typeface="Sora"/>
              <a:buChar char="○"/>
            </a:pPr>
            <a:r>
              <a:rPr lang="en-US" sz="2000">
                <a:solidFill>
                  <a:schemeClr val="dk1"/>
                </a:solidFill>
                <a:highlight>
                  <a:srgbClr val="FFFFFF"/>
                </a:highlight>
                <a:latin typeface="Sora"/>
                <a:ea typeface="Sora"/>
                <a:cs typeface="Sora"/>
                <a:sym typeface="Sora"/>
              </a:rPr>
              <a:t>Nilai p-value yang kita dapatkan adalah 0 untuk tagihan kesehatan dengan BMI di bawah 25, sedangkan untuk tagihan dengan BMI lebih dari 25 p-value bernilai 0.05. Untuk itu Klaim bahwa tagihan kesehatan dengan BMI diatas 25 lebih tinggi daripada tagihan kesehatan dengan BMI dibawah 25 adalah benar</a:t>
            </a:r>
            <a:endParaRPr i="0" sz="2000" u="none" cap="none" strike="noStrike">
              <a:solidFill>
                <a:srgbClr val="103864"/>
              </a:solidFill>
              <a:latin typeface="Sora"/>
              <a:ea typeface="Sora"/>
              <a:cs typeface="Sora"/>
              <a:sym typeface="Sor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g1451da43991_0_36"/>
          <p:cNvSpPr txBox="1"/>
          <p:nvPr>
            <p:ph type="title"/>
          </p:nvPr>
        </p:nvSpPr>
        <p:spPr>
          <a:xfrm>
            <a:off x="388943" y="365125"/>
            <a:ext cx="114015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03864"/>
              </a:buClr>
              <a:buSzPts val="3200"/>
              <a:buFont typeface="Sora"/>
              <a:buNone/>
            </a:pPr>
            <a:r>
              <a:rPr lang="en-US"/>
              <a:t>Female and male are equal</a:t>
            </a:r>
            <a:endParaRPr/>
          </a:p>
        </p:txBody>
      </p:sp>
      <p:sp>
        <p:nvSpPr>
          <p:cNvPr id="387" name="Google Shape;387;g1451da43991_0_36"/>
          <p:cNvSpPr txBox="1"/>
          <p:nvPr/>
        </p:nvSpPr>
        <p:spPr>
          <a:xfrm>
            <a:off x="401515" y="1584375"/>
            <a:ext cx="11388900" cy="1323600"/>
          </a:xfrm>
          <a:prstGeom prst="rect">
            <a:avLst/>
          </a:prstGeom>
          <a:noFill/>
          <a:ln>
            <a:noFill/>
          </a:ln>
        </p:spPr>
        <p:txBody>
          <a:bodyPr anchorCtr="0" anchor="t" bIns="45700" lIns="91425" spcFirstLastPara="1" rIns="91425" wrap="square" tIns="45700">
            <a:spAutoFit/>
          </a:bodyPr>
          <a:lstStyle/>
          <a:p>
            <a:pPr indent="-355600" lvl="0" marL="457200" marR="0" rtl="0" algn="l">
              <a:lnSpc>
                <a:spcPct val="100000"/>
              </a:lnSpc>
              <a:spcBef>
                <a:spcPts val="0"/>
              </a:spcBef>
              <a:spcAft>
                <a:spcPts val="0"/>
              </a:spcAft>
              <a:buClr>
                <a:srgbClr val="103864"/>
              </a:buClr>
              <a:buSzPts val="2000"/>
              <a:buFont typeface="Sora"/>
              <a:buChar char="•"/>
            </a:pPr>
            <a:r>
              <a:rPr i="0" lang="en-US" sz="2000" u="none" cap="none" strike="noStrike">
                <a:solidFill>
                  <a:srgbClr val="103864"/>
                </a:solidFill>
                <a:latin typeface="Sora"/>
                <a:ea typeface="Sora"/>
                <a:cs typeface="Sora"/>
                <a:sym typeface="Sora"/>
              </a:rPr>
              <a:t>An explanation of what you did</a:t>
            </a:r>
            <a:endParaRPr i="0" sz="2000" u="none" cap="none" strike="noStrike">
              <a:solidFill>
                <a:srgbClr val="103864"/>
              </a:solidFill>
              <a:latin typeface="Sora"/>
              <a:ea typeface="Sora"/>
              <a:cs typeface="Sora"/>
              <a:sym typeface="Sora"/>
            </a:endParaRPr>
          </a:p>
          <a:p>
            <a:pPr indent="0" lvl="0" marL="457200" rtl="0" algn="l">
              <a:spcBef>
                <a:spcPts val="0"/>
              </a:spcBef>
              <a:spcAft>
                <a:spcPts val="0"/>
              </a:spcAft>
              <a:buNone/>
            </a:pPr>
            <a:r>
              <a:rPr lang="en-US" sz="2000">
                <a:solidFill>
                  <a:srgbClr val="103864"/>
                </a:solidFill>
                <a:latin typeface="Sora"/>
                <a:ea typeface="Sora"/>
                <a:cs typeface="Sora"/>
                <a:sym typeface="Sora"/>
              </a:rPr>
              <a:t>Saya menggunakan metode </a:t>
            </a:r>
            <a:r>
              <a:rPr lang="en-US" sz="2000">
                <a:solidFill>
                  <a:srgbClr val="777777"/>
                </a:solidFill>
                <a:highlight>
                  <a:srgbClr val="FFFFFF"/>
                </a:highlight>
                <a:latin typeface="Sora"/>
                <a:ea typeface="Sora"/>
                <a:cs typeface="Sora"/>
                <a:sym typeface="Sora"/>
              </a:rPr>
              <a:t>OLS Regression Results</a:t>
            </a:r>
            <a:endParaRPr i="0" sz="2000" u="none" cap="none" strike="noStrike">
              <a:solidFill>
                <a:srgbClr val="103864"/>
              </a:solidFill>
              <a:latin typeface="Sora"/>
              <a:ea typeface="Sora"/>
              <a:cs typeface="Sora"/>
              <a:sym typeface="Sora"/>
            </a:endParaRPr>
          </a:p>
          <a:p>
            <a:pPr indent="-355600" lvl="0" marL="457200" marR="0" rtl="0" algn="l">
              <a:lnSpc>
                <a:spcPct val="100000"/>
              </a:lnSpc>
              <a:spcBef>
                <a:spcPts val="0"/>
              </a:spcBef>
              <a:spcAft>
                <a:spcPts val="0"/>
              </a:spcAft>
              <a:buClr>
                <a:srgbClr val="103864"/>
              </a:buClr>
              <a:buSzPts val="2000"/>
              <a:buFont typeface="Sora"/>
              <a:buChar char="•"/>
            </a:pPr>
            <a:r>
              <a:rPr i="0" lang="en-US" sz="2000" u="none" cap="none" strike="noStrike">
                <a:solidFill>
                  <a:srgbClr val="103864"/>
                </a:solidFill>
                <a:latin typeface="Sora"/>
                <a:ea typeface="Sora"/>
                <a:cs typeface="Sora"/>
                <a:sym typeface="Sora"/>
              </a:rPr>
              <a:t>Result </a:t>
            </a:r>
            <a:endParaRPr i="0" sz="2000" u="none" cap="none" strike="noStrike">
              <a:solidFill>
                <a:srgbClr val="103864"/>
              </a:solidFill>
              <a:latin typeface="Sora"/>
              <a:ea typeface="Sora"/>
              <a:cs typeface="Sora"/>
              <a:sym typeface="Sora"/>
            </a:endParaRPr>
          </a:p>
          <a:p>
            <a:pPr indent="0" lvl="0" marL="457200" marR="0" rtl="0" algn="l">
              <a:lnSpc>
                <a:spcPct val="100000"/>
              </a:lnSpc>
              <a:spcBef>
                <a:spcPts val="0"/>
              </a:spcBef>
              <a:spcAft>
                <a:spcPts val="0"/>
              </a:spcAft>
              <a:buNone/>
            </a:pPr>
            <a:r>
              <a:rPr lang="en-US" sz="2000">
                <a:solidFill>
                  <a:schemeClr val="dk1"/>
                </a:solidFill>
                <a:highlight>
                  <a:srgbClr val="FFFFFF"/>
                </a:highlight>
                <a:latin typeface="Sora"/>
                <a:ea typeface="Sora"/>
                <a:cs typeface="Sora"/>
                <a:sym typeface="Sora"/>
              </a:rPr>
              <a:t>Jadi, BMI laki-laki dan perempuan sama</a:t>
            </a:r>
            <a:endParaRPr sz="2000">
              <a:solidFill>
                <a:srgbClr val="103864"/>
              </a:solidFill>
              <a:latin typeface="Sora"/>
              <a:ea typeface="Sora"/>
              <a:cs typeface="Sora"/>
              <a:sym typeface="Sor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g142ad2f6649_0_144"/>
          <p:cNvSpPr txBox="1"/>
          <p:nvPr>
            <p:ph type="title"/>
          </p:nvPr>
        </p:nvSpPr>
        <p:spPr>
          <a:xfrm>
            <a:off x="316523" y="2691441"/>
            <a:ext cx="11582400" cy="896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103864"/>
              </a:buClr>
              <a:buSzPts val="4000"/>
              <a:buFont typeface="Sora"/>
              <a:buNone/>
            </a:pPr>
            <a:r>
              <a:rPr lang="en-US" sz="4000"/>
              <a:t>Conclusion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g142ad2f6649_0_139"/>
          <p:cNvSpPr txBox="1"/>
          <p:nvPr>
            <p:ph type="title"/>
          </p:nvPr>
        </p:nvSpPr>
        <p:spPr>
          <a:xfrm>
            <a:off x="388943" y="365125"/>
            <a:ext cx="114015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03864"/>
              </a:buClr>
              <a:buSzPts val="3200"/>
              <a:buFont typeface="Sora"/>
              <a:buNone/>
            </a:pPr>
            <a:r>
              <a:rPr lang="en-US"/>
              <a:t>Conclusion</a:t>
            </a:r>
            <a:endParaRPr/>
          </a:p>
        </p:txBody>
      </p:sp>
      <p:sp>
        <p:nvSpPr>
          <p:cNvPr id="399" name="Google Shape;399;g142ad2f6649_0_139"/>
          <p:cNvSpPr txBox="1"/>
          <p:nvPr/>
        </p:nvSpPr>
        <p:spPr>
          <a:xfrm>
            <a:off x="401515" y="1584375"/>
            <a:ext cx="11388900" cy="4771500"/>
          </a:xfrm>
          <a:prstGeom prst="rect">
            <a:avLst/>
          </a:prstGeom>
          <a:noFill/>
          <a:ln>
            <a:noFill/>
          </a:ln>
        </p:spPr>
        <p:txBody>
          <a:bodyPr anchorCtr="0" anchor="t" bIns="45700" lIns="91425" spcFirstLastPara="1" rIns="91425" wrap="square" tIns="45700">
            <a:spAutoFit/>
          </a:bodyPr>
          <a:lstStyle/>
          <a:p>
            <a:pPr indent="-349250" lvl="0" marL="457200" rtl="0" algn="just">
              <a:spcBef>
                <a:spcPts val="0"/>
              </a:spcBef>
              <a:spcAft>
                <a:spcPts val="0"/>
              </a:spcAft>
              <a:buClr>
                <a:srgbClr val="103864"/>
              </a:buClr>
              <a:buSzPts val="1900"/>
              <a:buFont typeface="Sora"/>
              <a:buChar char="•"/>
            </a:pPr>
            <a:r>
              <a:rPr lang="en-US" sz="1900">
                <a:solidFill>
                  <a:srgbClr val="103864"/>
                </a:solidFill>
                <a:latin typeface="Sora"/>
                <a:ea typeface="Sora"/>
                <a:cs typeface="Sora"/>
                <a:sym typeface="Sora"/>
              </a:rPr>
              <a:t>Dataset yang dipakai, diambil dari 1338 orang yang memiliki rata rata umur 39.5 tahun. Rata-rata nilai BMI mereka adalah 30.6, ini menunjukkan rata-rata orang memiliki bmi underweight, walaupun nilainya jauh dari rentang normal (19-25)</a:t>
            </a:r>
            <a:endParaRPr i="0" sz="1900" u="sng" cap="none" strike="noStrike">
              <a:solidFill>
                <a:srgbClr val="103864"/>
              </a:solidFill>
              <a:latin typeface="Sora"/>
              <a:ea typeface="Sora"/>
              <a:cs typeface="Sora"/>
              <a:sym typeface="Sora"/>
            </a:endParaRPr>
          </a:p>
          <a:p>
            <a:pPr indent="0" lvl="0" marL="457200" marR="0" rtl="0" algn="l">
              <a:lnSpc>
                <a:spcPct val="100000"/>
              </a:lnSpc>
              <a:spcBef>
                <a:spcPts val="0"/>
              </a:spcBef>
              <a:spcAft>
                <a:spcPts val="0"/>
              </a:spcAft>
              <a:buClr>
                <a:srgbClr val="000000"/>
              </a:buClr>
              <a:buSzPts val="2000"/>
              <a:buFont typeface="Arial"/>
              <a:buNone/>
            </a:pPr>
            <a:r>
              <a:t/>
            </a:r>
            <a:endParaRPr i="0" sz="1900" u="none" cap="none" strike="noStrike">
              <a:solidFill>
                <a:srgbClr val="103864"/>
              </a:solidFill>
              <a:latin typeface="Sora"/>
              <a:ea typeface="Sora"/>
              <a:cs typeface="Sora"/>
              <a:sym typeface="Sora"/>
            </a:endParaRPr>
          </a:p>
          <a:p>
            <a:pPr indent="-349250" lvl="0" marL="457200" marR="0" rtl="0" algn="l">
              <a:lnSpc>
                <a:spcPct val="100000"/>
              </a:lnSpc>
              <a:spcBef>
                <a:spcPts val="0"/>
              </a:spcBef>
              <a:spcAft>
                <a:spcPts val="0"/>
              </a:spcAft>
              <a:buClr>
                <a:srgbClr val="103864"/>
              </a:buClr>
              <a:buSzPts val="1900"/>
              <a:buFont typeface="Sora"/>
              <a:buChar char="•"/>
            </a:pPr>
            <a:r>
              <a:rPr lang="en-US" sz="1900">
                <a:solidFill>
                  <a:srgbClr val="103864"/>
                </a:solidFill>
                <a:latin typeface="Sora"/>
                <a:ea typeface="Sora"/>
                <a:cs typeface="Sora"/>
                <a:sym typeface="Sora"/>
              </a:rPr>
              <a:t>jumlah perokok mencapai tidak lebih dari 300 sedangkan orang yang tidak merokok mencapai 1000 lebih. peluang seseorang adalah perempuan diketahui jika dia adalah perokok adalah 0.42 sedangkan peluang seseorang adalah laki-laki diketahui jika dia adalah perokok adalah 0.58</a:t>
            </a:r>
            <a:endParaRPr i="0" sz="1900" u="none" cap="none" strike="noStrike">
              <a:solidFill>
                <a:srgbClr val="103864"/>
              </a:solidFill>
              <a:latin typeface="Sora"/>
              <a:ea typeface="Sora"/>
              <a:cs typeface="Sora"/>
              <a:sym typeface="Sora"/>
            </a:endParaRPr>
          </a:p>
          <a:p>
            <a:pPr indent="0" lvl="0" marL="457200" marR="0" rtl="0" algn="l">
              <a:lnSpc>
                <a:spcPct val="100000"/>
              </a:lnSpc>
              <a:spcBef>
                <a:spcPts val="0"/>
              </a:spcBef>
              <a:spcAft>
                <a:spcPts val="0"/>
              </a:spcAft>
              <a:buClr>
                <a:srgbClr val="000000"/>
              </a:buClr>
              <a:buSzPts val="2000"/>
              <a:buFont typeface="Arial"/>
              <a:buNone/>
            </a:pPr>
            <a:r>
              <a:t/>
            </a:r>
            <a:endParaRPr i="0" sz="1900" u="none" cap="none" strike="noStrike">
              <a:solidFill>
                <a:srgbClr val="103864"/>
              </a:solidFill>
              <a:latin typeface="Sora"/>
              <a:ea typeface="Sora"/>
              <a:cs typeface="Sora"/>
              <a:sym typeface="Sora"/>
            </a:endParaRPr>
          </a:p>
          <a:p>
            <a:pPr indent="-349250" lvl="0" marL="457200" marR="0" rtl="0" algn="l">
              <a:lnSpc>
                <a:spcPct val="100000"/>
              </a:lnSpc>
              <a:spcBef>
                <a:spcPts val="0"/>
              </a:spcBef>
              <a:spcAft>
                <a:spcPts val="0"/>
              </a:spcAft>
              <a:buClr>
                <a:srgbClr val="103864"/>
              </a:buClr>
              <a:buSzPts val="1900"/>
              <a:buFont typeface="Sora"/>
              <a:buChar char="•"/>
            </a:pPr>
            <a:r>
              <a:rPr lang="en-US" sz="1900">
                <a:solidFill>
                  <a:srgbClr val="103864"/>
                </a:solidFill>
                <a:latin typeface="Sora"/>
                <a:ea typeface="Sora"/>
                <a:cs typeface="Sora"/>
                <a:sym typeface="Sora"/>
              </a:rPr>
              <a:t>Lebih mungkin terjadi Seseorang perokok dengan BMI diatas 25 mendapatkan tagihan kesehatan diatas 16.7k (0.82) daripada seseorang non perokok dengan BMI diatas 25 mendapatkan tagihan kesehatan diatas 16.7k (0.17)</a:t>
            </a:r>
            <a:endParaRPr sz="1900">
              <a:solidFill>
                <a:srgbClr val="103864"/>
              </a:solidFill>
              <a:latin typeface="Sora"/>
              <a:ea typeface="Sora"/>
              <a:cs typeface="Sora"/>
              <a:sym typeface="Sora"/>
            </a:endParaRPr>
          </a:p>
          <a:p>
            <a:pPr indent="0" lvl="0" marL="457200" marR="0" rtl="0" algn="l">
              <a:lnSpc>
                <a:spcPct val="100000"/>
              </a:lnSpc>
              <a:spcBef>
                <a:spcPts val="0"/>
              </a:spcBef>
              <a:spcAft>
                <a:spcPts val="0"/>
              </a:spcAft>
              <a:buNone/>
            </a:pPr>
            <a:r>
              <a:t/>
            </a:r>
            <a:endParaRPr sz="1900">
              <a:solidFill>
                <a:srgbClr val="103864"/>
              </a:solidFill>
              <a:latin typeface="Sora"/>
              <a:ea typeface="Sora"/>
              <a:cs typeface="Sora"/>
              <a:sym typeface="Sora"/>
            </a:endParaRPr>
          </a:p>
          <a:p>
            <a:pPr indent="-349250" lvl="0" marL="457200" marR="0" rtl="0" algn="l">
              <a:lnSpc>
                <a:spcPct val="100000"/>
              </a:lnSpc>
              <a:spcBef>
                <a:spcPts val="0"/>
              </a:spcBef>
              <a:spcAft>
                <a:spcPts val="0"/>
              </a:spcAft>
              <a:buClr>
                <a:srgbClr val="103864"/>
              </a:buClr>
              <a:buSzPts val="1900"/>
              <a:buFont typeface="Sora"/>
              <a:buChar char="•"/>
            </a:pPr>
            <a:r>
              <a:rPr lang="en-US" sz="1900">
                <a:solidFill>
                  <a:srgbClr val="103864"/>
                </a:solidFill>
                <a:latin typeface="Sora"/>
                <a:ea typeface="Sora"/>
                <a:cs typeface="Sora"/>
                <a:sym typeface="Sora"/>
              </a:rPr>
              <a:t>BMI dan Children memiliki korelasi positif sebesar 0.012759, hal tersebut berarti bahwa hubungan antara BMI dan Children hampir tidak memiliki korelasi, karena angka korelasinya mendekati nilai 0.</a:t>
            </a:r>
            <a:endParaRPr sz="1900">
              <a:solidFill>
                <a:srgbClr val="103864"/>
              </a:solidFill>
              <a:latin typeface="Sora"/>
              <a:ea typeface="Sora"/>
              <a:cs typeface="Sora"/>
              <a:sym typeface="Sora"/>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g1451da43991_0_41"/>
          <p:cNvSpPr txBox="1"/>
          <p:nvPr>
            <p:ph type="title"/>
          </p:nvPr>
        </p:nvSpPr>
        <p:spPr>
          <a:xfrm>
            <a:off x="388943" y="365125"/>
            <a:ext cx="114015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03864"/>
              </a:buClr>
              <a:buSzPts val="3200"/>
              <a:buFont typeface="Sora"/>
              <a:buNone/>
            </a:pPr>
            <a:r>
              <a:rPr lang="en-US"/>
              <a:t>Notes</a:t>
            </a:r>
            <a:endParaRPr/>
          </a:p>
        </p:txBody>
      </p:sp>
      <p:sp>
        <p:nvSpPr>
          <p:cNvPr id="405" name="Google Shape;405;g1451da43991_0_41"/>
          <p:cNvSpPr txBox="1"/>
          <p:nvPr/>
        </p:nvSpPr>
        <p:spPr>
          <a:xfrm>
            <a:off x="401515" y="1584375"/>
            <a:ext cx="11388900" cy="16317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None/>
            </a:pPr>
            <a:r>
              <a:rPr b="0" i="0" lang="en-US" sz="2000" u="none" cap="none" strike="noStrike">
                <a:solidFill>
                  <a:srgbClr val="103864"/>
                </a:solidFill>
                <a:latin typeface="Sora"/>
                <a:ea typeface="Sora"/>
                <a:cs typeface="Sora"/>
                <a:sym typeface="Sora"/>
              </a:rPr>
              <a:t>Things you need to upgrade</a:t>
            </a:r>
            <a:endParaRPr b="0" i="0" sz="2000" u="none" cap="none" strike="noStrike">
              <a:solidFill>
                <a:srgbClr val="103864"/>
              </a:solidFill>
              <a:latin typeface="Sora"/>
              <a:ea typeface="Sora"/>
              <a:cs typeface="Sora"/>
              <a:sym typeface="Sora"/>
            </a:endParaRPr>
          </a:p>
          <a:p>
            <a:pPr indent="0" lvl="0" marL="45720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103864"/>
              </a:solidFill>
              <a:latin typeface="Sora"/>
              <a:ea typeface="Sora"/>
              <a:cs typeface="Sora"/>
              <a:sym typeface="Sora"/>
            </a:endParaRPr>
          </a:p>
          <a:p>
            <a:pPr indent="-355600" lvl="0" marL="457200" marR="0" rtl="0" algn="l">
              <a:lnSpc>
                <a:spcPct val="100000"/>
              </a:lnSpc>
              <a:spcBef>
                <a:spcPts val="0"/>
              </a:spcBef>
              <a:spcAft>
                <a:spcPts val="0"/>
              </a:spcAft>
              <a:buClr>
                <a:srgbClr val="103864"/>
              </a:buClr>
              <a:buSzPts val="2000"/>
              <a:buFont typeface="Sora"/>
              <a:buChar char="•"/>
            </a:pPr>
            <a:r>
              <a:rPr b="1" lang="en-US" sz="2000">
                <a:solidFill>
                  <a:srgbClr val="103864"/>
                </a:solidFill>
                <a:latin typeface="Sora"/>
                <a:ea typeface="Sora"/>
                <a:cs typeface="Sora"/>
                <a:sym typeface="Sora"/>
              </a:rPr>
              <a:t>Analysis Skills</a:t>
            </a:r>
            <a:endParaRPr b="1" i="0" sz="2000" u="none" cap="none" strike="noStrike">
              <a:solidFill>
                <a:srgbClr val="103864"/>
              </a:solidFill>
              <a:latin typeface="Sora"/>
              <a:ea typeface="Sora"/>
              <a:cs typeface="Sora"/>
              <a:sym typeface="Sora"/>
            </a:endParaRPr>
          </a:p>
          <a:p>
            <a:pPr indent="0" lvl="0" marL="45720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103864"/>
              </a:solidFill>
              <a:latin typeface="Sora"/>
              <a:ea typeface="Sora"/>
              <a:cs typeface="Sora"/>
              <a:sym typeface="Sora"/>
            </a:endParaRPr>
          </a:p>
          <a:p>
            <a:pPr indent="-355600" lvl="0" marL="457200" marR="0" rtl="0" algn="l">
              <a:lnSpc>
                <a:spcPct val="100000"/>
              </a:lnSpc>
              <a:spcBef>
                <a:spcPts val="0"/>
              </a:spcBef>
              <a:spcAft>
                <a:spcPts val="0"/>
              </a:spcAft>
              <a:buClr>
                <a:srgbClr val="103864"/>
              </a:buClr>
              <a:buSzPts val="2000"/>
              <a:buFont typeface="Sora"/>
              <a:buChar char="•"/>
            </a:pPr>
            <a:r>
              <a:rPr b="1" lang="en-US" sz="2000">
                <a:solidFill>
                  <a:srgbClr val="103864"/>
                </a:solidFill>
                <a:latin typeface="Sora"/>
                <a:ea typeface="Sora"/>
                <a:cs typeface="Sora"/>
                <a:sym typeface="Sora"/>
              </a:rPr>
              <a:t>Knowledge</a:t>
            </a:r>
            <a:endParaRPr b="1" sz="2000">
              <a:solidFill>
                <a:srgbClr val="103864"/>
              </a:solidFill>
              <a:latin typeface="Sora"/>
              <a:ea typeface="Sora"/>
              <a:cs typeface="Sora"/>
              <a:sym typeface="Sora"/>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2"/>
          <p:cNvSpPr txBox="1"/>
          <p:nvPr>
            <p:ph type="title"/>
          </p:nvPr>
        </p:nvSpPr>
        <p:spPr>
          <a:xfrm>
            <a:off x="388943" y="365125"/>
            <a:ext cx="1150998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03864"/>
              </a:buClr>
              <a:buSzPts val="3200"/>
              <a:buFont typeface="Sora"/>
              <a:buNone/>
            </a:pPr>
            <a:r>
              <a:rPr lang="en-US"/>
              <a:t>Reference</a:t>
            </a:r>
            <a:endParaRPr/>
          </a:p>
        </p:txBody>
      </p:sp>
      <p:sp>
        <p:nvSpPr>
          <p:cNvPr id="411" name="Google Shape;411;p2"/>
          <p:cNvSpPr txBox="1"/>
          <p:nvPr/>
        </p:nvSpPr>
        <p:spPr>
          <a:xfrm>
            <a:off x="401515" y="1584375"/>
            <a:ext cx="11388900" cy="4002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103864"/>
              </a:buClr>
              <a:buSzPts val="2000"/>
              <a:buFont typeface="Arial"/>
              <a:buChar char="•"/>
            </a:pPr>
            <a:r>
              <a:rPr b="0" i="0" lang="en-US" sz="2000" u="none" cap="none" strike="noStrike">
                <a:solidFill>
                  <a:srgbClr val="103864"/>
                </a:solidFill>
                <a:latin typeface="Sora"/>
                <a:ea typeface="Sora"/>
                <a:cs typeface="Sora"/>
                <a:sym typeface="Sora"/>
              </a:rPr>
              <a:t>list all of references you used</a:t>
            </a:r>
            <a:endParaRPr b="0" i="0" sz="1400" u="none" cap="none" strike="noStrike">
              <a:solidFill>
                <a:srgbClr val="000000"/>
              </a:solidFill>
              <a:latin typeface="Sora"/>
              <a:ea typeface="Sora"/>
              <a:cs typeface="Sora"/>
              <a:sym typeface="Sor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
          <p:cNvSpPr txBox="1"/>
          <p:nvPr>
            <p:ph type="title"/>
          </p:nvPr>
        </p:nvSpPr>
        <p:spPr>
          <a:xfrm>
            <a:off x="388943" y="365125"/>
            <a:ext cx="11401542"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03864"/>
              </a:buClr>
              <a:buSzPts val="3200"/>
              <a:buFont typeface="Sora"/>
              <a:buNone/>
            </a:pPr>
            <a:r>
              <a:rPr lang="en-US"/>
              <a:t>Introduction</a:t>
            </a:r>
            <a:endParaRPr/>
          </a:p>
        </p:txBody>
      </p:sp>
      <p:sp>
        <p:nvSpPr>
          <p:cNvPr id="210" name="Google Shape;210;p3"/>
          <p:cNvSpPr txBox="1"/>
          <p:nvPr/>
        </p:nvSpPr>
        <p:spPr>
          <a:xfrm>
            <a:off x="401525" y="1584375"/>
            <a:ext cx="11644800" cy="37866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103864"/>
              </a:buClr>
              <a:buSzPts val="2000"/>
              <a:buFont typeface="Sora"/>
              <a:buChar char="•"/>
            </a:pPr>
            <a:r>
              <a:rPr b="0" i="0" lang="en-US" sz="2000" u="none" cap="none" strike="noStrike">
                <a:solidFill>
                  <a:srgbClr val="103864"/>
                </a:solidFill>
                <a:latin typeface="Sora"/>
                <a:ea typeface="Sora"/>
                <a:cs typeface="Sora"/>
                <a:sym typeface="Sora"/>
              </a:rPr>
              <a:t>A motivating background to do this project</a:t>
            </a:r>
            <a:endParaRPr sz="2000">
              <a:solidFill>
                <a:srgbClr val="103864"/>
              </a:solidFill>
              <a:latin typeface="Sora"/>
              <a:ea typeface="Sora"/>
              <a:cs typeface="Sora"/>
              <a:sym typeface="Sora"/>
            </a:endParaRPr>
          </a:p>
          <a:p>
            <a:pPr indent="0" lvl="0" marL="0" marR="0" rtl="0" algn="l">
              <a:lnSpc>
                <a:spcPct val="100000"/>
              </a:lnSpc>
              <a:spcBef>
                <a:spcPts val="0"/>
              </a:spcBef>
              <a:spcAft>
                <a:spcPts val="0"/>
              </a:spcAft>
              <a:buNone/>
            </a:pPr>
            <a:r>
              <a:t/>
            </a:r>
            <a:endParaRPr sz="2000">
              <a:solidFill>
                <a:srgbClr val="103864"/>
              </a:solidFill>
              <a:latin typeface="Sora"/>
              <a:ea typeface="Sora"/>
              <a:cs typeface="Sora"/>
              <a:sym typeface="Sora"/>
            </a:endParaRPr>
          </a:p>
          <a:p>
            <a:pPr indent="0" lvl="0" marL="0" marR="0" rtl="0" algn="l">
              <a:lnSpc>
                <a:spcPct val="100000"/>
              </a:lnSpc>
              <a:spcBef>
                <a:spcPts val="0"/>
              </a:spcBef>
              <a:spcAft>
                <a:spcPts val="0"/>
              </a:spcAft>
              <a:buNone/>
            </a:pPr>
            <a:r>
              <a:rPr lang="en-US" sz="2000">
                <a:solidFill>
                  <a:srgbClr val="103864"/>
                </a:solidFill>
                <a:latin typeface="Sora"/>
                <a:ea typeface="Sora"/>
                <a:cs typeface="Sora"/>
                <a:sym typeface="Sora"/>
              </a:rPr>
              <a:t>Asuransi kesehatan adalah salah satu hal yang patut diperhatikan karena bersangkutan dengan kebutuhan perencanaan masa depan. Pengguna asuransi kesehatan diwajibkan untuk membayar besaran uang secara rutin (premi) kepada pihak perusahaan asuransi. Premi tersebut diolah oleh perusahaan asuransi untuk membayarkan tagihan kesehatan pengguna yang tertanggung. Penentuan nilai premi menjadi tantangan tersendiri bagi pihak asuransi mengingat ada banyak faktor yang dapat mempengaruhi &amp; meningkatkan profil resiko pengguna.</a:t>
            </a:r>
            <a:endParaRPr sz="2000">
              <a:solidFill>
                <a:srgbClr val="103864"/>
              </a:solidFill>
              <a:latin typeface="Sora"/>
              <a:ea typeface="Sora"/>
              <a:cs typeface="Sora"/>
              <a:sym typeface="Sora"/>
            </a:endParaRPr>
          </a:p>
          <a:p>
            <a:pPr indent="0" lvl="0" marL="0" marR="0" rtl="0" algn="l">
              <a:lnSpc>
                <a:spcPct val="100000"/>
              </a:lnSpc>
              <a:spcBef>
                <a:spcPts val="0"/>
              </a:spcBef>
              <a:spcAft>
                <a:spcPts val="0"/>
              </a:spcAft>
              <a:buNone/>
            </a:pPr>
            <a:r>
              <a:t/>
            </a:r>
            <a:endParaRPr sz="2000">
              <a:solidFill>
                <a:srgbClr val="103864"/>
              </a:solidFill>
              <a:latin typeface="Sora"/>
              <a:ea typeface="Sora"/>
              <a:cs typeface="Sora"/>
              <a:sym typeface="Sora"/>
            </a:endParaRPr>
          </a:p>
          <a:p>
            <a:pPr indent="0" lvl="0" marL="0" marR="0" rtl="0" algn="l">
              <a:lnSpc>
                <a:spcPct val="100000"/>
              </a:lnSpc>
              <a:spcBef>
                <a:spcPts val="0"/>
              </a:spcBef>
              <a:spcAft>
                <a:spcPts val="0"/>
              </a:spcAft>
              <a:buNone/>
            </a:pPr>
            <a:r>
              <a:rPr lang="en-US" sz="2000">
                <a:solidFill>
                  <a:srgbClr val="103864"/>
                </a:solidFill>
                <a:latin typeface="Sora"/>
                <a:ea typeface="Sora"/>
                <a:cs typeface="Sora"/>
                <a:sym typeface="Sora"/>
              </a:rPr>
              <a:t>Melalui project ini, saya akan membantu menganalisa variable-variabel yang memiliki hubungan dengan tagihan kesehatan yang diterima oleh setiap pengguna. </a:t>
            </a:r>
            <a:endParaRPr sz="2000">
              <a:solidFill>
                <a:srgbClr val="103864"/>
              </a:solidFill>
              <a:latin typeface="Sora"/>
              <a:ea typeface="Sora"/>
              <a:cs typeface="Sora"/>
              <a:sym typeface="Sor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142ad2f6649_0_74"/>
          <p:cNvSpPr txBox="1"/>
          <p:nvPr>
            <p:ph type="title"/>
          </p:nvPr>
        </p:nvSpPr>
        <p:spPr>
          <a:xfrm>
            <a:off x="316523" y="2691441"/>
            <a:ext cx="11582400" cy="896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103864"/>
              </a:buClr>
              <a:buSzPts val="4000"/>
              <a:buFont typeface="Sora"/>
              <a:buNone/>
            </a:pPr>
            <a:r>
              <a:rPr lang="en-US" sz="4000"/>
              <a:t>Dataset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142ad2f6649_0_79"/>
          <p:cNvSpPr txBox="1"/>
          <p:nvPr>
            <p:ph type="title"/>
          </p:nvPr>
        </p:nvSpPr>
        <p:spPr>
          <a:xfrm>
            <a:off x="388943" y="365125"/>
            <a:ext cx="114015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03864"/>
              </a:buClr>
              <a:buSzPts val="3200"/>
              <a:buFont typeface="Sora"/>
              <a:buNone/>
            </a:pPr>
            <a:r>
              <a:rPr lang="en-US"/>
              <a:t>Dataset</a:t>
            </a:r>
            <a:endParaRPr/>
          </a:p>
        </p:txBody>
      </p:sp>
      <p:sp>
        <p:nvSpPr>
          <p:cNvPr id="222" name="Google Shape;222;g142ad2f6649_0_79"/>
          <p:cNvSpPr txBox="1"/>
          <p:nvPr/>
        </p:nvSpPr>
        <p:spPr>
          <a:xfrm>
            <a:off x="401515" y="1584375"/>
            <a:ext cx="11388900" cy="44022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103864"/>
              </a:buClr>
              <a:buSzPts val="2000"/>
              <a:buFont typeface="Sora"/>
              <a:buChar char="•"/>
            </a:pPr>
            <a:r>
              <a:rPr b="0" i="0" lang="en-US" sz="2000" u="none" cap="none" strike="noStrike">
                <a:solidFill>
                  <a:srgbClr val="103864"/>
                </a:solidFill>
                <a:latin typeface="Sora"/>
                <a:ea typeface="Sora"/>
                <a:cs typeface="Sora"/>
                <a:sym typeface="Sora"/>
              </a:rPr>
              <a:t>Brief explanation of the data that used in this project</a:t>
            </a:r>
            <a:endParaRPr b="0" i="0" sz="2000" u="none" cap="none" strike="noStrike">
              <a:solidFill>
                <a:srgbClr val="103864"/>
              </a:solidFill>
              <a:latin typeface="Sora"/>
              <a:ea typeface="Sora"/>
              <a:cs typeface="Sora"/>
              <a:sym typeface="Sora"/>
            </a:endParaRPr>
          </a:p>
          <a:p>
            <a:pPr indent="0" lvl="0" marL="0" marR="0" rtl="0" algn="l">
              <a:lnSpc>
                <a:spcPct val="100000"/>
              </a:lnSpc>
              <a:spcBef>
                <a:spcPts val="0"/>
              </a:spcBef>
              <a:spcAft>
                <a:spcPts val="0"/>
              </a:spcAft>
              <a:buNone/>
            </a:pPr>
            <a:r>
              <a:t/>
            </a:r>
            <a:endParaRPr sz="2000">
              <a:solidFill>
                <a:srgbClr val="103864"/>
              </a:solidFill>
              <a:latin typeface="Sora"/>
              <a:ea typeface="Sora"/>
              <a:cs typeface="Sora"/>
              <a:sym typeface="Sora"/>
            </a:endParaRPr>
          </a:p>
          <a:p>
            <a:pPr indent="0" lvl="0" marL="0" marR="0" rtl="0" algn="l">
              <a:lnSpc>
                <a:spcPct val="100000"/>
              </a:lnSpc>
              <a:spcBef>
                <a:spcPts val="0"/>
              </a:spcBef>
              <a:spcAft>
                <a:spcPts val="0"/>
              </a:spcAft>
              <a:buNone/>
            </a:pPr>
            <a:r>
              <a:rPr lang="en-US" sz="2000">
                <a:solidFill>
                  <a:srgbClr val="103864"/>
                </a:solidFill>
                <a:latin typeface="Sora"/>
                <a:ea typeface="Sora"/>
                <a:cs typeface="Sora"/>
                <a:sym typeface="Sora"/>
              </a:rPr>
              <a:t>Dataset ini adalah dataset data tagihan kesehatan personal, memiliki 7 variable dengan variable charges menunjukkan besaran tagihan kesehatan. </a:t>
            </a:r>
            <a:endParaRPr sz="2000">
              <a:solidFill>
                <a:srgbClr val="103864"/>
              </a:solidFill>
              <a:latin typeface="Sora"/>
              <a:ea typeface="Sora"/>
              <a:cs typeface="Sora"/>
              <a:sym typeface="Sora"/>
            </a:endParaRPr>
          </a:p>
          <a:p>
            <a:pPr indent="0" lvl="0" marL="0" marR="0" rtl="0" algn="l">
              <a:lnSpc>
                <a:spcPct val="100000"/>
              </a:lnSpc>
              <a:spcBef>
                <a:spcPts val="0"/>
              </a:spcBef>
              <a:spcAft>
                <a:spcPts val="0"/>
              </a:spcAft>
              <a:buNone/>
            </a:pPr>
            <a:r>
              <a:rPr lang="en-US" sz="2000">
                <a:solidFill>
                  <a:srgbClr val="103864"/>
                </a:solidFill>
                <a:latin typeface="Sora"/>
                <a:ea typeface="Sora"/>
                <a:cs typeface="Sora"/>
                <a:sym typeface="Sora"/>
              </a:rPr>
              <a:t>● age Age of primary beneficiary</a:t>
            </a:r>
            <a:endParaRPr sz="2000">
              <a:solidFill>
                <a:srgbClr val="103864"/>
              </a:solidFill>
              <a:latin typeface="Sora"/>
              <a:ea typeface="Sora"/>
              <a:cs typeface="Sora"/>
              <a:sym typeface="Sora"/>
            </a:endParaRPr>
          </a:p>
          <a:p>
            <a:pPr indent="0" lvl="0" marL="0" marR="0" rtl="0" algn="l">
              <a:lnSpc>
                <a:spcPct val="100000"/>
              </a:lnSpc>
              <a:spcBef>
                <a:spcPts val="0"/>
              </a:spcBef>
              <a:spcAft>
                <a:spcPts val="0"/>
              </a:spcAft>
              <a:buClr>
                <a:schemeClr val="dk1"/>
              </a:buClr>
              <a:buSzPts val="1100"/>
              <a:buFont typeface="Arial"/>
              <a:buNone/>
            </a:pPr>
            <a:r>
              <a:rPr lang="en-US" sz="2000">
                <a:solidFill>
                  <a:srgbClr val="103864"/>
                </a:solidFill>
                <a:latin typeface="Sora"/>
                <a:ea typeface="Sora"/>
                <a:cs typeface="Sora"/>
                <a:sym typeface="Sora"/>
              </a:rPr>
              <a:t>● sex Insurance contractor gender, female, male</a:t>
            </a:r>
            <a:endParaRPr sz="2000">
              <a:solidFill>
                <a:srgbClr val="103864"/>
              </a:solidFill>
              <a:latin typeface="Sora"/>
              <a:ea typeface="Sora"/>
              <a:cs typeface="Sora"/>
              <a:sym typeface="Sora"/>
            </a:endParaRPr>
          </a:p>
          <a:p>
            <a:pPr indent="0" lvl="0" marL="0" marR="0" rtl="0" algn="l">
              <a:lnSpc>
                <a:spcPct val="100000"/>
              </a:lnSpc>
              <a:spcBef>
                <a:spcPts val="0"/>
              </a:spcBef>
              <a:spcAft>
                <a:spcPts val="0"/>
              </a:spcAft>
              <a:buClr>
                <a:schemeClr val="dk1"/>
              </a:buClr>
              <a:buSzPts val="1100"/>
              <a:buFont typeface="Arial"/>
              <a:buNone/>
            </a:pPr>
            <a:r>
              <a:rPr lang="en-US" sz="2000">
                <a:solidFill>
                  <a:srgbClr val="103864"/>
                </a:solidFill>
                <a:latin typeface="Sora"/>
                <a:ea typeface="Sora"/>
                <a:cs typeface="Sora"/>
                <a:sym typeface="Sora"/>
              </a:rPr>
              <a:t>● bmi Body mass index, providing an understanding of body, weights that are relatively high or low relative to height, objective index of body weight (kg/m2) using the ratio of height to weight, ideally 18.5 to 24.9</a:t>
            </a:r>
            <a:endParaRPr sz="2000">
              <a:solidFill>
                <a:srgbClr val="103864"/>
              </a:solidFill>
              <a:latin typeface="Sora"/>
              <a:ea typeface="Sora"/>
              <a:cs typeface="Sora"/>
              <a:sym typeface="Sora"/>
            </a:endParaRPr>
          </a:p>
          <a:p>
            <a:pPr indent="0" lvl="0" marL="0" marR="0" rtl="0" algn="l">
              <a:lnSpc>
                <a:spcPct val="100000"/>
              </a:lnSpc>
              <a:spcBef>
                <a:spcPts val="0"/>
              </a:spcBef>
              <a:spcAft>
                <a:spcPts val="0"/>
              </a:spcAft>
              <a:buClr>
                <a:schemeClr val="dk1"/>
              </a:buClr>
              <a:buSzPts val="1100"/>
              <a:buFont typeface="Arial"/>
              <a:buNone/>
            </a:pPr>
            <a:r>
              <a:rPr lang="en-US" sz="2000">
                <a:solidFill>
                  <a:srgbClr val="103864"/>
                </a:solidFill>
                <a:latin typeface="Sora"/>
                <a:ea typeface="Sora"/>
                <a:cs typeface="Sora"/>
                <a:sym typeface="Sora"/>
              </a:rPr>
              <a:t>● children Number of children covered by health insurance / Number of dependents</a:t>
            </a:r>
            <a:endParaRPr sz="2000">
              <a:solidFill>
                <a:srgbClr val="103864"/>
              </a:solidFill>
              <a:latin typeface="Sora"/>
              <a:ea typeface="Sora"/>
              <a:cs typeface="Sora"/>
              <a:sym typeface="Sora"/>
            </a:endParaRPr>
          </a:p>
          <a:p>
            <a:pPr indent="0" lvl="0" marL="0" marR="0" rtl="0" algn="l">
              <a:lnSpc>
                <a:spcPct val="100000"/>
              </a:lnSpc>
              <a:spcBef>
                <a:spcPts val="0"/>
              </a:spcBef>
              <a:spcAft>
                <a:spcPts val="0"/>
              </a:spcAft>
              <a:buClr>
                <a:schemeClr val="dk1"/>
              </a:buClr>
              <a:buSzPts val="1100"/>
              <a:buFont typeface="Arial"/>
              <a:buNone/>
            </a:pPr>
            <a:r>
              <a:rPr lang="en-US" sz="2000">
                <a:solidFill>
                  <a:srgbClr val="103864"/>
                </a:solidFill>
                <a:latin typeface="Sora"/>
                <a:ea typeface="Sora"/>
                <a:cs typeface="Sora"/>
                <a:sym typeface="Sora"/>
              </a:rPr>
              <a:t>● smoker Smoking</a:t>
            </a:r>
            <a:endParaRPr sz="2000">
              <a:solidFill>
                <a:srgbClr val="103864"/>
              </a:solidFill>
              <a:latin typeface="Sora"/>
              <a:ea typeface="Sora"/>
              <a:cs typeface="Sora"/>
              <a:sym typeface="Sora"/>
            </a:endParaRPr>
          </a:p>
          <a:p>
            <a:pPr indent="0" lvl="0" marL="0" marR="0" rtl="0" algn="l">
              <a:lnSpc>
                <a:spcPct val="100000"/>
              </a:lnSpc>
              <a:spcBef>
                <a:spcPts val="0"/>
              </a:spcBef>
              <a:spcAft>
                <a:spcPts val="0"/>
              </a:spcAft>
              <a:buClr>
                <a:schemeClr val="dk1"/>
              </a:buClr>
              <a:buSzPts val="1100"/>
              <a:buFont typeface="Arial"/>
              <a:buNone/>
            </a:pPr>
            <a:r>
              <a:rPr lang="en-US" sz="2000">
                <a:solidFill>
                  <a:srgbClr val="103864"/>
                </a:solidFill>
                <a:latin typeface="Sora"/>
                <a:ea typeface="Sora"/>
                <a:cs typeface="Sora"/>
                <a:sym typeface="Sora"/>
              </a:rPr>
              <a:t>● region The beneficiary's residential area in the US, northeast, southeast, southwest, northwest.</a:t>
            </a:r>
            <a:endParaRPr sz="2000">
              <a:solidFill>
                <a:srgbClr val="103864"/>
              </a:solidFill>
              <a:latin typeface="Sora"/>
              <a:ea typeface="Sora"/>
              <a:cs typeface="Sora"/>
              <a:sym typeface="Sora"/>
            </a:endParaRPr>
          </a:p>
          <a:p>
            <a:pPr indent="0" lvl="0" marL="0" marR="0" rtl="0" algn="l">
              <a:lnSpc>
                <a:spcPct val="100000"/>
              </a:lnSpc>
              <a:spcBef>
                <a:spcPts val="0"/>
              </a:spcBef>
              <a:spcAft>
                <a:spcPts val="0"/>
              </a:spcAft>
              <a:buNone/>
            </a:pPr>
            <a:r>
              <a:t/>
            </a:r>
            <a:endParaRPr sz="2000">
              <a:solidFill>
                <a:srgbClr val="103864"/>
              </a:solidFill>
              <a:latin typeface="Sora"/>
              <a:ea typeface="Sora"/>
              <a:cs typeface="Sora"/>
              <a:sym typeface="Sor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142ad2f6649_0_44"/>
          <p:cNvSpPr txBox="1"/>
          <p:nvPr>
            <p:ph type="title"/>
          </p:nvPr>
        </p:nvSpPr>
        <p:spPr>
          <a:xfrm>
            <a:off x="316523" y="2691441"/>
            <a:ext cx="11582400" cy="896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103864"/>
              </a:buClr>
              <a:buSzPts val="4000"/>
              <a:buFont typeface="Sora"/>
              <a:buNone/>
            </a:pPr>
            <a:r>
              <a:rPr lang="en-US" sz="4000"/>
              <a:t>Descriptive Statistics Analysis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142ad2f6649_0_84"/>
          <p:cNvSpPr txBox="1"/>
          <p:nvPr>
            <p:ph type="title"/>
          </p:nvPr>
        </p:nvSpPr>
        <p:spPr>
          <a:xfrm>
            <a:off x="388943" y="365125"/>
            <a:ext cx="114015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03864"/>
              </a:buClr>
              <a:buSzPts val="3200"/>
              <a:buFont typeface="Sora"/>
              <a:buNone/>
            </a:pPr>
            <a:r>
              <a:rPr lang="en-US"/>
              <a:t>Mean of Age</a:t>
            </a:r>
            <a:endParaRPr/>
          </a:p>
        </p:txBody>
      </p:sp>
      <p:sp>
        <p:nvSpPr>
          <p:cNvPr id="234" name="Google Shape;234;g142ad2f6649_0_84"/>
          <p:cNvSpPr txBox="1"/>
          <p:nvPr/>
        </p:nvSpPr>
        <p:spPr>
          <a:xfrm>
            <a:off x="401515" y="1584375"/>
            <a:ext cx="11388900" cy="2247300"/>
          </a:xfrm>
          <a:prstGeom prst="rect">
            <a:avLst/>
          </a:prstGeom>
          <a:noFill/>
          <a:ln>
            <a:noFill/>
          </a:ln>
        </p:spPr>
        <p:txBody>
          <a:bodyPr anchorCtr="0" anchor="t" bIns="45700" lIns="91425" spcFirstLastPara="1" rIns="91425" wrap="square" tIns="45700">
            <a:spAutoFit/>
          </a:bodyPr>
          <a:lstStyle/>
          <a:p>
            <a:pPr indent="-355600" lvl="0" marL="457200" marR="0" rtl="0" algn="l">
              <a:lnSpc>
                <a:spcPct val="100000"/>
              </a:lnSpc>
              <a:spcBef>
                <a:spcPts val="0"/>
              </a:spcBef>
              <a:spcAft>
                <a:spcPts val="0"/>
              </a:spcAft>
              <a:buClr>
                <a:srgbClr val="103864"/>
              </a:buClr>
              <a:buSzPts val="2000"/>
              <a:buFont typeface="Sora"/>
              <a:buChar char="•"/>
            </a:pPr>
            <a:r>
              <a:rPr b="0" i="0" lang="en-US" sz="2000" u="none" cap="none" strike="noStrike">
                <a:solidFill>
                  <a:srgbClr val="103864"/>
                </a:solidFill>
                <a:latin typeface="Sora"/>
                <a:ea typeface="Sora"/>
                <a:cs typeface="Sora"/>
                <a:sym typeface="Sora"/>
              </a:rPr>
              <a:t>An explanation of what you did</a:t>
            </a:r>
            <a:endParaRPr b="0" i="0" sz="2000" u="none" cap="none" strike="noStrike">
              <a:solidFill>
                <a:srgbClr val="103864"/>
              </a:solidFill>
              <a:latin typeface="Sora"/>
              <a:ea typeface="Sora"/>
              <a:cs typeface="Sora"/>
              <a:sym typeface="Sora"/>
            </a:endParaRPr>
          </a:p>
          <a:p>
            <a:pPr indent="0" lvl="0" marL="457200" marR="0" rtl="0" algn="l">
              <a:lnSpc>
                <a:spcPct val="100000"/>
              </a:lnSpc>
              <a:spcBef>
                <a:spcPts val="0"/>
              </a:spcBef>
              <a:spcAft>
                <a:spcPts val="0"/>
              </a:spcAft>
              <a:buNone/>
            </a:pPr>
            <a:r>
              <a:rPr lang="en-US" sz="2000">
                <a:solidFill>
                  <a:srgbClr val="103864"/>
                </a:solidFill>
                <a:latin typeface="Sora"/>
                <a:ea typeface="Sora"/>
                <a:cs typeface="Sora"/>
                <a:sym typeface="Sora"/>
              </a:rPr>
              <a:t>Saya menggunakan python untuk pengerjaan ini, saya menggunakan fitur mean()</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None/>
            </a:pPr>
            <a:r>
              <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Clr>
                <a:srgbClr val="000000"/>
              </a:buClr>
              <a:buSzPts val="2000"/>
              <a:buFont typeface="Arial"/>
              <a:buNone/>
            </a:pPr>
            <a:r>
              <a:rPr lang="en-US" sz="2000">
                <a:solidFill>
                  <a:srgbClr val="103864"/>
                </a:solidFill>
                <a:latin typeface="Sora"/>
                <a:ea typeface="Sora"/>
                <a:cs typeface="Sora"/>
                <a:sym typeface="Sora"/>
              </a:rPr>
              <a:t>mean_umur = data.age.mean()</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Clr>
                <a:srgbClr val="000000"/>
              </a:buClr>
              <a:buSzPts val="2000"/>
              <a:buFont typeface="Arial"/>
              <a:buNone/>
            </a:pPr>
            <a:r>
              <a:t/>
            </a:r>
            <a:endParaRPr sz="2000">
              <a:solidFill>
                <a:srgbClr val="103864"/>
              </a:solidFill>
              <a:latin typeface="Sora"/>
              <a:ea typeface="Sora"/>
              <a:cs typeface="Sora"/>
              <a:sym typeface="Sora"/>
            </a:endParaRPr>
          </a:p>
          <a:p>
            <a:pPr indent="-355600" lvl="0" marL="457200" marR="0" rtl="0" algn="l">
              <a:lnSpc>
                <a:spcPct val="100000"/>
              </a:lnSpc>
              <a:spcBef>
                <a:spcPts val="0"/>
              </a:spcBef>
              <a:spcAft>
                <a:spcPts val="0"/>
              </a:spcAft>
              <a:buClr>
                <a:srgbClr val="103864"/>
              </a:buClr>
              <a:buSzPts val="2000"/>
              <a:buFont typeface="Sora"/>
              <a:buChar char="•"/>
            </a:pPr>
            <a:r>
              <a:rPr b="0" i="0" lang="en-US" sz="2000" u="none" cap="none" strike="noStrike">
                <a:solidFill>
                  <a:srgbClr val="103864"/>
                </a:solidFill>
                <a:latin typeface="Sora"/>
                <a:ea typeface="Sora"/>
                <a:cs typeface="Sora"/>
                <a:sym typeface="Sora"/>
              </a:rPr>
              <a:t>Result</a:t>
            </a:r>
            <a:endParaRPr b="0" i="0" sz="2000" u="none" cap="none" strike="noStrike">
              <a:solidFill>
                <a:srgbClr val="103864"/>
              </a:solidFill>
              <a:latin typeface="Sora"/>
              <a:ea typeface="Sora"/>
              <a:cs typeface="Sora"/>
              <a:sym typeface="Sora"/>
            </a:endParaRPr>
          </a:p>
          <a:p>
            <a:pPr indent="0" lvl="0" marL="457200" marR="0" rtl="0" algn="l">
              <a:lnSpc>
                <a:spcPct val="100000"/>
              </a:lnSpc>
              <a:spcBef>
                <a:spcPts val="0"/>
              </a:spcBef>
              <a:spcAft>
                <a:spcPts val="0"/>
              </a:spcAft>
              <a:buNone/>
            </a:pPr>
            <a:r>
              <a:rPr lang="en-US" sz="2000">
                <a:solidFill>
                  <a:srgbClr val="103864"/>
                </a:solidFill>
                <a:latin typeface="Sora"/>
                <a:ea typeface="Sora"/>
                <a:cs typeface="Sora"/>
                <a:sym typeface="Sora"/>
              </a:rPr>
              <a:t>Rata-rata umur pengguna asuransi adalah 39.5 tahun</a:t>
            </a:r>
            <a:endParaRPr sz="2000">
              <a:solidFill>
                <a:srgbClr val="103864"/>
              </a:solidFill>
              <a:latin typeface="Sora"/>
              <a:ea typeface="Sora"/>
              <a:cs typeface="Sora"/>
              <a:sym typeface="Sor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142ad2f6649_0_89"/>
          <p:cNvSpPr txBox="1"/>
          <p:nvPr>
            <p:ph type="title"/>
          </p:nvPr>
        </p:nvSpPr>
        <p:spPr>
          <a:xfrm>
            <a:off x="388943" y="365125"/>
            <a:ext cx="114015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03864"/>
              </a:buClr>
              <a:buSzPts val="3200"/>
              <a:buFont typeface="Sora"/>
              <a:buNone/>
            </a:pPr>
            <a:r>
              <a:rPr lang="en-US"/>
              <a:t>Rata-rata BMI dari pengguna perokok</a:t>
            </a:r>
            <a:endParaRPr/>
          </a:p>
        </p:txBody>
      </p:sp>
      <p:sp>
        <p:nvSpPr>
          <p:cNvPr id="240" name="Google Shape;240;g142ad2f6649_0_89"/>
          <p:cNvSpPr txBox="1"/>
          <p:nvPr/>
        </p:nvSpPr>
        <p:spPr>
          <a:xfrm>
            <a:off x="401515" y="1584375"/>
            <a:ext cx="11388900" cy="3155400"/>
          </a:xfrm>
          <a:prstGeom prst="rect">
            <a:avLst/>
          </a:prstGeom>
          <a:noFill/>
          <a:ln>
            <a:noFill/>
          </a:ln>
        </p:spPr>
        <p:txBody>
          <a:bodyPr anchorCtr="0" anchor="t" bIns="45700" lIns="91425" spcFirstLastPara="1" rIns="91425" wrap="square" tIns="45700">
            <a:spAutoFit/>
          </a:bodyPr>
          <a:lstStyle/>
          <a:p>
            <a:pPr indent="-355600" lvl="0" marL="457200" marR="0" rtl="0" algn="l">
              <a:lnSpc>
                <a:spcPct val="100000"/>
              </a:lnSpc>
              <a:spcBef>
                <a:spcPts val="0"/>
              </a:spcBef>
              <a:spcAft>
                <a:spcPts val="0"/>
              </a:spcAft>
              <a:buClr>
                <a:srgbClr val="103864"/>
              </a:buClr>
              <a:buSzPts val="2000"/>
              <a:buFont typeface="Sora"/>
              <a:buChar char="•"/>
            </a:pPr>
            <a:r>
              <a:rPr i="0" lang="en-US" sz="2000" u="none" cap="none" strike="noStrike">
                <a:solidFill>
                  <a:srgbClr val="103864"/>
                </a:solidFill>
                <a:latin typeface="Sora"/>
                <a:ea typeface="Sora"/>
                <a:cs typeface="Sora"/>
                <a:sym typeface="Sora"/>
              </a:rPr>
              <a:t>An explanation of what you did</a:t>
            </a:r>
            <a:endParaRPr i="0" sz="2000" u="none" cap="none" strike="noStrike">
              <a:solidFill>
                <a:srgbClr val="103864"/>
              </a:solidFill>
              <a:latin typeface="Sora"/>
              <a:ea typeface="Sora"/>
              <a:cs typeface="Sora"/>
              <a:sym typeface="Sora"/>
            </a:endParaRPr>
          </a:p>
          <a:p>
            <a:pPr indent="457200" lvl="0" marL="457200" rtl="0" algn="l">
              <a:spcBef>
                <a:spcPts val="0"/>
              </a:spcBef>
              <a:spcAft>
                <a:spcPts val="0"/>
              </a:spcAft>
              <a:buNone/>
            </a:pPr>
            <a:r>
              <a:rPr lang="en-US" sz="2000">
                <a:solidFill>
                  <a:srgbClr val="103864"/>
                </a:solidFill>
                <a:latin typeface="Sora Medium"/>
                <a:ea typeface="Sora Medium"/>
                <a:cs typeface="Sora Medium"/>
                <a:sym typeface="Sora Medium"/>
              </a:rPr>
              <a:t>Saya menggunakan fitur groupby pada python untuk melihat rata-rata BMI berdasarkan merokok atau tidaknya seorang pengguna asuransi. Untuk itu saya menulis sebagai berikut:</a:t>
            </a:r>
            <a:endParaRPr sz="2000">
              <a:solidFill>
                <a:srgbClr val="103864"/>
              </a:solidFill>
              <a:latin typeface="Sora Medium"/>
              <a:ea typeface="Sora Medium"/>
              <a:cs typeface="Sora Medium"/>
              <a:sym typeface="Sora Medium"/>
            </a:endParaRPr>
          </a:p>
          <a:p>
            <a:pPr indent="457200" lvl="0" marL="457200" rtl="0" algn="l">
              <a:spcBef>
                <a:spcPts val="0"/>
              </a:spcBef>
              <a:spcAft>
                <a:spcPts val="0"/>
              </a:spcAft>
              <a:buNone/>
            </a:pPr>
            <a:r>
              <a:t/>
            </a:r>
            <a:endParaRPr sz="2000">
              <a:solidFill>
                <a:srgbClr val="103864"/>
              </a:solidFill>
              <a:latin typeface="Sora Medium"/>
              <a:ea typeface="Sora Medium"/>
              <a:cs typeface="Sora Medium"/>
              <a:sym typeface="Sora Medium"/>
            </a:endParaRPr>
          </a:p>
          <a:p>
            <a:pPr indent="0" lvl="0" marL="457200" marR="0" rtl="0" algn="l">
              <a:lnSpc>
                <a:spcPct val="100000"/>
              </a:lnSpc>
              <a:spcBef>
                <a:spcPts val="0"/>
              </a:spcBef>
              <a:spcAft>
                <a:spcPts val="0"/>
              </a:spcAft>
              <a:buNone/>
            </a:pPr>
            <a:r>
              <a:rPr lang="en-US" sz="2000">
                <a:solidFill>
                  <a:srgbClr val="103864"/>
                </a:solidFill>
                <a:latin typeface="Sora"/>
                <a:ea typeface="Sora"/>
                <a:cs typeface="Sora"/>
                <a:sym typeface="Sora"/>
              </a:rPr>
              <a:t>mean_bmi_perokok = data.groupby('smoker')['bmi'].mean()</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Clr>
                <a:srgbClr val="000000"/>
              </a:buClr>
              <a:buSzPts val="2000"/>
              <a:buFont typeface="Arial"/>
              <a:buNone/>
            </a:pPr>
            <a:r>
              <a:t/>
            </a:r>
            <a:endParaRPr sz="2000">
              <a:solidFill>
                <a:srgbClr val="103864"/>
              </a:solidFill>
              <a:latin typeface="Sora"/>
              <a:ea typeface="Sora"/>
              <a:cs typeface="Sora"/>
              <a:sym typeface="Sora"/>
            </a:endParaRPr>
          </a:p>
          <a:p>
            <a:pPr indent="-355600" lvl="0" marL="457200" marR="0" rtl="0" algn="l">
              <a:lnSpc>
                <a:spcPct val="100000"/>
              </a:lnSpc>
              <a:spcBef>
                <a:spcPts val="0"/>
              </a:spcBef>
              <a:spcAft>
                <a:spcPts val="0"/>
              </a:spcAft>
              <a:buClr>
                <a:srgbClr val="103864"/>
              </a:buClr>
              <a:buSzPts val="2000"/>
              <a:buFont typeface="Sora"/>
              <a:buChar char="•"/>
            </a:pPr>
            <a:r>
              <a:rPr i="0" lang="en-US" sz="2000" u="none" cap="none" strike="noStrike">
                <a:solidFill>
                  <a:srgbClr val="103864"/>
                </a:solidFill>
                <a:latin typeface="Sora"/>
                <a:ea typeface="Sora"/>
                <a:cs typeface="Sora"/>
                <a:sym typeface="Sora"/>
              </a:rPr>
              <a:t>Result</a:t>
            </a:r>
            <a:endParaRPr i="0" sz="2000" u="none" cap="none" strike="noStrike">
              <a:solidFill>
                <a:srgbClr val="103864"/>
              </a:solidFill>
              <a:latin typeface="Sora"/>
              <a:ea typeface="Sora"/>
              <a:cs typeface="Sora"/>
              <a:sym typeface="Sora"/>
            </a:endParaRPr>
          </a:p>
          <a:p>
            <a:pPr indent="0" lvl="0" marL="457200" marR="0" rtl="0" algn="l">
              <a:lnSpc>
                <a:spcPct val="100000"/>
              </a:lnSpc>
              <a:spcBef>
                <a:spcPts val="0"/>
              </a:spcBef>
              <a:spcAft>
                <a:spcPts val="0"/>
              </a:spcAft>
              <a:buNone/>
            </a:pPr>
            <a:r>
              <a:rPr lang="en-US" sz="1950">
                <a:solidFill>
                  <a:schemeClr val="dk1"/>
                </a:solidFill>
                <a:highlight>
                  <a:srgbClr val="FFFFFF"/>
                </a:highlight>
                <a:latin typeface="Sora"/>
                <a:ea typeface="Sora"/>
                <a:cs typeface="Sora"/>
                <a:sym typeface="Sora"/>
              </a:rPr>
              <a:t>Rata-rata BMI bagi perokok adalah 30.7 sedangkan rata-rata BMI bagi non-perokok adalah 30.6. Sungguh perbandingan yang amat tipi</a:t>
            </a:r>
            <a:endParaRPr sz="2900">
              <a:solidFill>
                <a:srgbClr val="103864"/>
              </a:solidFill>
              <a:latin typeface="Sora"/>
              <a:ea typeface="Sora"/>
              <a:cs typeface="Sora"/>
              <a:sym typeface="Sora"/>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2022-06-30T03:08:43Z</dcterms:created>
  <dc:creator>RIDO TRI PUTRA</dc:creator>
</cp:coreProperties>
</file>