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75"/>
  </p:notesMasterIdLst>
  <p:sldIdLst>
    <p:sldId id="257" r:id="rId2"/>
    <p:sldId id="260" r:id="rId3"/>
    <p:sldId id="261" r:id="rId4"/>
    <p:sldId id="259" r:id="rId5"/>
    <p:sldId id="262" r:id="rId6"/>
    <p:sldId id="263" r:id="rId7"/>
    <p:sldId id="266" r:id="rId8"/>
    <p:sldId id="264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80" r:id="rId23"/>
    <p:sldId id="281" r:id="rId24"/>
    <p:sldId id="283" r:id="rId25"/>
    <p:sldId id="284" r:id="rId26"/>
    <p:sldId id="285" r:id="rId27"/>
    <p:sldId id="286" r:id="rId28"/>
    <p:sldId id="287" r:id="rId29"/>
    <p:sldId id="301" r:id="rId30"/>
    <p:sldId id="288" r:id="rId31"/>
    <p:sldId id="290" r:id="rId32"/>
    <p:sldId id="289" r:id="rId33"/>
    <p:sldId id="291" r:id="rId34"/>
    <p:sldId id="292" r:id="rId35"/>
    <p:sldId id="293" r:id="rId36"/>
    <p:sldId id="296" r:id="rId37"/>
    <p:sldId id="294" r:id="rId38"/>
    <p:sldId id="295" r:id="rId39"/>
    <p:sldId id="297" r:id="rId40"/>
    <p:sldId id="298" r:id="rId41"/>
    <p:sldId id="299" r:id="rId42"/>
    <p:sldId id="300" r:id="rId43"/>
    <p:sldId id="309" r:id="rId44"/>
    <p:sldId id="310" r:id="rId45"/>
    <p:sldId id="302" r:id="rId46"/>
    <p:sldId id="303" r:id="rId47"/>
    <p:sldId id="307" r:id="rId48"/>
    <p:sldId id="305" r:id="rId49"/>
    <p:sldId id="306" r:id="rId50"/>
    <p:sldId id="308" r:id="rId51"/>
    <p:sldId id="311" r:id="rId52"/>
    <p:sldId id="312" r:id="rId53"/>
    <p:sldId id="313" r:id="rId54"/>
    <p:sldId id="314" r:id="rId55"/>
    <p:sldId id="316" r:id="rId56"/>
    <p:sldId id="317" r:id="rId57"/>
    <p:sldId id="318" r:id="rId58"/>
    <p:sldId id="319" r:id="rId59"/>
    <p:sldId id="320" r:id="rId60"/>
    <p:sldId id="322" r:id="rId61"/>
    <p:sldId id="323" r:id="rId62"/>
    <p:sldId id="324" r:id="rId63"/>
    <p:sldId id="325" r:id="rId64"/>
    <p:sldId id="326" r:id="rId65"/>
    <p:sldId id="327" r:id="rId66"/>
    <p:sldId id="328" r:id="rId67"/>
    <p:sldId id="329" r:id="rId68"/>
    <p:sldId id="331" r:id="rId69"/>
    <p:sldId id="330" r:id="rId70"/>
    <p:sldId id="332" r:id="rId71"/>
    <p:sldId id="333" r:id="rId72"/>
    <p:sldId id="334" r:id="rId73"/>
    <p:sldId id="335" r:id="rId74"/>
  </p:sldIdLst>
  <p:sldSz cx="12192000" cy="6858000"/>
  <p:notesSz cx="6858000" cy="9144000"/>
  <p:embeddedFontLst>
    <p:embeddedFont>
      <p:font typeface="Calibri" panose="020F0502020204030204" pitchFamily="34" charset="0"/>
      <p:regular r:id="rId76"/>
      <p:bold r:id="rId77"/>
      <p:italic r:id="rId78"/>
      <p:boldItalic r:id="rId79"/>
    </p:embeddedFont>
    <p:embeddedFont>
      <p:font typeface="Calibri Light" panose="020F0302020204030204" pitchFamily="34" charset="0"/>
      <p:regular r:id="rId80"/>
      <p:italic r:id="rId81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44" autoAdjust="0"/>
    <p:restoredTop sz="74686" autoAdjust="0"/>
  </p:normalViewPr>
  <p:slideViewPr>
    <p:cSldViewPr snapToGrid="0">
      <p:cViewPr varScale="1">
        <p:scale>
          <a:sx n="55" d="100"/>
          <a:sy n="55" d="100"/>
        </p:scale>
        <p:origin x="1278" y="-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font" Target="fonts/font1.fntdata"/><Relationship Id="rId8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font" Target="fonts/font4.fntdata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presProps" Target="presProp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font" Target="fonts/font2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font" Target="fonts/font5.fntdata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font" Target="fonts/font3.fntdata"/><Relationship Id="rId81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E85B27-240D-4039-99AE-2665CF48E62F}" type="datetimeFigureOut">
              <a:rPr lang="ru-RU" smtClean="0"/>
              <a:t>30.03.2017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F5796B-85A4-406C-8AD2-8390D85C31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7660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5796B-85A4-406C-8AD2-8390D85C3164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59667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5796B-85A4-406C-8AD2-8390D85C3164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66714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5796B-85A4-406C-8AD2-8390D85C3164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89292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5796B-85A4-406C-8AD2-8390D85C3164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67549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5796B-85A4-406C-8AD2-8390D85C3164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78826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5796B-85A4-406C-8AD2-8390D85C3164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38210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5796B-85A4-406C-8AD2-8390D85C3164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16159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5796B-85A4-406C-8AD2-8390D85C3164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38001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5796B-85A4-406C-8AD2-8390D85C3164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38261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5796B-85A4-406C-8AD2-8390D85C3164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22189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5796B-85A4-406C-8AD2-8390D85C3164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2637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5796B-85A4-406C-8AD2-8390D85C3164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36264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5796B-85A4-406C-8AD2-8390D85C3164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79915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5796B-85A4-406C-8AD2-8390D85C3164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16132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5796B-85A4-406C-8AD2-8390D85C3164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25126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5796B-85A4-406C-8AD2-8390D85C3164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50744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5796B-85A4-406C-8AD2-8390D85C3164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45514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5796B-85A4-406C-8AD2-8390D85C3164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397366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5796B-85A4-406C-8AD2-8390D85C3164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30762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5796B-85A4-406C-8AD2-8390D85C3164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427977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5796B-85A4-406C-8AD2-8390D85C3164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920208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5796B-85A4-406C-8AD2-8390D85C3164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2146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5796B-85A4-406C-8AD2-8390D85C3164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637736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5796B-85A4-406C-8AD2-8390D85C3164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494093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5796B-85A4-406C-8AD2-8390D85C3164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446066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5796B-85A4-406C-8AD2-8390D85C3164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764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5796B-85A4-406C-8AD2-8390D85C3164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17222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5796B-85A4-406C-8AD2-8390D85C3164}" type="slidenum">
              <a:rPr lang="ru-RU" smtClean="0"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187608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5796B-85A4-406C-8AD2-8390D85C3164}" type="slidenum">
              <a:rPr lang="ru-RU" smtClean="0"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986041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5796B-85A4-406C-8AD2-8390D85C3164}" type="slidenum">
              <a:rPr lang="ru-RU" smtClean="0"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715219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5796B-85A4-406C-8AD2-8390D85C3164}" type="slidenum">
              <a:rPr lang="ru-RU" smtClean="0"/>
              <a:t>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914503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5796B-85A4-406C-8AD2-8390D85C3164}" type="slidenum">
              <a:rPr lang="ru-RU" smtClean="0"/>
              <a:t>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520383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5796B-85A4-406C-8AD2-8390D85C3164}" type="slidenum">
              <a:rPr lang="ru-RU" smtClean="0"/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67223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5796B-85A4-406C-8AD2-8390D85C3164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855493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5796B-85A4-406C-8AD2-8390D85C3164}" type="slidenum">
              <a:rPr lang="ru-RU" smtClean="0"/>
              <a:t>50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62852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5796B-85A4-406C-8AD2-8390D85C3164}" type="slidenum">
              <a:rPr lang="ru-RU" smtClean="0"/>
              <a:t>51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146322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5796B-85A4-406C-8AD2-8390D85C3164}" type="slidenum">
              <a:rPr lang="ru-RU" smtClean="0"/>
              <a:t>52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151097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5796B-85A4-406C-8AD2-8390D85C3164}" type="slidenum">
              <a:rPr lang="ru-RU" smtClean="0"/>
              <a:t>53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657077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5796B-85A4-406C-8AD2-8390D85C3164}" type="slidenum">
              <a:rPr lang="ru-RU" smtClean="0"/>
              <a:t>54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575661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5796B-85A4-406C-8AD2-8390D85C3164}" type="slidenum">
              <a:rPr lang="ru-RU" smtClean="0"/>
              <a:t>55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949902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5796B-85A4-406C-8AD2-8390D85C3164}" type="slidenum">
              <a:rPr lang="ru-RU" smtClean="0"/>
              <a:t>56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217467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5796B-85A4-406C-8AD2-8390D85C3164}" type="slidenum">
              <a:rPr lang="ru-RU" smtClean="0"/>
              <a:t>57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906403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5796B-85A4-406C-8AD2-8390D85C3164}" type="slidenum">
              <a:rPr lang="ru-RU" smtClean="0"/>
              <a:t>58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876411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5796B-85A4-406C-8AD2-8390D85C3164}" type="slidenum">
              <a:rPr lang="ru-RU" smtClean="0"/>
              <a:t>59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80330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5796B-85A4-406C-8AD2-8390D85C3164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686749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5796B-85A4-406C-8AD2-8390D85C3164}" type="slidenum">
              <a:rPr lang="ru-RU" smtClean="0"/>
              <a:t>60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171971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5796B-85A4-406C-8AD2-8390D85C3164}" type="slidenum">
              <a:rPr lang="ru-RU" smtClean="0"/>
              <a:t>61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58044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5796B-85A4-406C-8AD2-8390D85C3164}" type="slidenum">
              <a:rPr lang="ru-RU" smtClean="0"/>
              <a:t>62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558204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5796B-85A4-406C-8AD2-8390D85C3164}" type="slidenum">
              <a:rPr lang="ru-RU" smtClean="0"/>
              <a:t>63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175469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5796B-85A4-406C-8AD2-8390D85C3164}" type="slidenum">
              <a:rPr lang="ru-RU" smtClean="0"/>
              <a:t>64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675688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5796B-85A4-406C-8AD2-8390D85C3164}" type="slidenum">
              <a:rPr lang="ru-RU" smtClean="0"/>
              <a:t>65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845440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5796B-85A4-406C-8AD2-8390D85C3164}" type="slidenum">
              <a:rPr lang="ru-RU" smtClean="0"/>
              <a:t>66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598930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5796B-85A4-406C-8AD2-8390D85C3164}" type="slidenum">
              <a:rPr lang="ru-RU" smtClean="0"/>
              <a:t>67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734682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5796B-85A4-406C-8AD2-8390D85C3164}" type="slidenum">
              <a:rPr lang="ru-RU" smtClean="0"/>
              <a:t>68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02538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5796B-85A4-406C-8AD2-8390D85C3164}" type="slidenum">
              <a:rPr lang="ru-RU" smtClean="0"/>
              <a:t>69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44125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5796B-85A4-406C-8AD2-8390D85C3164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486492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5796B-85A4-406C-8AD2-8390D85C3164}" type="slidenum">
              <a:rPr lang="ru-RU" smtClean="0"/>
              <a:t>70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180672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5796B-85A4-406C-8AD2-8390D85C3164}" type="slidenum">
              <a:rPr lang="ru-RU" smtClean="0"/>
              <a:t>71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365548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5796B-85A4-406C-8AD2-8390D85C3164}" type="slidenum">
              <a:rPr lang="ru-RU" smtClean="0"/>
              <a:t>72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994641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5796B-85A4-406C-8AD2-8390D85C3164}" type="slidenum">
              <a:rPr lang="ru-RU" smtClean="0"/>
              <a:t>73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23135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Очень долго язык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развивался без потери совместимости. Новые возможности добавлялись в язык, но старые – никогда не менялись, чтобы не «сломать» уже существующие HTML/JS-страницы с их использованием.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Однако, это привело к тому, что любая ошибка в дизайне языка становилась «вмороженной» в него навсегда.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 было до появления стандарта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ECMAScript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5 (ES5), который одновременно добавил новые возможности и внёс в язык ряд исправлений, которые могут привести к тому, что старый код, который был написан до его появления, перестанет работать.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Чтобы этого не случилось, решили, что по умолчанию эти опасные изменения будут выключены, и код будет работать по-старому. А для того, чтобы перевести код в режим полного соответствия современному стандарту, нужно указать специальную директиву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strict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5796B-85A4-406C-8AD2-8390D85C3164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89633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5796B-85A4-406C-8AD2-8390D85C3164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8523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5796B-85A4-406C-8AD2-8390D85C3164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9283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301EE-3E99-4FB3-9998-2969A18BC72A}" type="datetimeFigureOut">
              <a:rPr lang="ru-RU" smtClean="0"/>
              <a:t>30.03.2017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7E160-49F7-4942-83A3-19FCA6B257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0497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301EE-3E99-4FB3-9998-2969A18BC72A}" type="datetimeFigureOut">
              <a:rPr lang="ru-RU" smtClean="0"/>
              <a:t>30.03.2017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7E160-49F7-4942-83A3-19FCA6B257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9294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301EE-3E99-4FB3-9998-2969A18BC72A}" type="datetimeFigureOut">
              <a:rPr lang="ru-RU" smtClean="0"/>
              <a:t>30.03.2017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7E160-49F7-4942-83A3-19FCA6B257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2266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301EE-3E99-4FB3-9998-2969A18BC72A}" type="datetimeFigureOut">
              <a:rPr lang="ru-RU" smtClean="0"/>
              <a:t>30.03.2017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7E160-49F7-4942-83A3-19FCA6B257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4275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301EE-3E99-4FB3-9998-2969A18BC72A}" type="datetimeFigureOut">
              <a:rPr lang="ru-RU" smtClean="0"/>
              <a:t>30.03.2017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7E160-49F7-4942-83A3-19FCA6B257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9583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301EE-3E99-4FB3-9998-2969A18BC72A}" type="datetimeFigureOut">
              <a:rPr lang="ru-RU" smtClean="0"/>
              <a:t>30.03.2017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7E160-49F7-4942-83A3-19FCA6B257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9335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301EE-3E99-4FB3-9998-2969A18BC72A}" type="datetimeFigureOut">
              <a:rPr lang="ru-RU" smtClean="0"/>
              <a:t>30.03.2017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7E160-49F7-4942-83A3-19FCA6B257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6826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301EE-3E99-4FB3-9998-2969A18BC72A}" type="datetimeFigureOut">
              <a:rPr lang="ru-RU" smtClean="0"/>
              <a:t>30.03.2017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7E160-49F7-4942-83A3-19FCA6B257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0032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301EE-3E99-4FB3-9998-2969A18BC72A}" type="datetimeFigureOut">
              <a:rPr lang="ru-RU" smtClean="0"/>
              <a:t>30.03.2017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7E160-49F7-4942-83A3-19FCA6B257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6743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301EE-3E99-4FB3-9998-2969A18BC72A}" type="datetimeFigureOut">
              <a:rPr lang="ru-RU" smtClean="0"/>
              <a:t>30.03.2017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7E160-49F7-4942-83A3-19FCA6B257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0619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301EE-3E99-4FB3-9998-2969A18BC72A}" type="datetimeFigureOut">
              <a:rPr lang="ru-RU" smtClean="0"/>
              <a:t>30.03.2017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7E160-49F7-4942-83A3-19FCA6B257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4834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301EE-3E99-4FB3-9998-2969A18BC72A}" type="datetimeFigureOut">
              <a:rPr lang="ru-RU" smtClean="0"/>
              <a:t>30.03.2017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7E160-49F7-4942-83A3-19FCA6B257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1498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coffeescript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dartlang.org/" TargetMode="External"/><Relationship Id="rId4" Type="http://schemas.openxmlformats.org/officeDocument/2006/relationships/hyperlink" Target="https://www.typescriptlang.org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" TargetMode="External"/><Relationship Id="rId7" Type="http://schemas.openxmlformats.org/officeDocument/2006/relationships/hyperlink" Target="http://caniuse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learn.javascript.ru/" TargetMode="External"/><Relationship Id="rId5" Type="http://schemas.openxmlformats.org/officeDocument/2006/relationships/hyperlink" Target="https://developer.apple.com/library/safari/navigation/index.html" TargetMode="External"/><Relationship Id="rId4" Type="http://schemas.openxmlformats.org/officeDocument/2006/relationships/hyperlink" Target="http://msdn.microsoft.com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webstorm/" TargetMode="External"/><Relationship Id="rId7" Type="http://schemas.openxmlformats.org/officeDocument/2006/relationships/hyperlink" Target="http://sourceforge.net/projects/notepad-plus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atom.io/" TargetMode="External"/><Relationship Id="rId5" Type="http://schemas.openxmlformats.org/officeDocument/2006/relationships/hyperlink" Target="http://www.sublimetext.com/" TargetMode="External"/><Relationship Id="rId4" Type="http://schemas.openxmlformats.org/officeDocument/2006/relationships/hyperlink" Target="https://code.visualstudio.com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chrome.com/devtool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fe.it-academy.by/Examples/Program/VisibilityArea.html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cma-international.org/publications/standards/Ecma-262.htm" TargetMode="Externa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ru/docs/Web/JavaScript/Reference/Global_Objects/Array" TargetMode="External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518000/is-javascript-a-pass-by-reference-or-pass-by-value-language" TargetMode="External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en.wikipedia.org/wiki/Evaluation_strategy#Call_by_sharing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31064" y="1043189"/>
            <a:ext cx="1062507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/>
              <a:t>ТЕМА </a:t>
            </a:r>
            <a:r>
              <a:rPr lang="en-US" sz="4400" dirty="0" smtClean="0"/>
              <a:t>A</a:t>
            </a:r>
            <a:r>
              <a:rPr lang="ru-RU" sz="4400" dirty="0" smtClean="0"/>
              <a:t>.</a:t>
            </a:r>
            <a:br>
              <a:rPr lang="ru-RU" sz="4400" dirty="0" smtClean="0"/>
            </a:br>
            <a:r>
              <a:rPr lang="ru-RU" sz="4400" dirty="0" smtClean="0"/>
              <a:t>Введение. Функции. Массивы и </a:t>
            </a:r>
            <a:r>
              <a:rPr lang="ru-RU" sz="4400" dirty="0" err="1" smtClean="0"/>
              <a:t>хэши</a:t>
            </a:r>
            <a:r>
              <a:rPr lang="ru-RU" sz="4400" dirty="0" smtClean="0"/>
              <a:t>.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957414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6669" y="528034"/>
            <a:ext cx="106250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/>
              <a:t>Альтернативы</a:t>
            </a:r>
            <a:endParaRPr lang="ru-RU" sz="4400" dirty="0"/>
          </a:p>
        </p:txBody>
      </p:sp>
      <p:sp>
        <p:nvSpPr>
          <p:cNvPr id="2" name="TextBox 1"/>
          <p:cNvSpPr txBox="1"/>
          <p:nvPr/>
        </p:nvSpPr>
        <p:spPr>
          <a:xfrm>
            <a:off x="566669" y="1700011"/>
            <a:ext cx="1117886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Java applets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/>
              <a:t>Плагины и расширения для браузера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Adobe Flash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Microsoft Silverlight</a:t>
            </a:r>
          </a:p>
        </p:txBody>
      </p:sp>
    </p:spTree>
    <p:extLst>
      <p:ext uri="{BB962C8B-B14F-4D97-AF65-F5344CB8AC3E}">
        <p14:creationId xmlns:p14="http://schemas.microsoft.com/office/powerpoint/2010/main" val="154599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6669" y="528034"/>
            <a:ext cx="106250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/>
              <a:t>Языки поверх </a:t>
            </a:r>
            <a:r>
              <a:rPr lang="en-US" sz="4400" dirty="0" err="1" smtClean="0"/>
              <a:t>Javascript</a:t>
            </a:r>
            <a:endParaRPr lang="ru-RU" sz="4400" dirty="0"/>
          </a:p>
        </p:txBody>
      </p:sp>
      <p:sp>
        <p:nvSpPr>
          <p:cNvPr id="2" name="TextBox 1"/>
          <p:cNvSpPr txBox="1"/>
          <p:nvPr/>
        </p:nvSpPr>
        <p:spPr>
          <a:xfrm>
            <a:off x="566669" y="1700011"/>
            <a:ext cx="111788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 smtClean="0">
                <a:hlinkClick r:id="rId3"/>
              </a:rPr>
              <a:t>Coffeescript</a:t>
            </a:r>
            <a:endParaRPr lang="en-US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hlinkClick r:id="rId4"/>
              </a:rPr>
              <a:t>Typescript</a:t>
            </a:r>
            <a:endParaRPr lang="en-US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hlinkClick r:id="rId5"/>
              </a:rPr>
              <a:t>Dart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86923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6669" y="528034"/>
            <a:ext cx="106250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/>
              <a:t>Справочники и спецификации</a:t>
            </a:r>
            <a:endParaRPr lang="ru-RU" sz="4400" dirty="0"/>
          </a:p>
        </p:txBody>
      </p:sp>
      <p:sp>
        <p:nvSpPr>
          <p:cNvPr id="2" name="TextBox 1"/>
          <p:cNvSpPr txBox="1"/>
          <p:nvPr/>
        </p:nvSpPr>
        <p:spPr>
          <a:xfrm>
            <a:off x="566669" y="1700011"/>
            <a:ext cx="1117886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hlinkClick r:id="rId3"/>
              </a:rPr>
              <a:t>Mozilla Developer </a:t>
            </a:r>
            <a:r>
              <a:rPr lang="en-US" sz="3200" dirty="0" smtClean="0">
                <a:hlinkClick r:id="rId3"/>
              </a:rPr>
              <a:t>Network</a:t>
            </a:r>
            <a:endParaRPr lang="ru-RU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hlinkClick r:id="rId4"/>
              </a:rPr>
              <a:t>MSDN</a:t>
            </a:r>
            <a:endParaRPr lang="ru-RU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hlinkClick r:id="rId5"/>
              </a:rPr>
              <a:t>Safari Developer </a:t>
            </a:r>
            <a:r>
              <a:rPr lang="en-US" sz="3200" dirty="0" smtClean="0">
                <a:hlinkClick r:id="rId5"/>
              </a:rPr>
              <a:t>Library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  <a:hlinkClick r:id="rId6"/>
              </a:rPr>
              <a:t>https://learn.javascript.ru</a:t>
            </a:r>
            <a:r>
              <a:rPr lang="en-US" sz="3200" dirty="0" smtClean="0">
                <a:solidFill>
                  <a:srgbClr val="FF0000"/>
                </a:solidFill>
                <a:hlinkClick r:id="rId6"/>
              </a:rPr>
              <a:t>/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hlinkClick r:id="rId7"/>
              </a:rPr>
              <a:t>http://caniuse.com/</a:t>
            </a:r>
            <a:endParaRPr lang="ru-RU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1888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6669" y="528034"/>
            <a:ext cx="106250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/>
              <a:t>Инструментарий</a:t>
            </a:r>
            <a:endParaRPr lang="ru-RU" sz="4400" dirty="0"/>
          </a:p>
        </p:txBody>
      </p:sp>
      <p:sp>
        <p:nvSpPr>
          <p:cNvPr id="2" name="TextBox 1"/>
          <p:cNvSpPr txBox="1"/>
          <p:nvPr/>
        </p:nvSpPr>
        <p:spPr>
          <a:xfrm>
            <a:off x="566669" y="1700011"/>
            <a:ext cx="1117886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 smtClean="0">
                <a:hlinkClick r:id="rId3"/>
              </a:rPr>
              <a:t>WebStorm</a:t>
            </a:r>
            <a:endParaRPr lang="en-US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hlinkClick r:id="rId4"/>
              </a:rPr>
              <a:t>Visual Studio Code</a:t>
            </a:r>
            <a:endParaRPr lang="en-US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hlinkClick r:id="rId5"/>
              </a:rPr>
              <a:t>Sublime </a:t>
            </a:r>
            <a:r>
              <a:rPr lang="en-US" sz="3200" dirty="0" smtClean="0">
                <a:hlinkClick r:id="rId5"/>
              </a:rPr>
              <a:t>Text</a:t>
            </a:r>
            <a:endParaRPr lang="en-US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hlinkClick r:id="rId6"/>
              </a:rPr>
              <a:t>Atom</a:t>
            </a:r>
            <a:endParaRPr lang="en-US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hlinkClick r:id="rId7"/>
              </a:rPr>
              <a:t>Notepad</a:t>
            </a:r>
            <a:r>
              <a:rPr lang="en-US" sz="3200" dirty="0" smtClean="0">
                <a:hlinkClick r:id="rId7"/>
              </a:rPr>
              <a:t>++</a:t>
            </a:r>
            <a:endParaRPr lang="en-US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 smtClean="0"/>
              <a:t>Emacs</a:t>
            </a:r>
            <a:r>
              <a:rPr lang="en-US" sz="3200" dirty="0" smtClean="0"/>
              <a:t>, Vim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886700" y="6858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101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6669" y="528034"/>
            <a:ext cx="1062507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Dev Tools</a:t>
            </a:r>
          </a:p>
          <a:p>
            <a:endParaRPr lang="en-US" sz="4400" dirty="0"/>
          </a:p>
          <a:p>
            <a:r>
              <a:rPr lang="en-US" sz="4400" dirty="0" smtClean="0">
                <a:hlinkClick r:id="rId3"/>
              </a:rPr>
              <a:t>https</a:t>
            </a:r>
            <a:r>
              <a:rPr lang="en-US" sz="4400" dirty="0">
                <a:hlinkClick r:id="rId3"/>
              </a:rPr>
              <a:t>://developer.chrome.com/devtools</a:t>
            </a:r>
            <a:endParaRPr lang="ru-RU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7886700" y="6858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184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6669" y="528034"/>
            <a:ext cx="10625071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Hello World</a:t>
            </a: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4400" dirty="0"/>
          </a:p>
          <a:p>
            <a:r>
              <a:rPr lang="en-US" sz="2400" dirty="0"/>
              <a:t>&lt;!DOCTYPE HTML&gt;</a:t>
            </a:r>
          </a:p>
          <a:p>
            <a:r>
              <a:rPr lang="en-US" sz="2400" dirty="0"/>
              <a:t>&lt;html&gt;</a:t>
            </a:r>
          </a:p>
          <a:p>
            <a:r>
              <a:rPr lang="en-US" sz="2400" dirty="0" smtClean="0"/>
              <a:t>    &lt;</a:t>
            </a:r>
            <a:r>
              <a:rPr lang="en-US" sz="2400" dirty="0"/>
              <a:t>head&gt;</a:t>
            </a:r>
          </a:p>
          <a:p>
            <a:r>
              <a:rPr lang="en-US" sz="2400" dirty="0" smtClean="0"/>
              <a:t>        &lt;</a:t>
            </a:r>
            <a:r>
              <a:rPr lang="en-US" sz="2400" dirty="0"/>
              <a:t>meta charset="utf-8</a:t>
            </a:r>
            <a:r>
              <a:rPr lang="en-US" sz="2400" dirty="0" smtClean="0"/>
              <a:t>"&gt;</a:t>
            </a:r>
          </a:p>
          <a:p>
            <a:r>
              <a:rPr lang="en-US" sz="2400" dirty="0" smtClean="0"/>
              <a:t>    &lt;/</a:t>
            </a:r>
            <a:r>
              <a:rPr lang="en-US" sz="2400" dirty="0"/>
              <a:t>head&gt;</a:t>
            </a:r>
          </a:p>
          <a:p>
            <a:r>
              <a:rPr lang="en-US" sz="2400" dirty="0" smtClean="0"/>
              <a:t>    &lt;</a:t>
            </a:r>
            <a:r>
              <a:rPr lang="en-US" sz="2400" dirty="0"/>
              <a:t>body&gt;</a:t>
            </a:r>
          </a:p>
          <a:p>
            <a:r>
              <a:rPr lang="en-US" sz="2400" dirty="0" smtClean="0"/>
              <a:t>        </a:t>
            </a:r>
            <a:r>
              <a:rPr lang="en-US" sz="2400" dirty="0"/>
              <a:t>&lt;script type="text/</a:t>
            </a:r>
            <a:r>
              <a:rPr lang="en-US" sz="2400" dirty="0" err="1"/>
              <a:t>javascript</a:t>
            </a:r>
            <a:r>
              <a:rPr lang="en-US" sz="2400" dirty="0"/>
              <a:t>"&gt;</a:t>
            </a:r>
          </a:p>
          <a:p>
            <a:r>
              <a:rPr lang="en-US" sz="2400" dirty="0" smtClean="0"/>
              <a:t>            alert(</a:t>
            </a:r>
            <a:r>
              <a:rPr lang="en-US" sz="2400" dirty="0"/>
              <a:t>"</a:t>
            </a:r>
            <a:r>
              <a:rPr lang="en-US" sz="2400" dirty="0" smtClean="0"/>
              <a:t>Hello World!"</a:t>
            </a:r>
            <a:r>
              <a:rPr lang="ru-RU" sz="2400" dirty="0" smtClean="0"/>
              <a:t>);</a:t>
            </a:r>
            <a:endParaRPr lang="ru-RU" sz="2400" dirty="0"/>
          </a:p>
          <a:p>
            <a:r>
              <a:rPr lang="en-US" sz="2400" dirty="0" smtClean="0"/>
              <a:t>     </a:t>
            </a:r>
            <a:r>
              <a:rPr lang="ru-RU" sz="2400" dirty="0" smtClean="0"/>
              <a:t>  </a:t>
            </a:r>
            <a:r>
              <a:rPr lang="en-US" sz="2400" dirty="0" smtClean="0"/>
              <a:t> </a:t>
            </a:r>
            <a:r>
              <a:rPr lang="ru-RU" sz="2400" dirty="0" smtClean="0"/>
              <a:t>&lt;/</a:t>
            </a:r>
            <a:r>
              <a:rPr lang="en-US" sz="2400" dirty="0"/>
              <a:t>script&gt;</a:t>
            </a:r>
          </a:p>
          <a:p>
            <a:r>
              <a:rPr lang="en-US" sz="2400" dirty="0" smtClean="0"/>
              <a:t>    &lt;/</a:t>
            </a:r>
            <a:r>
              <a:rPr lang="en-US" sz="2400" dirty="0"/>
              <a:t>body&gt;</a:t>
            </a:r>
          </a:p>
          <a:p>
            <a:r>
              <a:rPr lang="en-US" sz="2400" dirty="0"/>
              <a:t>&lt;/html&gt;</a:t>
            </a:r>
            <a:endParaRPr lang="en-US" sz="2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7886700" y="6858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1168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6669" y="528034"/>
            <a:ext cx="10625071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/>
              <a:t>Переменные</a:t>
            </a:r>
            <a:endParaRPr lang="ru-RU" sz="2800" dirty="0"/>
          </a:p>
          <a:p>
            <a:endParaRPr lang="ru-RU" sz="2800" dirty="0" smtClean="0"/>
          </a:p>
          <a:p>
            <a:r>
              <a:rPr lang="en-US" sz="2800" dirty="0" err="1"/>
              <a:t>var</a:t>
            </a:r>
            <a:r>
              <a:rPr lang="en-US" sz="2800" dirty="0"/>
              <a:t> index</a:t>
            </a:r>
            <a:r>
              <a:rPr lang="en-US" sz="2800" dirty="0" smtClean="0"/>
              <a:t>, </a:t>
            </a:r>
            <a:r>
              <a:rPr lang="en-US" sz="2800" dirty="0"/>
              <a:t>result, </a:t>
            </a:r>
          </a:p>
          <a:p>
            <a:r>
              <a:rPr lang="en-US" sz="2800" dirty="0"/>
              <a:t>   </a:t>
            </a:r>
            <a:r>
              <a:rPr lang="en-US" sz="2800" dirty="0" smtClean="0"/>
              <a:t>    </a:t>
            </a:r>
            <a:r>
              <a:rPr lang="en-US" sz="2800" dirty="0"/>
              <a:t>action = 'new</a:t>
            </a:r>
            <a:r>
              <a:rPr lang="en-US" sz="2800" dirty="0" smtClean="0"/>
              <a:t>';</a:t>
            </a:r>
          </a:p>
          <a:p>
            <a:r>
              <a:rPr lang="en-US" sz="2800" dirty="0" smtClean="0"/>
              <a:t>------------</a:t>
            </a:r>
            <a:endParaRPr lang="en-US" sz="2800" dirty="0"/>
          </a:p>
          <a:p>
            <a:r>
              <a:rPr lang="en-US" sz="2800" dirty="0" err="1"/>
              <a:t>var</a:t>
            </a:r>
            <a:r>
              <a:rPr lang="en-US" sz="2800" dirty="0"/>
              <a:t> index;</a:t>
            </a:r>
          </a:p>
          <a:p>
            <a:r>
              <a:rPr lang="en-US" sz="2800" dirty="0" err="1"/>
              <a:t>var</a:t>
            </a:r>
            <a:r>
              <a:rPr lang="en-US" sz="2800" dirty="0"/>
              <a:t> value</a:t>
            </a:r>
            <a:r>
              <a:rPr lang="en-US" sz="2800" dirty="0" smtClean="0"/>
              <a:t>;</a:t>
            </a:r>
            <a:endParaRPr lang="en-US" sz="2800" dirty="0"/>
          </a:p>
          <a:p>
            <a:r>
              <a:rPr lang="en-US" sz="2800" dirty="0" err="1"/>
              <a:t>var</a:t>
            </a:r>
            <a:r>
              <a:rPr lang="en-US" sz="2800" dirty="0"/>
              <a:t> action = 'new</a:t>
            </a:r>
            <a:r>
              <a:rPr lang="en-US" sz="2800" dirty="0" smtClean="0"/>
              <a:t>';</a:t>
            </a:r>
          </a:p>
          <a:p>
            <a:r>
              <a:rPr lang="en-US" sz="2800" dirty="0"/>
              <a:t>------------</a:t>
            </a:r>
          </a:p>
          <a:p>
            <a:r>
              <a:rPr lang="en-US" sz="2800" dirty="0"/>
              <a:t>let index;</a:t>
            </a:r>
          </a:p>
          <a:p>
            <a:r>
              <a:rPr lang="en-US" sz="2800" dirty="0"/>
              <a:t>let result;</a:t>
            </a:r>
          </a:p>
          <a:p>
            <a:r>
              <a:rPr lang="en-US" sz="2800" dirty="0" err="1" smtClean="0"/>
              <a:t>const</a:t>
            </a:r>
            <a:r>
              <a:rPr lang="en-US" sz="2800" dirty="0" smtClean="0"/>
              <a:t> </a:t>
            </a:r>
            <a:r>
              <a:rPr lang="en-US" sz="2800" dirty="0"/>
              <a:t>action = 'new';</a:t>
            </a:r>
            <a:endParaRPr lang="en-US" sz="28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7886700" y="6858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5174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6669" y="528034"/>
            <a:ext cx="1062507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'use </a:t>
            </a:r>
            <a:r>
              <a:rPr lang="en-US" sz="4400" dirty="0" smtClean="0"/>
              <a:t>strict</a:t>
            </a:r>
            <a:r>
              <a:rPr lang="en-US" sz="4400" dirty="0"/>
              <a:t>'</a:t>
            </a:r>
            <a:endParaRPr lang="en-US" sz="4400" dirty="0" smtClean="0"/>
          </a:p>
          <a:p>
            <a:endParaRPr lang="en-US" sz="3600" dirty="0" smtClean="0"/>
          </a:p>
          <a:p>
            <a:r>
              <a:rPr lang="ru-RU" sz="3600" dirty="0" smtClean="0"/>
              <a:t>специальная директива для перевода </a:t>
            </a:r>
            <a:r>
              <a:rPr lang="en-US" sz="3600" dirty="0" smtClean="0"/>
              <a:t>JS </a:t>
            </a:r>
            <a:r>
              <a:rPr lang="ru-RU" sz="3600" dirty="0" smtClean="0"/>
              <a:t>кода в режим полного соответствия современному стандарту </a:t>
            </a:r>
            <a:r>
              <a:rPr lang="en-US" sz="3600" dirty="0" smtClean="0"/>
              <a:t>ES5.</a:t>
            </a:r>
            <a:r>
              <a:rPr lang="ru-RU" sz="4400" dirty="0" smtClean="0"/>
              <a:t> </a:t>
            </a:r>
            <a:endParaRPr lang="en-US" sz="4400" dirty="0"/>
          </a:p>
          <a:p>
            <a:endParaRPr lang="en-US" sz="28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7886700" y="6858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13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6669" y="528034"/>
            <a:ext cx="10625071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'use </a:t>
            </a:r>
            <a:r>
              <a:rPr lang="en-US" sz="4400" dirty="0" smtClean="0"/>
              <a:t>strict</a:t>
            </a:r>
            <a:r>
              <a:rPr lang="en-US" sz="4400" dirty="0"/>
              <a:t>'</a:t>
            </a:r>
            <a:endParaRPr lang="en-US" sz="4400" dirty="0" smtClean="0"/>
          </a:p>
          <a:p>
            <a:endParaRPr lang="en-US" sz="3600" dirty="0" smtClean="0"/>
          </a:p>
          <a:p>
            <a:r>
              <a:rPr lang="en-US" sz="3200" dirty="0"/>
              <a:t>number = 5</a:t>
            </a:r>
            <a:r>
              <a:rPr lang="en-US" sz="3200" dirty="0" smtClean="0"/>
              <a:t>;</a:t>
            </a:r>
          </a:p>
          <a:p>
            <a:r>
              <a:rPr lang="en-US" sz="3200" dirty="0" smtClean="0"/>
              <a:t>-------------------</a:t>
            </a:r>
          </a:p>
          <a:p>
            <a:r>
              <a:rPr lang="en-US" sz="3200" dirty="0"/>
              <a:t>'use strict'</a:t>
            </a:r>
          </a:p>
          <a:p>
            <a:r>
              <a:rPr lang="en-US" sz="3200" dirty="0"/>
              <a:t>number = 5;</a:t>
            </a:r>
          </a:p>
          <a:p>
            <a:endParaRPr lang="en-US" sz="28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7886700" y="6858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123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6669" y="528034"/>
            <a:ext cx="1062507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/>
              <a:t>Правила именования переменных</a:t>
            </a:r>
            <a:endParaRPr lang="en-US" sz="4400" dirty="0" smtClean="0"/>
          </a:p>
          <a:p>
            <a:endParaRPr lang="en-US" sz="36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English only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Используем слова целиком, избегаем сокращений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 smtClean="0"/>
              <a:t>camelCase</a:t>
            </a:r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Имя переменной должно максимально чётко соответствовать хранимым в ней данным.</a:t>
            </a:r>
            <a:endParaRPr lang="en-US" sz="28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7886700" y="6858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555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6669" y="528034"/>
            <a:ext cx="106250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/>
              <a:t>Кто такой </a:t>
            </a:r>
            <a:r>
              <a:rPr lang="ru-RU" sz="4400" dirty="0" err="1" smtClean="0"/>
              <a:t>фронтенд</a:t>
            </a:r>
            <a:r>
              <a:rPr lang="ru-RU" sz="4400" dirty="0" smtClean="0"/>
              <a:t> разработчик?</a:t>
            </a:r>
          </a:p>
        </p:txBody>
      </p:sp>
    </p:spTree>
    <p:extLst>
      <p:ext uri="{BB962C8B-B14F-4D97-AF65-F5344CB8AC3E}">
        <p14:creationId xmlns:p14="http://schemas.microsoft.com/office/powerpoint/2010/main" val="182513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6669" y="528034"/>
            <a:ext cx="10625071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/>
              <a:t>6 типов данных</a:t>
            </a:r>
          </a:p>
          <a:p>
            <a:endParaRPr lang="en-US" sz="36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number (Infinity, </a:t>
            </a:r>
            <a:r>
              <a:rPr lang="en-US" sz="2800" dirty="0" err="1" smtClean="0"/>
              <a:t>NaN</a:t>
            </a:r>
            <a:r>
              <a:rPr lang="en-US" sz="2800" dirty="0" smtClean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</a:t>
            </a:r>
            <a:r>
              <a:rPr lang="en-US" sz="2800" dirty="0" smtClean="0"/>
              <a:t>tring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b</a:t>
            </a:r>
            <a:r>
              <a:rPr lang="en-US" sz="2800" dirty="0" err="1" smtClean="0"/>
              <a:t>oolean</a:t>
            </a:r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специальное значени</a:t>
            </a:r>
            <a:r>
              <a:rPr lang="ru-RU" sz="2800" dirty="0"/>
              <a:t>е</a:t>
            </a:r>
            <a:r>
              <a:rPr lang="ru-RU" sz="2800" dirty="0" smtClean="0"/>
              <a:t> </a:t>
            </a:r>
            <a:r>
              <a:rPr lang="en-US" sz="2800" dirty="0" smtClean="0"/>
              <a:t>null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с</a:t>
            </a:r>
            <a:r>
              <a:rPr lang="ru-RU" sz="2800" dirty="0" smtClean="0"/>
              <a:t>пециальное </a:t>
            </a:r>
            <a:r>
              <a:rPr lang="ru-RU" sz="2800" dirty="0"/>
              <a:t>значение </a:t>
            </a:r>
            <a:r>
              <a:rPr lang="en-US" sz="2800" dirty="0" smtClean="0"/>
              <a:t>undefined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object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886700" y="6858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4499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6669" y="528034"/>
            <a:ext cx="10625071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/>
              <a:t>Оператор </a:t>
            </a:r>
            <a:r>
              <a:rPr lang="en-US" sz="4400" dirty="0" err="1" smtClean="0"/>
              <a:t>typeof</a:t>
            </a:r>
          </a:p>
          <a:p>
            <a:endParaRPr lang="en-US" sz="3600" dirty="0" smtClean="0"/>
          </a:p>
          <a:p>
            <a:r>
              <a:rPr lang="ru-RU" sz="3600" dirty="0" smtClean="0"/>
              <a:t>Исключения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err="1" smtClean="0"/>
              <a:t>typeof</a:t>
            </a:r>
            <a:r>
              <a:rPr lang="en-US" sz="3600" dirty="0" smtClean="0"/>
              <a:t> null </a:t>
            </a:r>
            <a:r>
              <a:rPr lang="en-US" sz="3600" dirty="0"/>
              <a:t>– "</a:t>
            </a:r>
            <a:r>
              <a:rPr lang="en-US" sz="3600" dirty="0" smtClean="0"/>
              <a:t>object" – </a:t>
            </a:r>
            <a:r>
              <a:rPr lang="ru-RU" sz="3600" dirty="0" smtClean="0"/>
              <a:t>официально признанная ошибка в языке, которая сохраняется для совместимости.</a:t>
            </a:r>
            <a:endParaRPr lang="en-US" sz="36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err="1" smtClean="0"/>
              <a:t>typeof</a:t>
            </a:r>
            <a:r>
              <a:rPr lang="en-US" sz="3600" dirty="0" smtClean="0"/>
              <a:t> function </a:t>
            </a:r>
            <a:r>
              <a:rPr lang="en-US" sz="3600" dirty="0"/>
              <a:t>– "</a:t>
            </a:r>
            <a:r>
              <a:rPr lang="en-US" sz="3600" dirty="0" smtClean="0"/>
              <a:t>function"</a:t>
            </a:r>
            <a:r>
              <a:rPr lang="ru-RU" sz="3600" dirty="0" smtClean="0"/>
              <a:t> </a:t>
            </a:r>
            <a:r>
              <a:rPr lang="en-US" sz="3600" dirty="0"/>
              <a:t>– </a:t>
            </a:r>
            <a:r>
              <a:rPr lang="ru-RU" sz="3600" dirty="0" smtClean="0"/>
              <a:t>функции </a:t>
            </a:r>
            <a:r>
              <a:rPr lang="ru-RU" sz="3600" dirty="0"/>
              <a:t>не являются отдельным базовым типом в </a:t>
            </a:r>
            <a:r>
              <a:rPr lang="ru-RU" sz="3600" dirty="0" err="1" smtClean="0"/>
              <a:t>Java</a:t>
            </a:r>
            <a:r>
              <a:rPr lang="en-US" sz="3600" dirty="0" smtClean="0"/>
              <a:t>s</a:t>
            </a:r>
            <a:r>
              <a:rPr lang="ru-RU" sz="3600" dirty="0" err="1" smtClean="0"/>
              <a:t>cript</a:t>
            </a:r>
            <a:r>
              <a:rPr lang="ru-RU" sz="3600" dirty="0"/>
              <a:t>, а </a:t>
            </a:r>
            <a:r>
              <a:rPr lang="ru-RU" sz="3600" dirty="0" smtClean="0"/>
              <a:t>являются подвидом объектов.</a:t>
            </a:r>
            <a:endParaRPr lang="en-US" sz="28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7886700" y="6858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775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6669" y="528034"/>
            <a:ext cx="10625071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/>
              <a:t>Цикл </a:t>
            </a:r>
            <a:r>
              <a:rPr lang="en-US" sz="4400" dirty="0" smtClean="0"/>
              <a:t>for </a:t>
            </a:r>
            <a:r>
              <a:rPr lang="ru-RU" sz="4400" dirty="0" smtClean="0"/>
              <a:t>без условия</a:t>
            </a:r>
            <a:endParaRPr lang="en-US" sz="4400" dirty="0" err="1" smtClean="0"/>
          </a:p>
          <a:p>
            <a:endParaRPr lang="en-US" sz="3600" dirty="0" smtClean="0"/>
          </a:p>
          <a:p>
            <a:r>
              <a:rPr lang="en-US" sz="3200" dirty="0"/>
              <a:t>for ( </a:t>
            </a:r>
            <a:r>
              <a:rPr lang="en-US" sz="3200" dirty="0" err="1"/>
              <a:t>var</a:t>
            </a:r>
            <a:r>
              <a:rPr lang="en-US" sz="3200" dirty="0"/>
              <a:t> c=25; ; </a:t>
            </a:r>
            <a:r>
              <a:rPr lang="en-US" sz="3200" dirty="0" err="1"/>
              <a:t>c++</a:t>
            </a:r>
            <a:r>
              <a:rPr lang="en-US" sz="3200" dirty="0"/>
              <a:t>) { </a:t>
            </a:r>
          </a:p>
          <a:p>
            <a:r>
              <a:rPr lang="en-US" sz="3200" dirty="0"/>
              <a:t>    if (c%7 === 0) { </a:t>
            </a:r>
          </a:p>
          <a:p>
            <a:r>
              <a:rPr lang="en-US" sz="3200" dirty="0"/>
              <a:t>        break;</a:t>
            </a:r>
          </a:p>
          <a:p>
            <a:r>
              <a:rPr lang="en-US" sz="3200" dirty="0"/>
              <a:t> </a:t>
            </a:r>
            <a:r>
              <a:rPr lang="en-US" sz="3200" dirty="0" smtClean="0"/>
              <a:t>   }</a:t>
            </a:r>
            <a:endParaRPr lang="en-US" sz="3200" dirty="0"/>
          </a:p>
          <a:p>
            <a:r>
              <a:rPr lang="en-US" sz="3200" dirty="0"/>
              <a:t>}</a:t>
            </a:r>
          </a:p>
          <a:p>
            <a:r>
              <a:rPr lang="en-US" sz="3200" dirty="0"/>
              <a:t>console.log('</a:t>
            </a:r>
            <a:r>
              <a:rPr lang="ru-RU" sz="3200" dirty="0"/>
              <a:t>Наименьшее число после </a:t>
            </a:r>
            <a:r>
              <a:rPr lang="ru-RU" sz="3200" dirty="0" smtClean="0"/>
              <a:t>25,</a:t>
            </a:r>
            <a:endParaRPr lang="en-US" sz="3200" dirty="0" smtClean="0"/>
          </a:p>
          <a:p>
            <a:r>
              <a:rPr lang="ru-RU" sz="3200" dirty="0" smtClean="0"/>
              <a:t>делящееся </a:t>
            </a:r>
            <a:r>
              <a:rPr lang="ru-RU" sz="3200" dirty="0"/>
              <a:t>на 7: ' + </a:t>
            </a:r>
            <a:r>
              <a:rPr lang="en-US" sz="3200" dirty="0"/>
              <a:t>c);</a:t>
            </a:r>
            <a:endParaRPr lang="en-US" sz="36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7886700" y="6858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6701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6669" y="528034"/>
            <a:ext cx="10625071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/>
              <a:t>Семантика цикла</a:t>
            </a:r>
            <a:endParaRPr lang="en-US" sz="4400" dirty="0" err="1" smtClean="0"/>
          </a:p>
          <a:p>
            <a:endParaRPr lang="en-US" sz="3600" dirty="0" smtClean="0"/>
          </a:p>
          <a:p>
            <a:r>
              <a:rPr lang="ru-RU" sz="2400" dirty="0"/>
              <a:t>// сделаем что-то 5 </a:t>
            </a:r>
            <a:r>
              <a:rPr lang="ru-RU" sz="2400" dirty="0" smtClean="0"/>
              <a:t>раз</a:t>
            </a:r>
            <a:endParaRPr lang="ru-RU" sz="2400" dirty="0"/>
          </a:p>
          <a:p>
            <a:r>
              <a:rPr lang="en-US" sz="2400" dirty="0"/>
              <a:t>for (</a:t>
            </a:r>
            <a:r>
              <a:rPr lang="en-US" sz="2400" dirty="0" err="1"/>
              <a:t>var</a:t>
            </a:r>
            <a:r>
              <a:rPr lang="en-US" sz="2400" dirty="0"/>
              <a:t> n=1; n&lt;6; n++) { </a:t>
            </a:r>
          </a:p>
          <a:p>
            <a:r>
              <a:rPr lang="en-US" sz="2400" dirty="0"/>
              <a:t>    console.log('A');</a:t>
            </a:r>
          </a:p>
          <a:p>
            <a:r>
              <a:rPr lang="en-US" sz="2400" dirty="0"/>
              <a:t>}</a:t>
            </a:r>
          </a:p>
          <a:p>
            <a:endParaRPr lang="en-US" sz="2400" dirty="0"/>
          </a:p>
          <a:p>
            <a:r>
              <a:rPr lang="en-US" sz="2400" dirty="0"/>
              <a:t>for (</a:t>
            </a:r>
            <a:r>
              <a:rPr lang="en-US" sz="2400" dirty="0" err="1"/>
              <a:t>var</a:t>
            </a:r>
            <a:r>
              <a:rPr lang="en-US" sz="2400" dirty="0"/>
              <a:t> n=0; n&lt;5; n++n) {</a:t>
            </a:r>
          </a:p>
          <a:p>
            <a:r>
              <a:rPr lang="en-US" sz="2400" dirty="0"/>
              <a:t>    console.log('B');</a:t>
            </a:r>
          </a:p>
          <a:p>
            <a:r>
              <a:rPr lang="en-US" sz="2400" dirty="0"/>
              <a:t>}</a:t>
            </a:r>
          </a:p>
          <a:p>
            <a:endParaRPr lang="en-US" sz="2400" dirty="0"/>
          </a:p>
          <a:p>
            <a:r>
              <a:rPr lang="en-US" sz="2400" dirty="0"/>
              <a:t>for (</a:t>
            </a:r>
            <a:r>
              <a:rPr lang="en-US" sz="2400" dirty="0" err="1"/>
              <a:t>var</a:t>
            </a:r>
            <a:r>
              <a:rPr lang="en-US" sz="2400" dirty="0"/>
              <a:t> n=1; n&lt;=5; n++) { </a:t>
            </a:r>
          </a:p>
          <a:p>
            <a:r>
              <a:rPr lang="en-US" sz="2400" dirty="0"/>
              <a:t>    console.log('C');</a:t>
            </a:r>
          </a:p>
          <a:p>
            <a:r>
              <a:rPr lang="en-US" sz="2400" dirty="0"/>
              <a:t>}</a:t>
            </a:r>
            <a:endParaRPr lang="en-US" sz="28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7886700" y="6858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753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6669" y="528034"/>
            <a:ext cx="10625071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/>
              <a:t>Функции</a:t>
            </a:r>
          </a:p>
          <a:p>
            <a:endParaRPr lang="ru-RU" sz="4400" dirty="0"/>
          </a:p>
          <a:p>
            <a:r>
              <a:rPr lang="ru-RU" sz="3600" dirty="0" smtClean="0"/>
              <a:t>Избавляют от дублирования кода.</a:t>
            </a:r>
            <a:endParaRPr lang="en-US" sz="28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7886700" y="6858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8532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6669" y="528034"/>
            <a:ext cx="1062507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/>
              <a:t>Объявление функции</a:t>
            </a:r>
          </a:p>
          <a:p>
            <a:endParaRPr lang="ru-RU" sz="4400" dirty="0"/>
          </a:p>
          <a:p>
            <a:r>
              <a:rPr lang="ru-RU" sz="3600" b="1" dirty="0" err="1"/>
              <a:t>function</a:t>
            </a:r>
            <a:r>
              <a:rPr lang="ru-RU" sz="3600" dirty="0"/>
              <a:t> имя(параметры, через, запятую) {</a:t>
            </a:r>
          </a:p>
          <a:p>
            <a:r>
              <a:rPr lang="ru-RU" sz="3600" dirty="0"/>
              <a:t>  </a:t>
            </a:r>
            <a:r>
              <a:rPr lang="ru-RU" sz="3600" dirty="0" smtClean="0"/>
              <a:t>  код </a:t>
            </a:r>
            <a:r>
              <a:rPr lang="ru-RU" sz="3600" dirty="0"/>
              <a:t>функции</a:t>
            </a:r>
          </a:p>
          <a:p>
            <a:r>
              <a:rPr lang="ru-RU" sz="3600" dirty="0"/>
              <a:t>}</a:t>
            </a:r>
            <a:endParaRPr lang="en-US" sz="28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7886700" y="6858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901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6669" y="528034"/>
            <a:ext cx="1062507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/>
              <a:t>Параметры функции</a:t>
            </a:r>
          </a:p>
          <a:p>
            <a:endParaRPr lang="ru-RU" sz="44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3600" dirty="0"/>
              <a:t>Передаваемые значения копируются в параметры функции и становятся локальными переменными</a:t>
            </a:r>
            <a:r>
              <a:rPr lang="ru-RU" sz="3600" dirty="0" smtClean="0"/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3600" dirty="0"/>
              <a:t>Параметры функции копируются в её локальные переменные</a:t>
            </a:r>
            <a:r>
              <a:rPr lang="ru-RU" sz="3600" dirty="0" smtClean="0"/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4000" dirty="0"/>
              <a:t>Можно объявить новые локальные </a:t>
            </a:r>
            <a:r>
              <a:rPr lang="ru-RU" sz="4000" dirty="0" smtClean="0"/>
              <a:t>перемен</a:t>
            </a:r>
            <a:r>
              <a:rPr lang="ru-RU" sz="4000" dirty="0"/>
              <a:t>н</a:t>
            </a:r>
            <a:r>
              <a:rPr lang="ru-RU" sz="4000" dirty="0" smtClean="0"/>
              <a:t>ые </a:t>
            </a:r>
            <a:r>
              <a:rPr lang="ru-RU" sz="4000" dirty="0"/>
              <a:t>при </a:t>
            </a:r>
            <a:r>
              <a:rPr lang="ru-RU" sz="4000" dirty="0" smtClean="0"/>
              <a:t>помощи </a:t>
            </a:r>
            <a:r>
              <a:rPr lang="en-US" sz="4000" b="1" dirty="0" smtClean="0"/>
              <a:t>var</a:t>
            </a:r>
            <a:r>
              <a:rPr lang="en-US" sz="4000" dirty="0" smtClean="0"/>
              <a:t>.</a:t>
            </a:r>
            <a:endParaRPr lang="ru-RU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7886700" y="6858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312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6669" y="528034"/>
            <a:ext cx="10625071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arguments</a:t>
            </a:r>
            <a:endParaRPr lang="ru-RU" sz="4400" dirty="0" smtClean="0"/>
          </a:p>
          <a:p>
            <a:endParaRPr lang="ru-RU" sz="4400" dirty="0" smtClean="0"/>
          </a:p>
          <a:p>
            <a:r>
              <a:rPr lang="en-US" sz="3600" dirty="0"/>
              <a:t>function </a:t>
            </a:r>
            <a:r>
              <a:rPr lang="en-US" sz="3600" dirty="0" err="1"/>
              <a:t>doSmth</a:t>
            </a:r>
            <a:r>
              <a:rPr lang="en-US" sz="3600" dirty="0"/>
              <a:t>() {   </a:t>
            </a:r>
            <a:endParaRPr lang="en-US" sz="3600" dirty="0" smtClean="0"/>
          </a:p>
          <a:p>
            <a:r>
              <a:rPr lang="en-US" sz="3600" dirty="0"/>
              <a:t> </a:t>
            </a:r>
            <a:r>
              <a:rPr lang="en-US" sz="3600" dirty="0" smtClean="0"/>
              <a:t>  for </a:t>
            </a:r>
            <a:r>
              <a:rPr lang="en-US" sz="3600" dirty="0"/>
              <a:t>(</a:t>
            </a:r>
            <a:r>
              <a:rPr lang="en-US" sz="3600" dirty="0" err="1"/>
              <a:t>var</a:t>
            </a:r>
            <a:r>
              <a:rPr lang="en-US" sz="3600" dirty="0"/>
              <a:t> </a:t>
            </a:r>
            <a:r>
              <a:rPr lang="en-US" sz="3600" dirty="0" err="1"/>
              <a:t>i</a:t>
            </a:r>
            <a:r>
              <a:rPr lang="en-US" sz="3600" dirty="0"/>
              <a:t> = 0; </a:t>
            </a:r>
            <a:r>
              <a:rPr lang="en-US" sz="3600" dirty="0" err="1"/>
              <a:t>i</a:t>
            </a:r>
            <a:r>
              <a:rPr lang="en-US" sz="3600" dirty="0"/>
              <a:t> &lt; </a:t>
            </a:r>
            <a:r>
              <a:rPr lang="en-US" sz="3600" dirty="0" err="1"/>
              <a:t>arguments.length</a:t>
            </a:r>
            <a:r>
              <a:rPr lang="en-US" sz="3600" dirty="0"/>
              <a:t>; </a:t>
            </a:r>
            <a:r>
              <a:rPr lang="en-US" sz="3600" dirty="0" err="1"/>
              <a:t>i</a:t>
            </a:r>
            <a:r>
              <a:rPr lang="en-US" sz="3600" dirty="0" smtClean="0"/>
              <a:t>++) {</a:t>
            </a:r>
          </a:p>
          <a:p>
            <a:r>
              <a:rPr lang="en-US" sz="3600" dirty="0"/>
              <a:t> </a:t>
            </a:r>
            <a:r>
              <a:rPr lang="en-US" sz="3600" dirty="0" smtClean="0"/>
              <a:t>      console.log(arguments[</a:t>
            </a:r>
            <a:r>
              <a:rPr lang="en-US" sz="3600" dirty="0" err="1" smtClean="0"/>
              <a:t>i</a:t>
            </a:r>
            <a:r>
              <a:rPr lang="en-US" sz="3600" dirty="0" smtClean="0"/>
              <a:t>]);</a:t>
            </a:r>
          </a:p>
          <a:p>
            <a:r>
              <a:rPr lang="en-US" sz="3600" dirty="0" smtClean="0"/>
              <a:t>   }</a:t>
            </a:r>
          </a:p>
          <a:p>
            <a:r>
              <a:rPr lang="en-US" sz="3600" dirty="0" smtClean="0"/>
              <a:t>}</a:t>
            </a:r>
            <a:endParaRPr lang="ru-RU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7886700" y="6858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0210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6669" y="528034"/>
            <a:ext cx="10625071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arguments</a:t>
            </a:r>
            <a:endParaRPr lang="ru-RU" sz="4400" dirty="0" smtClean="0"/>
          </a:p>
          <a:p>
            <a:endParaRPr lang="ru-RU" sz="4400" dirty="0" smtClean="0"/>
          </a:p>
          <a:p>
            <a:r>
              <a:rPr lang="en-US" sz="3600" dirty="0"/>
              <a:t>function </a:t>
            </a:r>
            <a:r>
              <a:rPr lang="en-US" sz="3600" dirty="0" err="1"/>
              <a:t>doSmth</a:t>
            </a:r>
            <a:r>
              <a:rPr lang="en-US" sz="3600" dirty="0"/>
              <a:t>() {   </a:t>
            </a:r>
            <a:endParaRPr lang="en-US" sz="3600" dirty="0" smtClean="0"/>
          </a:p>
          <a:p>
            <a:r>
              <a:rPr lang="en-US" sz="3600" dirty="0"/>
              <a:t> </a:t>
            </a:r>
            <a:r>
              <a:rPr lang="en-US" sz="3600" dirty="0" smtClean="0"/>
              <a:t>  for </a:t>
            </a:r>
            <a:r>
              <a:rPr lang="en-US" sz="3600" dirty="0"/>
              <a:t>(</a:t>
            </a:r>
            <a:r>
              <a:rPr lang="en-US" sz="3600" dirty="0" err="1"/>
              <a:t>var</a:t>
            </a:r>
            <a:r>
              <a:rPr lang="en-US" sz="3600" dirty="0"/>
              <a:t> </a:t>
            </a:r>
            <a:r>
              <a:rPr lang="en-US" sz="3600" dirty="0" err="1"/>
              <a:t>i</a:t>
            </a:r>
            <a:r>
              <a:rPr lang="en-US" sz="3600" dirty="0"/>
              <a:t> = 0; </a:t>
            </a:r>
            <a:r>
              <a:rPr lang="en-US" sz="3600" dirty="0" err="1"/>
              <a:t>i</a:t>
            </a:r>
            <a:r>
              <a:rPr lang="en-US" sz="3600" dirty="0"/>
              <a:t> &lt; </a:t>
            </a:r>
            <a:r>
              <a:rPr lang="en-US" sz="3600" dirty="0" err="1"/>
              <a:t>arguments.length</a:t>
            </a:r>
            <a:r>
              <a:rPr lang="en-US" sz="3600" dirty="0"/>
              <a:t>; </a:t>
            </a:r>
            <a:r>
              <a:rPr lang="en-US" sz="3600" dirty="0" err="1"/>
              <a:t>i</a:t>
            </a:r>
            <a:r>
              <a:rPr lang="en-US" sz="3600" dirty="0" smtClean="0"/>
              <a:t>++) {</a:t>
            </a:r>
          </a:p>
          <a:p>
            <a:r>
              <a:rPr lang="en-US" sz="3600" dirty="0"/>
              <a:t> </a:t>
            </a:r>
            <a:r>
              <a:rPr lang="en-US" sz="3600" dirty="0" smtClean="0"/>
              <a:t>      console.log(arguments[</a:t>
            </a:r>
            <a:r>
              <a:rPr lang="en-US" sz="3600" dirty="0" err="1" smtClean="0"/>
              <a:t>i</a:t>
            </a:r>
            <a:r>
              <a:rPr lang="en-US" sz="3600" dirty="0" smtClean="0"/>
              <a:t>]);</a:t>
            </a:r>
          </a:p>
          <a:p>
            <a:r>
              <a:rPr lang="en-US" sz="3600" dirty="0" smtClean="0"/>
              <a:t>   }</a:t>
            </a:r>
          </a:p>
          <a:p>
            <a:r>
              <a:rPr lang="en-US" sz="3600" dirty="0" smtClean="0"/>
              <a:t>}</a:t>
            </a:r>
          </a:p>
          <a:p>
            <a:endParaRPr lang="en-US" sz="3600" dirty="0"/>
          </a:p>
          <a:p>
            <a:r>
              <a:rPr lang="en-US" sz="3600" b="1" dirty="0" smtClean="0"/>
              <a:t>! arguments – </a:t>
            </a:r>
            <a:r>
              <a:rPr lang="ru-RU" sz="3600" b="1" dirty="0" smtClean="0"/>
              <a:t>это не массив</a:t>
            </a:r>
            <a:endParaRPr lang="ru-RU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886700" y="6858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69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6669" y="528034"/>
            <a:ext cx="10625071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s</a:t>
            </a:r>
            <a:r>
              <a:rPr lang="en-US" sz="4400" dirty="0" smtClean="0"/>
              <a:t>pread operator ES6</a:t>
            </a:r>
            <a:endParaRPr lang="ru-RU" sz="4400" dirty="0" smtClean="0"/>
          </a:p>
          <a:p>
            <a:endParaRPr lang="ru-RU" sz="4400" dirty="0" smtClean="0"/>
          </a:p>
          <a:p>
            <a:r>
              <a:rPr lang="en-US" sz="3600" dirty="0"/>
              <a:t>function </a:t>
            </a:r>
            <a:r>
              <a:rPr lang="en-US" sz="3600" dirty="0" err="1" smtClean="0"/>
              <a:t>doSmth</a:t>
            </a:r>
            <a:r>
              <a:rPr lang="en-US" sz="3600" dirty="0" smtClean="0"/>
              <a:t>(a, b</a:t>
            </a:r>
            <a:r>
              <a:rPr lang="en-US" sz="3600" dirty="0"/>
              <a:t>, </a:t>
            </a:r>
            <a:r>
              <a:rPr lang="en-US" sz="3600" b="1" dirty="0"/>
              <a:t>...</a:t>
            </a:r>
            <a:r>
              <a:rPr lang="en-US" sz="3600" dirty="0"/>
              <a:t>rest) {   </a:t>
            </a:r>
            <a:endParaRPr lang="en-US" sz="3600" dirty="0" smtClean="0"/>
          </a:p>
          <a:p>
            <a:r>
              <a:rPr lang="en-US" sz="3600" dirty="0"/>
              <a:t> </a:t>
            </a:r>
            <a:r>
              <a:rPr lang="en-US" sz="3600" dirty="0" smtClean="0"/>
              <a:t>  </a:t>
            </a:r>
            <a:r>
              <a:rPr lang="en-US" sz="3600" dirty="0" err="1" smtClean="0"/>
              <a:t>rest.forEach</a:t>
            </a:r>
            <a:r>
              <a:rPr lang="en-US" sz="3600" dirty="0" smtClean="0"/>
              <a:t>(function(item) {</a:t>
            </a:r>
          </a:p>
          <a:p>
            <a:r>
              <a:rPr lang="en-US" sz="3600" dirty="0"/>
              <a:t> </a:t>
            </a:r>
            <a:r>
              <a:rPr lang="en-US" sz="3600" dirty="0" smtClean="0"/>
              <a:t>      console.log(item);</a:t>
            </a:r>
          </a:p>
          <a:p>
            <a:r>
              <a:rPr lang="en-US" sz="3600" dirty="0"/>
              <a:t> </a:t>
            </a:r>
            <a:r>
              <a:rPr lang="en-US" sz="3600" dirty="0" smtClean="0"/>
              <a:t>  });</a:t>
            </a:r>
          </a:p>
          <a:p>
            <a:r>
              <a:rPr lang="en-US" sz="3600" dirty="0" smtClean="0"/>
              <a:t>}</a:t>
            </a:r>
          </a:p>
          <a:p>
            <a:r>
              <a:rPr lang="en-US" sz="3600" dirty="0" err="1" smtClean="0"/>
              <a:t>doSmth</a:t>
            </a:r>
            <a:r>
              <a:rPr lang="en-US" sz="3600" dirty="0" smtClean="0"/>
              <a:t>(1,2, 3, 4, 5);</a:t>
            </a:r>
          </a:p>
          <a:p>
            <a:endParaRPr lang="en-US" sz="3600" dirty="0"/>
          </a:p>
          <a:p>
            <a:r>
              <a:rPr lang="en-US" sz="3600" b="1" dirty="0" smtClean="0"/>
              <a:t>! </a:t>
            </a:r>
            <a:r>
              <a:rPr lang="en-US" sz="3600" b="1" dirty="0"/>
              <a:t>r</a:t>
            </a:r>
            <a:r>
              <a:rPr lang="en-US" sz="3600" b="1" dirty="0" smtClean="0"/>
              <a:t>est – </a:t>
            </a:r>
            <a:r>
              <a:rPr lang="ru-RU" sz="3600" b="1" dirty="0" smtClean="0"/>
              <a:t>это полноценный массив</a:t>
            </a:r>
            <a:endParaRPr lang="ru-RU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886700" y="6858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8536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6669" y="528034"/>
            <a:ext cx="106250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/>
              <a:t>Кто такой </a:t>
            </a:r>
            <a:r>
              <a:rPr lang="ru-RU" sz="4400" dirty="0" err="1" smtClean="0"/>
              <a:t>фронтенд</a:t>
            </a:r>
            <a:r>
              <a:rPr lang="ru-RU" sz="4400" dirty="0" smtClean="0"/>
              <a:t> разработчик?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229" y="1297475"/>
            <a:ext cx="5411542" cy="5411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72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6669" y="528034"/>
            <a:ext cx="10625071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/>
              <a:t>Аргументы по умолчанию через </a:t>
            </a:r>
            <a:r>
              <a:rPr lang="en-US" sz="4400" dirty="0" smtClean="0"/>
              <a:t>||</a:t>
            </a:r>
            <a:endParaRPr lang="ru-RU" sz="4400" dirty="0" smtClean="0"/>
          </a:p>
          <a:p>
            <a:endParaRPr lang="en-US" sz="4400" dirty="0" smtClean="0"/>
          </a:p>
          <a:p>
            <a:r>
              <a:rPr lang="en-US" sz="3600" dirty="0"/>
              <a:t>f</a:t>
            </a:r>
            <a:r>
              <a:rPr lang="en-US" sz="3600" dirty="0" smtClean="0"/>
              <a:t>unction </a:t>
            </a:r>
            <a:r>
              <a:rPr lang="en-US" sz="3600" dirty="0" err="1" smtClean="0"/>
              <a:t>setPosition</a:t>
            </a:r>
            <a:r>
              <a:rPr lang="en-US" sz="3600" dirty="0" smtClean="0"/>
              <a:t>(x, y) {</a:t>
            </a:r>
          </a:p>
          <a:p>
            <a:r>
              <a:rPr lang="en-US" sz="3600" dirty="0" smtClean="0"/>
              <a:t>    x = x || 0;</a:t>
            </a:r>
          </a:p>
          <a:p>
            <a:r>
              <a:rPr lang="en-US" sz="3600" dirty="0"/>
              <a:t> </a:t>
            </a:r>
            <a:r>
              <a:rPr lang="en-US" sz="3600" dirty="0" smtClean="0"/>
              <a:t>   y = y || 0;</a:t>
            </a:r>
          </a:p>
          <a:p>
            <a:r>
              <a:rPr lang="en-US" sz="3600" dirty="0"/>
              <a:t> </a:t>
            </a:r>
            <a:r>
              <a:rPr lang="en-US" sz="3600" dirty="0" smtClean="0"/>
              <a:t>   z = z  || 0;</a:t>
            </a:r>
          </a:p>
          <a:p>
            <a:r>
              <a:rPr lang="en-US" sz="3600" dirty="0" smtClean="0"/>
              <a:t>}</a:t>
            </a:r>
            <a:endParaRPr lang="ru-RU" sz="40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7886700" y="6858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739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6669" y="528034"/>
            <a:ext cx="1062507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/>
              <a:t>Аргументы по умолчанию в </a:t>
            </a:r>
            <a:r>
              <a:rPr lang="en-US" sz="4400" dirty="0" smtClean="0"/>
              <a:t>ES6</a:t>
            </a:r>
            <a:endParaRPr lang="ru-RU" sz="4400" dirty="0" smtClean="0"/>
          </a:p>
          <a:p>
            <a:endParaRPr lang="en-US" sz="4400" dirty="0" smtClean="0"/>
          </a:p>
          <a:p>
            <a:r>
              <a:rPr lang="en-US" sz="3600" dirty="0"/>
              <a:t>f</a:t>
            </a:r>
            <a:r>
              <a:rPr lang="en-US" sz="3600" dirty="0" smtClean="0"/>
              <a:t>unction </a:t>
            </a:r>
            <a:r>
              <a:rPr lang="en-US" sz="3600" dirty="0" err="1" smtClean="0"/>
              <a:t>setPosition</a:t>
            </a:r>
            <a:r>
              <a:rPr lang="en-US" sz="3600" dirty="0" smtClean="0"/>
              <a:t>(x = 0, y = 0, z = 0) {</a:t>
            </a:r>
          </a:p>
          <a:p>
            <a:r>
              <a:rPr lang="en-US" sz="3600" dirty="0"/>
              <a:t> </a:t>
            </a:r>
            <a:r>
              <a:rPr lang="en-US" sz="3600" dirty="0" smtClean="0"/>
              <a:t>   console.log(x, y, z);</a:t>
            </a:r>
          </a:p>
          <a:p>
            <a:r>
              <a:rPr lang="en-US" sz="3600" dirty="0" smtClean="0"/>
              <a:t>}</a:t>
            </a:r>
            <a:endParaRPr lang="ru-RU" sz="40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7886700" y="6858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446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6669" y="528034"/>
            <a:ext cx="10625071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/>
              <a:t>Множество аргументов</a:t>
            </a:r>
          </a:p>
          <a:p>
            <a:endParaRPr lang="en-US" sz="4400" dirty="0" smtClean="0"/>
          </a:p>
          <a:p>
            <a:r>
              <a:rPr lang="en-US" sz="3600" dirty="0" smtClean="0"/>
              <a:t>function process(</a:t>
            </a:r>
            <a:r>
              <a:rPr lang="en-US" sz="3600" dirty="0" err="1" smtClean="0"/>
              <a:t>params</a:t>
            </a:r>
            <a:r>
              <a:rPr lang="en-US" sz="3600" dirty="0" smtClean="0"/>
              <a:t>) {</a:t>
            </a:r>
          </a:p>
          <a:p>
            <a:r>
              <a:rPr lang="en-US" sz="3600" dirty="0" smtClean="0"/>
              <a:t>    console.log(</a:t>
            </a:r>
            <a:r>
              <a:rPr lang="en-US" sz="3600" dirty="0" err="1" smtClean="0"/>
              <a:t>params.x</a:t>
            </a:r>
            <a:r>
              <a:rPr lang="en-US" sz="3600" dirty="0" smtClean="0"/>
              <a:t>, </a:t>
            </a:r>
            <a:r>
              <a:rPr lang="en-US" sz="3600" dirty="0" err="1" smtClean="0"/>
              <a:t>params.y</a:t>
            </a:r>
            <a:r>
              <a:rPr lang="en-US" sz="3600" dirty="0" smtClean="0"/>
              <a:t>, </a:t>
            </a:r>
            <a:r>
              <a:rPr lang="en-US" sz="3600" dirty="0" err="1" smtClean="0"/>
              <a:t>params.z</a:t>
            </a:r>
            <a:r>
              <a:rPr lang="en-US" sz="3600" dirty="0" smtClean="0"/>
              <a:t>,</a:t>
            </a:r>
          </a:p>
          <a:p>
            <a:r>
              <a:rPr lang="en-US" sz="3600" dirty="0" smtClean="0"/>
              <a:t>                         </a:t>
            </a:r>
            <a:r>
              <a:rPr lang="en-US" sz="3600" dirty="0" err="1" smtClean="0"/>
              <a:t>params.direction</a:t>
            </a:r>
            <a:r>
              <a:rPr lang="en-US" sz="3600" dirty="0" smtClean="0"/>
              <a:t>) ;</a:t>
            </a:r>
          </a:p>
          <a:p>
            <a:r>
              <a:rPr lang="en-US" sz="3600" dirty="0" smtClean="0"/>
              <a:t>}</a:t>
            </a:r>
          </a:p>
          <a:p>
            <a:endParaRPr lang="en-US" sz="3600" dirty="0"/>
          </a:p>
          <a:p>
            <a:r>
              <a:rPr lang="en-US" sz="3600" dirty="0" smtClean="0"/>
              <a:t>process</a:t>
            </a:r>
            <a:r>
              <a:rPr lang="en-US" sz="3600" dirty="0"/>
              <a:t>({x: 1, y: 0, z: 2, direction: 'straight'});</a:t>
            </a:r>
            <a:endParaRPr lang="ru-RU" sz="40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7886700" y="6858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64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6669" y="528034"/>
            <a:ext cx="1062507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return</a:t>
            </a:r>
            <a:endParaRPr lang="ru-RU" sz="44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3600" dirty="0"/>
              <a:t>з</a:t>
            </a:r>
            <a:r>
              <a:rPr lang="ru-RU" sz="3600" dirty="0" smtClean="0"/>
              <a:t>начение </a:t>
            </a:r>
            <a:r>
              <a:rPr lang="ru-RU" sz="3600" dirty="0"/>
              <a:t>возвращается </a:t>
            </a:r>
            <a:r>
              <a:rPr lang="ru-RU" sz="3600" dirty="0" smtClean="0"/>
              <a:t>оператором </a:t>
            </a:r>
            <a:r>
              <a:rPr lang="en-US" sz="3600" b="1" dirty="0" smtClean="0"/>
              <a:t>return …</a:t>
            </a:r>
            <a:endParaRPr lang="en-US" sz="36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3600" dirty="0"/>
              <a:t>в</a:t>
            </a:r>
            <a:r>
              <a:rPr lang="ru-RU" sz="3600" dirty="0" smtClean="0"/>
              <a:t>ызов </a:t>
            </a:r>
            <a:r>
              <a:rPr lang="en-US" sz="3600" dirty="0" smtClean="0"/>
              <a:t>return </a:t>
            </a:r>
            <a:r>
              <a:rPr lang="ru-RU" sz="3600" dirty="0" smtClean="0"/>
              <a:t>тут же прекращает функцию.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3600" dirty="0" smtClean="0"/>
              <a:t>Если </a:t>
            </a:r>
            <a:r>
              <a:rPr lang="en-US" sz="3600" dirty="0" smtClean="0"/>
              <a:t>return; </a:t>
            </a:r>
            <a:r>
              <a:rPr lang="ru-RU" sz="3600" dirty="0" smtClean="0"/>
              <a:t>вызван без значения, или функция завершилась без </a:t>
            </a:r>
            <a:r>
              <a:rPr lang="en-US" sz="3600" dirty="0" smtClean="0"/>
              <a:t>return</a:t>
            </a:r>
            <a:r>
              <a:rPr lang="ru-RU" sz="3600" dirty="0" smtClean="0"/>
              <a:t>, то её результат равен </a:t>
            </a:r>
            <a:r>
              <a:rPr lang="en-US" sz="3600" dirty="0" smtClean="0"/>
              <a:t>undefined.</a:t>
            </a:r>
            <a:endParaRPr lang="en-US" sz="4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7886700" y="6858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6813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6669" y="528034"/>
            <a:ext cx="1062507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/>
              <a:t>Объявление </a:t>
            </a:r>
            <a:r>
              <a:rPr lang="en-US" sz="4400" b="1" dirty="0" smtClean="0"/>
              <a:t>Function Expression</a:t>
            </a:r>
            <a:endParaRPr lang="ru-RU" sz="4400" b="1" dirty="0" smtClean="0"/>
          </a:p>
          <a:p>
            <a:endParaRPr lang="ru-RU" sz="4800" b="1" dirty="0"/>
          </a:p>
          <a:p>
            <a:r>
              <a:rPr lang="en-US" sz="3600" dirty="0" err="1"/>
              <a:t>var</a:t>
            </a:r>
            <a:r>
              <a:rPr lang="en-US" sz="3600" dirty="0"/>
              <a:t> </a:t>
            </a:r>
            <a:r>
              <a:rPr lang="en-US" sz="3600" dirty="0" err="1" smtClean="0"/>
              <a:t>doSmth</a:t>
            </a:r>
            <a:r>
              <a:rPr lang="en-US" sz="3600" dirty="0" smtClean="0"/>
              <a:t> </a:t>
            </a:r>
            <a:r>
              <a:rPr lang="en-US" sz="3600" dirty="0"/>
              <a:t>= function(</a:t>
            </a:r>
            <a:r>
              <a:rPr lang="ru-RU" sz="3600" dirty="0"/>
              <a:t>параметры) {</a:t>
            </a:r>
          </a:p>
          <a:p>
            <a:r>
              <a:rPr lang="ru-RU" sz="3600" dirty="0" smtClean="0"/>
              <a:t>    // </a:t>
            </a:r>
            <a:r>
              <a:rPr lang="ru-RU" sz="3600" dirty="0"/>
              <a:t>тело функции</a:t>
            </a:r>
          </a:p>
          <a:p>
            <a:r>
              <a:rPr lang="ru-RU" sz="3600" dirty="0" smtClean="0"/>
              <a:t>};</a:t>
            </a:r>
          </a:p>
          <a:p>
            <a:endParaRPr lang="en-US" sz="4400" dirty="0" smtClean="0"/>
          </a:p>
          <a:p>
            <a:r>
              <a:rPr lang="en-US" sz="3600" dirty="0" err="1"/>
              <a:t>doSmth</a:t>
            </a:r>
            <a:r>
              <a:rPr lang="en-US" sz="3600" dirty="0" smtClean="0"/>
              <a:t>();</a:t>
            </a:r>
            <a:endParaRPr lang="ru-RU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7886700" y="6858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7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6669" y="528034"/>
            <a:ext cx="1062507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/>
              <a:t>Объявление </a:t>
            </a:r>
            <a:r>
              <a:rPr lang="en-US" sz="4400" b="1" dirty="0" smtClean="0"/>
              <a:t>Function Declaration</a:t>
            </a:r>
            <a:endParaRPr lang="ru-RU" sz="4400" b="1" dirty="0" smtClean="0"/>
          </a:p>
          <a:p>
            <a:endParaRPr lang="ru-RU" sz="4800" b="1" dirty="0"/>
          </a:p>
          <a:p>
            <a:r>
              <a:rPr lang="en-US" sz="3600" dirty="0"/>
              <a:t>f</a:t>
            </a:r>
            <a:r>
              <a:rPr lang="en-US" sz="3600" dirty="0" smtClean="0"/>
              <a:t>unction </a:t>
            </a:r>
            <a:r>
              <a:rPr lang="en-US" sz="3600" dirty="0" err="1" smtClean="0"/>
              <a:t>doSmth</a:t>
            </a:r>
            <a:r>
              <a:rPr lang="en-US" sz="3600" dirty="0" smtClean="0"/>
              <a:t>(</a:t>
            </a:r>
            <a:r>
              <a:rPr lang="ru-RU" sz="3600" dirty="0"/>
              <a:t>параметры) {</a:t>
            </a:r>
          </a:p>
          <a:p>
            <a:r>
              <a:rPr lang="ru-RU" sz="3600" dirty="0" smtClean="0"/>
              <a:t>    // </a:t>
            </a:r>
            <a:r>
              <a:rPr lang="ru-RU" sz="3600" dirty="0"/>
              <a:t>тело функции</a:t>
            </a:r>
          </a:p>
          <a:p>
            <a:r>
              <a:rPr lang="ru-RU" sz="3600" dirty="0" smtClean="0"/>
              <a:t>};</a:t>
            </a:r>
          </a:p>
          <a:p>
            <a:endParaRPr lang="en-US" sz="4400" dirty="0" smtClean="0"/>
          </a:p>
          <a:p>
            <a:r>
              <a:rPr lang="en-US" sz="3600" dirty="0" err="1"/>
              <a:t>doSmth</a:t>
            </a:r>
            <a:r>
              <a:rPr lang="en-US" sz="3600" dirty="0" smtClean="0"/>
              <a:t>();</a:t>
            </a:r>
            <a:endParaRPr lang="ru-RU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7886700" y="6858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082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6669" y="528034"/>
            <a:ext cx="10625071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/>
              <a:t>Объявление функций</a:t>
            </a:r>
          </a:p>
          <a:p>
            <a:endParaRPr lang="ru-RU" sz="3200" dirty="0" smtClean="0"/>
          </a:p>
          <a:p>
            <a:r>
              <a:rPr lang="en-US" sz="3200" dirty="0"/>
              <a:t>// Function Declaration</a:t>
            </a:r>
          </a:p>
          <a:p>
            <a:r>
              <a:rPr lang="en-US" sz="3200" dirty="0"/>
              <a:t>function sum(a, b) {</a:t>
            </a:r>
          </a:p>
          <a:p>
            <a:r>
              <a:rPr lang="ru-RU" sz="3200" dirty="0" smtClean="0"/>
              <a:t>  </a:t>
            </a:r>
            <a:r>
              <a:rPr lang="en-US" sz="3200" dirty="0" smtClean="0"/>
              <a:t>  </a:t>
            </a:r>
            <a:r>
              <a:rPr lang="en-US" sz="3200" dirty="0"/>
              <a:t>return a + b;</a:t>
            </a:r>
          </a:p>
          <a:p>
            <a:r>
              <a:rPr lang="en-US" sz="3200" dirty="0"/>
              <a:t>}</a:t>
            </a:r>
          </a:p>
          <a:p>
            <a:endParaRPr lang="en-US" sz="3200" dirty="0"/>
          </a:p>
          <a:p>
            <a:r>
              <a:rPr lang="en-US" sz="3200" dirty="0"/>
              <a:t>// Function Expression</a:t>
            </a:r>
          </a:p>
          <a:p>
            <a:r>
              <a:rPr lang="en-US" sz="3200" dirty="0" err="1"/>
              <a:t>var</a:t>
            </a:r>
            <a:r>
              <a:rPr lang="en-US" sz="3200" dirty="0"/>
              <a:t> sum = function(a, b) {</a:t>
            </a:r>
          </a:p>
          <a:p>
            <a:r>
              <a:rPr lang="en-US" sz="3200" dirty="0"/>
              <a:t>  </a:t>
            </a:r>
            <a:r>
              <a:rPr lang="ru-RU" sz="3200" dirty="0" smtClean="0"/>
              <a:t>  </a:t>
            </a:r>
            <a:r>
              <a:rPr lang="en-US" sz="3200" dirty="0" smtClean="0"/>
              <a:t>return </a:t>
            </a:r>
            <a:r>
              <a:rPr lang="en-US" sz="3200" dirty="0"/>
              <a:t>a + b</a:t>
            </a:r>
            <a:r>
              <a:rPr lang="en-US" sz="3200" dirty="0" smtClean="0"/>
              <a:t>;</a:t>
            </a:r>
            <a:endParaRPr lang="ru-RU" sz="3200" dirty="0" smtClean="0"/>
          </a:p>
          <a:p>
            <a:r>
              <a:rPr lang="en-US" sz="3200" dirty="0" smtClean="0"/>
              <a:t>}</a:t>
            </a:r>
            <a:endParaRPr lang="ru-RU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7886700" y="6858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693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6669" y="528034"/>
            <a:ext cx="10625071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/>
              <a:t>Объявление функций</a:t>
            </a:r>
          </a:p>
          <a:p>
            <a:endParaRPr lang="ru-RU" sz="3200" dirty="0" smtClean="0"/>
          </a:p>
          <a:p>
            <a:r>
              <a:rPr lang="ru-RU" sz="3200" b="1" dirty="0" smtClean="0"/>
              <a:t>Основное </a:t>
            </a:r>
            <a:r>
              <a:rPr lang="ru-RU" sz="3200" b="1" dirty="0"/>
              <a:t>отличие между </a:t>
            </a:r>
            <a:r>
              <a:rPr lang="ru-RU" sz="3200" b="1" dirty="0" err="1"/>
              <a:t>Function</a:t>
            </a:r>
            <a:r>
              <a:rPr lang="ru-RU" sz="3200" b="1" dirty="0"/>
              <a:t> </a:t>
            </a:r>
            <a:r>
              <a:rPr lang="en-US" sz="3200" b="1" dirty="0" smtClean="0"/>
              <a:t>Expression </a:t>
            </a:r>
            <a:r>
              <a:rPr lang="ru-RU" sz="3200" b="1" dirty="0" smtClean="0"/>
              <a:t>и </a:t>
            </a:r>
            <a:r>
              <a:rPr lang="ru-RU" sz="3200" b="1" dirty="0" err="1" smtClean="0"/>
              <a:t>Function</a:t>
            </a:r>
            <a:r>
              <a:rPr lang="ru-RU" sz="3200" b="1" dirty="0" smtClean="0"/>
              <a:t> </a:t>
            </a:r>
            <a:r>
              <a:rPr lang="ru-RU" sz="3200" b="1" dirty="0" err="1" smtClean="0"/>
              <a:t>Declaration</a:t>
            </a:r>
            <a:r>
              <a:rPr lang="ru-RU" sz="3200" dirty="0" smtClean="0"/>
              <a:t>: </a:t>
            </a:r>
          </a:p>
          <a:p>
            <a:r>
              <a:rPr lang="ru-RU" sz="3200" dirty="0" smtClean="0"/>
              <a:t>функции</a:t>
            </a:r>
            <a:r>
              <a:rPr lang="ru-RU" sz="3200" dirty="0"/>
              <a:t>, объявленные как </a:t>
            </a:r>
            <a:r>
              <a:rPr lang="ru-RU" sz="3200" dirty="0" err="1"/>
              <a:t>Function</a:t>
            </a:r>
            <a:r>
              <a:rPr lang="ru-RU" sz="3200" dirty="0"/>
              <a:t> </a:t>
            </a:r>
            <a:r>
              <a:rPr lang="ru-RU" sz="3200" dirty="0" err="1"/>
              <a:t>Declaration</a:t>
            </a:r>
            <a:r>
              <a:rPr lang="ru-RU" sz="3200" dirty="0"/>
              <a:t>, создаются интерпретатором до выполнения кода.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886700" y="6858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156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6669" y="528034"/>
            <a:ext cx="10625071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/>
              <a:t>Объявление функций</a:t>
            </a:r>
          </a:p>
          <a:p>
            <a:endParaRPr lang="ru-RU" sz="3200" dirty="0" smtClean="0"/>
          </a:p>
          <a:p>
            <a:r>
              <a:rPr lang="en-US" sz="3200" dirty="0" err="1"/>
              <a:t>sayHi</a:t>
            </a:r>
            <a:r>
              <a:rPr lang="en-US" sz="3200" dirty="0"/>
              <a:t>("</a:t>
            </a:r>
            <a:r>
              <a:rPr lang="ru-RU" sz="3200" dirty="0"/>
              <a:t>Вася"); // Привет, Вася</a:t>
            </a:r>
          </a:p>
          <a:p>
            <a:endParaRPr lang="ru-RU" sz="3200" dirty="0"/>
          </a:p>
          <a:p>
            <a:r>
              <a:rPr lang="en-US" sz="3200" dirty="0"/>
              <a:t>function </a:t>
            </a:r>
            <a:r>
              <a:rPr lang="en-US" sz="3200" dirty="0" err="1"/>
              <a:t>sayHi</a:t>
            </a:r>
            <a:r>
              <a:rPr lang="en-US" sz="3200" dirty="0"/>
              <a:t>(name) {</a:t>
            </a:r>
          </a:p>
          <a:p>
            <a:r>
              <a:rPr lang="en-US" sz="3200" dirty="0"/>
              <a:t> </a:t>
            </a:r>
            <a:r>
              <a:rPr lang="en-US" sz="3200" dirty="0" smtClean="0"/>
              <a:t>   </a:t>
            </a:r>
            <a:r>
              <a:rPr lang="en-US" sz="3200" dirty="0"/>
              <a:t>alert( "</a:t>
            </a:r>
            <a:r>
              <a:rPr lang="ru-RU" sz="3200" dirty="0"/>
              <a:t>Привет, " + </a:t>
            </a:r>
            <a:r>
              <a:rPr lang="en-US" sz="3200" dirty="0"/>
              <a:t>name );</a:t>
            </a:r>
          </a:p>
          <a:p>
            <a:r>
              <a:rPr lang="en-US" sz="3200" dirty="0"/>
              <a:t>}</a:t>
            </a:r>
            <a:endParaRPr lang="ru-RU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7886700" y="6858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153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6669" y="528034"/>
            <a:ext cx="10625071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/>
              <a:t>Объявление функций</a:t>
            </a:r>
          </a:p>
          <a:p>
            <a:endParaRPr lang="ru-RU" sz="3200" dirty="0" smtClean="0"/>
          </a:p>
          <a:p>
            <a:r>
              <a:rPr lang="ru-RU" sz="3200" b="1" dirty="0"/>
              <a:t>Если нет явной причины использовать </a:t>
            </a:r>
            <a:r>
              <a:rPr lang="ru-RU" sz="3200" b="1" dirty="0" err="1"/>
              <a:t>Function</a:t>
            </a:r>
            <a:r>
              <a:rPr lang="ru-RU" sz="3200" b="1" dirty="0"/>
              <a:t> </a:t>
            </a:r>
            <a:r>
              <a:rPr lang="ru-RU" sz="3200" b="1" dirty="0" err="1"/>
              <a:t>Expression</a:t>
            </a:r>
            <a:r>
              <a:rPr lang="ru-RU" sz="3200" b="1" dirty="0"/>
              <a:t> – предпочитайте </a:t>
            </a:r>
            <a:r>
              <a:rPr lang="ru-RU" sz="3200" b="1" dirty="0" err="1"/>
              <a:t>Function</a:t>
            </a:r>
            <a:r>
              <a:rPr lang="ru-RU" sz="3200" b="1" dirty="0"/>
              <a:t> </a:t>
            </a:r>
            <a:r>
              <a:rPr lang="ru-RU" sz="3200" b="1" dirty="0" err="1"/>
              <a:t>Declaration</a:t>
            </a:r>
            <a:r>
              <a:rPr lang="ru-RU" sz="3200" b="1" dirty="0" smtClean="0"/>
              <a:t>.</a:t>
            </a:r>
            <a:endParaRPr lang="en-US" sz="3200" b="1" dirty="0" smtClean="0"/>
          </a:p>
          <a:p>
            <a:endParaRPr lang="en-US" sz="3200" b="1" dirty="0"/>
          </a:p>
          <a:p>
            <a:r>
              <a:rPr lang="en-US" sz="3200" dirty="0"/>
              <a:t>// Function Expression</a:t>
            </a:r>
          </a:p>
          <a:p>
            <a:r>
              <a:rPr lang="en-US" sz="3200" dirty="0" err="1"/>
              <a:t>var</a:t>
            </a:r>
            <a:r>
              <a:rPr lang="en-US" sz="3200" dirty="0"/>
              <a:t> f = function() { ... }</a:t>
            </a:r>
          </a:p>
          <a:p>
            <a:endParaRPr lang="en-US" sz="3200" dirty="0"/>
          </a:p>
          <a:p>
            <a:r>
              <a:rPr lang="en-US" sz="3200" dirty="0"/>
              <a:t>// Function Declaration</a:t>
            </a:r>
          </a:p>
          <a:p>
            <a:r>
              <a:rPr lang="en-US" sz="3200" dirty="0"/>
              <a:t>function f() { ... }</a:t>
            </a:r>
            <a:endParaRPr lang="ru-RU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7886700" y="6858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7863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6669" y="528034"/>
            <a:ext cx="1062507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/>
              <a:t>Кто такой </a:t>
            </a:r>
            <a:r>
              <a:rPr lang="ru-RU" sz="4400" dirty="0" err="1" smtClean="0"/>
              <a:t>фронтенд</a:t>
            </a:r>
            <a:r>
              <a:rPr lang="ru-RU" sz="4400" dirty="0" smtClean="0"/>
              <a:t> разработчик?</a:t>
            </a:r>
            <a:r>
              <a:rPr lang="en-US" sz="4400" dirty="0" smtClean="0"/>
              <a:t/>
            </a:r>
            <a:br>
              <a:rPr lang="en-US" sz="4400" dirty="0" smtClean="0"/>
            </a:br>
            <a:endParaRPr lang="ru-RU" sz="44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 smtClean="0"/>
              <a:t>HTML coder</a:t>
            </a:r>
            <a:endParaRPr lang="ru-RU" sz="44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 smtClean="0"/>
              <a:t>Frontend developer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 smtClean="0"/>
              <a:t>Backend developer</a:t>
            </a:r>
            <a:endParaRPr lang="ru-RU" sz="44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 smtClean="0"/>
              <a:t>Full stack developer</a:t>
            </a:r>
            <a:endParaRPr lang="ru-RU" sz="4400" dirty="0" smtClean="0"/>
          </a:p>
          <a:p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1912230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6669" y="528034"/>
            <a:ext cx="10625071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/>
              <a:t>Именованные функциональные выражения</a:t>
            </a:r>
            <a:r>
              <a:rPr lang="en-US" sz="4400" dirty="0" smtClean="0"/>
              <a:t>. Named Function Expression. NFE</a:t>
            </a:r>
            <a:endParaRPr lang="en-US" sz="3200" dirty="0"/>
          </a:p>
          <a:p>
            <a:endParaRPr lang="en-US" sz="3200" dirty="0" smtClean="0"/>
          </a:p>
          <a:p>
            <a:r>
              <a:rPr lang="en-US" sz="3200" dirty="0" err="1"/>
              <a:t>var</a:t>
            </a:r>
            <a:r>
              <a:rPr lang="en-US" sz="3200" dirty="0"/>
              <a:t> f = function </a:t>
            </a:r>
            <a:r>
              <a:rPr lang="en-US" sz="3200" dirty="0" err="1"/>
              <a:t>sayHi</a:t>
            </a:r>
            <a:r>
              <a:rPr lang="en-US" sz="3200" dirty="0"/>
              <a:t>(...) { /* </a:t>
            </a:r>
            <a:r>
              <a:rPr lang="ru-RU" sz="3200" dirty="0"/>
              <a:t>тело функции */ };</a:t>
            </a:r>
            <a:endParaRPr lang="ru-RU" sz="4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7886700" y="6858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997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6669" y="528034"/>
            <a:ext cx="1062507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NFE</a:t>
            </a:r>
            <a:endParaRPr lang="en-US" sz="3200" dirty="0"/>
          </a:p>
          <a:p>
            <a:endParaRPr lang="en-US" sz="3200" dirty="0" smtClean="0"/>
          </a:p>
          <a:p>
            <a:r>
              <a:rPr lang="en-US" sz="3200" dirty="0" err="1"/>
              <a:t>var</a:t>
            </a:r>
            <a:r>
              <a:rPr lang="en-US" sz="3200" dirty="0"/>
              <a:t> f = function </a:t>
            </a:r>
            <a:r>
              <a:rPr lang="en-US" sz="3200" dirty="0" err="1"/>
              <a:t>sayHi</a:t>
            </a:r>
            <a:r>
              <a:rPr lang="en-US" sz="3200" dirty="0"/>
              <a:t>(name) {</a:t>
            </a:r>
          </a:p>
          <a:p>
            <a:r>
              <a:rPr lang="en-US" sz="3200" dirty="0" smtClean="0"/>
              <a:t>    alert</a:t>
            </a:r>
            <a:r>
              <a:rPr lang="en-US" sz="3200" dirty="0"/>
              <a:t>( </a:t>
            </a:r>
            <a:r>
              <a:rPr lang="en-US" sz="3200" dirty="0" err="1"/>
              <a:t>sayHi</a:t>
            </a:r>
            <a:r>
              <a:rPr lang="en-US" sz="3200" dirty="0"/>
              <a:t> ); // </a:t>
            </a:r>
            <a:r>
              <a:rPr lang="ru-RU" sz="3200" dirty="0"/>
              <a:t>изнутри функции - видно (выведет код функции)</a:t>
            </a:r>
          </a:p>
          <a:p>
            <a:r>
              <a:rPr lang="ru-RU" sz="3200" dirty="0"/>
              <a:t>};</a:t>
            </a:r>
          </a:p>
          <a:p>
            <a:endParaRPr lang="ru-RU" sz="3200" dirty="0"/>
          </a:p>
          <a:p>
            <a:r>
              <a:rPr lang="en-US" sz="3200" dirty="0"/>
              <a:t>alert( </a:t>
            </a:r>
            <a:r>
              <a:rPr lang="en-US" sz="3200" dirty="0" err="1"/>
              <a:t>sayHi</a:t>
            </a:r>
            <a:r>
              <a:rPr lang="en-US" sz="3200" dirty="0"/>
              <a:t> ); // </a:t>
            </a:r>
            <a:r>
              <a:rPr lang="ru-RU" sz="3200" dirty="0"/>
              <a:t>снаружи - не видно (ошибка: </a:t>
            </a:r>
            <a:r>
              <a:rPr lang="en-US" sz="3200" dirty="0"/>
              <a:t>undefined variable '</a:t>
            </a:r>
            <a:r>
              <a:rPr lang="en-US" sz="3200" dirty="0" err="1"/>
              <a:t>sayHi</a:t>
            </a:r>
            <a:r>
              <a:rPr lang="en-US" sz="3200" dirty="0"/>
              <a:t>')</a:t>
            </a:r>
            <a:endParaRPr lang="ru-RU" sz="4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7886700" y="6858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294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6669" y="528034"/>
            <a:ext cx="10625071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NFE. </a:t>
            </a:r>
            <a:r>
              <a:rPr lang="ru-RU" sz="4400" dirty="0" smtClean="0"/>
              <a:t>Вычисление факториала</a:t>
            </a:r>
            <a:endParaRPr lang="en-US" sz="3200" dirty="0"/>
          </a:p>
          <a:p>
            <a:endParaRPr lang="en-US" sz="3200" dirty="0" smtClean="0"/>
          </a:p>
          <a:p>
            <a:r>
              <a:rPr lang="pt-BR" sz="3200" dirty="0"/>
              <a:t>var f = function factorial(n) {</a:t>
            </a:r>
          </a:p>
          <a:p>
            <a:r>
              <a:rPr lang="pt-BR" sz="3200" dirty="0"/>
              <a:t>  </a:t>
            </a:r>
            <a:r>
              <a:rPr lang="ru-RU" sz="3200" dirty="0" smtClean="0"/>
              <a:t>  </a:t>
            </a:r>
            <a:r>
              <a:rPr lang="pt-BR" sz="3200" dirty="0" smtClean="0"/>
              <a:t>return </a:t>
            </a:r>
            <a:r>
              <a:rPr lang="pt-BR" sz="3200" dirty="0"/>
              <a:t>n ? n*factorial(n-1) : 1;</a:t>
            </a:r>
          </a:p>
          <a:p>
            <a:r>
              <a:rPr lang="pt-BR" sz="3200" dirty="0"/>
              <a:t>};</a:t>
            </a:r>
            <a:endParaRPr lang="ru-RU" sz="4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7886700" y="6858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630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6669" y="528034"/>
            <a:ext cx="10625071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/>
              <a:t>Анонимные функции</a:t>
            </a:r>
            <a:endParaRPr lang="en-US" sz="3200" dirty="0"/>
          </a:p>
          <a:p>
            <a:endParaRPr lang="en-US" sz="3200" dirty="0" smtClean="0"/>
          </a:p>
          <a:p>
            <a:r>
              <a:rPr lang="ru-RU" sz="3200" dirty="0"/>
              <a:t>Функциональное выражение, которое не записывается в переменную, </a:t>
            </a:r>
            <a:r>
              <a:rPr lang="ru-RU" sz="3200" dirty="0" smtClean="0"/>
              <a:t>называют анонимной функцией.</a:t>
            </a:r>
          </a:p>
          <a:p>
            <a:endParaRPr lang="ru-RU" sz="3200" dirty="0"/>
          </a:p>
          <a:p>
            <a:r>
              <a:rPr lang="en-US" sz="3200" dirty="0"/>
              <a:t>f</a:t>
            </a:r>
            <a:r>
              <a:rPr lang="en-US" sz="3200" dirty="0" smtClean="0"/>
              <a:t>unction ( ) { }</a:t>
            </a:r>
          </a:p>
          <a:p>
            <a:endParaRPr lang="en-US" sz="3200" dirty="0"/>
          </a:p>
          <a:p>
            <a:r>
              <a:rPr lang="en-US" sz="3200" dirty="0" smtClean="0"/>
              <a:t>[1,2,3,4,5].</a:t>
            </a:r>
            <a:r>
              <a:rPr lang="en-US" sz="3200" dirty="0" err="1" smtClean="0"/>
              <a:t>forEach</a:t>
            </a:r>
            <a:r>
              <a:rPr lang="en-US" sz="3200" dirty="0" smtClean="0"/>
              <a:t>(function(item) {</a:t>
            </a:r>
          </a:p>
          <a:p>
            <a:r>
              <a:rPr lang="en-US" sz="3200" dirty="0" smtClean="0"/>
              <a:t>     console.log(item)</a:t>
            </a:r>
          </a:p>
          <a:p>
            <a:r>
              <a:rPr lang="en-US" sz="3200" dirty="0" smtClean="0"/>
              <a:t>});</a:t>
            </a:r>
            <a:endParaRPr lang="ru-RU" sz="4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7886700" y="6858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063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6669" y="528034"/>
            <a:ext cx="10625071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New Function</a:t>
            </a:r>
            <a:endParaRPr lang="en-US" sz="3200" dirty="0"/>
          </a:p>
          <a:p>
            <a:endParaRPr lang="en-US" sz="3200" dirty="0" smtClean="0"/>
          </a:p>
          <a:p>
            <a:r>
              <a:rPr lang="en-US" sz="3200" b="1" dirty="0"/>
              <a:t>new Function(</a:t>
            </a:r>
            <a:r>
              <a:rPr lang="en-US" sz="3200" b="1" dirty="0" err="1"/>
              <a:t>params</a:t>
            </a:r>
            <a:r>
              <a:rPr lang="en-US" sz="3200" b="1" dirty="0"/>
              <a:t>, code</a:t>
            </a:r>
            <a:r>
              <a:rPr lang="en-US" sz="3200" b="1" dirty="0" smtClean="0"/>
              <a:t>)</a:t>
            </a:r>
          </a:p>
          <a:p>
            <a:endParaRPr lang="en-US" sz="3200" dirty="0" smtClean="0"/>
          </a:p>
          <a:p>
            <a:endParaRPr lang="en-US" sz="3200" dirty="0"/>
          </a:p>
          <a:p>
            <a:r>
              <a:rPr lang="en-US" sz="3200" dirty="0" err="1"/>
              <a:t>var</a:t>
            </a:r>
            <a:r>
              <a:rPr lang="en-US" sz="3200" dirty="0"/>
              <a:t> sum = new Function('</a:t>
            </a:r>
            <a:r>
              <a:rPr lang="en-US" sz="3200" dirty="0" err="1"/>
              <a:t>a,b</a:t>
            </a:r>
            <a:r>
              <a:rPr lang="en-US" sz="3200" dirty="0"/>
              <a:t>', '</a:t>
            </a:r>
            <a:r>
              <a:rPr lang="en-US" sz="3200" dirty="0" smtClean="0"/>
              <a:t> </a:t>
            </a:r>
            <a:r>
              <a:rPr lang="en-US" sz="3200" dirty="0"/>
              <a:t>return </a:t>
            </a:r>
            <a:r>
              <a:rPr lang="en-US" sz="3200" dirty="0" err="1"/>
              <a:t>a+b</a:t>
            </a:r>
            <a:r>
              <a:rPr lang="en-US" sz="3200" dirty="0"/>
              <a:t>; </a:t>
            </a:r>
            <a:r>
              <a:rPr lang="en-US" sz="3200" dirty="0" smtClean="0"/>
              <a:t>');</a:t>
            </a:r>
            <a:endParaRPr lang="en-US" sz="3200" dirty="0"/>
          </a:p>
          <a:p>
            <a:r>
              <a:rPr lang="en-US" sz="3200" dirty="0" err="1"/>
              <a:t>var</a:t>
            </a:r>
            <a:r>
              <a:rPr lang="en-US" sz="3200" dirty="0"/>
              <a:t> result = sum(1, 2);</a:t>
            </a:r>
          </a:p>
          <a:p>
            <a:r>
              <a:rPr lang="en-US" sz="3200" dirty="0"/>
              <a:t>c</a:t>
            </a:r>
            <a:r>
              <a:rPr lang="en-US" sz="3200" dirty="0" smtClean="0"/>
              <a:t>onsole.log( </a:t>
            </a:r>
            <a:r>
              <a:rPr lang="en-US" sz="3200" dirty="0"/>
              <a:t>result ); // 3</a:t>
            </a:r>
            <a:endParaRPr lang="ru-RU" sz="4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7886700" y="6858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9434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6669" y="528034"/>
            <a:ext cx="10625071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/>
              <a:t>Стрелочные функции </a:t>
            </a:r>
            <a:r>
              <a:rPr lang="en-US" sz="4400" dirty="0" smtClean="0"/>
              <a:t>ES6</a:t>
            </a:r>
          </a:p>
          <a:p>
            <a:endParaRPr lang="en-US" sz="4400" dirty="0"/>
          </a:p>
          <a:p>
            <a:r>
              <a:rPr lang="en-US" sz="3200" dirty="0" err="1"/>
              <a:t>var</a:t>
            </a:r>
            <a:r>
              <a:rPr lang="en-US" sz="3200" dirty="0"/>
              <a:t> </a:t>
            </a:r>
            <a:r>
              <a:rPr lang="en-US" sz="3200" dirty="0" err="1" smtClean="0"/>
              <a:t>multuply</a:t>
            </a:r>
            <a:r>
              <a:rPr lang="en-US" sz="3200" dirty="0" smtClean="0"/>
              <a:t> </a:t>
            </a:r>
            <a:r>
              <a:rPr lang="en-US" sz="3200" dirty="0"/>
              <a:t>= </a:t>
            </a:r>
            <a:r>
              <a:rPr lang="en-US" sz="3200" dirty="0" smtClean="0"/>
              <a:t>(x, y) </a:t>
            </a:r>
            <a:r>
              <a:rPr lang="en-US" sz="3200" dirty="0"/>
              <a:t>=&gt; </a:t>
            </a:r>
            <a:r>
              <a:rPr lang="en-US" sz="3200" dirty="0" smtClean="0"/>
              <a:t>x * y;</a:t>
            </a:r>
            <a:endParaRPr lang="ru-RU" sz="3200" dirty="0"/>
          </a:p>
          <a:p>
            <a:endParaRPr lang="ru-RU" sz="3200" dirty="0" smtClean="0"/>
          </a:p>
          <a:p>
            <a:r>
              <a:rPr lang="en-US" sz="3200" dirty="0" err="1" smtClean="0"/>
              <a:t>var</a:t>
            </a:r>
            <a:r>
              <a:rPr lang="en-US" sz="3200" dirty="0" smtClean="0"/>
              <a:t> </a:t>
            </a:r>
            <a:r>
              <a:rPr lang="en-US" sz="3200" dirty="0" err="1"/>
              <a:t>doSmth</a:t>
            </a:r>
            <a:r>
              <a:rPr lang="en-US" sz="3200" dirty="0"/>
              <a:t> = </a:t>
            </a:r>
            <a:r>
              <a:rPr lang="en-US" sz="3200" dirty="0" smtClean="0"/>
              <a:t>(</a:t>
            </a:r>
            <a:r>
              <a:rPr lang="ru-RU" sz="3200" dirty="0" smtClean="0"/>
              <a:t> </a:t>
            </a:r>
            <a:r>
              <a:rPr lang="en-US" sz="3200" dirty="0" smtClean="0"/>
              <a:t>) </a:t>
            </a:r>
            <a:r>
              <a:rPr lang="en-US" sz="3200" dirty="0"/>
              <a:t>=&gt; </a:t>
            </a:r>
            <a:r>
              <a:rPr lang="en-US" sz="3200" dirty="0" smtClean="0"/>
              <a:t>{ //</a:t>
            </a:r>
            <a:r>
              <a:rPr lang="ru-RU" sz="3200" dirty="0" smtClean="0"/>
              <a:t>тело функции</a:t>
            </a:r>
            <a:r>
              <a:rPr lang="en-US" sz="3200" dirty="0" smtClean="0"/>
              <a:t>; return …;</a:t>
            </a:r>
            <a:r>
              <a:rPr lang="ru-RU" sz="3200" dirty="0" smtClean="0"/>
              <a:t> </a:t>
            </a:r>
            <a:r>
              <a:rPr lang="en-US" sz="3200" dirty="0" smtClean="0"/>
              <a:t>}</a:t>
            </a:r>
            <a:endParaRPr lang="ru-RU" sz="3200" dirty="0" smtClean="0"/>
          </a:p>
          <a:p>
            <a:endParaRPr lang="ru-RU" sz="3200" dirty="0"/>
          </a:p>
          <a:p>
            <a:r>
              <a:rPr lang="en-US" sz="3200" dirty="0" err="1"/>
              <a:t>var</a:t>
            </a:r>
            <a:r>
              <a:rPr lang="en-US" sz="3200" dirty="0"/>
              <a:t> </a:t>
            </a:r>
            <a:r>
              <a:rPr lang="en-US" sz="3200" dirty="0" err="1" smtClean="0"/>
              <a:t>returnObject</a:t>
            </a:r>
            <a:r>
              <a:rPr lang="en-US" sz="3200" dirty="0" smtClean="0"/>
              <a:t> </a:t>
            </a:r>
            <a:r>
              <a:rPr lang="en-US" sz="3200" dirty="0"/>
              <a:t>= (</a:t>
            </a:r>
            <a:r>
              <a:rPr lang="ru-RU" sz="3200" dirty="0"/>
              <a:t> </a:t>
            </a:r>
            <a:r>
              <a:rPr lang="en-US" sz="3200" dirty="0"/>
              <a:t>) =&gt; </a:t>
            </a:r>
            <a:r>
              <a:rPr lang="ru-RU" sz="3200" dirty="0" smtClean="0"/>
              <a:t>(</a:t>
            </a:r>
            <a:r>
              <a:rPr lang="en-US" sz="3200" dirty="0" smtClean="0"/>
              <a:t>{</a:t>
            </a:r>
            <a:r>
              <a:rPr lang="ru-RU" sz="3200" dirty="0" smtClean="0"/>
              <a:t> </a:t>
            </a:r>
            <a:r>
              <a:rPr lang="en-US" sz="3200" dirty="0" smtClean="0"/>
              <a:t>}</a:t>
            </a:r>
            <a:r>
              <a:rPr lang="ru-RU" sz="3200" dirty="0" smtClean="0"/>
              <a:t>)</a:t>
            </a:r>
            <a:r>
              <a:rPr lang="en-US" sz="3200" dirty="0" smtClean="0"/>
              <a:t>;</a:t>
            </a:r>
            <a:endParaRPr lang="ru-RU" sz="3200" dirty="0" smtClean="0"/>
          </a:p>
          <a:p>
            <a:endParaRPr lang="en-US" sz="4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7886700" y="6858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91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6669" y="528034"/>
            <a:ext cx="10625071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/>
              <a:t>Стрелочные функции </a:t>
            </a:r>
            <a:r>
              <a:rPr lang="en-US" sz="4400" dirty="0" smtClean="0"/>
              <a:t>ES6</a:t>
            </a:r>
          </a:p>
          <a:p>
            <a:endParaRPr lang="en-US" sz="4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/>
              <a:t>н</a:t>
            </a:r>
            <a:r>
              <a:rPr lang="ru-RU" sz="3200" dirty="0" smtClean="0"/>
              <a:t>ет собственного зна</a:t>
            </a:r>
            <a:r>
              <a:rPr lang="ru-RU" sz="3200" dirty="0"/>
              <a:t>ч</a:t>
            </a:r>
            <a:r>
              <a:rPr lang="ru-RU" sz="3200" dirty="0" smtClean="0"/>
              <a:t>ения </a:t>
            </a:r>
            <a:r>
              <a:rPr lang="en-US" sz="3200" dirty="0" smtClean="0"/>
              <a:t>this</a:t>
            </a:r>
            <a:r>
              <a:rPr lang="ru-RU" sz="3200" dirty="0" smtClean="0"/>
              <a:t>. Контекст наследуется из окружающего лексического окружения.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/>
              <a:t>не получа</a:t>
            </a:r>
            <a:r>
              <a:rPr lang="ru-RU" sz="3200" dirty="0"/>
              <a:t>ю</a:t>
            </a:r>
            <a:r>
              <a:rPr lang="ru-RU" sz="3200" dirty="0" smtClean="0"/>
              <a:t>т </a:t>
            </a:r>
            <a:r>
              <a:rPr lang="en-US" sz="3200" dirty="0" smtClean="0"/>
              <a:t>arguments</a:t>
            </a:r>
            <a:endParaRPr lang="ru-RU" sz="3200" dirty="0" smtClean="0"/>
          </a:p>
          <a:p>
            <a:endParaRPr lang="en-US" sz="4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7886700" y="6858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197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6669" y="528034"/>
            <a:ext cx="1062507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/>
              <a:t>Область видимости</a:t>
            </a:r>
          </a:p>
          <a:p>
            <a:endParaRPr lang="ru-RU" sz="4400" dirty="0"/>
          </a:p>
          <a:p>
            <a:r>
              <a:rPr lang="ru-RU" sz="3600" dirty="0" smtClean="0">
                <a:hlinkClick r:id="rId3"/>
              </a:rPr>
              <a:t>Пример</a:t>
            </a:r>
            <a:endParaRPr lang="en-US" sz="4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7886700" y="6858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231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6669" y="528034"/>
            <a:ext cx="10625071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/>
              <a:t>Область видимости</a:t>
            </a:r>
          </a:p>
          <a:p>
            <a:endParaRPr lang="ru-RU" sz="2000" dirty="0" smtClean="0"/>
          </a:p>
          <a:p>
            <a:r>
              <a:rPr lang="ru-RU" sz="2400" dirty="0" smtClean="0"/>
              <a:t>// </a:t>
            </a:r>
            <a:r>
              <a:rPr lang="ru-RU" sz="2400" dirty="0"/>
              <a:t>переменные, объявленные через "</a:t>
            </a:r>
            <a:r>
              <a:rPr lang="ru-RU" sz="2400" dirty="0" err="1"/>
              <a:t>var</a:t>
            </a:r>
            <a:r>
              <a:rPr lang="ru-RU" sz="2400" dirty="0"/>
              <a:t> имя", создаются со значением </a:t>
            </a:r>
            <a:r>
              <a:rPr lang="ru-RU" sz="2400" dirty="0" err="1"/>
              <a:t>undefined</a:t>
            </a:r>
            <a:r>
              <a:rPr lang="ru-RU" sz="2400" dirty="0"/>
              <a:t/>
            </a:r>
            <a:br>
              <a:rPr lang="ru-RU" sz="2400" dirty="0"/>
            </a:br>
            <a:r>
              <a:rPr lang="ru-RU" sz="2400" dirty="0"/>
              <a:t>// сразу при создании их области видимости</a:t>
            </a:r>
            <a:br>
              <a:rPr lang="ru-RU" sz="2400" dirty="0"/>
            </a:br>
            <a:r>
              <a:rPr lang="ru-RU" sz="2400" dirty="0"/>
              <a:t>// а оператор </a:t>
            </a:r>
            <a:r>
              <a:rPr lang="ru-RU" sz="2400" dirty="0" err="1"/>
              <a:t>var</a:t>
            </a:r>
            <a:r>
              <a:rPr lang="ru-RU" sz="2400" dirty="0"/>
              <a:t> просто присваивает переменной значение, если оно </a:t>
            </a:r>
            <a:r>
              <a:rPr lang="ru-RU" sz="2400" dirty="0" smtClean="0"/>
              <a:t>задано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ru-RU" sz="2400" dirty="0" smtClean="0"/>
              <a:t>// </a:t>
            </a:r>
            <a:r>
              <a:rPr lang="ru-RU" sz="2400" dirty="0"/>
              <a:t>здесь переменная уже объявлена (создана), но значение ей ещё не </a:t>
            </a:r>
            <a:r>
              <a:rPr lang="ru-RU" sz="2400" dirty="0" smtClean="0"/>
              <a:t>присвоено</a:t>
            </a:r>
            <a:endParaRPr lang="en-US" sz="2400" dirty="0" smtClean="0"/>
          </a:p>
          <a:p>
            <a:r>
              <a:rPr lang="ru-RU" sz="2400" dirty="0" smtClean="0"/>
              <a:t>console.log</a:t>
            </a:r>
            <a:r>
              <a:rPr lang="ru-RU" sz="2400" dirty="0"/>
              <a:t>('Переменная </a:t>
            </a:r>
            <a:r>
              <a:rPr lang="en-US" sz="2400" dirty="0"/>
              <a:t>v</a:t>
            </a:r>
            <a:r>
              <a:rPr lang="ru-RU" sz="2400" dirty="0" smtClean="0"/>
              <a:t> </a:t>
            </a:r>
            <a:r>
              <a:rPr lang="ru-RU" sz="2400" dirty="0"/>
              <a:t>равна </a:t>
            </a:r>
            <a:r>
              <a:rPr lang="ru-RU" sz="2400" dirty="0" smtClean="0"/>
              <a:t>'+</a:t>
            </a:r>
            <a:r>
              <a:rPr lang="en-US" sz="2400" dirty="0" smtClean="0"/>
              <a:t> </a:t>
            </a:r>
            <a:r>
              <a:rPr lang="en-US" sz="2400" dirty="0"/>
              <a:t>v</a:t>
            </a:r>
            <a:r>
              <a:rPr lang="ru-RU" sz="2400" dirty="0" smtClean="0"/>
              <a:t>);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ru-RU" sz="2400" dirty="0" err="1" smtClean="0"/>
              <a:t>var</a:t>
            </a:r>
            <a:r>
              <a:rPr lang="ru-RU" sz="2400" dirty="0" smtClean="0"/>
              <a:t> </a:t>
            </a:r>
            <a:r>
              <a:rPr lang="en-US" sz="2400" dirty="0" smtClean="0"/>
              <a:t>v</a:t>
            </a:r>
            <a:r>
              <a:rPr lang="ru-RU" sz="2400" dirty="0" smtClean="0"/>
              <a:t>=5;</a:t>
            </a:r>
            <a:endParaRPr lang="en-US" sz="2400" dirty="0" smtClean="0"/>
          </a:p>
          <a:p>
            <a:r>
              <a:rPr lang="ru-RU" sz="2400" dirty="0" smtClean="0"/>
              <a:t>// </a:t>
            </a:r>
            <a:r>
              <a:rPr lang="ru-RU" sz="2400" dirty="0"/>
              <a:t>здесь переменной уже присвоено </a:t>
            </a:r>
            <a:r>
              <a:rPr lang="ru-RU" sz="2400" dirty="0" smtClean="0"/>
              <a:t>значение</a:t>
            </a:r>
            <a:endParaRPr lang="en-US" sz="2400" dirty="0" smtClean="0"/>
          </a:p>
          <a:p>
            <a:r>
              <a:rPr lang="ru-RU" sz="2400" dirty="0" smtClean="0"/>
              <a:t>console.log</a:t>
            </a:r>
            <a:r>
              <a:rPr lang="ru-RU" sz="2400" dirty="0"/>
              <a:t>('Переменная </a:t>
            </a:r>
            <a:r>
              <a:rPr lang="en-US" sz="2400" dirty="0" smtClean="0"/>
              <a:t>v</a:t>
            </a:r>
            <a:r>
              <a:rPr lang="ru-RU" sz="2400" dirty="0" smtClean="0"/>
              <a:t> </a:t>
            </a:r>
            <a:r>
              <a:rPr lang="ru-RU" sz="2400" dirty="0"/>
              <a:t>равна </a:t>
            </a:r>
            <a:r>
              <a:rPr lang="ru-RU" sz="2400" dirty="0" smtClean="0"/>
              <a:t>'+</a:t>
            </a:r>
            <a:r>
              <a:rPr lang="en-US" sz="2400" dirty="0" smtClean="0"/>
              <a:t> </a:t>
            </a:r>
            <a:r>
              <a:rPr lang="en-US" sz="2400" dirty="0"/>
              <a:t>v</a:t>
            </a:r>
            <a:r>
              <a:rPr lang="ru-RU" sz="2400" dirty="0" smtClean="0"/>
              <a:t>);</a:t>
            </a:r>
            <a:r>
              <a:rPr lang="ru-RU" sz="2400" dirty="0"/>
              <a:t> </a:t>
            </a:r>
            <a:endParaRPr lang="ru-RU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7886700" y="6858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40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6669" y="528034"/>
            <a:ext cx="10625071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/>
              <a:t>Подъём описаний </a:t>
            </a:r>
            <a:r>
              <a:rPr lang="ru-RU" sz="4400" dirty="0" smtClean="0"/>
              <a:t>функций</a:t>
            </a:r>
            <a:endParaRPr lang="en-US" sz="4400" dirty="0" smtClean="0"/>
          </a:p>
          <a:p>
            <a:endParaRPr lang="en-US" sz="4400" dirty="0"/>
          </a:p>
          <a:p>
            <a:r>
              <a:rPr lang="ru-RU" sz="2800" dirty="0"/>
              <a:t>// функции, объявленные через "</a:t>
            </a:r>
            <a:r>
              <a:rPr lang="ru-RU" sz="2800" dirty="0" err="1"/>
              <a:t>function</a:t>
            </a:r>
            <a:r>
              <a:rPr lang="ru-RU" sz="2800" dirty="0"/>
              <a:t> имя", создаются и доступны для </a:t>
            </a:r>
            <a:r>
              <a:rPr lang="ru-RU" sz="2800" dirty="0" smtClean="0"/>
              <a:t>вызова</a:t>
            </a:r>
            <a:r>
              <a:rPr lang="en-US" sz="2800" dirty="0" smtClean="0"/>
              <a:t> </a:t>
            </a:r>
            <a:r>
              <a:rPr lang="ru-RU" sz="2800" dirty="0" smtClean="0"/>
              <a:t>сразу </a:t>
            </a:r>
            <a:r>
              <a:rPr lang="ru-RU" sz="2800" dirty="0"/>
              <a:t>при создании их области </a:t>
            </a:r>
            <a:r>
              <a:rPr lang="ru-RU" sz="2800" dirty="0" smtClean="0"/>
              <a:t>видимости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ru-RU" sz="2800" dirty="0" smtClean="0"/>
              <a:t>// </a:t>
            </a:r>
            <a:r>
              <a:rPr lang="ru-RU" sz="2800" dirty="0"/>
              <a:t>здесь функция уже объявлена (создана) и её можно </a:t>
            </a:r>
            <a:r>
              <a:rPr lang="ru-RU" sz="2800" dirty="0" smtClean="0"/>
              <a:t>вызвать</a:t>
            </a:r>
            <a:endParaRPr lang="en-US" sz="2800" dirty="0" smtClean="0"/>
          </a:p>
          <a:p>
            <a:r>
              <a:rPr lang="en-US" sz="2800" dirty="0"/>
              <a:t>f</a:t>
            </a:r>
            <a:r>
              <a:rPr lang="ru-RU" sz="2800" dirty="0" smtClean="0"/>
              <a:t>(555);</a:t>
            </a:r>
            <a:r>
              <a:rPr lang="en-US" sz="2800" dirty="0" smtClean="0"/>
              <a:t> </a:t>
            </a:r>
          </a:p>
          <a:p>
            <a:endParaRPr lang="en-US" sz="2800" dirty="0"/>
          </a:p>
          <a:p>
            <a:r>
              <a:rPr lang="ru-RU" sz="2800" dirty="0" err="1" smtClean="0"/>
              <a:t>function</a:t>
            </a:r>
            <a:r>
              <a:rPr lang="ru-RU" sz="2800" dirty="0" smtClean="0"/>
              <a:t> </a:t>
            </a:r>
            <a:r>
              <a:rPr lang="en-US" sz="2800" dirty="0"/>
              <a:t>f</a:t>
            </a:r>
            <a:r>
              <a:rPr lang="ru-RU" sz="2800" dirty="0" smtClean="0"/>
              <a:t>(</a:t>
            </a:r>
            <a:r>
              <a:rPr lang="en-US" sz="2800" dirty="0" smtClean="0"/>
              <a:t>x</a:t>
            </a:r>
            <a:r>
              <a:rPr lang="ru-RU" sz="2800" dirty="0" smtClean="0"/>
              <a:t>)</a:t>
            </a:r>
            <a:r>
              <a:rPr lang="en-US" sz="2800" dirty="0" smtClean="0"/>
              <a:t> </a:t>
            </a:r>
            <a:r>
              <a:rPr lang="ru-RU" sz="2800" dirty="0" smtClean="0"/>
              <a:t>{</a:t>
            </a:r>
            <a:r>
              <a:rPr lang="ru-RU" sz="2800" dirty="0"/>
              <a:t/>
            </a:r>
            <a:br>
              <a:rPr lang="ru-RU" sz="2800" dirty="0"/>
            </a:br>
            <a:r>
              <a:rPr lang="ru-RU" sz="2800" dirty="0"/>
              <a:t>    </a:t>
            </a:r>
            <a:r>
              <a:rPr lang="ru-RU" sz="2800" dirty="0" smtClean="0"/>
              <a:t>console.log(</a:t>
            </a:r>
            <a:r>
              <a:rPr lang="en-US" sz="2800" dirty="0" smtClean="0"/>
              <a:t>x</a:t>
            </a:r>
            <a:r>
              <a:rPr lang="ru-RU" sz="2800" dirty="0" smtClean="0"/>
              <a:t>);</a:t>
            </a:r>
            <a:r>
              <a:rPr lang="ru-RU" sz="2800" dirty="0"/>
              <a:t/>
            </a:r>
            <a:br>
              <a:rPr lang="ru-RU" sz="2800" dirty="0"/>
            </a:br>
            <a:r>
              <a:rPr lang="ru-RU" sz="2800" dirty="0"/>
              <a:t>}</a:t>
            </a:r>
            <a:endParaRPr lang="en-US" sz="28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7886700" y="6858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724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6669" y="528034"/>
            <a:ext cx="106250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/>
              <a:t>Javascript</a:t>
            </a:r>
            <a:endParaRPr lang="ru-RU" sz="4400" dirty="0"/>
          </a:p>
        </p:txBody>
      </p:sp>
      <p:sp>
        <p:nvSpPr>
          <p:cNvPr id="2" name="TextBox 1"/>
          <p:cNvSpPr txBox="1"/>
          <p:nvPr/>
        </p:nvSpPr>
        <p:spPr>
          <a:xfrm>
            <a:off x="566669" y="1700011"/>
            <a:ext cx="111788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err="1"/>
              <a:t>прототипно</a:t>
            </a:r>
            <a:r>
              <a:rPr lang="ru-RU" sz="3200" dirty="0"/>
              <a:t>-ориентированный сценарный язык программирования. Является реализацией языка </a:t>
            </a:r>
            <a:r>
              <a:rPr lang="ru-RU" sz="3200" dirty="0" err="1"/>
              <a:t>ECMAScript</a:t>
            </a:r>
            <a:r>
              <a:rPr lang="ru-RU" sz="3200" dirty="0"/>
              <a:t> (стандарт </a:t>
            </a:r>
            <a:r>
              <a:rPr lang="ru-RU" sz="3200" dirty="0" smtClean="0">
                <a:hlinkClick r:id="rId2"/>
              </a:rPr>
              <a:t>ECMA-262</a:t>
            </a:r>
            <a:r>
              <a:rPr lang="ru-RU" sz="3200" dirty="0" smtClean="0"/>
              <a:t>)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34956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6669" y="528034"/>
            <a:ext cx="10625071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/>
              <a:t>Подъём описаний и переменные типа </a:t>
            </a:r>
            <a:r>
              <a:rPr lang="ru-RU" sz="4000" dirty="0" smtClean="0"/>
              <a:t>функция</a:t>
            </a:r>
            <a:endParaRPr lang="en-US" sz="4400" dirty="0" smtClean="0"/>
          </a:p>
          <a:p>
            <a:r>
              <a:rPr lang="ru-RU" sz="2400" dirty="0"/>
              <a:t>// переменные, объявленные через "</a:t>
            </a:r>
            <a:r>
              <a:rPr lang="ru-RU" sz="2400" dirty="0" err="1"/>
              <a:t>var</a:t>
            </a:r>
            <a:r>
              <a:rPr lang="ru-RU" sz="2400" dirty="0"/>
              <a:t> имя=</a:t>
            </a:r>
            <a:r>
              <a:rPr lang="ru-RU" sz="2400" dirty="0" err="1"/>
              <a:t>function</a:t>
            </a:r>
            <a:r>
              <a:rPr lang="ru-RU" sz="2400" dirty="0"/>
              <a:t>", создаются со </a:t>
            </a:r>
            <a:r>
              <a:rPr lang="ru-RU" sz="2400" dirty="0" smtClean="0"/>
              <a:t>значением </a:t>
            </a:r>
            <a:r>
              <a:rPr lang="ru-RU" sz="2400" dirty="0" err="1" smtClean="0"/>
              <a:t>undefined</a:t>
            </a:r>
            <a:r>
              <a:rPr lang="ru-RU" sz="2400" dirty="0" smtClean="0"/>
              <a:t> сразу </a:t>
            </a:r>
            <a:r>
              <a:rPr lang="ru-RU" sz="2400" dirty="0"/>
              <a:t>при создании их области </a:t>
            </a:r>
            <a:r>
              <a:rPr lang="ru-RU" sz="2400" dirty="0" smtClean="0"/>
              <a:t>видимости</a:t>
            </a:r>
            <a:br>
              <a:rPr lang="ru-RU" sz="2400" dirty="0" smtClean="0"/>
            </a:br>
            <a:r>
              <a:rPr lang="ru-RU" sz="2400" dirty="0" smtClean="0"/>
              <a:t>// </a:t>
            </a:r>
            <a:r>
              <a:rPr lang="ru-RU" sz="2400" dirty="0"/>
              <a:t>а оператор </a:t>
            </a:r>
            <a:r>
              <a:rPr lang="ru-RU" sz="2400" dirty="0" err="1"/>
              <a:t>var</a:t>
            </a:r>
            <a:r>
              <a:rPr lang="ru-RU" sz="2400" dirty="0"/>
              <a:t> просто присваивает переменной значение-функцию</a:t>
            </a:r>
            <a:br>
              <a:rPr lang="ru-RU" sz="2400" dirty="0"/>
            </a:br>
            <a:r>
              <a:rPr lang="ru-RU" sz="2400" dirty="0"/>
              <a:t/>
            </a:r>
            <a:br>
              <a:rPr lang="ru-RU" sz="2400" dirty="0"/>
            </a:br>
            <a:r>
              <a:rPr lang="ru-RU" sz="2400" dirty="0"/>
              <a:t>// здесь переменная уже объявлена (создана), но значение ей ещё не присвоено</a:t>
            </a:r>
            <a:br>
              <a:rPr lang="ru-RU" sz="2400" dirty="0"/>
            </a:br>
            <a:r>
              <a:rPr lang="ru-RU" sz="2400" dirty="0"/>
              <a:t>console.log('Переменная </a:t>
            </a:r>
            <a:r>
              <a:rPr lang="en-US" sz="2400" dirty="0"/>
              <a:t>f</a:t>
            </a:r>
            <a:r>
              <a:rPr lang="ru-RU" sz="2400" dirty="0" smtClean="0"/>
              <a:t> </a:t>
            </a:r>
            <a:r>
              <a:rPr lang="ru-RU" sz="2400" dirty="0"/>
              <a:t>равна '</a:t>
            </a:r>
            <a:r>
              <a:rPr lang="en-US" sz="2400" dirty="0" smtClean="0"/>
              <a:t> </a:t>
            </a:r>
            <a:r>
              <a:rPr lang="ru-RU" sz="2400" dirty="0" smtClean="0"/>
              <a:t>+</a:t>
            </a:r>
            <a:r>
              <a:rPr lang="en-US" sz="2400" dirty="0" smtClean="0"/>
              <a:t> f</a:t>
            </a:r>
            <a:r>
              <a:rPr lang="ru-RU" sz="2400" dirty="0" smtClean="0"/>
              <a:t>);</a:t>
            </a:r>
            <a:r>
              <a:rPr lang="ru-RU" sz="2400" dirty="0"/>
              <a:t/>
            </a:r>
            <a:br>
              <a:rPr lang="ru-RU" sz="2400" dirty="0"/>
            </a:br>
            <a:r>
              <a:rPr lang="ru-RU" sz="2400" dirty="0"/>
              <a:t/>
            </a:r>
            <a:br>
              <a:rPr lang="ru-RU" sz="2400" dirty="0"/>
            </a:br>
            <a:r>
              <a:rPr lang="ru-RU" sz="2400" dirty="0" err="1"/>
              <a:t>var</a:t>
            </a:r>
            <a:r>
              <a:rPr lang="ru-RU" sz="2400" dirty="0"/>
              <a:t> </a:t>
            </a:r>
            <a:r>
              <a:rPr lang="en-US" sz="2400" dirty="0" smtClean="0"/>
              <a:t>f </a:t>
            </a:r>
            <a:r>
              <a:rPr lang="ru-RU" sz="2400" dirty="0" smtClean="0"/>
              <a:t>=</a:t>
            </a:r>
            <a:r>
              <a:rPr lang="ru-RU" sz="2400" dirty="0" err="1" smtClean="0"/>
              <a:t>function</a:t>
            </a:r>
            <a:r>
              <a:rPr lang="ru-RU" sz="2400" dirty="0" smtClean="0"/>
              <a:t>(</a:t>
            </a:r>
            <a:r>
              <a:rPr lang="en-US" sz="2400" dirty="0" smtClean="0"/>
              <a:t>x</a:t>
            </a:r>
            <a:r>
              <a:rPr lang="ru-RU" sz="2400" dirty="0" smtClean="0"/>
              <a:t>)</a:t>
            </a:r>
            <a:r>
              <a:rPr lang="en-US" sz="2400" dirty="0" smtClean="0"/>
              <a:t> </a:t>
            </a:r>
            <a:r>
              <a:rPr lang="ru-RU" sz="2400" dirty="0" smtClean="0"/>
              <a:t>{</a:t>
            </a:r>
            <a:r>
              <a:rPr lang="ru-RU" sz="2400" dirty="0"/>
              <a:t/>
            </a:r>
            <a:br>
              <a:rPr lang="ru-RU" sz="2400" dirty="0"/>
            </a:br>
            <a:r>
              <a:rPr lang="ru-RU" sz="2400" dirty="0"/>
              <a:t>    </a:t>
            </a:r>
            <a:r>
              <a:rPr lang="ru-RU" sz="2400" dirty="0" smtClean="0"/>
              <a:t>console.log(</a:t>
            </a:r>
            <a:r>
              <a:rPr lang="en-US" sz="2400" dirty="0" smtClean="0"/>
              <a:t>x</a:t>
            </a:r>
            <a:r>
              <a:rPr lang="ru-RU" sz="2400" dirty="0" smtClean="0"/>
              <a:t>);</a:t>
            </a:r>
            <a:r>
              <a:rPr lang="ru-RU" sz="2400" dirty="0"/>
              <a:t/>
            </a:r>
            <a:br>
              <a:rPr lang="ru-RU" sz="2400" dirty="0"/>
            </a:br>
            <a:r>
              <a:rPr lang="ru-RU" sz="2400" dirty="0" smtClean="0"/>
              <a:t>}</a:t>
            </a:r>
            <a:r>
              <a:rPr lang="ru-RU" sz="2400" dirty="0"/>
              <a:t/>
            </a:r>
            <a:br>
              <a:rPr lang="ru-RU" sz="2400" dirty="0"/>
            </a:br>
            <a:r>
              <a:rPr lang="ru-RU" sz="2400" dirty="0"/>
              <a:t>// здесь переменной уже присвоено значение</a:t>
            </a:r>
            <a:br>
              <a:rPr lang="ru-RU" sz="2400" dirty="0"/>
            </a:br>
            <a:r>
              <a:rPr lang="ru-RU" sz="2400" dirty="0"/>
              <a:t>console.log('Переменная </a:t>
            </a:r>
            <a:r>
              <a:rPr lang="en-US" sz="2400" dirty="0" smtClean="0"/>
              <a:t>f</a:t>
            </a:r>
            <a:r>
              <a:rPr lang="ru-RU" sz="2400" dirty="0" smtClean="0"/>
              <a:t> </a:t>
            </a:r>
            <a:r>
              <a:rPr lang="ru-RU" sz="2400" dirty="0"/>
              <a:t>равна '</a:t>
            </a:r>
            <a:r>
              <a:rPr lang="en-US" sz="2400" dirty="0" smtClean="0"/>
              <a:t> </a:t>
            </a:r>
            <a:r>
              <a:rPr lang="ru-RU" sz="2400" dirty="0" smtClean="0"/>
              <a:t>+</a:t>
            </a:r>
            <a:r>
              <a:rPr lang="en-US" sz="2400" dirty="0" smtClean="0"/>
              <a:t> f</a:t>
            </a:r>
            <a:r>
              <a:rPr lang="ru-RU" sz="2400" dirty="0" smtClean="0"/>
              <a:t>);</a:t>
            </a:r>
            <a:r>
              <a:rPr lang="ru-RU" sz="2400" dirty="0"/>
              <a:t/>
            </a:r>
            <a:br>
              <a:rPr lang="ru-RU" sz="2400" dirty="0"/>
            </a:br>
            <a:r>
              <a:rPr lang="ru-RU" sz="2400" dirty="0"/>
              <a:t>// и её можно вызвать</a:t>
            </a:r>
            <a:br>
              <a:rPr lang="ru-RU" sz="2400" dirty="0"/>
            </a:br>
            <a:r>
              <a:rPr lang="en-US" sz="2400" dirty="0" smtClean="0"/>
              <a:t>f</a:t>
            </a:r>
            <a:r>
              <a:rPr lang="ru-RU" sz="2400" dirty="0" smtClean="0"/>
              <a:t>(555</a:t>
            </a:r>
            <a:r>
              <a:rPr lang="ru-RU" sz="2400" dirty="0"/>
              <a:t>);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886700" y="6858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924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6669" y="528034"/>
            <a:ext cx="10625071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/>
              <a:t>Массивы</a:t>
            </a:r>
          </a:p>
          <a:p>
            <a:endParaRPr lang="ru-RU" sz="4000" dirty="0"/>
          </a:p>
          <a:p>
            <a:r>
              <a:rPr lang="ru-RU" sz="3200" dirty="0"/>
              <a:t>разновидность объекта, которая предназначена для хранения пронумерованных значений и предлагает дополнительные методы для удобного манипулирования такой коллекцией.</a:t>
            </a:r>
            <a:endParaRPr lang="en-US" sz="28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7886700" y="6858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7963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6669" y="528034"/>
            <a:ext cx="10625071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/>
              <a:t>Объявление массива</a:t>
            </a:r>
          </a:p>
          <a:p>
            <a:endParaRPr lang="ru-RU" sz="3200" dirty="0"/>
          </a:p>
          <a:p>
            <a:r>
              <a:rPr lang="en-US" sz="3200" dirty="0" err="1" smtClean="0"/>
              <a:t>var</a:t>
            </a:r>
            <a:r>
              <a:rPr lang="en-US" sz="3200" dirty="0" smtClean="0"/>
              <a:t> array </a:t>
            </a:r>
            <a:r>
              <a:rPr lang="en-US" sz="3200" dirty="0"/>
              <a:t>= </a:t>
            </a:r>
            <a:r>
              <a:rPr lang="en-US" sz="3200" dirty="0" smtClean="0"/>
              <a:t>[ ];</a:t>
            </a:r>
            <a:endParaRPr lang="en-US" sz="3200" dirty="0"/>
          </a:p>
          <a:p>
            <a:r>
              <a:rPr lang="en-US" sz="3200" dirty="0" err="1"/>
              <a:t>var</a:t>
            </a:r>
            <a:r>
              <a:rPr lang="en-US" sz="3200" dirty="0"/>
              <a:t> </a:t>
            </a:r>
            <a:r>
              <a:rPr lang="en-US" sz="3200" dirty="0" err="1" smtClean="0"/>
              <a:t>carBrands</a:t>
            </a:r>
            <a:r>
              <a:rPr lang="en-US" sz="3200" dirty="0" smtClean="0"/>
              <a:t> = [</a:t>
            </a:r>
            <a:r>
              <a:rPr lang="ru-RU" sz="3200" dirty="0"/>
              <a:t>"</a:t>
            </a:r>
            <a:r>
              <a:rPr lang="en-US" sz="3200" dirty="0" smtClean="0"/>
              <a:t>BMW</a:t>
            </a:r>
            <a:r>
              <a:rPr lang="ru-RU" sz="3200" dirty="0" smtClean="0"/>
              <a:t>", </a:t>
            </a:r>
            <a:r>
              <a:rPr lang="ru-RU" sz="3200" dirty="0"/>
              <a:t>"</a:t>
            </a:r>
            <a:r>
              <a:rPr lang="en-US" sz="3200" dirty="0" smtClean="0"/>
              <a:t>Audi</a:t>
            </a:r>
            <a:r>
              <a:rPr lang="ru-RU" sz="3200" dirty="0" smtClean="0"/>
              <a:t>", </a:t>
            </a:r>
            <a:r>
              <a:rPr lang="ru-RU" sz="3200" dirty="0"/>
              <a:t>"</a:t>
            </a:r>
            <a:r>
              <a:rPr lang="en-US" sz="3200" dirty="0" smtClean="0"/>
              <a:t>VW</a:t>
            </a:r>
            <a:r>
              <a:rPr lang="ru-RU" sz="3200" dirty="0" smtClean="0"/>
              <a:t>"];</a:t>
            </a:r>
            <a:endParaRPr lang="en-US" sz="3200" dirty="0" smtClean="0"/>
          </a:p>
          <a:p>
            <a:endParaRPr lang="en-US" sz="3200" dirty="0"/>
          </a:p>
          <a:p>
            <a:endParaRPr lang="en-US" sz="3200" dirty="0" smtClean="0"/>
          </a:p>
          <a:p>
            <a:r>
              <a:rPr lang="en-US" sz="3200" dirty="0" err="1" smtClean="0"/>
              <a:t>var</a:t>
            </a:r>
            <a:r>
              <a:rPr lang="en-US" sz="3200" dirty="0" smtClean="0"/>
              <a:t> </a:t>
            </a:r>
            <a:r>
              <a:rPr lang="en-US" sz="3200" dirty="0" err="1"/>
              <a:t>carBrands</a:t>
            </a:r>
            <a:r>
              <a:rPr lang="en-US" sz="3200" dirty="0"/>
              <a:t>  = new Array</a:t>
            </a:r>
            <a:r>
              <a:rPr lang="en-US" sz="3200" dirty="0" smtClean="0"/>
              <a:t>("BMW</a:t>
            </a:r>
            <a:r>
              <a:rPr lang="ru-RU" sz="3200" dirty="0" smtClean="0"/>
              <a:t>", "</a:t>
            </a:r>
            <a:r>
              <a:rPr lang="en-US" sz="3200" dirty="0"/>
              <a:t> </a:t>
            </a:r>
            <a:r>
              <a:rPr lang="en-US" sz="3200" dirty="0" smtClean="0"/>
              <a:t>Audi</a:t>
            </a:r>
            <a:r>
              <a:rPr lang="ru-RU" sz="3200" dirty="0" smtClean="0"/>
              <a:t>", "</a:t>
            </a:r>
            <a:r>
              <a:rPr lang="en-US" sz="3200" dirty="0" smtClean="0"/>
              <a:t>VW</a:t>
            </a:r>
            <a:r>
              <a:rPr lang="ru-RU" sz="3200" dirty="0" smtClean="0"/>
              <a:t>");</a:t>
            </a:r>
            <a:endParaRPr lang="en-US" sz="32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7886700" y="6858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754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6669" y="528034"/>
            <a:ext cx="10625071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/>
              <a:t>Операции с массивом</a:t>
            </a:r>
          </a:p>
          <a:p>
            <a:endParaRPr lang="ru-RU" sz="4400" dirty="0"/>
          </a:p>
          <a:p>
            <a:r>
              <a:rPr lang="en-US" sz="4400" dirty="0" err="1"/>
              <a:t>var</a:t>
            </a:r>
            <a:r>
              <a:rPr lang="en-US" sz="4400" dirty="0"/>
              <a:t> </a:t>
            </a:r>
            <a:r>
              <a:rPr lang="en-US" sz="4400" dirty="0" err="1"/>
              <a:t>carBrands</a:t>
            </a:r>
            <a:r>
              <a:rPr lang="en-US" sz="4400" dirty="0"/>
              <a:t> = [</a:t>
            </a:r>
            <a:r>
              <a:rPr lang="ru-RU" sz="4400" dirty="0"/>
              <a:t>"</a:t>
            </a:r>
            <a:r>
              <a:rPr lang="en-US" sz="4400" dirty="0"/>
              <a:t>BMW</a:t>
            </a:r>
            <a:r>
              <a:rPr lang="ru-RU" sz="4400" dirty="0"/>
              <a:t>", "</a:t>
            </a:r>
            <a:r>
              <a:rPr lang="en-US" sz="4400" dirty="0"/>
              <a:t>Audi</a:t>
            </a:r>
            <a:r>
              <a:rPr lang="ru-RU" sz="4400" dirty="0"/>
              <a:t>", "</a:t>
            </a:r>
            <a:r>
              <a:rPr lang="en-US" sz="4400" dirty="0"/>
              <a:t>VW</a:t>
            </a:r>
            <a:r>
              <a:rPr lang="ru-RU" sz="4400" dirty="0"/>
              <a:t>"];</a:t>
            </a:r>
            <a:endParaRPr lang="en-US" sz="3600" dirty="0"/>
          </a:p>
          <a:p>
            <a:r>
              <a:rPr lang="en-US" sz="4400" dirty="0" smtClean="0"/>
              <a:t>console.log(</a:t>
            </a:r>
            <a:r>
              <a:rPr lang="en-US" sz="4400" dirty="0" err="1" smtClean="0"/>
              <a:t>carBrands</a:t>
            </a:r>
            <a:r>
              <a:rPr lang="en-US" sz="4400" dirty="0" smtClean="0"/>
              <a:t>[0]);</a:t>
            </a:r>
          </a:p>
          <a:p>
            <a:r>
              <a:rPr lang="en-US" sz="4400" dirty="0" smtClean="0"/>
              <a:t>console.log(</a:t>
            </a:r>
            <a:r>
              <a:rPr lang="en-US" sz="4400" dirty="0" err="1" smtClean="0"/>
              <a:t>carBrands</a:t>
            </a:r>
            <a:r>
              <a:rPr lang="en-US" sz="4400" dirty="0" smtClean="0"/>
              <a:t>[1]);</a:t>
            </a:r>
          </a:p>
          <a:p>
            <a:r>
              <a:rPr lang="en-US" sz="4400" dirty="0" smtClean="0"/>
              <a:t>console.log(</a:t>
            </a:r>
            <a:r>
              <a:rPr lang="en-US" sz="4400" dirty="0" err="1" smtClean="0"/>
              <a:t>carBrands</a:t>
            </a:r>
            <a:r>
              <a:rPr lang="en-US" sz="4400" dirty="0" smtClean="0"/>
              <a:t>[2]);</a:t>
            </a:r>
            <a:endParaRPr lang="ru-RU" sz="4400" dirty="0" smtClean="0"/>
          </a:p>
          <a:p>
            <a:endParaRPr lang="ru-RU" sz="3200" dirty="0" smtClean="0"/>
          </a:p>
          <a:p>
            <a:endParaRPr lang="ru-RU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7886700" y="6858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107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6669" y="528034"/>
            <a:ext cx="10625071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/>
              <a:t>Операции с массивом</a:t>
            </a:r>
          </a:p>
          <a:p>
            <a:endParaRPr lang="ru-RU" sz="4400" dirty="0"/>
          </a:p>
          <a:p>
            <a:r>
              <a:rPr lang="en-US" sz="4400" dirty="0" err="1"/>
              <a:t>var</a:t>
            </a:r>
            <a:r>
              <a:rPr lang="en-US" sz="4400" dirty="0"/>
              <a:t> </a:t>
            </a:r>
            <a:r>
              <a:rPr lang="en-US" sz="4400" dirty="0" err="1"/>
              <a:t>carBrands</a:t>
            </a:r>
            <a:r>
              <a:rPr lang="en-US" sz="4400" dirty="0"/>
              <a:t> = [</a:t>
            </a:r>
            <a:r>
              <a:rPr lang="ru-RU" sz="4400" dirty="0"/>
              <a:t>"</a:t>
            </a:r>
            <a:r>
              <a:rPr lang="en-US" sz="4400" dirty="0"/>
              <a:t>BMW</a:t>
            </a:r>
            <a:r>
              <a:rPr lang="ru-RU" sz="4400" dirty="0"/>
              <a:t>", "</a:t>
            </a:r>
            <a:r>
              <a:rPr lang="en-US" sz="4400" dirty="0"/>
              <a:t>Audi</a:t>
            </a:r>
            <a:r>
              <a:rPr lang="ru-RU" sz="4400" dirty="0"/>
              <a:t>", "</a:t>
            </a:r>
            <a:r>
              <a:rPr lang="en-US" sz="4400" dirty="0"/>
              <a:t>VW</a:t>
            </a:r>
            <a:r>
              <a:rPr lang="ru-RU" sz="4400" dirty="0"/>
              <a:t>"];</a:t>
            </a:r>
            <a:endParaRPr lang="en-US" sz="3600" dirty="0"/>
          </a:p>
          <a:p>
            <a:r>
              <a:rPr lang="en-US" sz="4400" dirty="0" err="1" smtClean="0"/>
              <a:t>carBrands</a:t>
            </a:r>
            <a:r>
              <a:rPr lang="en-US" sz="4400" dirty="0" smtClean="0"/>
              <a:t>[0] = </a:t>
            </a:r>
            <a:r>
              <a:rPr lang="ru-RU" sz="4400" dirty="0" smtClean="0"/>
              <a:t>"</a:t>
            </a:r>
            <a:r>
              <a:rPr lang="en-US" sz="4400" dirty="0" err="1" smtClean="0"/>
              <a:t>Mersedes</a:t>
            </a:r>
            <a:r>
              <a:rPr lang="ru-RU" sz="4400" dirty="0" smtClean="0"/>
              <a:t>"</a:t>
            </a:r>
            <a:r>
              <a:rPr lang="en-US" sz="4400" dirty="0" smtClean="0"/>
              <a:t>;</a:t>
            </a:r>
          </a:p>
          <a:p>
            <a:r>
              <a:rPr lang="en-US" sz="4400" dirty="0" err="1" smtClean="0"/>
              <a:t>carBrands</a:t>
            </a:r>
            <a:r>
              <a:rPr lang="en-US" sz="4400" dirty="0" smtClean="0"/>
              <a:t>[3] = </a:t>
            </a:r>
            <a:r>
              <a:rPr lang="ru-RU" sz="4400" dirty="0" smtClean="0"/>
              <a:t>"</a:t>
            </a:r>
            <a:r>
              <a:rPr lang="en-US" sz="4400" dirty="0" smtClean="0"/>
              <a:t>Toyota</a:t>
            </a:r>
            <a:r>
              <a:rPr lang="ru-RU" sz="4400" dirty="0" smtClean="0"/>
              <a:t>"</a:t>
            </a:r>
            <a:r>
              <a:rPr lang="en-US" sz="4400" dirty="0" smtClean="0"/>
              <a:t>;</a:t>
            </a:r>
            <a:endParaRPr lang="ru-RU" sz="4400" dirty="0" smtClean="0"/>
          </a:p>
          <a:p>
            <a:endParaRPr lang="ru-RU" sz="3200" dirty="0" smtClean="0"/>
          </a:p>
          <a:p>
            <a:endParaRPr lang="ru-RU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7886700" y="6858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27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6669" y="528034"/>
            <a:ext cx="10625071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/>
              <a:t>Операции с массивом</a:t>
            </a:r>
          </a:p>
          <a:p>
            <a:endParaRPr lang="ru-RU" sz="4400" dirty="0"/>
          </a:p>
          <a:p>
            <a:r>
              <a:rPr lang="en-US" sz="4400" dirty="0" err="1"/>
              <a:t>v</a:t>
            </a:r>
            <a:r>
              <a:rPr lang="en-US" sz="4400" dirty="0" err="1" smtClean="0"/>
              <a:t>ar</a:t>
            </a:r>
            <a:r>
              <a:rPr lang="en-US" sz="4400" dirty="0" smtClean="0"/>
              <a:t> array = [</a:t>
            </a:r>
          </a:p>
          <a:p>
            <a:r>
              <a:rPr lang="en-US" sz="4400" dirty="0"/>
              <a:t> </a:t>
            </a:r>
            <a:r>
              <a:rPr lang="en-US" sz="4400" dirty="0" smtClean="0"/>
              <a:t>   </a:t>
            </a:r>
            <a:r>
              <a:rPr lang="ru-RU" sz="4400" dirty="0" smtClean="0"/>
              <a:t>"</a:t>
            </a:r>
            <a:r>
              <a:rPr lang="en-US" sz="4400" dirty="0" smtClean="0"/>
              <a:t>hey</a:t>
            </a:r>
            <a:r>
              <a:rPr lang="ru-RU" sz="4400" dirty="0" smtClean="0"/>
              <a:t>"</a:t>
            </a:r>
            <a:r>
              <a:rPr lang="en-US" sz="4400" dirty="0" smtClean="0"/>
              <a:t>,</a:t>
            </a:r>
          </a:p>
          <a:p>
            <a:r>
              <a:rPr lang="en-US" sz="4400" dirty="0"/>
              <a:t> </a:t>
            </a:r>
            <a:r>
              <a:rPr lang="en-US" sz="4400" dirty="0" smtClean="0"/>
              <a:t>   120,</a:t>
            </a:r>
          </a:p>
          <a:p>
            <a:r>
              <a:rPr lang="en-US" sz="4400" dirty="0"/>
              <a:t> </a:t>
            </a:r>
            <a:r>
              <a:rPr lang="en-US" sz="4400" dirty="0" smtClean="0"/>
              <a:t>   {name: </a:t>
            </a:r>
            <a:r>
              <a:rPr lang="ru-RU" sz="4400" dirty="0" smtClean="0"/>
              <a:t>"</a:t>
            </a:r>
            <a:r>
              <a:rPr lang="en-US" sz="4400" dirty="0" smtClean="0"/>
              <a:t>Alan</a:t>
            </a:r>
            <a:r>
              <a:rPr lang="ru-RU" sz="4400" dirty="0" smtClean="0"/>
              <a:t>"</a:t>
            </a:r>
            <a:r>
              <a:rPr lang="en-US" sz="4400" dirty="0" smtClean="0"/>
              <a:t>},</a:t>
            </a:r>
          </a:p>
          <a:p>
            <a:r>
              <a:rPr lang="en-US" sz="4400" dirty="0"/>
              <a:t> </a:t>
            </a:r>
            <a:r>
              <a:rPr lang="en-US" sz="4400" dirty="0" smtClean="0"/>
              <a:t>   function( ) { },</a:t>
            </a:r>
          </a:p>
          <a:p>
            <a:r>
              <a:rPr lang="en-US" sz="4400" dirty="0"/>
              <a:t> </a:t>
            </a:r>
            <a:r>
              <a:rPr lang="en-US" sz="4400" dirty="0" smtClean="0"/>
              <a:t>   [1, 3, 5]</a:t>
            </a:r>
          </a:p>
          <a:p>
            <a:r>
              <a:rPr lang="en-US" sz="4400" dirty="0" smtClean="0"/>
              <a:t>];</a:t>
            </a:r>
            <a:endParaRPr lang="ru-RU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7886700" y="6858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355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6669" y="528034"/>
            <a:ext cx="10625071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/>
              <a:t>Внутреннее устройство массива</a:t>
            </a:r>
            <a:endParaRPr lang="ru-RU" sz="4400" dirty="0" smtClean="0"/>
          </a:p>
          <a:p>
            <a:endParaRPr lang="ru-RU" sz="3200" dirty="0" smtClean="0"/>
          </a:p>
          <a:p>
            <a:r>
              <a:rPr lang="ru-RU" sz="3200" dirty="0" smtClean="0"/>
              <a:t>Массив </a:t>
            </a:r>
            <a:r>
              <a:rPr lang="ru-RU" sz="3200" dirty="0"/>
              <a:t>– это объект, где в качестве ключей выбраны цифры, с дополнительными методами и </a:t>
            </a:r>
            <a:r>
              <a:rPr lang="ru-RU" sz="3200" dirty="0" smtClean="0"/>
              <a:t>свойством </a:t>
            </a:r>
            <a:r>
              <a:rPr lang="en-US" sz="3200" b="1" dirty="0" smtClean="0"/>
              <a:t>length</a:t>
            </a:r>
          </a:p>
          <a:p>
            <a:endParaRPr lang="en-US" sz="3200" b="1" dirty="0"/>
          </a:p>
          <a:p>
            <a:r>
              <a:rPr lang="ru-RU" sz="3200" dirty="0"/>
              <a:t>М</a:t>
            </a:r>
            <a:r>
              <a:rPr lang="ru-RU" sz="3200" dirty="0" smtClean="0"/>
              <a:t>ожно </a:t>
            </a:r>
            <a:r>
              <a:rPr lang="ru-RU" sz="3200" dirty="0"/>
              <a:t>присваивать в массив любые свойства</a:t>
            </a:r>
            <a:r>
              <a:rPr lang="ru-RU" sz="3200" dirty="0" smtClean="0"/>
              <a:t>.</a:t>
            </a:r>
          </a:p>
          <a:p>
            <a:endParaRPr lang="ru-RU" sz="3200" dirty="0"/>
          </a:p>
          <a:p>
            <a:r>
              <a:rPr lang="en-US" sz="4000" dirty="0" err="1"/>
              <a:t>v</a:t>
            </a:r>
            <a:r>
              <a:rPr lang="en-US" sz="4000" dirty="0" err="1" smtClean="0"/>
              <a:t>ar</a:t>
            </a:r>
            <a:r>
              <a:rPr lang="en-US" sz="4000" dirty="0" smtClean="0"/>
              <a:t> cars = [ ];</a:t>
            </a:r>
          </a:p>
          <a:p>
            <a:r>
              <a:rPr lang="en-US" sz="4000" dirty="0"/>
              <a:t>c</a:t>
            </a:r>
            <a:r>
              <a:rPr lang="en-US" sz="4000" dirty="0" smtClean="0"/>
              <a:t>ars[101] = </a:t>
            </a:r>
            <a:r>
              <a:rPr lang="ru-RU" sz="4000" dirty="0" smtClean="0"/>
              <a:t>"</a:t>
            </a:r>
            <a:r>
              <a:rPr lang="en-US" sz="4000" dirty="0" smtClean="0"/>
              <a:t>Tesla</a:t>
            </a:r>
            <a:r>
              <a:rPr lang="ru-RU" sz="4000" dirty="0" smtClean="0"/>
              <a:t>"</a:t>
            </a:r>
            <a:r>
              <a:rPr lang="en-US" sz="4000" dirty="0" smtClean="0"/>
              <a:t>;</a:t>
            </a:r>
          </a:p>
          <a:p>
            <a:r>
              <a:rPr lang="en-US" sz="4000" dirty="0" err="1"/>
              <a:t>c</a:t>
            </a:r>
            <a:r>
              <a:rPr lang="en-US" sz="4000" dirty="0" err="1" smtClean="0"/>
              <a:t>ars.owner</a:t>
            </a:r>
            <a:r>
              <a:rPr lang="en-US" sz="4000" dirty="0" smtClean="0"/>
              <a:t> = </a:t>
            </a:r>
            <a:r>
              <a:rPr lang="ru-RU" sz="4000" dirty="0" smtClean="0"/>
              <a:t>"</a:t>
            </a:r>
            <a:r>
              <a:rPr lang="en-US" sz="4000" dirty="0" smtClean="0"/>
              <a:t>Mask</a:t>
            </a:r>
            <a:r>
              <a:rPr lang="ru-RU" sz="4000" dirty="0" smtClean="0"/>
              <a:t>"</a:t>
            </a:r>
            <a:r>
              <a:rPr lang="en-US" sz="4000" dirty="0" smtClean="0"/>
              <a:t>;</a:t>
            </a:r>
            <a:endParaRPr lang="ru-RU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7886700" y="6858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216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6669" y="528034"/>
            <a:ext cx="10625071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/>
              <a:t>Перебор элементов массива</a:t>
            </a:r>
            <a:endParaRPr lang="ru-RU" sz="4400" dirty="0" smtClean="0"/>
          </a:p>
          <a:p>
            <a:endParaRPr lang="ru-RU" sz="3200" dirty="0" smtClean="0"/>
          </a:p>
          <a:p>
            <a:r>
              <a:rPr lang="en-US" sz="4000" dirty="0" err="1"/>
              <a:t>var</a:t>
            </a:r>
            <a:r>
              <a:rPr lang="en-US" sz="4000" dirty="0"/>
              <a:t> </a:t>
            </a:r>
            <a:r>
              <a:rPr lang="en-US" sz="4000" dirty="0" err="1"/>
              <a:t>carBrands</a:t>
            </a:r>
            <a:r>
              <a:rPr lang="en-US" sz="4000" dirty="0"/>
              <a:t> = [</a:t>
            </a:r>
            <a:r>
              <a:rPr lang="ru-RU" sz="4000" dirty="0"/>
              <a:t>"</a:t>
            </a:r>
            <a:r>
              <a:rPr lang="en-US" sz="4000" dirty="0"/>
              <a:t>BMW</a:t>
            </a:r>
            <a:r>
              <a:rPr lang="ru-RU" sz="4000" dirty="0"/>
              <a:t>", "</a:t>
            </a:r>
            <a:r>
              <a:rPr lang="en-US" sz="4000" dirty="0"/>
              <a:t>Audi</a:t>
            </a:r>
            <a:r>
              <a:rPr lang="ru-RU" sz="4000" dirty="0"/>
              <a:t>", "</a:t>
            </a:r>
            <a:r>
              <a:rPr lang="en-US" sz="4000" dirty="0"/>
              <a:t>VW</a:t>
            </a:r>
            <a:r>
              <a:rPr lang="ru-RU" sz="4000" dirty="0"/>
              <a:t>"];</a:t>
            </a:r>
            <a:endParaRPr lang="en-US" sz="3200" dirty="0"/>
          </a:p>
          <a:p>
            <a:endParaRPr lang="ru-RU" sz="4000" dirty="0"/>
          </a:p>
          <a:p>
            <a:r>
              <a:rPr lang="en-US" sz="4000" dirty="0"/>
              <a:t>for (</a:t>
            </a:r>
            <a:r>
              <a:rPr lang="en-US" sz="4000" dirty="0" err="1"/>
              <a:t>var</a:t>
            </a:r>
            <a:r>
              <a:rPr lang="en-US" sz="4000" dirty="0"/>
              <a:t> </a:t>
            </a:r>
            <a:r>
              <a:rPr lang="en-US" sz="4000" dirty="0" err="1"/>
              <a:t>i</a:t>
            </a:r>
            <a:r>
              <a:rPr lang="en-US" sz="4000" dirty="0"/>
              <a:t> = 0; </a:t>
            </a:r>
            <a:r>
              <a:rPr lang="en-US" sz="4000" dirty="0" err="1"/>
              <a:t>i</a:t>
            </a:r>
            <a:r>
              <a:rPr lang="en-US" sz="4000" dirty="0"/>
              <a:t> &lt; </a:t>
            </a:r>
            <a:r>
              <a:rPr lang="en-US" sz="4000" dirty="0" err="1" smtClean="0"/>
              <a:t>carBrands.length</a:t>
            </a:r>
            <a:r>
              <a:rPr lang="en-US" sz="4000" dirty="0"/>
              <a:t>; </a:t>
            </a:r>
            <a:r>
              <a:rPr lang="en-US" sz="4000" dirty="0" err="1"/>
              <a:t>i</a:t>
            </a:r>
            <a:r>
              <a:rPr lang="en-US" sz="4000" dirty="0"/>
              <a:t>++) {</a:t>
            </a:r>
          </a:p>
          <a:p>
            <a:r>
              <a:rPr lang="en-US" sz="4000" dirty="0" smtClean="0"/>
              <a:t>    console.log(</a:t>
            </a:r>
            <a:r>
              <a:rPr lang="en-US" sz="4000" dirty="0" err="1" smtClean="0"/>
              <a:t>carBrands</a:t>
            </a:r>
            <a:r>
              <a:rPr lang="en-US" sz="4000" dirty="0" smtClean="0"/>
              <a:t>[</a:t>
            </a:r>
            <a:r>
              <a:rPr lang="en-US" sz="4000" dirty="0" err="1" smtClean="0"/>
              <a:t>i</a:t>
            </a:r>
            <a:r>
              <a:rPr lang="en-US" sz="4000" dirty="0" smtClean="0"/>
              <a:t>]);</a:t>
            </a:r>
            <a:endParaRPr lang="en-US" sz="4000" dirty="0"/>
          </a:p>
          <a:p>
            <a:r>
              <a:rPr lang="en-US" sz="4000" dirty="0"/>
              <a:t>}</a:t>
            </a:r>
            <a:endParaRPr lang="ru-RU" sz="40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7886700" y="6858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918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6669" y="528034"/>
            <a:ext cx="1062507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/>
              <a:t>Перебор элементов массива</a:t>
            </a:r>
            <a:endParaRPr lang="ru-RU" sz="4400" dirty="0" smtClean="0"/>
          </a:p>
          <a:p>
            <a:endParaRPr lang="ru-RU" sz="3200" dirty="0" smtClean="0"/>
          </a:p>
          <a:p>
            <a:r>
              <a:rPr lang="ru-RU" sz="4000" dirty="0" smtClean="0"/>
              <a:t>Не используйте </a:t>
            </a:r>
            <a:r>
              <a:rPr lang="en-US" sz="4000" b="1" dirty="0" smtClean="0"/>
              <a:t>for … in</a:t>
            </a:r>
            <a:r>
              <a:rPr lang="en-US" sz="4000" dirty="0" smtClean="0"/>
              <a:t> </a:t>
            </a:r>
            <a:r>
              <a:rPr lang="ru-RU" sz="4000" dirty="0" smtClean="0"/>
              <a:t>для массивов. Этот цикл выведет все свойства объекта, а не только цифровые.</a:t>
            </a:r>
            <a:r>
              <a:rPr lang="en-US" sz="4000" dirty="0" smtClean="0"/>
              <a:t> </a:t>
            </a:r>
            <a:endParaRPr lang="ru-RU" sz="40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7886700" y="6858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546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6669" y="528034"/>
            <a:ext cx="10625071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/>
              <a:t>Особенности работы </a:t>
            </a:r>
            <a:r>
              <a:rPr lang="en-US" sz="4400" b="1" dirty="0" smtClean="0"/>
              <a:t>length</a:t>
            </a:r>
            <a:endParaRPr lang="ru-RU" sz="4400" b="1" dirty="0" smtClean="0"/>
          </a:p>
          <a:p>
            <a:endParaRPr lang="ru-RU" sz="3200" dirty="0" smtClean="0"/>
          </a:p>
          <a:p>
            <a:r>
              <a:rPr lang="ru-RU" sz="3600" dirty="0"/>
              <a:t>Длина </a:t>
            </a:r>
            <a:r>
              <a:rPr lang="ru-RU" sz="3600" dirty="0" err="1"/>
              <a:t>length</a:t>
            </a:r>
            <a:r>
              <a:rPr lang="ru-RU" sz="3600" dirty="0"/>
              <a:t> – не количество элементов массива, а последний индекс + 1</a:t>
            </a:r>
            <a:r>
              <a:rPr lang="ru-RU" sz="3600" dirty="0" smtClean="0"/>
              <a:t>.</a:t>
            </a:r>
            <a:endParaRPr lang="en-US" sz="3600" dirty="0" smtClean="0"/>
          </a:p>
          <a:p>
            <a:endParaRPr lang="en-US" sz="3600" dirty="0"/>
          </a:p>
          <a:p>
            <a:r>
              <a:rPr lang="en-US" sz="3600" dirty="0" err="1"/>
              <a:t>var</a:t>
            </a:r>
            <a:r>
              <a:rPr lang="en-US" sz="3600" dirty="0"/>
              <a:t> </a:t>
            </a:r>
            <a:r>
              <a:rPr lang="en-US" sz="3600" dirty="0" err="1"/>
              <a:t>arr</a:t>
            </a:r>
            <a:r>
              <a:rPr lang="en-US" sz="3600" dirty="0"/>
              <a:t> = [];</a:t>
            </a:r>
          </a:p>
          <a:p>
            <a:r>
              <a:rPr lang="en-US" sz="3600" dirty="0" err="1"/>
              <a:t>arr</a:t>
            </a:r>
            <a:r>
              <a:rPr lang="en-US" sz="3600" dirty="0"/>
              <a:t>[1000] = true;</a:t>
            </a:r>
          </a:p>
          <a:p>
            <a:endParaRPr lang="en-US" sz="3600" dirty="0"/>
          </a:p>
          <a:p>
            <a:r>
              <a:rPr lang="en-US" sz="3600" dirty="0"/>
              <a:t>alert(</a:t>
            </a:r>
            <a:r>
              <a:rPr lang="en-US" sz="3600" dirty="0" err="1"/>
              <a:t>arr.length</a:t>
            </a:r>
            <a:r>
              <a:rPr lang="en-US" sz="3600" dirty="0"/>
              <a:t>); 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// 1001</a:t>
            </a:r>
            <a:endParaRPr lang="ru-RU" sz="3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86700" y="6858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513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6669" y="528034"/>
            <a:ext cx="106250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/>
              <a:t>Что умеет </a:t>
            </a:r>
            <a:r>
              <a:rPr lang="en-US" sz="4400" dirty="0" err="1" smtClean="0"/>
              <a:t>Javascript</a:t>
            </a:r>
            <a:r>
              <a:rPr lang="en-US" sz="4400" dirty="0" smtClean="0"/>
              <a:t>?</a:t>
            </a:r>
            <a:endParaRPr lang="ru-RU" sz="4400" dirty="0"/>
          </a:p>
        </p:txBody>
      </p:sp>
      <p:sp>
        <p:nvSpPr>
          <p:cNvPr id="2" name="TextBox 1"/>
          <p:cNvSpPr txBox="1"/>
          <p:nvPr/>
        </p:nvSpPr>
        <p:spPr>
          <a:xfrm>
            <a:off x="566669" y="1700011"/>
            <a:ext cx="1117886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/>
              <a:t>Создавать новые HTML-теги, удалять существующие, менять стили элементов, прятать, показывать элементы и т.п.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/>
              <a:t>Реагировать на действия </a:t>
            </a:r>
            <a:r>
              <a:rPr lang="ru-RU" sz="3200" dirty="0" smtClean="0"/>
              <a:t>пользователя, </a:t>
            </a:r>
            <a:r>
              <a:rPr lang="ru-RU" sz="3200" dirty="0"/>
              <a:t>обрабатывать клики мыши, перемещения курсора, нажатия на клавиатуру и т.п.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/>
              <a:t>Посылать запросы на сервер и загружать данные без перезагрузки страницы </a:t>
            </a:r>
            <a:r>
              <a:rPr lang="ru-RU" sz="3200" dirty="0" smtClean="0"/>
              <a:t>("</a:t>
            </a:r>
            <a:r>
              <a:rPr lang="ru-RU" sz="3200" dirty="0"/>
              <a:t>AJAX").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/>
              <a:t>Получать и устанавливать </a:t>
            </a:r>
            <a:r>
              <a:rPr lang="ru-RU" sz="3200" dirty="0" err="1"/>
              <a:t>cookie</a:t>
            </a:r>
            <a:r>
              <a:rPr lang="ru-RU" sz="3200" dirty="0"/>
              <a:t>, запрашивать данные, выводить сообщения…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/>
              <a:t>…и многое, многое другое!</a:t>
            </a:r>
          </a:p>
        </p:txBody>
      </p:sp>
    </p:spTree>
    <p:extLst>
      <p:ext uri="{BB962C8B-B14F-4D97-AF65-F5344CB8AC3E}">
        <p14:creationId xmlns:p14="http://schemas.microsoft.com/office/powerpoint/2010/main" val="41100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6669" y="528034"/>
            <a:ext cx="10625071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/>
              <a:t>Особенности работы </a:t>
            </a:r>
            <a:r>
              <a:rPr lang="en-US" sz="4400" b="1" dirty="0" smtClean="0"/>
              <a:t>length</a:t>
            </a:r>
            <a:endParaRPr lang="ru-RU" sz="4400" b="1" dirty="0" smtClean="0"/>
          </a:p>
          <a:p>
            <a:endParaRPr lang="ru-RU" sz="3200" dirty="0" smtClean="0"/>
          </a:p>
          <a:p>
            <a:r>
              <a:rPr lang="ru-RU" sz="3600" dirty="0"/>
              <a:t>если у вас элементы массива нумеруются случайно или с большими пропусками, то стоит подумать о том, чтобы использовать обычный объект. </a:t>
            </a:r>
            <a:r>
              <a:rPr lang="ru-RU" sz="3600"/>
              <a:t>Массивы предназначены именно для работы с непрерывной упорядоченной коллекцией элементов.</a:t>
            </a:r>
            <a:endParaRPr lang="ru-RU" sz="36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86700" y="6858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9321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6669" y="528034"/>
            <a:ext cx="10625071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/>
              <a:t>Особенности работы </a:t>
            </a:r>
            <a:r>
              <a:rPr lang="en-US" sz="4400" b="1" dirty="0" smtClean="0"/>
              <a:t>length</a:t>
            </a:r>
            <a:endParaRPr lang="ru-RU" sz="4400" b="1" dirty="0" smtClean="0"/>
          </a:p>
          <a:p>
            <a:endParaRPr lang="en-US" sz="3200" dirty="0" smtClean="0"/>
          </a:p>
          <a:p>
            <a:r>
              <a:rPr lang="ru-RU" sz="2800" dirty="0"/>
              <a:t>При уменьшении </a:t>
            </a:r>
            <a:r>
              <a:rPr lang="ru-RU" sz="2800" dirty="0" err="1"/>
              <a:t>length</a:t>
            </a:r>
            <a:r>
              <a:rPr lang="ru-RU" sz="2800" dirty="0"/>
              <a:t> массив укорачивается</a:t>
            </a:r>
            <a:r>
              <a:rPr lang="ru-RU" sz="2800" dirty="0" smtClean="0"/>
              <a:t>.</a:t>
            </a:r>
            <a:endParaRPr lang="ru-RU" sz="2800" dirty="0"/>
          </a:p>
          <a:p>
            <a:r>
              <a:rPr lang="ru-RU" sz="2800" dirty="0"/>
              <a:t>Причем этот процесс необратимый, т.е. даже если потом вернуть </a:t>
            </a:r>
            <a:r>
              <a:rPr lang="ru-RU" sz="2800" dirty="0" err="1"/>
              <a:t>length</a:t>
            </a:r>
            <a:r>
              <a:rPr lang="ru-RU" sz="2800" dirty="0"/>
              <a:t> обратно – значения не </a:t>
            </a:r>
            <a:r>
              <a:rPr lang="ru-RU" sz="2800" dirty="0" smtClean="0"/>
              <a:t>восстановятся</a:t>
            </a:r>
            <a:r>
              <a:rPr lang="en-US" sz="2800" dirty="0"/>
              <a:t>.</a:t>
            </a:r>
            <a:endParaRPr lang="en-US" sz="3200" dirty="0" smtClean="0"/>
          </a:p>
          <a:p>
            <a:endParaRPr lang="en-US" sz="2800" dirty="0" smtClean="0"/>
          </a:p>
          <a:p>
            <a:r>
              <a:rPr lang="en-US" sz="2800" dirty="0" err="1" smtClean="0"/>
              <a:t>var</a:t>
            </a:r>
            <a:r>
              <a:rPr lang="en-US" sz="2800" dirty="0" smtClean="0"/>
              <a:t> array </a:t>
            </a:r>
            <a:r>
              <a:rPr lang="en-US" sz="2800" dirty="0"/>
              <a:t>= [1, 2, 3, 4, 5];</a:t>
            </a:r>
          </a:p>
          <a:p>
            <a:endParaRPr lang="en-US" sz="2800" dirty="0"/>
          </a:p>
          <a:p>
            <a:r>
              <a:rPr lang="en-US" sz="2800" dirty="0" err="1"/>
              <a:t>array</a:t>
            </a:r>
            <a:r>
              <a:rPr lang="en-US" sz="2800" dirty="0" err="1" smtClean="0"/>
              <a:t>.length</a:t>
            </a:r>
            <a:r>
              <a:rPr lang="en-US" sz="2800" dirty="0" smtClean="0"/>
              <a:t> </a:t>
            </a:r>
            <a:r>
              <a:rPr lang="en-US" sz="2800" dirty="0"/>
              <a:t>= 2; // </a:t>
            </a:r>
            <a:r>
              <a:rPr lang="ru-RU" sz="2800" dirty="0"/>
              <a:t>укоротить до 2 элементов</a:t>
            </a:r>
          </a:p>
          <a:p>
            <a:r>
              <a:rPr lang="en-US" sz="2800" dirty="0" smtClean="0"/>
              <a:t>console.log(</a:t>
            </a:r>
            <a:r>
              <a:rPr lang="en-US" sz="2800" dirty="0"/>
              <a:t>array</a:t>
            </a:r>
            <a:r>
              <a:rPr lang="en-US" sz="2800" dirty="0" smtClean="0"/>
              <a:t>); </a:t>
            </a:r>
            <a:r>
              <a:rPr lang="en-US" sz="2800" dirty="0"/>
              <a:t>// [1, 2]</a:t>
            </a:r>
          </a:p>
          <a:p>
            <a:endParaRPr lang="en-US" sz="2800" dirty="0"/>
          </a:p>
          <a:p>
            <a:r>
              <a:rPr lang="en-US" sz="2800" dirty="0" err="1"/>
              <a:t>array</a:t>
            </a:r>
            <a:r>
              <a:rPr lang="en-US" sz="2800" dirty="0" err="1" smtClean="0"/>
              <a:t>.length</a:t>
            </a:r>
            <a:r>
              <a:rPr lang="en-US" sz="2800" dirty="0" smtClean="0"/>
              <a:t> </a:t>
            </a:r>
            <a:r>
              <a:rPr lang="en-US" sz="2800" dirty="0"/>
              <a:t>= 5; // </a:t>
            </a:r>
            <a:r>
              <a:rPr lang="ru-RU" sz="2800" dirty="0"/>
              <a:t>вернуть </a:t>
            </a:r>
            <a:r>
              <a:rPr lang="en-US" sz="2800" dirty="0"/>
              <a:t>length </a:t>
            </a:r>
            <a:r>
              <a:rPr lang="ru-RU" sz="2800" dirty="0"/>
              <a:t>обратно, как было</a:t>
            </a:r>
          </a:p>
          <a:p>
            <a:r>
              <a:rPr lang="en-US" sz="2800" dirty="0" smtClean="0"/>
              <a:t>console.log(</a:t>
            </a:r>
            <a:r>
              <a:rPr lang="en-US" sz="2800" dirty="0"/>
              <a:t>array</a:t>
            </a:r>
            <a:r>
              <a:rPr lang="en-US" sz="2800" dirty="0" smtClean="0"/>
              <a:t>[3]); </a:t>
            </a:r>
            <a:r>
              <a:rPr lang="en-US" sz="2800" dirty="0"/>
              <a:t>// undefined: </a:t>
            </a:r>
            <a:r>
              <a:rPr lang="ru-RU" sz="2800" dirty="0"/>
              <a:t>значения не вернулись</a:t>
            </a:r>
            <a:endParaRPr lang="ru-RU" sz="32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7886700" y="6858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504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6669" y="528034"/>
            <a:ext cx="10625071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/>
              <a:t>Особенности работы </a:t>
            </a:r>
            <a:r>
              <a:rPr lang="en-US" sz="4400" b="1" dirty="0" smtClean="0"/>
              <a:t>length</a:t>
            </a:r>
          </a:p>
          <a:p>
            <a:endParaRPr lang="ru-RU" sz="4400" b="1" dirty="0" smtClean="0"/>
          </a:p>
          <a:p>
            <a:r>
              <a:rPr lang="ru-RU" sz="3200" dirty="0"/>
              <a:t>Самый простой способ очистить массив – </a:t>
            </a:r>
            <a:r>
              <a:rPr lang="ru-RU" sz="3200" dirty="0" smtClean="0"/>
              <a:t>это</a:t>
            </a:r>
            <a:endParaRPr lang="en-US" sz="3200" dirty="0" smtClean="0"/>
          </a:p>
          <a:p>
            <a:endParaRPr lang="en-US" sz="3200" dirty="0"/>
          </a:p>
          <a:p>
            <a:r>
              <a:rPr lang="en-US" sz="3200" dirty="0" err="1"/>
              <a:t>a</a:t>
            </a:r>
            <a:r>
              <a:rPr lang="en-US" sz="3200" dirty="0" err="1" smtClean="0"/>
              <a:t>rray.length</a:t>
            </a:r>
            <a:r>
              <a:rPr lang="en-US" sz="3200" dirty="0" smtClean="0"/>
              <a:t> = 0;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886700" y="6858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11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6669" y="528034"/>
            <a:ext cx="1062507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/>
              <a:t>Многомерные массивы</a:t>
            </a:r>
            <a:endParaRPr lang="en-US" sz="4400" b="1" dirty="0" smtClean="0"/>
          </a:p>
          <a:p>
            <a:endParaRPr lang="ru-RU" sz="4400" b="1" dirty="0" smtClean="0"/>
          </a:p>
          <a:p>
            <a:r>
              <a:rPr lang="en-US" sz="3200" dirty="0" err="1"/>
              <a:t>var</a:t>
            </a:r>
            <a:r>
              <a:rPr lang="en-US" sz="3200" dirty="0"/>
              <a:t> matrix = [</a:t>
            </a:r>
          </a:p>
          <a:p>
            <a:r>
              <a:rPr lang="en-US" sz="3200" dirty="0"/>
              <a:t>  [1, 2, 3],</a:t>
            </a:r>
          </a:p>
          <a:p>
            <a:r>
              <a:rPr lang="en-US" sz="3200" dirty="0"/>
              <a:t>  [4, 5, 6],</a:t>
            </a:r>
          </a:p>
          <a:p>
            <a:r>
              <a:rPr lang="en-US" sz="3200" dirty="0"/>
              <a:t>  [7, 8, 9]</a:t>
            </a:r>
          </a:p>
          <a:p>
            <a:r>
              <a:rPr lang="en-US" sz="3200" dirty="0"/>
              <a:t>];</a:t>
            </a:r>
          </a:p>
          <a:p>
            <a:endParaRPr lang="en-US" sz="3200" dirty="0"/>
          </a:p>
          <a:p>
            <a:r>
              <a:rPr lang="en-US" sz="3200" dirty="0"/>
              <a:t>alert( matrix[1][1] ); // </a:t>
            </a:r>
            <a:r>
              <a:rPr lang="ru-RU" sz="3200" dirty="0"/>
              <a:t>центральный элемент</a:t>
            </a:r>
            <a:endParaRPr lang="en-US" sz="32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7886700" y="6858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134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6669" y="528034"/>
            <a:ext cx="1062507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/>
              <a:t>Методы массива</a:t>
            </a:r>
          </a:p>
          <a:p>
            <a:endParaRPr lang="ru-RU" sz="4400" dirty="0"/>
          </a:p>
          <a:p>
            <a:r>
              <a:rPr lang="en-US" sz="3600" dirty="0" smtClean="0"/>
              <a:t>push/pop – </a:t>
            </a:r>
            <a:r>
              <a:rPr lang="ru-RU" sz="3600" dirty="0" smtClean="0"/>
              <a:t>быстро</a:t>
            </a:r>
          </a:p>
          <a:p>
            <a:r>
              <a:rPr lang="en-US" sz="3600" dirty="0" smtClean="0"/>
              <a:t>shift/</a:t>
            </a:r>
            <a:r>
              <a:rPr lang="en-US" sz="3600" dirty="0" err="1" smtClean="0"/>
              <a:t>unshift</a:t>
            </a:r>
            <a:r>
              <a:rPr lang="en-US" sz="3600" dirty="0" smtClean="0"/>
              <a:t> –</a:t>
            </a:r>
            <a:r>
              <a:rPr lang="ru-RU" sz="3600" dirty="0"/>
              <a:t> </a:t>
            </a:r>
            <a:r>
              <a:rPr lang="ru-RU" sz="3600" dirty="0" smtClean="0"/>
              <a:t>медленно</a:t>
            </a:r>
            <a:endParaRPr lang="en-US" sz="36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7886700" y="6858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672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6669" y="528034"/>
            <a:ext cx="10625071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/>
              <a:t>Методы массива</a:t>
            </a:r>
          </a:p>
          <a:p>
            <a:endParaRPr lang="ru-RU" sz="4400" dirty="0"/>
          </a:p>
          <a:p>
            <a:r>
              <a:rPr lang="en-US" sz="3200" dirty="0" smtClean="0"/>
              <a:t>split/join                                                  </a:t>
            </a:r>
            <a:r>
              <a:rPr lang="en-US" sz="3200" dirty="0" err="1" smtClean="0"/>
              <a:t>forEach</a:t>
            </a:r>
            <a:endParaRPr lang="en-US" sz="3200" dirty="0" smtClean="0"/>
          </a:p>
          <a:p>
            <a:r>
              <a:rPr lang="en-US" sz="3200" dirty="0" smtClean="0"/>
              <a:t>delete                                                       filter</a:t>
            </a:r>
          </a:p>
          <a:p>
            <a:r>
              <a:rPr lang="en-US" sz="3200" dirty="0" smtClean="0"/>
              <a:t>splice/slice                                               map</a:t>
            </a:r>
          </a:p>
          <a:p>
            <a:r>
              <a:rPr lang="en-US" sz="3200" dirty="0" smtClean="0"/>
              <a:t>sort                                                           every/some</a:t>
            </a:r>
          </a:p>
          <a:p>
            <a:r>
              <a:rPr lang="en-US" sz="3200" dirty="0" smtClean="0"/>
              <a:t>reverse                                                     reduce</a:t>
            </a:r>
          </a:p>
          <a:p>
            <a:r>
              <a:rPr lang="en-US" sz="3200" dirty="0" err="1" smtClean="0"/>
              <a:t>concat</a:t>
            </a:r>
            <a:endParaRPr lang="en-US" sz="3200" dirty="0" smtClean="0"/>
          </a:p>
          <a:p>
            <a:r>
              <a:rPr lang="en-US" sz="3200" dirty="0" err="1" smtClean="0"/>
              <a:t>indexOf</a:t>
            </a:r>
            <a:r>
              <a:rPr lang="en-US" sz="3200" dirty="0" smtClean="0"/>
              <a:t>/</a:t>
            </a:r>
            <a:r>
              <a:rPr lang="en-US" sz="3200" dirty="0" err="1" smtClean="0"/>
              <a:t>lastIndexOf</a:t>
            </a:r>
            <a:endParaRPr lang="en-US" sz="3200" dirty="0" smtClean="0"/>
          </a:p>
          <a:p>
            <a:endParaRPr lang="en-US" sz="3200" dirty="0"/>
          </a:p>
          <a:p>
            <a:r>
              <a:rPr lang="en-US" sz="3600" dirty="0" smtClean="0">
                <a:hlinkClick r:id="rId3"/>
              </a:rPr>
              <a:t>MDN Array</a:t>
            </a:r>
            <a:endParaRPr lang="en-US" sz="4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7886700" y="6858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639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6669" y="528034"/>
            <a:ext cx="10625071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/>
              <a:t>Объект</a:t>
            </a:r>
          </a:p>
          <a:p>
            <a:endParaRPr lang="ru-RU" sz="4400" dirty="0"/>
          </a:p>
          <a:p>
            <a:r>
              <a:rPr lang="ru-RU" sz="3200" dirty="0"/>
              <a:t>Это </a:t>
            </a:r>
            <a:r>
              <a:rPr lang="ru-RU" sz="3200" dirty="0" smtClean="0"/>
              <a:t>ассоциативный массив –</a:t>
            </a:r>
            <a:r>
              <a:rPr lang="ru-RU" sz="3200" dirty="0"/>
              <a:t> </a:t>
            </a:r>
            <a:r>
              <a:rPr lang="ru-RU" sz="3200" dirty="0"/>
              <a:t>структура данных, в которой можно хранить любые данные в формате ключ-значение.</a:t>
            </a:r>
            <a:endParaRPr lang="ru-RU" sz="32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7886700" y="6858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16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6669" y="528034"/>
            <a:ext cx="1062507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/>
              <a:t>Создание объектов</a:t>
            </a:r>
          </a:p>
          <a:p>
            <a:endParaRPr lang="ru-RU" sz="4400" dirty="0"/>
          </a:p>
          <a:p>
            <a:r>
              <a:rPr lang="en-US" sz="4400" dirty="0" err="1" smtClean="0"/>
              <a:t>var</a:t>
            </a:r>
            <a:r>
              <a:rPr lang="en-US" sz="4400" dirty="0" smtClean="0"/>
              <a:t> </a:t>
            </a:r>
            <a:r>
              <a:rPr lang="en-US" sz="4400" dirty="0" err="1" smtClean="0"/>
              <a:t>smth</a:t>
            </a:r>
            <a:r>
              <a:rPr lang="en-US" sz="4400" dirty="0" smtClean="0"/>
              <a:t> = { };</a:t>
            </a:r>
          </a:p>
          <a:p>
            <a:r>
              <a:rPr lang="en-US" sz="4400" dirty="0" err="1" smtClean="0"/>
              <a:t>var</a:t>
            </a:r>
            <a:r>
              <a:rPr lang="en-US" sz="4400" dirty="0" smtClean="0"/>
              <a:t> </a:t>
            </a:r>
            <a:r>
              <a:rPr lang="en-US" sz="4400" dirty="0" err="1" smtClean="0"/>
              <a:t>smth</a:t>
            </a:r>
            <a:r>
              <a:rPr lang="en-US" sz="4400" dirty="0" smtClean="0"/>
              <a:t> = new Object();</a:t>
            </a:r>
            <a:endParaRPr lang="ru-RU" sz="4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7886700" y="6858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461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6669" y="528034"/>
            <a:ext cx="1062507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/>
              <a:t>Объявление со свойствами</a:t>
            </a:r>
          </a:p>
          <a:p>
            <a:endParaRPr lang="ru-RU" sz="4400" dirty="0"/>
          </a:p>
          <a:p>
            <a:r>
              <a:rPr lang="en-US" sz="4400" dirty="0" err="1" smtClean="0"/>
              <a:t>var</a:t>
            </a:r>
            <a:r>
              <a:rPr lang="en-US" sz="4400" dirty="0" smtClean="0"/>
              <a:t> </a:t>
            </a:r>
            <a:r>
              <a:rPr lang="en-US" sz="4400" dirty="0" err="1" smtClean="0"/>
              <a:t>smth</a:t>
            </a:r>
            <a:r>
              <a:rPr lang="en-US" sz="4400" dirty="0" smtClean="0"/>
              <a:t> = { </a:t>
            </a:r>
            <a:endParaRPr lang="ru-RU" sz="4400" dirty="0"/>
          </a:p>
          <a:p>
            <a:r>
              <a:rPr lang="ru-RU" sz="4400" dirty="0" smtClean="0"/>
              <a:t>    </a:t>
            </a:r>
            <a:r>
              <a:rPr lang="en-US" sz="4400" dirty="0" smtClean="0"/>
              <a:t>top: 10,</a:t>
            </a:r>
          </a:p>
          <a:p>
            <a:r>
              <a:rPr lang="en-US" sz="4400" dirty="0"/>
              <a:t> </a:t>
            </a:r>
            <a:r>
              <a:rPr lang="en-US" sz="4400" dirty="0" smtClean="0"/>
              <a:t>   bottom: 20,</a:t>
            </a:r>
          </a:p>
          <a:p>
            <a:r>
              <a:rPr lang="en-US" sz="4400" dirty="0"/>
              <a:t> </a:t>
            </a:r>
            <a:r>
              <a:rPr lang="en-US" sz="4400" dirty="0" smtClean="0"/>
              <a:t>   left: 0</a:t>
            </a:r>
          </a:p>
          <a:p>
            <a:r>
              <a:rPr lang="en-US" sz="4400" dirty="0"/>
              <a:t>}</a:t>
            </a:r>
            <a:endParaRPr lang="en-US" sz="4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7886700" y="6858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3068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6669" y="528034"/>
            <a:ext cx="10625071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/>
              <a:t>Операции с объектами</a:t>
            </a:r>
          </a:p>
          <a:p>
            <a:endParaRPr lang="ru-RU" sz="4400" dirty="0"/>
          </a:p>
          <a:p>
            <a:r>
              <a:rPr lang="en-US" sz="4400" dirty="0" err="1" smtClean="0"/>
              <a:t>var</a:t>
            </a:r>
            <a:r>
              <a:rPr lang="en-US" sz="4400" dirty="0" smtClean="0"/>
              <a:t> </a:t>
            </a:r>
            <a:r>
              <a:rPr lang="ru-RU" sz="4400" dirty="0" smtClean="0"/>
              <a:t>с</a:t>
            </a:r>
            <a:r>
              <a:rPr lang="en-US" sz="4400" dirty="0" err="1" smtClean="0"/>
              <a:t>ar</a:t>
            </a:r>
            <a:r>
              <a:rPr lang="en-US" sz="4400" dirty="0" smtClean="0"/>
              <a:t> = { };</a:t>
            </a:r>
          </a:p>
          <a:p>
            <a:r>
              <a:rPr lang="en-US" sz="4400" dirty="0" err="1" smtClean="0"/>
              <a:t>car</a:t>
            </a:r>
            <a:r>
              <a:rPr lang="en-US" sz="4400" b="1" dirty="0" err="1" smtClean="0"/>
              <a:t>.</a:t>
            </a:r>
            <a:r>
              <a:rPr lang="en-US" sz="4400" dirty="0" err="1" smtClean="0"/>
              <a:t>brand</a:t>
            </a:r>
            <a:r>
              <a:rPr lang="en-US" sz="4400" dirty="0" smtClean="0"/>
              <a:t> = </a:t>
            </a:r>
            <a:r>
              <a:rPr lang="ru-RU" sz="4400" dirty="0"/>
              <a:t>"</a:t>
            </a:r>
            <a:r>
              <a:rPr lang="en-US" sz="4400" dirty="0" smtClean="0"/>
              <a:t>Tesla</a:t>
            </a:r>
            <a:r>
              <a:rPr lang="ru-RU" sz="4400" dirty="0" smtClean="0"/>
              <a:t>"</a:t>
            </a:r>
            <a:r>
              <a:rPr lang="en-US" sz="4400" dirty="0" smtClean="0"/>
              <a:t>;</a:t>
            </a:r>
          </a:p>
          <a:p>
            <a:r>
              <a:rPr lang="en-US" sz="4400" dirty="0" smtClean="0"/>
              <a:t>car</a:t>
            </a:r>
            <a:r>
              <a:rPr lang="en-US" sz="4400" b="1" dirty="0" smtClean="0"/>
              <a:t>[</a:t>
            </a:r>
            <a:r>
              <a:rPr lang="ru-RU" sz="4400" dirty="0" smtClean="0"/>
              <a:t>"</a:t>
            </a:r>
            <a:r>
              <a:rPr lang="en-US" sz="4400" dirty="0" smtClean="0"/>
              <a:t>transmission</a:t>
            </a:r>
            <a:r>
              <a:rPr lang="ru-RU" sz="4400" dirty="0" smtClean="0"/>
              <a:t>"</a:t>
            </a:r>
            <a:r>
              <a:rPr lang="en-US" sz="4400" b="1" dirty="0" smtClean="0"/>
              <a:t>]</a:t>
            </a:r>
            <a:r>
              <a:rPr lang="en-US" sz="4400" dirty="0" smtClean="0"/>
              <a:t> = </a:t>
            </a:r>
            <a:r>
              <a:rPr lang="ru-RU" sz="4400" dirty="0" smtClean="0"/>
              <a:t>"</a:t>
            </a:r>
            <a:r>
              <a:rPr lang="en-US" sz="4400" dirty="0" smtClean="0"/>
              <a:t>automatic</a:t>
            </a:r>
            <a:r>
              <a:rPr lang="ru-RU" sz="4400" dirty="0" smtClean="0"/>
              <a:t>"</a:t>
            </a:r>
            <a:r>
              <a:rPr lang="en-US" sz="4400" dirty="0" smtClean="0"/>
              <a:t>;</a:t>
            </a:r>
          </a:p>
          <a:p>
            <a:endParaRPr lang="en-US" sz="4400" dirty="0"/>
          </a:p>
          <a:p>
            <a:r>
              <a:rPr lang="en-US" sz="4400" b="1" dirty="0" smtClean="0"/>
              <a:t>delete</a:t>
            </a:r>
            <a:r>
              <a:rPr lang="en-US" sz="4400" dirty="0" smtClean="0"/>
              <a:t> </a:t>
            </a:r>
            <a:r>
              <a:rPr lang="en-US" sz="4400" dirty="0" err="1" smtClean="0"/>
              <a:t>car.brand</a:t>
            </a:r>
            <a:r>
              <a:rPr lang="en-US" sz="4400" dirty="0" smtClean="0"/>
              <a:t>;</a:t>
            </a:r>
          </a:p>
          <a:p>
            <a:r>
              <a:rPr lang="ru-RU" sz="4400" dirty="0" smtClean="0"/>
              <a:t>"</a:t>
            </a:r>
            <a:r>
              <a:rPr lang="en-US" sz="4400" dirty="0" smtClean="0"/>
              <a:t>brand</a:t>
            </a:r>
            <a:r>
              <a:rPr lang="ru-RU" sz="4400" dirty="0" smtClean="0"/>
              <a:t>"</a:t>
            </a:r>
            <a:r>
              <a:rPr lang="en-US" sz="4400" dirty="0" smtClean="0"/>
              <a:t> </a:t>
            </a:r>
            <a:r>
              <a:rPr lang="en-US" sz="4400" b="1" dirty="0" smtClean="0"/>
              <a:t>in</a:t>
            </a:r>
            <a:r>
              <a:rPr lang="en-US" sz="4400" dirty="0" smtClean="0"/>
              <a:t> person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886700" y="6858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0241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6669" y="528034"/>
            <a:ext cx="106250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/>
              <a:t>Что умеет </a:t>
            </a:r>
            <a:r>
              <a:rPr lang="en-US" sz="4400" dirty="0" err="1" smtClean="0"/>
              <a:t>Javascript</a:t>
            </a:r>
            <a:r>
              <a:rPr lang="en-US" sz="4400" dirty="0" smtClean="0"/>
              <a:t>? (HTML5)</a:t>
            </a:r>
            <a:endParaRPr lang="ru-RU" sz="4400" dirty="0"/>
          </a:p>
        </p:txBody>
      </p:sp>
      <p:sp>
        <p:nvSpPr>
          <p:cNvPr id="2" name="TextBox 1"/>
          <p:cNvSpPr txBox="1"/>
          <p:nvPr/>
        </p:nvSpPr>
        <p:spPr>
          <a:xfrm>
            <a:off x="566669" y="1700011"/>
            <a:ext cx="1117886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/>
              <a:t>Чтение/запись файлов на диск (в специальной </a:t>
            </a:r>
            <a:r>
              <a:rPr lang="en-US" sz="3200" dirty="0" smtClean="0"/>
              <a:t>“</a:t>
            </a:r>
            <a:r>
              <a:rPr lang="ru-RU" sz="3200" dirty="0" smtClean="0"/>
              <a:t>песочнице</a:t>
            </a:r>
            <a:r>
              <a:rPr lang="en-US" sz="3200" dirty="0" smtClean="0"/>
              <a:t>”</a:t>
            </a:r>
            <a:r>
              <a:rPr lang="ru-RU" sz="3200" dirty="0" smtClean="0"/>
              <a:t>, </a:t>
            </a:r>
            <a:r>
              <a:rPr lang="ru-RU" sz="3200" dirty="0"/>
              <a:t>то есть не </a:t>
            </a:r>
            <a:r>
              <a:rPr lang="ru-RU" sz="3200" dirty="0" smtClean="0"/>
              <a:t>любы</a:t>
            </a:r>
            <a:r>
              <a:rPr lang="en-US" sz="3200" dirty="0" smtClean="0"/>
              <a:t>x </a:t>
            </a:r>
            <a:r>
              <a:rPr lang="ru-RU" sz="3200" dirty="0" smtClean="0"/>
              <a:t>файлов).</a:t>
            </a:r>
            <a:endParaRPr lang="ru-RU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/>
              <a:t>Встроенная в браузер база данных, которая позволяет хранить данные на компьютере пользователя.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/>
              <a:t>Многозадачность с одновременным использованием нескольких ядер процессора.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/>
              <a:t>Проигрывание видео/аудио, без </a:t>
            </a:r>
            <a:r>
              <a:rPr lang="ru-RU" sz="3200" dirty="0" err="1"/>
              <a:t>Flash</a:t>
            </a:r>
            <a:r>
              <a:rPr lang="ru-RU" sz="32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/>
              <a:t>2D и 3D-рисование с аппаратной поддержкой, как в современных играх.</a:t>
            </a:r>
          </a:p>
        </p:txBody>
      </p:sp>
    </p:spTree>
    <p:extLst>
      <p:ext uri="{BB962C8B-B14F-4D97-AF65-F5344CB8AC3E}">
        <p14:creationId xmlns:p14="http://schemas.microsoft.com/office/powerpoint/2010/main" val="118529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6669" y="528034"/>
            <a:ext cx="10625071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/>
              <a:t>Перебор свойств объекта</a:t>
            </a:r>
          </a:p>
          <a:p>
            <a:endParaRPr lang="ru-RU" sz="4400" dirty="0"/>
          </a:p>
          <a:p>
            <a:r>
              <a:rPr lang="ru-RU" sz="4000" b="1" dirty="0" err="1"/>
              <a:t>for</a:t>
            </a:r>
            <a:r>
              <a:rPr lang="ru-RU" sz="4000" dirty="0"/>
              <a:t> </a:t>
            </a:r>
            <a:r>
              <a:rPr lang="ru-RU" sz="4000" dirty="0" smtClean="0"/>
              <a:t>(</a:t>
            </a:r>
            <a:r>
              <a:rPr lang="en-US" sz="4000" dirty="0" err="1" smtClean="0"/>
              <a:t>var</a:t>
            </a:r>
            <a:r>
              <a:rPr lang="en-US" sz="4000" dirty="0" smtClean="0"/>
              <a:t> </a:t>
            </a:r>
            <a:r>
              <a:rPr lang="ru-RU" sz="4000" dirty="0" err="1" smtClean="0"/>
              <a:t>key</a:t>
            </a:r>
            <a:r>
              <a:rPr lang="ru-RU" sz="4000" dirty="0" smtClean="0"/>
              <a:t> </a:t>
            </a:r>
            <a:r>
              <a:rPr lang="ru-RU" sz="4000" b="1" dirty="0" err="1"/>
              <a:t>in</a:t>
            </a:r>
            <a:r>
              <a:rPr lang="ru-RU" sz="4000" dirty="0"/>
              <a:t> </a:t>
            </a:r>
            <a:r>
              <a:rPr lang="ru-RU" sz="4000" dirty="0" err="1"/>
              <a:t>obj</a:t>
            </a:r>
            <a:r>
              <a:rPr lang="ru-RU" sz="4000" dirty="0"/>
              <a:t>) {</a:t>
            </a:r>
          </a:p>
          <a:p>
            <a:r>
              <a:rPr lang="ru-RU" sz="4000" dirty="0" smtClean="0"/>
              <a:t>    /* </a:t>
            </a:r>
            <a:r>
              <a:rPr lang="ru-RU" sz="4000" dirty="0"/>
              <a:t>... делать что-то с </a:t>
            </a:r>
            <a:r>
              <a:rPr lang="ru-RU" sz="4000" dirty="0" err="1"/>
              <a:t>obj</a:t>
            </a:r>
            <a:r>
              <a:rPr lang="ru-RU" sz="4000" dirty="0"/>
              <a:t>[</a:t>
            </a:r>
            <a:r>
              <a:rPr lang="ru-RU" sz="4000" dirty="0" err="1"/>
              <a:t>key</a:t>
            </a:r>
            <a:r>
              <a:rPr lang="ru-RU" sz="4000" dirty="0"/>
              <a:t>] ... */</a:t>
            </a:r>
          </a:p>
          <a:p>
            <a:r>
              <a:rPr lang="ru-RU" sz="4000" dirty="0"/>
              <a:t>}</a:t>
            </a:r>
            <a:endParaRPr lang="ru-RU" sz="4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7886700" y="6858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341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6669" y="528034"/>
            <a:ext cx="1062507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/>
              <a:t>Перебор ключей объекта</a:t>
            </a:r>
            <a:endParaRPr lang="en-US" sz="4400" dirty="0" smtClean="0"/>
          </a:p>
          <a:p>
            <a:endParaRPr lang="en-US" sz="4400" dirty="0"/>
          </a:p>
          <a:p>
            <a:r>
              <a:rPr lang="en-US" sz="4000" dirty="0" err="1" smtClean="0"/>
              <a:t>Object.keys</a:t>
            </a:r>
            <a:r>
              <a:rPr lang="en-US" sz="4000" dirty="0" smtClean="0"/>
              <a:t>({a: 1, b: 2, c: 3})</a:t>
            </a:r>
            <a:endParaRPr lang="ru-RU" sz="4400" dirty="0" smtClean="0"/>
          </a:p>
          <a:p>
            <a:endParaRPr lang="ru-RU" sz="4400" dirty="0"/>
          </a:p>
          <a:p>
            <a:endParaRPr lang="ru-RU" sz="4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7886700" y="6858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828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6669" y="528034"/>
            <a:ext cx="1062507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/>
              <a:t>Объекты. Передача по ссылке</a:t>
            </a:r>
            <a:endParaRPr lang="en-US" sz="4400" dirty="0" smtClean="0"/>
          </a:p>
          <a:p>
            <a:endParaRPr lang="en-US" sz="4400" dirty="0" smtClean="0"/>
          </a:p>
          <a:p>
            <a:r>
              <a:rPr lang="ru-RU" sz="3200" dirty="0"/>
              <a:t>Объект присваивается и копируется </a:t>
            </a:r>
            <a:r>
              <a:rPr lang="en-US" sz="3200" dirty="0" smtClean="0"/>
              <a:t>“</a:t>
            </a:r>
            <a:r>
              <a:rPr lang="ru-RU" sz="3200" dirty="0" smtClean="0"/>
              <a:t>по ссылке</a:t>
            </a:r>
            <a:r>
              <a:rPr lang="en-US" sz="3200" dirty="0" smtClean="0"/>
              <a:t>”</a:t>
            </a:r>
            <a:r>
              <a:rPr lang="ru-RU" sz="3200" dirty="0" smtClean="0"/>
              <a:t>. </a:t>
            </a:r>
            <a:r>
              <a:rPr lang="ru-RU" sz="3200" dirty="0"/>
              <a:t>То есть, в переменной хранится не сам объект а, условно говоря, адрес в памяти, где он находится</a:t>
            </a:r>
            <a:r>
              <a:rPr lang="ru-RU" sz="3200" dirty="0" smtClean="0"/>
              <a:t>.</a:t>
            </a:r>
            <a:endParaRPr lang="en-US" sz="3200" dirty="0" smtClean="0"/>
          </a:p>
          <a:p>
            <a:endParaRPr lang="en-US" sz="3200" dirty="0"/>
          </a:p>
          <a:p>
            <a:r>
              <a:rPr lang="ru-RU" sz="3200" dirty="0"/>
              <a:t>Если переменная-объект скопирована или передана в функцию, то копируется именно эта ссылка, а объект остаётся один в </a:t>
            </a:r>
            <a:r>
              <a:rPr lang="ru-RU" sz="3200" dirty="0" smtClean="0"/>
              <a:t>памяти.</a:t>
            </a:r>
            <a:endParaRPr lang="ru-RU" sz="4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7886700" y="6858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345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6669" y="528034"/>
            <a:ext cx="1062507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/>
              <a:t>Объекты. Передача </a:t>
            </a:r>
            <a:r>
              <a:rPr lang="en-US" sz="4400" dirty="0" smtClean="0"/>
              <a:t>by sharing.</a:t>
            </a:r>
          </a:p>
          <a:p>
            <a:r>
              <a:rPr lang="en-US" sz="4400" dirty="0" smtClean="0"/>
              <a:t>call-by-sharing.</a:t>
            </a:r>
          </a:p>
          <a:p>
            <a:endParaRPr lang="en-US" sz="4400" dirty="0" smtClean="0"/>
          </a:p>
          <a:p>
            <a:r>
              <a:rPr lang="en-US" sz="4000" dirty="0" err="1" smtClean="0">
                <a:hlinkClick r:id="rId3"/>
              </a:rPr>
              <a:t>StackOverflow</a:t>
            </a:r>
            <a:endParaRPr lang="en-US" sz="4000" dirty="0" smtClean="0"/>
          </a:p>
          <a:p>
            <a:endParaRPr lang="en-US" sz="4000" dirty="0" smtClean="0"/>
          </a:p>
          <a:p>
            <a:r>
              <a:rPr lang="en-US" sz="4000" dirty="0" smtClean="0">
                <a:hlinkClick r:id="rId4"/>
              </a:rPr>
              <a:t>call-by-sharing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7886700" y="6858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044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6669" y="528034"/>
            <a:ext cx="106250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/>
              <a:t>Что НЕ умеет </a:t>
            </a:r>
            <a:r>
              <a:rPr lang="en-US" sz="4400" dirty="0" err="1" smtClean="0"/>
              <a:t>Javascript</a:t>
            </a:r>
            <a:r>
              <a:rPr lang="en-US" sz="4400" dirty="0" smtClean="0"/>
              <a:t>?</a:t>
            </a:r>
            <a:endParaRPr lang="ru-RU" sz="4400" dirty="0"/>
          </a:p>
        </p:txBody>
      </p:sp>
      <p:sp>
        <p:nvSpPr>
          <p:cNvPr id="2" name="TextBox 1"/>
          <p:cNvSpPr txBox="1"/>
          <p:nvPr/>
        </p:nvSpPr>
        <p:spPr>
          <a:xfrm>
            <a:off x="566669" y="1700011"/>
            <a:ext cx="1117886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/>
              <a:t>J</a:t>
            </a:r>
            <a:r>
              <a:rPr lang="en-US" sz="3200" dirty="0" smtClean="0"/>
              <a:t>S</a:t>
            </a:r>
            <a:r>
              <a:rPr lang="ru-RU" sz="3200" dirty="0" smtClean="0"/>
              <a:t> </a:t>
            </a:r>
            <a:r>
              <a:rPr lang="ru-RU" sz="3200" dirty="0"/>
              <a:t>не может читать/записывать произвольные файлы на жесткий диск, копировать их или вызывать программы</a:t>
            </a:r>
            <a:r>
              <a:rPr lang="ru-RU" sz="3200" dirty="0" smtClean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err="1"/>
              <a:t>JavaScript</a:t>
            </a:r>
            <a:r>
              <a:rPr lang="ru-RU" sz="3200" dirty="0"/>
              <a:t>, работающий в одной вкладке, не может общаться с другими вкладками и окнами, за исключением случая, когда он сам открыл это окно или несколько вкладок из одного источника (одинаковый домен, порт, протокол</a:t>
            </a:r>
            <a:r>
              <a:rPr lang="ru-RU" sz="3200" dirty="0" smtClean="0"/>
              <a:t>).</a:t>
            </a:r>
            <a:endParaRPr lang="en-US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/>
              <a:t>Из </a:t>
            </a:r>
            <a:r>
              <a:rPr lang="ru-RU" sz="3200" dirty="0" err="1"/>
              <a:t>JavaScript</a:t>
            </a:r>
            <a:r>
              <a:rPr lang="ru-RU" sz="3200" dirty="0"/>
              <a:t> можно легко посылать запросы на сервер, с которого пришла страница. Запрос на другой домен тоже возможен, но менее </a:t>
            </a:r>
            <a:r>
              <a:rPr lang="ru-RU" sz="3200" dirty="0" smtClean="0"/>
              <a:t>удобен</a:t>
            </a:r>
            <a:r>
              <a:rPr lang="en-US" sz="3200" dirty="0"/>
              <a:t>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420127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6669" y="528034"/>
            <a:ext cx="106250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/>
              <a:t>В чём уникальность </a:t>
            </a:r>
            <a:r>
              <a:rPr lang="en-US" sz="4400" dirty="0" err="1" smtClean="0"/>
              <a:t>Javascript</a:t>
            </a:r>
            <a:r>
              <a:rPr lang="en-US" sz="4400" dirty="0"/>
              <a:t>?</a:t>
            </a:r>
            <a:endParaRPr lang="ru-RU" sz="4400" dirty="0"/>
          </a:p>
        </p:txBody>
      </p:sp>
      <p:sp>
        <p:nvSpPr>
          <p:cNvPr id="2" name="TextBox 1"/>
          <p:cNvSpPr txBox="1"/>
          <p:nvPr/>
        </p:nvSpPr>
        <p:spPr>
          <a:xfrm>
            <a:off x="566669" y="1700011"/>
            <a:ext cx="11178863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/>
              <a:t>Полная интеграция с HTML/CSS.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/>
              <a:t>Простые вещи делаются просто.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/>
              <a:t>Поддерживается всеми распространёнными браузерами и включён по умолчанию</a:t>
            </a:r>
            <a:r>
              <a:rPr lang="ru-RU" sz="3200" dirty="0" smtClean="0"/>
              <a:t>.</a:t>
            </a:r>
            <a:endParaRPr lang="en-US" sz="3200" dirty="0" smtClean="0"/>
          </a:p>
          <a:p>
            <a:endParaRPr lang="en-US" sz="4000" dirty="0" smtClean="0"/>
          </a:p>
          <a:p>
            <a:pPr algn="ctr"/>
            <a:r>
              <a:rPr lang="ru-RU" sz="4000" b="1" dirty="0"/>
              <a:t>Этих трёх вещей одновременно нет больше ни в одной </a:t>
            </a:r>
            <a:r>
              <a:rPr lang="ru-RU" sz="4000" b="1" dirty="0" err="1"/>
              <a:t>браузерной</a:t>
            </a:r>
            <a:r>
              <a:rPr lang="ru-RU" sz="4000" b="1" dirty="0"/>
              <a:t> технологии.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81503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</TotalTime>
  <Words>2178</Words>
  <Application>Microsoft Office PowerPoint</Application>
  <PresentationFormat>Widescreen</PresentationFormat>
  <Paragraphs>517</Paragraphs>
  <Slides>73</Slides>
  <Notes>63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77" baseType="lpstr">
      <vt:lpstr>Calibri</vt:lpstr>
      <vt:lpstr>Arial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Bronishevsky, Vladislav</dc:creator>
  <cp:lastModifiedBy>Bronishevsky, Vladislav</cp:lastModifiedBy>
  <cp:revision>76</cp:revision>
  <dcterms:created xsi:type="dcterms:W3CDTF">2017-03-26T11:04:31Z</dcterms:created>
  <dcterms:modified xsi:type="dcterms:W3CDTF">2017-03-30T21:47:19Z</dcterms:modified>
</cp:coreProperties>
</file>