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9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82" r:id="rId25"/>
    <p:sldId id="283" r:id="rId26"/>
    <p:sldId id="287" r:id="rId27"/>
    <p:sldId id="285" r:id="rId28"/>
    <p:sldId id="286" r:id="rId29"/>
    <p:sldId id="284" r:id="rId30"/>
    <p:sldId id="288" r:id="rId31"/>
    <p:sldId id="289" r:id="rId32"/>
    <p:sldId id="291" r:id="rId33"/>
    <p:sldId id="290" r:id="rId34"/>
    <p:sldId id="293" r:id="rId35"/>
    <p:sldId id="295" r:id="rId36"/>
    <p:sldId id="296" r:id="rId37"/>
    <p:sldId id="297" r:id="rId38"/>
    <p:sldId id="299" r:id="rId39"/>
    <p:sldId id="298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4" r:id="rId64"/>
    <p:sldId id="325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8" r:id="rId86"/>
    <p:sldId id="347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</p:sldIdLst>
  <p:sldSz cx="12192000" cy="6858000"/>
  <p:notesSz cx="6858000" cy="9144000"/>
  <p:embeddedFontLst>
    <p:embeddedFont>
      <p:font typeface="Calibri" panose="020F0502020204030204" pitchFamily="34" charset="0"/>
      <p:regular r:id="rId100"/>
      <p:bold r:id="rId101"/>
      <p:italic r:id="rId102"/>
      <p:boldItalic r:id="rId103"/>
    </p:embeddedFont>
    <p:embeddedFont>
      <p:font typeface="Calibri Light" panose="020F0302020204030204" pitchFamily="34" charset="0"/>
      <p:regular r:id="rId104"/>
      <p:italic r:id="rId10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1.fntdata"/><Relationship Id="rId105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4.fntdata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85B27-240D-4039-99AE-2665CF48E62F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796B-85A4-406C-8AD2-8390D85C3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6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69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81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0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04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01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52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352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7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74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5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766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86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273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9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13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48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546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34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20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188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9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465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58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644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738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8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00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723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68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99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6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4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99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25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68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3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9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3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01EE-3E99-4FB3-9998-2969A18BC72A}" type="datetimeFigureOut">
              <a:rPr lang="ru-RU" smtClean="0"/>
              <a:t>06.04.2017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-convers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object-convers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descriptors-getters-setter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static-properties-and-method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064" y="1043189"/>
            <a:ext cx="10625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ТЕМА </a:t>
            </a:r>
            <a:r>
              <a:rPr lang="en-US" sz="4400" dirty="0"/>
              <a:t>B</a:t>
            </a:r>
            <a:r>
              <a:rPr lang="ru-RU" sz="4400" dirty="0" smtClean="0"/>
              <a:t>.</a:t>
            </a:r>
            <a:br>
              <a:rPr lang="ru-RU" sz="4400" dirty="0" smtClean="0"/>
            </a:br>
            <a:r>
              <a:rPr lang="ru-RU" sz="4400" dirty="0"/>
              <a:t>Замыкания. ООП. Описание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957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Лексическое окружение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en-US" sz="3200" dirty="0"/>
              <a:t>function </a:t>
            </a:r>
            <a:r>
              <a:rPr lang="en-US" sz="3200" dirty="0" err="1" smtClean="0"/>
              <a:t>doSmth</a:t>
            </a:r>
            <a:r>
              <a:rPr lang="en-US" sz="3200" dirty="0" smtClean="0"/>
              <a:t>(value) </a:t>
            </a:r>
            <a:r>
              <a:rPr lang="en-US" sz="3200" dirty="0"/>
              <a:t>{</a:t>
            </a:r>
          </a:p>
          <a:p>
            <a:r>
              <a:rPr lang="en-US" sz="3200" dirty="0"/>
              <a:t>  </a:t>
            </a:r>
            <a:r>
              <a:rPr lang="ru-RU" sz="3200" dirty="0" smtClean="0"/>
              <a:t> 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Мир',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phrase: undefined }</a:t>
            </a:r>
          </a:p>
          <a:p>
            <a:r>
              <a:rPr lang="en-US" sz="3200" dirty="0"/>
              <a:t>  </a:t>
            </a:r>
            <a:r>
              <a:rPr lang="ru-RU" sz="3200" dirty="0" smtClean="0"/>
              <a:t>  </a:t>
            </a:r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phrase = "</a:t>
            </a:r>
            <a:r>
              <a:rPr lang="ru-RU" sz="3200" dirty="0"/>
              <a:t>Привет, " + </a:t>
            </a:r>
            <a:r>
              <a:rPr lang="en-US" sz="3200" dirty="0" smtClean="0"/>
              <a:t>value;</a:t>
            </a:r>
            <a:endParaRPr lang="en-US" sz="3200" dirty="0"/>
          </a:p>
          <a:p>
            <a:endParaRPr lang="en-US" sz="3200" dirty="0"/>
          </a:p>
          <a:p>
            <a:r>
              <a:rPr lang="ru-RU" sz="3200" dirty="0" smtClean="0"/>
              <a:t>  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= {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value: 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Мир',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phrase: '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Привет, Мир </a:t>
            </a:r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</a:rPr>
              <a:t>'}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200" dirty="0"/>
              <a:t>  </a:t>
            </a:r>
            <a:r>
              <a:rPr lang="ru-RU" sz="3200" dirty="0" smtClean="0"/>
              <a:t>  </a:t>
            </a:r>
            <a:r>
              <a:rPr lang="en-US" sz="3200" dirty="0" smtClean="0"/>
              <a:t>alert</a:t>
            </a:r>
            <a:r>
              <a:rPr lang="en-US" sz="3200" dirty="0"/>
              <a:t>( phrase );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 err="1" smtClean="0"/>
              <a:t>doSmth</a:t>
            </a:r>
            <a:r>
              <a:rPr lang="en-US" sz="3200" dirty="0" smtClean="0"/>
              <a:t>(</a:t>
            </a:r>
            <a:r>
              <a:rPr lang="ru-RU" sz="3200" dirty="0"/>
              <a:t>'</a:t>
            </a:r>
            <a:r>
              <a:rPr lang="ru-RU" sz="3200" dirty="0" smtClean="0"/>
              <a:t>Мир');</a:t>
            </a:r>
          </a:p>
        </p:txBody>
      </p:sp>
    </p:spTree>
    <p:extLst>
      <p:ext uri="{BB962C8B-B14F-4D97-AF65-F5344CB8AC3E}">
        <p14:creationId xmlns:p14="http://schemas.microsoft.com/office/powerpoint/2010/main" val="105054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</a:p>
          <a:p>
            <a:endParaRPr lang="ru-RU" sz="4400" dirty="0"/>
          </a:p>
          <a:p>
            <a:r>
              <a:rPr lang="ru-RU" sz="3600" dirty="0"/>
              <a:t>Из функции мы можем обратиться не только к локальной переменной, но и к </a:t>
            </a:r>
            <a:r>
              <a:rPr lang="ru-RU" sz="3600" dirty="0" smtClean="0"/>
              <a:t>внешней.</a:t>
            </a:r>
          </a:p>
          <a:p>
            <a:endParaRPr lang="ru-RU" sz="3600" dirty="0"/>
          </a:p>
          <a:p>
            <a:r>
              <a:rPr lang="ru-RU" sz="3600" dirty="0"/>
              <a:t>Интерпретатор, при доступе к переменной, сначала пытается найти переменную в текущем </a:t>
            </a:r>
            <a:r>
              <a:rPr lang="ru-RU" sz="3600" dirty="0" err="1"/>
              <a:t>LexicalEnvironment</a:t>
            </a:r>
            <a:r>
              <a:rPr lang="ru-RU" sz="3600" dirty="0"/>
              <a:t>, а затем, если её нет – ищет во внешнем объекте переменных</a:t>
            </a:r>
            <a:r>
              <a:rPr lang="ru-RU" sz="36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160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</a:p>
          <a:p>
            <a:endParaRPr lang="ru-RU" sz="4400" dirty="0" smtClean="0"/>
          </a:p>
          <a:p>
            <a:r>
              <a:rPr lang="en-US" sz="3600" dirty="0" err="1"/>
              <a:t>v</a:t>
            </a:r>
            <a:r>
              <a:rPr lang="en-US" sz="3600" dirty="0" err="1" smtClean="0"/>
              <a:t>ar</a:t>
            </a:r>
            <a:r>
              <a:rPr lang="en-US" sz="3600" dirty="0" smtClean="0"/>
              <a:t> value = </a:t>
            </a:r>
            <a:r>
              <a:rPr lang="ru-RU" sz="3600" dirty="0" smtClean="0"/>
              <a:t>"</a:t>
            </a:r>
            <a:r>
              <a:rPr lang="en-US" sz="3600" dirty="0" err="1" smtClean="0"/>
              <a:t>smth</a:t>
            </a:r>
            <a:r>
              <a:rPr lang="ru-RU" sz="3600" dirty="0" smtClean="0"/>
              <a:t>"</a:t>
            </a:r>
            <a:r>
              <a:rPr lang="en-US" sz="3600" dirty="0" smtClean="0"/>
              <a:t>;</a:t>
            </a:r>
          </a:p>
          <a:p>
            <a:endParaRPr lang="en-US" sz="3600" dirty="0"/>
          </a:p>
          <a:p>
            <a:r>
              <a:rPr lang="en-US" sz="3600" dirty="0" smtClean="0"/>
              <a:t>function </a:t>
            </a:r>
            <a:r>
              <a:rPr lang="en-US" sz="3600" dirty="0" err="1" smtClean="0"/>
              <a:t>doSmth</a:t>
            </a:r>
            <a:r>
              <a:rPr lang="en-US" sz="3600" dirty="0" smtClean="0"/>
              <a:t> ( ) {</a:t>
            </a:r>
          </a:p>
          <a:p>
            <a:r>
              <a:rPr lang="en-US" sz="3600" dirty="0" smtClean="0"/>
              <a:t>   alert(value);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36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smth</a:t>
            </a:r>
            <a:r>
              <a:rPr lang="ru-RU" sz="36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 smtClean="0"/>
              <a:t>}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180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</a:p>
          <a:p>
            <a:endParaRPr lang="ru-RU" sz="4400" dirty="0" smtClean="0"/>
          </a:p>
          <a:p>
            <a:r>
              <a:rPr lang="ru-RU" sz="3200" dirty="0"/>
              <a:t>При создании функция получает скрытое </a:t>
            </a:r>
            <a:r>
              <a:rPr lang="ru-RU" sz="3200" dirty="0" smtClean="0"/>
              <a:t>свойство</a:t>
            </a:r>
            <a:endParaRPr lang="en-US" sz="3200" dirty="0"/>
          </a:p>
          <a:p>
            <a:r>
              <a:rPr lang="en-US" sz="3200" b="1" dirty="0" smtClean="0"/>
              <a:t>[[ Scope ]]</a:t>
            </a:r>
            <a:r>
              <a:rPr lang="ru-RU" sz="3200" dirty="0" smtClean="0"/>
              <a:t>, </a:t>
            </a:r>
            <a:r>
              <a:rPr lang="ru-RU" sz="3200" dirty="0"/>
              <a:t>которое ссылается на лексическое окружение, в котором она была создана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 smtClean="0"/>
              <a:t>doSmth</a:t>
            </a:r>
            <a:r>
              <a:rPr lang="en-US" sz="3200" dirty="0" smtClean="0"/>
              <a:t>.[[ Scope ]] = window</a:t>
            </a:r>
          </a:p>
          <a:p>
            <a:endParaRPr lang="en-US" sz="3200" dirty="0"/>
          </a:p>
          <a:p>
            <a:r>
              <a:rPr lang="ru-RU" sz="3200" dirty="0"/>
              <a:t>При запуске функции её объект </a:t>
            </a:r>
            <a:r>
              <a:rPr lang="ru-RU" sz="3200" dirty="0" smtClean="0"/>
              <a:t>переменных</a:t>
            </a:r>
            <a:r>
              <a:rPr lang="en-US" sz="3200" dirty="0" smtClean="0"/>
              <a:t> </a:t>
            </a:r>
            <a:r>
              <a:rPr lang="en-US" sz="3200" b="1" dirty="0" err="1" smtClean="0"/>
              <a:t>LexicalEnvironment</a:t>
            </a:r>
            <a:r>
              <a:rPr lang="en-US" sz="3200" dirty="0" smtClean="0"/>
              <a:t> </a:t>
            </a:r>
            <a:r>
              <a:rPr lang="ru-RU" sz="3200" dirty="0" smtClean="0"/>
              <a:t>получает ссылку на "внешнее лексическое окружение" со значением из </a:t>
            </a:r>
            <a:r>
              <a:rPr lang="en-US" sz="3200" b="1" dirty="0" smtClean="0"/>
              <a:t>[[ Scope ]]</a:t>
            </a:r>
            <a:r>
              <a:rPr lang="en-US" sz="3200" dirty="0" smtClean="0"/>
              <a:t>.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659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</a:p>
          <a:p>
            <a:endParaRPr lang="ru-RU" sz="4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Каждая функция при создании получает </a:t>
            </a:r>
            <a:r>
              <a:rPr lang="ru-RU" sz="3200" dirty="0" smtClean="0"/>
              <a:t>ссылку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/>
              <a:t>[[ Scope ]]</a:t>
            </a:r>
            <a:r>
              <a:rPr lang="en-US" sz="3200" dirty="0" smtClean="0"/>
              <a:t> </a:t>
            </a:r>
            <a:r>
              <a:rPr lang="ru-RU" sz="3200" dirty="0"/>
              <a:t>на объект с переменными, в контексте которого была создана</a:t>
            </a:r>
            <a:r>
              <a:rPr lang="ru-RU" sz="3200" dirty="0" smtClean="0"/>
              <a:t>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При запуске функции создаётся новый объект с </a:t>
            </a:r>
            <a:r>
              <a:rPr lang="ru-RU" sz="3200" dirty="0" smtClean="0"/>
              <a:t>переменными</a:t>
            </a:r>
            <a:r>
              <a:rPr lang="en-US" sz="3200" dirty="0"/>
              <a:t> </a:t>
            </a:r>
            <a:r>
              <a:rPr lang="en-US" sz="3200" b="1" dirty="0" err="1" smtClean="0"/>
              <a:t>LexicalEnvironment</a:t>
            </a:r>
            <a:r>
              <a:rPr lang="en-US" sz="3200" dirty="0" smtClean="0"/>
              <a:t>. </a:t>
            </a:r>
            <a:r>
              <a:rPr lang="ru-RU" sz="3200" dirty="0"/>
              <a:t>Он получает ссылку на внешний объект переменных </a:t>
            </a:r>
            <a:r>
              <a:rPr lang="ru-RU" sz="3200" dirty="0" smtClean="0"/>
              <a:t>из</a:t>
            </a:r>
            <a:r>
              <a:rPr lang="en-US" sz="3200" dirty="0" smtClean="0"/>
              <a:t> </a:t>
            </a:r>
            <a:r>
              <a:rPr lang="en-US" sz="3200" b="1" dirty="0"/>
              <a:t>[[ Scope </a:t>
            </a:r>
            <a:r>
              <a:rPr lang="en-US" sz="3200" b="1" dirty="0" smtClean="0"/>
              <a:t>]]</a:t>
            </a:r>
            <a:r>
              <a:rPr lang="en-US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При поиске переменных он осуществляется сначала в текущем объекте переменных, а потом – по этой ссылке.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220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094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Доступ ко внешним переменным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dirty="0" smtClean="0"/>
              <a:t>function </a:t>
            </a:r>
            <a:r>
              <a:rPr lang="en-US" sz="2800" dirty="0"/>
              <a:t>foo()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 = 2;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= {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a: 2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sz="2800" dirty="0" smtClean="0"/>
          </a:p>
          <a:p>
            <a:r>
              <a:rPr lang="en-US" sz="2800" dirty="0" smtClean="0"/>
              <a:t>    function </a:t>
            </a:r>
            <a:r>
              <a:rPr lang="en-US" sz="2800" dirty="0"/>
              <a:t>bar() </a:t>
            </a:r>
            <a:r>
              <a:rPr lang="en-US" sz="2800" dirty="0" smtClean="0"/>
              <a:t>{ 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 [[ Scope ]] -&gt;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{ a: 2 }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console.log</a:t>
            </a:r>
            <a:r>
              <a:rPr lang="en-US" sz="2800" dirty="0"/>
              <a:t>( a </a:t>
            </a:r>
            <a:r>
              <a:rPr lang="en-US" sz="2800" dirty="0" smtClean="0"/>
              <a:t>);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 LE2 = {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но при запуске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bar()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получает ссылку на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[[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Scope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]]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, в котором она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была создана, т.е.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-&gt; LE 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{ a: 2 }</a:t>
            </a:r>
            <a:endParaRPr lang="en-US" sz="2800" dirty="0"/>
          </a:p>
          <a:p>
            <a:r>
              <a:rPr lang="en-US" sz="2800" dirty="0" smtClean="0"/>
              <a:t>    }</a:t>
            </a:r>
            <a:endParaRPr lang="en-US" sz="2800" dirty="0"/>
          </a:p>
          <a:p>
            <a:r>
              <a:rPr lang="en-US" sz="2800" dirty="0" smtClean="0"/>
              <a:t>    return </a:t>
            </a:r>
            <a:r>
              <a:rPr lang="en-US" sz="2800" dirty="0"/>
              <a:t>bar;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baz</a:t>
            </a:r>
            <a:r>
              <a:rPr lang="en-US" sz="2800" dirty="0"/>
              <a:t> = foo</a:t>
            </a:r>
            <a:r>
              <a:rPr lang="en-US" sz="2800" dirty="0" smtClean="0"/>
              <a:t>();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LexicalEnvironment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baz</a:t>
            </a:r>
            <a:r>
              <a:rPr lang="en-US" sz="2800" dirty="0" smtClean="0"/>
              <a:t>();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[[ Scope ]]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-&gt;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{ a: 2 }</a:t>
            </a:r>
            <a:endParaRPr lang="ru-RU" sz="4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3200" dirty="0"/>
              <a:t>Благодаря тому, где </a:t>
            </a:r>
            <a:r>
              <a:rPr lang="en-US" sz="3200" dirty="0" smtClean="0"/>
              <a:t>bar</a:t>
            </a:r>
            <a:r>
              <a:rPr lang="ru-RU" sz="3200" dirty="0" smtClean="0"/>
              <a:t> </a:t>
            </a:r>
            <a:r>
              <a:rPr lang="ru-RU" sz="3200" dirty="0"/>
              <a:t>была объявлена, у </a:t>
            </a:r>
            <a:r>
              <a:rPr lang="ru-RU" sz="3200" dirty="0" err="1"/>
              <a:t>bar</a:t>
            </a:r>
            <a:r>
              <a:rPr lang="ru-RU" sz="3200" dirty="0"/>
              <a:t>() есть замыкание лексической области видимости на </a:t>
            </a:r>
            <a:r>
              <a:rPr lang="ru-RU" sz="3200" dirty="0" smtClean="0"/>
              <a:t>внутренн</a:t>
            </a:r>
            <a:r>
              <a:rPr lang="ru-RU" sz="3200" dirty="0"/>
              <a:t>ю</a:t>
            </a:r>
            <a:r>
              <a:rPr lang="ru-RU" sz="3200" dirty="0" smtClean="0"/>
              <a:t>ю </a:t>
            </a:r>
            <a:r>
              <a:rPr lang="ru-RU" sz="3200" dirty="0"/>
              <a:t>область видимости </a:t>
            </a:r>
            <a:r>
              <a:rPr lang="ru-RU" sz="3200" dirty="0" err="1"/>
              <a:t>foo</a:t>
            </a:r>
            <a:r>
              <a:rPr lang="ru-RU" sz="3200" dirty="0"/>
              <a:t>(), которая удерживает область видимости для </a:t>
            </a:r>
            <a:r>
              <a:rPr lang="ru-RU" sz="3200" dirty="0" err="1"/>
              <a:t>bar</a:t>
            </a:r>
            <a:r>
              <a:rPr lang="ru-RU" sz="3200" dirty="0"/>
              <a:t>(), чтобы ссылаться на нее позднее.</a:t>
            </a:r>
          </a:p>
          <a:p>
            <a:endParaRPr lang="ru-RU" sz="3200" dirty="0"/>
          </a:p>
          <a:p>
            <a:r>
              <a:rPr lang="ru-RU" sz="3200" dirty="0" err="1"/>
              <a:t>bar</a:t>
            </a:r>
            <a:r>
              <a:rPr lang="ru-RU" sz="3200" dirty="0"/>
              <a:t>() все еще содержит ссылку на эту область видимости и эта ссылка называется </a:t>
            </a:r>
            <a:r>
              <a:rPr lang="ru-RU" sz="3200" b="1" dirty="0"/>
              <a:t>замыканием</a:t>
            </a:r>
            <a:r>
              <a:rPr lang="ru-RU" sz="3200" dirty="0"/>
              <a:t>.</a:t>
            </a:r>
            <a:endParaRPr lang="ru-RU" sz="4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3547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3600" b="1" dirty="0"/>
              <a:t>Замыкание</a:t>
            </a:r>
            <a:r>
              <a:rPr lang="ru-RU" sz="3600" dirty="0"/>
              <a:t> — это когда функция может запомнить и иметь доступ к своей лексической области видимости даже тогда, когда она вызывается вне своей лексической области видимости.</a:t>
            </a:r>
            <a:endParaRPr lang="ru-RU" sz="4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3600" b="1" dirty="0"/>
              <a:t>Замыкание</a:t>
            </a:r>
            <a:r>
              <a:rPr lang="ru-RU" sz="3600" dirty="0"/>
              <a:t> — это функция вместе со всеми внешними переменными, которые ей доступны.</a:t>
            </a:r>
            <a:endParaRPr lang="ru-RU" sz="4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094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dirty="0"/>
              <a:t>function foo() {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 = 2;</a:t>
            </a:r>
          </a:p>
          <a:p>
            <a:endParaRPr lang="ru-RU" sz="2800" dirty="0" smtClean="0"/>
          </a:p>
          <a:p>
            <a:r>
              <a:rPr lang="ru-RU" sz="2800" dirty="0"/>
              <a:t> </a:t>
            </a:r>
            <a:r>
              <a:rPr lang="ru-RU" sz="2800" dirty="0" smtClean="0"/>
              <a:t>   </a:t>
            </a:r>
            <a:r>
              <a:rPr lang="en-US" sz="2800" dirty="0" smtClean="0"/>
              <a:t>function </a:t>
            </a:r>
            <a:r>
              <a:rPr lang="en-US" sz="2800" dirty="0" err="1"/>
              <a:t>baz</a:t>
            </a:r>
            <a:r>
              <a:rPr lang="en-US" sz="2800" dirty="0"/>
              <a:t>() {</a:t>
            </a:r>
          </a:p>
          <a:p>
            <a:r>
              <a:rPr lang="ru-RU" sz="2800" dirty="0" smtClean="0"/>
              <a:t>        </a:t>
            </a:r>
            <a:r>
              <a:rPr lang="en-US" sz="2800" dirty="0" smtClean="0"/>
              <a:t>console.log</a:t>
            </a:r>
            <a:r>
              <a:rPr lang="en-US" sz="2800" dirty="0"/>
              <a:t>( a );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ru-RU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ru-RU" sz="2800" dirty="0" smtClean="0"/>
              <a:t>    </a:t>
            </a:r>
            <a:r>
              <a:rPr lang="en-US" sz="2800" dirty="0" smtClean="0"/>
              <a:t>bar</a:t>
            </a:r>
            <a:r>
              <a:rPr lang="en-US" sz="2800" dirty="0"/>
              <a:t>( </a:t>
            </a:r>
            <a:r>
              <a:rPr lang="en-US" sz="2800" dirty="0" err="1"/>
              <a:t>baz</a:t>
            </a:r>
            <a:r>
              <a:rPr lang="en-US" sz="2800" dirty="0"/>
              <a:t> 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function bar(</a:t>
            </a:r>
            <a:r>
              <a:rPr lang="en-US" sz="2800" dirty="0" err="1"/>
              <a:t>fn</a:t>
            </a:r>
            <a:r>
              <a:rPr lang="en-US" sz="2800" dirty="0"/>
              <a:t>) {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/>
              <a:t>fn</a:t>
            </a:r>
            <a:r>
              <a:rPr lang="en-US" sz="2800" dirty="0"/>
              <a:t>();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смотри мам, я видел замыкание!</a:t>
            </a:r>
          </a:p>
          <a:p>
            <a:r>
              <a:rPr lang="ru-RU" sz="2800" dirty="0"/>
              <a:t>}</a:t>
            </a:r>
            <a:endParaRPr lang="ru-RU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Глобальный объект</a:t>
            </a:r>
          </a:p>
          <a:p>
            <a:endParaRPr lang="ru-RU" sz="4400" dirty="0"/>
          </a:p>
          <a:p>
            <a:r>
              <a:rPr lang="ru-RU" sz="3600" dirty="0"/>
              <a:t>В </a:t>
            </a:r>
            <a:r>
              <a:rPr lang="ru-RU" sz="3600" dirty="0" err="1" smtClean="0"/>
              <a:t>Java</a:t>
            </a:r>
            <a:r>
              <a:rPr lang="en-US" sz="3600" dirty="0" smtClean="0"/>
              <a:t>s</a:t>
            </a:r>
            <a:r>
              <a:rPr lang="ru-RU" sz="3600" dirty="0" err="1" smtClean="0"/>
              <a:t>cript</a:t>
            </a:r>
            <a:r>
              <a:rPr lang="ru-RU" sz="3600" dirty="0" smtClean="0"/>
              <a:t> </a:t>
            </a:r>
            <a:r>
              <a:rPr lang="ru-RU" sz="3600" dirty="0"/>
              <a:t>все глобальные переменные и функции являются свойствами специального объекта, который </a:t>
            </a:r>
            <a:r>
              <a:rPr lang="ru-RU" sz="3600" dirty="0" smtClean="0"/>
              <a:t>называется</a:t>
            </a:r>
            <a:r>
              <a:rPr lang="en-US" sz="3600" dirty="0" smtClean="0"/>
              <a:t> </a:t>
            </a:r>
            <a:r>
              <a:rPr lang="ru-RU" sz="3600" dirty="0"/>
              <a:t>"</a:t>
            </a:r>
            <a:r>
              <a:rPr lang="ru-RU" sz="3600" dirty="0" smtClean="0"/>
              <a:t>глобальный объект</a:t>
            </a:r>
            <a:r>
              <a:rPr lang="ru-RU" sz="3600" dirty="0"/>
              <a:t>"</a:t>
            </a:r>
            <a:r>
              <a:rPr lang="ru-RU" sz="3600" dirty="0" smtClean="0"/>
              <a:t> </a:t>
            </a:r>
            <a:r>
              <a:rPr lang="ru-RU" sz="3600" dirty="0"/>
              <a:t>(</a:t>
            </a:r>
            <a:r>
              <a:rPr lang="ru-RU" sz="3600" b="1" dirty="0" err="1"/>
              <a:t>global</a:t>
            </a:r>
            <a:r>
              <a:rPr lang="ru-RU" sz="3600" b="1" dirty="0"/>
              <a:t> </a:t>
            </a:r>
            <a:r>
              <a:rPr lang="ru-RU" sz="3600" b="1" dirty="0" err="1"/>
              <a:t>object</a:t>
            </a:r>
            <a:r>
              <a:rPr lang="ru-RU" sz="3600" dirty="0"/>
              <a:t>).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18251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709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endParaRPr lang="en-US" sz="4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fn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/>
              <a:t>function foo()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a = 2;</a:t>
            </a:r>
          </a:p>
          <a:p>
            <a:r>
              <a:rPr lang="en-US" sz="2400" dirty="0" smtClean="0"/>
              <a:t>    function </a:t>
            </a:r>
            <a:r>
              <a:rPr lang="en-US" sz="2400" dirty="0" err="1"/>
              <a:t>baz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smtClean="0"/>
              <a:t>console.log</a:t>
            </a:r>
            <a:r>
              <a:rPr lang="en-US" sz="2400" dirty="0"/>
              <a:t>( a </a:t>
            </a:r>
            <a:r>
              <a:rPr lang="en-US" sz="2400" dirty="0" smtClean="0"/>
              <a:t>); }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fn</a:t>
            </a:r>
            <a:r>
              <a:rPr lang="en-US" sz="2400" dirty="0" smtClean="0"/>
              <a:t> = </a:t>
            </a:r>
            <a:r>
              <a:rPr lang="en-US" sz="2400" dirty="0" err="1" smtClean="0"/>
              <a:t>baz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присваиваем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baz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'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глобальной переменной</a:t>
            </a:r>
          </a:p>
          <a:p>
            <a:r>
              <a:rPr lang="ru-RU" sz="2400" dirty="0" smtClean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/>
              <a:t>function bar()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fn</a:t>
            </a:r>
            <a:r>
              <a:rPr lang="en-US" sz="2400" dirty="0"/>
              <a:t>();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смотри мам, я видел замыкание!</a:t>
            </a:r>
          </a:p>
          <a:p>
            <a:r>
              <a:rPr lang="ru-RU" sz="2400" dirty="0" smtClean="0"/>
              <a:t>}</a:t>
            </a:r>
            <a:endParaRPr lang="en-US" sz="2400" dirty="0" smtClean="0"/>
          </a:p>
          <a:p>
            <a:endParaRPr lang="ru-RU" sz="2800" dirty="0"/>
          </a:p>
          <a:p>
            <a:r>
              <a:rPr lang="en-US" sz="2400" dirty="0" smtClean="0"/>
              <a:t>foo();</a:t>
            </a:r>
            <a:endParaRPr lang="en-US" sz="2400" dirty="0"/>
          </a:p>
          <a:p>
            <a:r>
              <a:rPr lang="en-US" sz="2400" dirty="0"/>
              <a:t>bar();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// 2</a:t>
            </a:r>
            <a:endParaRPr lang="ru-RU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Примеры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function wait(message) </a:t>
            </a:r>
            <a:r>
              <a:rPr lang="en-US" sz="3200" dirty="0" smtClean="0"/>
              <a:t>{</a:t>
            </a:r>
            <a:endParaRPr lang="ru-RU" sz="3200" dirty="0"/>
          </a:p>
          <a:p>
            <a:r>
              <a:rPr lang="ru-RU" sz="3200" dirty="0" smtClean="0"/>
              <a:t>    </a:t>
            </a:r>
            <a:r>
              <a:rPr lang="en-US" sz="3200" dirty="0" err="1" smtClean="0"/>
              <a:t>setTimeout</a:t>
            </a:r>
            <a:r>
              <a:rPr lang="en-US" sz="3200" dirty="0"/>
              <a:t>( function timer</a:t>
            </a:r>
            <a:r>
              <a:rPr lang="en-US" sz="3200" dirty="0" smtClean="0"/>
              <a:t>(){</a:t>
            </a:r>
            <a:endParaRPr lang="ru-RU" sz="3200" dirty="0" smtClean="0"/>
          </a:p>
          <a:p>
            <a:r>
              <a:rPr lang="ru-RU" sz="3200" dirty="0"/>
              <a:t> </a:t>
            </a:r>
            <a:r>
              <a:rPr lang="ru-RU" sz="3200" dirty="0" smtClean="0"/>
              <a:t>       </a:t>
            </a:r>
            <a:r>
              <a:rPr lang="en-US" sz="3200" dirty="0" smtClean="0"/>
              <a:t>console.log</a:t>
            </a:r>
            <a:r>
              <a:rPr lang="en-US" sz="3200" dirty="0"/>
              <a:t>( message );</a:t>
            </a:r>
          </a:p>
          <a:p>
            <a:r>
              <a:rPr lang="ru-RU" sz="3200" dirty="0" smtClean="0"/>
              <a:t>    </a:t>
            </a:r>
            <a:r>
              <a:rPr lang="en-US" sz="3200" dirty="0" smtClean="0"/>
              <a:t>}, </a:t>
            </a:r>
            <a:r>
              <a:rPr lang="en-US" sz="3200" dirty="0"/>
              <a:t>1000 </a:t>
            </a:r>
            <a:r>
              <a:rPr lang="en-US" sz="3200" dirty="0" smtClean="0"/>
              <a:t>);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ru-RU" sz="3200" dirty="0" smtClean="0"/>
          </a:p>
          <a:p>
            <a:r>
              <a:rPr lang="en-US" sz="3200" dirty="0" smtClean="0"/>
              <a:t>wait</a:t>
            </a:r>
            <a:r>
              <a:rPr lang="en-US" sz="3200" dirty="0"/>
              <a:t>( "</a:t>
            </a:r>
            <a:r>
              <a:rPr lang="ru-RU" sz="3200" dirty="0"/>
              <a:t>Привет, замыкание!" );</a:t>
            </a:r>
            <a:endParaRPr lang="ru-RU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Примеры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Глубоко во внутренностях </a:t>
            </a:r>
            <a:r>
              <a:rPr lang="ru-RU" sz="3200" dirty="0" smtClean="0"/>
              <a:t>движка, </a:t>
            </a:r>
            <a:r>
              <a:rPr lang="ru-RU" sz="3200" dirty="0"/>
              <a:t>встроенная </a:t>
            </a:r>
            <a:r>
              <a:rPr lang="ru-RU" sz="3200" dirty="0" smtClean="0"/>
              <a:t>функция </a:t>
            </a:r>
          </a:p>
          <a:p>
            <a:r>
              <a:rPr lang="en-US" sz="3200" dirty="0" err="1" smtClean="0"/>
              <a:t>setTimeout</a:t>
            </a:r>
            <a:r>
              <a:rPr lang="en-US" sz="3200" dirty="0" smtClean="0"/>
              <a:t>(...) </a:t>
            </a:r>
            <a:r>
              <a:rPr lang="ru-RU" sz="3200" dirty="0"/>
              <a:t>держит ссылку на некоторый параметр, возможно </a:t>
            </a:r>
            <a:r>
              <a:rPr lang="ru-RU" sz="3200" dirty="0" smtClean="0"/>
              <a:t>названный </a:t>
            </a:r>
            <a:r>
              <a:rPr lang="en-US" sz="3200" dirty="0" err="1" smtClean="0"/>
              <a:t>fn</a:t>
            </a:r>
            <a:r>
              <a:rPr lang="en-US" sz="3200" dirty="0" smtClean="0"/>
              <a:t> </a:t>
            </a:r>
            <a:r>
              <a:rPr lang="ru-RU" sz="3200" dirty="0" smtClean="0"/>
              <a:t>или </a:t>
            </a:r>
            <a:r>
              <a:rPr lang="en-US" sz="3200" dirty="0" err="1" smtClean="0"/>
              <a:t>func</a:t>
            </a:r>
            <a:r>
              <a:rPr lang="ru-RU" sz="3200" dirty="0"/>
              <a:t>, или как-то похоже. Движок выполняет эту функцию, которая вызывает нашу внутреннюю </a:t>
            </a:r>
            <a:r>
              <a:rPr lang="ru-RU" sz="3200" dirty="0" smtClean="0"/>
              <a:t>функцию</a:t>
            </a:r>
            <a:r>
              <a:rPr lang="en-US" sz="3200" dirty="0" smtClean="0"/>
              <a:t> timer</a:t>
            </a:r>
            <a:r>
              <a:rPr lang="ru-RU" sz="3200" dirty="0" smtClean="0"/>
              <a:t>, а ссылка </a:t>
            </a:r>
            <a:r>
              <a:rPr lang="ru-RU" sz="3200" dirty="0"/>
              <a:t>на лексическую область видимости все еще остается целой. 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0859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Примеры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function </a:t>
            </a:r>
            <a:r>
              <a:rPr lang="en-US" sz="3200" dirty="0" err="1"/>
              <a:t>setupBot</a:t>
            </a:r>
            <a:r>
              <a:rPr lang="en-US" sz="3200" dirty="0"/>
              <a:t>(</a:t>
            </a:r>
            <a:r>
              <a:rPr lang="en-US" sz="3200" dirty="0" err="1"/>
              <a:t>name,selector</a:t>
            </a:r>
            <a:r>
              <a:rPr lang="en-US" sz="3200" dirty="0"/>
              <a:t>) {</a:t>
            </a:r>
          </a:p>
          <a:p>
            <a:r>
              <a:rPr lang="ru-RU" sz="3200" dirty="0" smtClean="0"/>
              <a:t>    </a:t>
            </a:r>
            <a:r>
              <a:rPr lang="en-US" sz="3200" dirty="0" smtClean="0"/>
              <a:t>$( </a:t>
            </a:r>
            <a:r>
              <a:rPr lang="en-US" sz="3200" dirty="0"/>
              <a:t>selector ).click( function activator</a:t>
            </a:r>
            <a:r>
              <a:rPr lang="en-US" sz="3200" dirty="0" smtClean="0"/>
              <a:t>()</a:t>
            </a:r>
            <a:r>
              <a:rPr lang="ru-RU" sz="3200" dirty="0" smtClean="0"/>
              <a:t> </a:t>
            </a:r>
            <a:r>
              <a:rPr lang="en-US" sz="3200" dirty="0" smtClean="0"/>
              <a:t>{</a:t>
            </a:r>
          </a:p>
          <a:p>
            <a:r>
              <a:rPr lang="ru-RU" sz="3200" dirty="0" smtClean="0"/>
              <a:t>        </a:t>
            </a:r>
            <a:r>
              <a:rPr lang="en-US" sz="3200" dirty="0" smtClean="0"/>
              <a:t>console.log( "</a:t>
            </a:r>
            <a:r>
              <a:rPr lang="ru-RU" sz="3200" dirty="0" smtClean="0"/>
              <a:t>Активирую: " + </a:t>
            </a:r>
            <a:r>
              <a:rPr lang="en-US" sz="3200" dirty="0" smtClean="0"/>
              <a:t>name );</a:t>
            </a:r>
          </a:p>
          <a:p>
            <a:r>
              <a:rPr lang="ru-RU" sz="3200" dirty="0" smtClean="0"/>
              <a:t>    </a:t>
            </a:r>
            <a:r>
              <a:rPr lang="en-US" sz="3200" dirty="0" smtClean="0"/>
              <a:t>});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ru-RU" sz="3200" dirty="0" smtClean="0"/>
          </a:p>
          <a:p>
            <a:endParaRPr lang="en-US" sz="3200" dirty="0"/>
          </a:p>
          <a:p>
            <a:r>
              <a:rPr lang="en-US" sz="3200" dirty="0" err="1"/>
              <a:t>setupBot</a:t>
            </a:r>
            <a:r>
              <a:rPr lang="en-US" sz="3200" dirty="0"/>
              <a:t>( "Closure Bot 1", "#bot_1" );</a:t>
            </a:r>
          </a:p>
          <a:p>
            <a:r>
              <a:rPr lang="en-US" sz="3200" dirty="0" err="1"/>
              <a:t>setupBot</a:t>
            </a:r>
            <a:r>
              <a:rPr lang="en-US" sz="3200" dirty="0"/>
              <a:t>( "Closure Bot 2", "#bot_2" );</a:t>
            </a:r>
            <a:endParaRPr lang="ru-RU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0631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Примеры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Ф</a:t>
            </a:r>
            <a:r>
              <a:rPr lang="ru-RU" sz="3200" dirty="0" smtClean="0"/>
              <a:t>актически</a:t>
            </a:r>
            <a:r>
              <a:rPr lang="ru-RU" sz="3200" dirty="0"/>
              <a:t> когда бы и где бы вы ни обращались с функциями (у который есть доступ к их собственным лексическим областям видимости</a:t>
            </a:r>
            <a:r>
              <a:rPr lang="ru-RU" sz="3200" dirty="0" smtClean="0"/>
              <a:t>) </a:t>
            </a:r>
            <a:r>
              <a:rPr lang="ru-RU" sz="3200" dirty="0"/>
              <a:t>и ни передавали их повсюду, вы скорее всего увидите, что эти функции образуют замыкание. Будь это таймеры, обработчики событий, </a:t>
            </a:r>
            <a:r>
              <a:rPr lang="ru-RU" sz="3200" dirty="0" err="1"/>
              <a:t>Ajax</a:t>
            </a:r>
            <a:r>
              <a:rPr lang="ru-RU" sz="3200" dirty="0"/>
              <a:t>-запросы, кросс-оконные сообщения, </a:t>
            </a:r>
            <a:r>
              <a:rPr lang="ru-RU" sz="3200" dirty="0" smtClean="0"/>
              <a:t>веб-</a:t>
            </a:r>
            <a:r>
              <a:rPr lang="ru-RU" sz="3200" dirty="0" err="1" smtClean="0"/>
              <a:t>воркеры</a:t>
            </a:r>
            <a:r>
              <a:rPr lang="ru-RU" sz="3200" dirty="0" smtClean="0"/>
              <a:t> </a:t>
            </a:r>
            <a:r>
              <a:rPr lang="ru-RU" sz="3200" dirty="0"/>
              <a:t>или любые другие асинхронные (или синхронные!) задачи, когда вы передаете </a:t>
            </a:r>
            <a:r>
              <a:rPr lang="en-US" sz="3200" b="1" i="1" dirty="0" smtClean="0"/>
              <a:t>callback</a:t>
            </a:r>
            <a:r>
              <a:rPr lang="ru-RU" sz="3200" b="1" i="1" dirty="0" smtClean="0"/>
              <a:t>-функцию</a:t>
            </a:r>
            <a:r>
              <a:rPr lang="ru-RU" sz="3200" dirty="0"/>
              <a:t>, приготовьтесь </a:t>
            </a:r>
            <a:r>
              <a:rPr lang="ru-RU" sz="3200" dirty="0" smtClean="0"/>
              <a:t>к тому, что вы используете замыкание!</a:t>
            </a:r>
            <a:endParaRPr lang="ru-RU" sz="3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console.log( </a:t>
            </a:r>
            <a:r>
              <a:rPr lang="en-US" sz="3200" dirty="0" err="1"/>
              <a:t>i</a:t>
            </a:r>
            <a:r>
              <a:rPr lang="en-US" sz="3200" dirty="0"/>
              <a:t> );</a:t>
            </a:r>
          </a:p>
          <a:p>
            <a:r>
              <a:rPr lang="en-US" sz="3200" dirty="0"/>
              <a:t>	}, </a:t>
            </a:r>
            <a:r>
              <a:rPr lang="en-US" sz="3200" dirty="0" err="1"/>
              <a:t>i</a:t>
            </a:r>
            <a:r>
              <a:rPr lang="en-US" sz="3200" dirty="0"/>
              <a:t>*1000 );</a:t>
            </a:r>
          </a:p>
          <a:p>
            <a:r>
              <a:rPr lang="en-US" sz="3200" dirty="0"/>
              <a:t>}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 smtClean="0"/>
              <a:t>Результат</a:t>
            </a:r>
            <a:endParaRPr lang="en-US" sz="3200" dirty="0" smtClean="0"/>
          </a:p>
          <a:p>
            <a:r>
              <a:rPr lang="en-US" sz="3200" dirty="0" smtClean="0"/>
              <a:t>(5) 6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 smtClean="0"/>
              <a:t>Решение – нам </a:t>
            </a:r>
            <a:r>
              <a:rPr lang="ru-RU" sz="3200" dirty="0"/>
              <a:t>нужна новая изолированная область видимости для каждой итерации </a:t>
            </a:r>
            <a:r>
              <a:rPr lang="ru-RU" sz="3200" dirty="0" smtClean="0"/>
              <a:t>цикла.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en-US" sz="4400" dirty="0"/>
              <a:t>Immediately Invoked Function </a:t>
            </a:r>
            <a:r>
              <a:rPr lang="en-US" sz="4400" dirty="0" smtClean="0"/>
              <a:t>Expression (IIFE)</a:t>
            </a:r>
          </a:p>
          <a:p>
            <a:endParaRPr lang="en-US" sz="4400" dirty="0"/>
          </a:p>
          <a:p>
            <a:r>
              <a:rPr lang="en-US" sz="3600" dirty="0"/>
              <a:t>(function IIFE</a:t>
            </a:r>
            <a:r>
              <a:rPr lang="en-US" sz="3600" dirty="0" smtClean="0"/>
              <a:t>( ) {</a:t>
            </a:r>
            <a:endParaRPr lang="en-US" sz="3600" dirty="0"/>
          </a:p>
          <a:p>
            <a:r>
              <a:rPr lang="en-US" sz="3600" dirty="0"/>
              <a:t>	</a:t>
            </a:r>
            <a:r>
              <a:rPr lang="en-US" sz="3600" dirty="0" smtClean="0"/>
              <a:t>// LE = { }</a:t>
            </a:r>
            <a:endParaRPr lang="en-US" sz="3600" dirty="0"/>
          </a:p>
          <a:p>
            <a:r>
              <a:rPr lang="en-US" sz="3600" dirty="0" smtClean="0"/>
              <a:t>})( );</a:t>
            </a:r>
            <a:endParaRPr lang="en-US" sz="36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(function(){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	console.log( </a:t>
            </a:r>
            <a:r>
              <a:rPr lang="en-US" sz="3200" dirty="0" err="1"/>
              <a:t>i</a:t>
            </a:r>
            <a:r>
              <a:rPr lang="en-US" sz="3200" dirty="0"/>
              <a:t> );</a:t>
            </a:r>
          </a:p>
          <a:p>
            <a:r>
              <a:rPr lang="en-US" sz="3200" dirty="0"/>
              <a:t>		}, </a:t>
            </a:r>
            <a:r>
              <a:rPr lang="en-US" sz="3200" dirty="0" err="1"/>
              <a:t>i</a:t>
            </a:r>
            <a:r>
              <a:rPr lang="en-US" sz="3200" dirty="0"/>
              <a:t>*1000 );</a:t>
            </a:r>
          </a:p>
          <a:p>
            <a:r>
              <a:rPr lang="en-US" sz="3200" dirty="0"/>
              <a:t>	})();</a:t>
            </a:r>
          </a:p>
          <a:p>
            <a:r>
              <a:rPr lang="en-US" sz="3200" dirty="0"/>
              <a:t>}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Глобальный объект. </a:t>
            </a:r>
            <a:r>
              <a:rPr lang="en-US" sz="4400" dirty="0" smtClean="0"/>
              <a:t>window</a:t>
            </a:r>
          </a:p>
          <a:p>
            <a:endParaRPr lang="en-US" sz="4400" dirty="0"/>
          </a:p>
          <a:p>
            <a:r>
              <a:rPr lang="ru-RU" sz="3600" dirty="0"/>
              <a:t>В браузере этот объект явно доступен под </a:t>
            </a:r>
            <a:r>
              <a:rPr lang="ru-RU" sz="3600" dirty="0" smtClean="0"/>
              <a:t>именем</a:t>
            </a:r>
            <a:r>
              <a:rPr lang="en-US" sz="3600" b="1" dirty="0" smtClean="0"/>
              <a:t> window</a:t>
            </a:r>
            <a:r>
              <a:rPr lang="en-US" sz="3600" dirty="0" smtClean="0"/>
              <a:t>. </a:t>
            </a:r>
            <a:r>
              <a:rPr lang="ru-RU" sz="3600" dirty="0" smtClean="0"/>
              <a:t>Объект </a:t>
            </a:r>
            <a:r>
              <a:rPr lang="en-US" sz="3600" b="1" dirty="0" smtClean="0"/>
              <a:t>window</a:t>
            </a:r>
            <a:r>
              <a:rPr lang="en-US" sz="3600" dirty="0" smtClean="0"/>
              <a:t> </a:t>
            </a:r>
            <a:r>
              <a:rPr lang="ru-RU" sz="3600" dirty="0"/>
              <a:t>одновременно является глобальным объектом и содержит ряд свойств и методов для работы с окном </a:t>
            </a:r>
            <a:r>
              <a:rPr lang="ru-RU" sz="3600" dirty="0" smtClean="0"/>
              <a:t>браузера.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31189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236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en-US" sz="3200" dirty="0"/>
              <a:t>(5) 6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(function(){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var</a:t>
            </a:r>
            <a:r>
              <a:rPr lang="en-US" sz="3200" dirty="0"/>
              <a:t> j = </a:t>
            </a:r>
            <a:r>
              <a:rPr lang="en-US" sz="3200" dirty="0" err="1"/>
              <a:t>i</a:t>
            </a:r>
            <a:r>
              <a:rPr lang="en-US" sz="3200" dirty="0"/>
              <a:t>;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	console.log( j );</a:t>
            </a:r>
          </a:p>
          <a:p>
            <a:r>
              <a:rPr lang="en-US" sz="3200" dirty="0"/>
              <a:t>		}, j*1000 );</a:t>
            </a:r>
          </a:p>
          <a:p>
            <a:r>
              <a:rPr lang="en-US" sz="3200" dirty="0"/>
              <a:t>	})();</a:t>
            </a:r>
          </a:p>
          <a:p>
            <a:r>
              <a:rPr lang="en-US" sz="3200" dirty="0"/>
              <a:t>}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ru-RU" sz="3200" dirty="0" smtClean="0"/>
              <a:t>1</a:t>
            </a:r>
          </a:p>
          <a:p>
            <a:r>
              <a:rPr lang="ru-RU" sz="3200" dirty="0" smtClean="0"/>
              <a:t>2</a:t>
            </a:r>
          </a:p>
          <a:p>
            <a:r>
              <a:rPr lang="ru-RU" sz="3200" dirty="0" smtClean="0"/>
              <a:t>3</a:t>
            </a:r>
          </a:p>
          <a:p>
            <a:r>
              <a:rPr lang="ru-RU" sz="3200" dirty="0" smtClean="0"/>
              <a:t>4</a:t>
            </a:r>
          </a:p>
          <a:p>
            <a:r>
              <a:rPr lang="ru-RU" sz="3200" dirty="0" smtClean="0"/>
              <a:t>5</a:t>
            </a:r>
          </a:p>
          <a:p>
            <a:r>
              <a:rPr lang="ru-RU" sz="32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385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(function(j){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	console.log( j );</a:t>
            </a:r>
          </a:p>
          <a:p>
            <a:r>
              <a:rPr lang="en-US" sz="3200" dirty="0"/>
              <a:t>		}, j*1000 );</a:t>
            </a:r>
          </a:p>
          <a:p>
            <a:r>
              <a:rPr lang="en-US" sz="3200" dirty="0"/>
              <a:t>	})( </a:t>
            </a:r>
            <a:r>
              <a:rPr lang="en-US" sz="3200" dirty="0" err="1"/>
              <a:t>i</a:t>
            </a:r>
            <a:r>
              <a:rPr lang="en-US" sz="3200" dirty="0"/>
              <a:t> );</a:t>
            </a:r>
          </a:p>
          <a:p>
            <a:r>
              <a:rPr lang="en-US" sz="3200" dirty="0"/>
              <a:t>}</a:t>
            </a:r>
            <a:endParaRPr lang="ru-RU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ru-RU" sz="3200" dirty="0" smtClean="0"/>
              <a:t>1</a:t>
            </a:r>
          </a:p>
          <a:p>
            <a:r>
              <a:rPr lang="ru-RU" sz="3200" dirty="0" smtClean="0"/>
              <a:t>2</a:t>
            </a:r>
          </a:p>
          <a:p>
            <a:r>
              <a:rPr lang="ru-RU" sz="3200" dirty="0" smtClean="0"/>
              <a:t>3</a:t>
            </a:r>
          </a:p>
          <a:p>
            <a:r>
              <a:rPr lang="ru-RU" sz="3200" dirty="0" smtClean="0"/>
              <a:t>4</a:t>
            </a:r>
          </a:p>
          <a:p>
            <a:r>
              <a:rPr lang="ru-RU" sz="3200" dirty="0" smtClean="0"/>
              <a:t>5</a:t>
            </a:r>
          </a:p>
          <a:p>
            <a:r>
              <a:rPr lang="ru-RU" sz="32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5849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Мы использовали IIFE, чтобы создать новую область видимости на каждую итерацию. Иными словами, нам фактически необходима </a:t>
            </a:r>
            <a:r>
              <a:rPr lang="ru-RU" sz="3200" b="1" dirty="0"/>
              <a:t>блочная область видимости</a:t>
            </a:r>
            <a:r>
              <a:rPr lang="ru-RU" sz="3200" dirty="0"/>
              <a:t> для каждой итерации.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522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</a:t>
            </a: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let j = </a:t>
            </a:r>
            <a:r>
              <a:rPr lang="en-US" sz="3200" dirty="0" err="1"/>
              <a:t>i</a:t>
            </a:r>
            <a:r>
              <a:rPr lang="en-US" sz="3200" dirty="0"/>
              <a:t>; </a:t>
            </a:r>
            <a:r>
              <a:rPr lang="en-US" sz="3200" dirty="0">
                <a:solidFill>
                  <a:schemeClr val="accent6"/>
                </a:solidFill>
              </a:rPr>
              <a:t>// </a:t>
            </a:r>
            <a:r>
              <a:rPr lang="ru-RU" sz="3200" dirty="0">
                <a:solidFill>
                  <a:schemeClr val="accent6"/>
                </a:solidFill>
              </a:rPr>
              <a:t>да-да, блочная область </a:t>
            </a:r>
            <a:r>
              <a:rPr lang="ru-RU" sz="3200" dirty="0" smtClean="0">
                <a:solidFill>
                  <a:schemeClr val="accent6"/>
                </a:solidFill>
              </a:rPr>
              <a:t>видимость </a:t>
            </a:r>
            <a:r>
              <a:rPr lang="ru-RU" sz="3200" dirty="0">
                <a:solidFill>
                  <a:schemeClr val="accent6"/>
                </a:solidFill>
              </a:rPr>
              <a:t>для замыкания!</a:t>
            </a:r>
          </a:p>
          <a:p>
            <a:r>
              <a:rPr lang="ru-RU" sz="3200" dirty="0"/>
              <a:t>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console.log( j );</a:t>
            </a:r>
          </a:p>
          <a:p>
            <a:r>
              <a:rPr lang="en-US" sz="3200" dirty="0"/>
              <a:t>	}, j*1000 );</a:t>
            </a:r>
          </a:p>
          <a:p>
            <a:r>
              <a:rPr lang="en-US" sz="3200" dirty="0"/>
              <a:t>}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2330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ru-RU" sz="3200" dirty="0" smtClean="0"/>
              <a:t>1</a:t>
            </a:r>
          </a:p>
          <a:p>
            <a:r>
              <a:rPr lang="ru-RU" sz="3200" dirty="0" smtClean="0"/>
              <a:t>2</a:t>
            </a:r>
          </a:p>
          <a:p>
            <a:r>
              <a:rPr lang="ru-RU" sz="3200" dirty="0" smtClean="0"/>
              <a:t>3</a:t>
            </a:r>
          </a:p>
          <a:p>
            <a:r>
              <a:rPr lang="ru-RU" sz="3200" dirty="0" smtClean="0"/>
              <a:t>4</a:t>
            </a:r>
          </a:p>
          <a:p>
            <a:r>
              <a:rPr lang="ru-RU" sz="3200" dirty="0" smtClean="0"/>
              <a:t>5</a:t>
            </a:r>
          </a:p>
          <a:p>
            <a:r>
              <a:rPr lang="ru-RU" sz="32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97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for (let 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&lt;=5; </a:t>
            </a:r>
            <a:r>
              <a:rPr lang="en-US" sz="3200" dirty="0" err="1"/>
              <a:t>i</a:t>
            </a:r>
            <a:r>
              <a:rPr lang="en-US" sz="3200" dirty="0"/>
              <a:t>++) {</a:t>
            </a:r>
          </a:p>
          <a:p>
            <a:r>
              <a:rPr lang="en-US" sz="3200" dirty="0"/>
              <a:t>	</a:t>
            </a:r>
            <a:r>
              <a:rPr lang="en-US" sz="3200" dirty="0" err="1"/>
              <a:t>setTimeout</a:t>
            </a:r>
            <a:r>
              <a:rPr lang="en-US" sz="3200" dirty="0"/>
              <a:t>( function timer(){</a:t>
            </a:r>
          </a:p>
          <a:p>
            <a:r>
              <a:rPr lang="en-US" sz="3200" dirty="0"/>
              <a:t>		console.log( </a:t>
            </a:r>
            <a:r>
              <a:rPr lang="en-US" sz="3200" dirty="0" err="1"/>
              <a:t>i</a:t>
            </a:r>
            <a:r>
              <a:rPr lang="en-US" sz="3200" dirty="0"/>
              <a:t> );</a:t>
            </a:r>
          </a:p>
          <a:p>
            <a:r>
              <a:rPr lang="en-US" sz="3200" dirty="0"/>
              <a:t>	}, </a:t>
            </a:r>
            <a:r>
              <a:rPr lang="en-US" sz="3200" dirty="0" err="1"/>
              <a:t>i</a:t>
            </a:r>
            <a:r>
              <a:rPr lang="en-US" sz="3200" dirty="0"/>
              <a:t>*1000 );</a:t>
            </a:r>
          </a:p>
          <a:p>
            <a:r>
              <a:rPr lang="en-US" sz="3200" dirty="0"/>
              <a:t>}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5932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Замыкание</a:t>
            </a:r>
            <a:r>
              <a:rPr lang="en-US" sz="4400" dirty="0" smtClean="0"/>
              <a:t>. </a:t>
            </a:r>
            <a:r>
              <a:rPr lang="ru-RU" sz="4400" dirty="0" smtClean="0"/>
              <a:t>Циклы</a:t>
            </a:r>
            <a:endParaRPr lang="en-US" sz="4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ru-RU" sz="3200" dirty="0"/>
              <a:t>Результат</a:t>
            </a:r>
            <a:endParaRPr lang="en-US" sz="3200" dirty="0"/>
          </a:p>
          <a:p>
            <a:r>
              <a:rPr lang="ru-RU" sz="3200" dirty="0" smtClean="0"/>
              <a:t>1</a:t>
            </a:r>
          </a:p>
          <a:p>
            <a:r>
              <a:rPr lang="ru-RU" sz="3200" dirty="0" smtClean="0"/>
              <a:t>2</a:t>
            </a:r>
          </a:p>
          <a:p>
            <a:r>
              <a:rPr lang="ru-RU" sz="3200" dirty="0" smtClean="0"/>
              <a:t>3</a:t>
            </a:r>
          </a:p>
          <a:p>
            <a:r>
              <a:rPr lang="ru-RU" sz="3200" dirty="0" smtClean="0"/>
              <a:t>4</a:t>
            </a:r>
          </a:p>
          <a:p>
            <a:r>
              <a:rPr lang="ru-RU" sz="3200" dirty="0" smtClean="0"/>
              <a:t>5</a:t>
            </a:r>
          </a:p>
          <a:p>
            <a:r>
              <a:rPr lang="ru-RU" sz="32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44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Порядок инициализации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400" dirty="0" smtClean="0"/>
          </a:p>
          <a:p>
            <a:r>
              <a:rPr lang="ru-RU" sz="3600" dirty="0" smtClean="0"/>
              <a:t>Выполнение скрипта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Инициализация.</a:t>
            </a:r>
            <a:br>
              <a:rPr lang="ru-RU" sz="3600" dirty="0" smtClean="0"/>
            </a:br>
            <a:r>
              <a:rPr lang="ru-RU" sz="3200" dirty="0" smtClean="0"/>
              <a:t>Поиск </a:t>
            </a:r>
            <a:r>
              <a:rPr lang="en-US" sz="3200" dirty="0" smtClean="0"/>
              <a:t>Function </a:t>
            </a:r>
            <a:r>
              <a:rPr lang="en-US" sz="3200" dirty="0"/>
              <a:t>D</a:t>
            </a:r>
            <a:r>
              <a:rPr lang="en-US" sz="3200" dirty="0" smtClean="0"/>
              <a:t>eclaration </a:t>
            </a:r>
            <a:r>
              <a:rPr lang="ru-RU" sz="3200" dirty="0" smtClean="0"/>
              <a:t>и</a:t>
            </a:r>
            <a:r>
              <a:rPr lang="en-US" sz="3200" dirty="0" smtClean="0"/>
              <a:t> </a:t>
            </a:r>
            <a:r>
              <a:rPr lang="ru-RU" sz="3200" dirty="0" smtClean="0"/>
              <a:t>переменных, объ</a:t>
            </a:r>
            <a:r>
              <a:rPr lang="ru-RU" sz="3200" dirty="0"/>
              <a:t>я</a:t>
            </a:r>
            <a:r>
              <a:rPr lang="ru-RU" sz="3200" dirty="0" smtClean="0"/>
              <a:t>вленных с помощью </a:t>
            </a:r>
            <a:r>
              <a:rPr lang="en-US" sz="3200" dirty="0" smtClean="0"/>
              <a:t>var</a:t>
            </a:r>
            <a:r>
              <a:rPr lang="en-US" sz="3200" dirty="0"/>
              <a:t>.</a:t>
            </a:r>
            <a:r>
              <a:rPr lang="ru-RU" sz="3600" dirty="0" smtClean="0"/>
              <a:t> </a:t>
            </a:r>
          </a:p>
          <a:p>
            <a:pPr marL="742950" indent="-742950">
              <a:buAutoNum type="arabicParenR"/>
            </a:pPr>
            <a:r>
              <a:rPr lang="ru-RU" sz="3600" dirty="0" smtClean="0"/>
              <a:t>Выполнение. </a:t>
            </a:r>
            <a:br>
              <a:rPr lang="ru-RU" sz="3600" dirty="0" smtClean="0"/>
            </a:br>
            <a:r>
              <a:rPr lang="ru-RU" sz="3200" dirty="0" smtClean="0"/>
              <a:t>Присваивание ( = ) значений переменных происходит, когда поток выполнения доходит до соответс</a:t>
            </a:r>
            <a:r>
              <a:rPr lang="ru-RU" sz="3200" dirty="0"/>
              <a:t>т</a:t>
            </a:r>
            <a:r>
              <a:rPr lang="ru-RU" sz="3200" dirty="0" smtClean="0"/>
              <a:t>вующей строчки кода, до этого они равны </a:t>
            </a:r>
            <a:r>
              <a:rPr lang="en-US" sz="3200" dirty="0" smtClean="0"/>
              <a:t>undefined.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1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</a:t>
            </a:r>
            <a:endParaRPr lang="en-US" sz="4400" dirty="0"/>
          </a:p>
          <a:p>
            <a:endParaRPr lang="ru-RU" sz="2400" dirty="0" smtClean="0"/>
          </a:p>
          <a:p>
            <a:r>
              <a:rPr lang="ru-RU" sz="3200" dirty="0"/>
              <a:t>Ц</a:t>
            </a:r>
            <a:r>
              <a:rPr lang="ru-RU" sz="3200" dirty="0" smtClean="0"/>
              <a:t>ель </a:t>
            </a:r>
            <a:r>
              <a:rPr lang="ru-RU" sz="3200" dirty="0"/>
              <a:t>– скрыть внутренние детали реализации скрипта. В том числе: временные переменные, константы, вспомогательные мини-функции и т.п.</a:t>
            </a:r>
            <a:r>
              <a:rPr lang="en-US" sz="2400" dirty="0"/>
              <a:t/>
            </a:r>
            <a:br>
              <a:rPr lang="en-US" sz="2400" dirty="0"/>
            </a:b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64503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400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</a:t>
            </a:r>
            <a:endParaRPr lang="en-US" sz="4400" dirty="0"/>
          </a:p>
          <a:p>
            <a:endParaRPr lang="ru-RU" sz="2400" dirty="0" smtClean="0"/>
          </a:p>
          <a:p>
            <a:r>
              <a:rPr lang="en-US" sz="2400" dirty="0"/>
              <a:t>function </a:t>
            </a:r>
            <a:r>
              <a:rPr lang="en-US" sz="2400" dirty="0" smtClean="0"/>
              <a:t>Module</a:t>
            </a:r>
            <a:r>
              <a:rPr lang="en-US" sz="2400" dirty="0"/>
              <a:t>() {</a:t>
            </a:r>
          </a:p>
          <a:p>
            <a:r>
              <a:rPr lang="ru-RU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something = "cool";</a:t>
            </a:r>
          </a:p>
          <a:p>
            <a:endParaRPr lang="ru-RU" sz="2400" dirty="0" smtClean="0"/>
          </a:p>
          <a:p>
            <a:r>
              <a:rPr lang="ru-RU" sz="2400" dirty="0" smtClean="0"/>
              <a:t>    </a:t>
            </a:r>
            <a:r>
              <a:rPr lang="en-US" sz="2400" dirty="0" smtClean="0"/>
              <a:t>function </a:t>
            </a:r>
            <a:r>
              <a:rPr lang="en-US" sz="2400" dirty="0" err="1"/>
              <a:t>doSomething</a:t>
            </a:r>
            <a:r>
              <a:rPr lang="en-US" sz="2400" dirty="0"/>
              <a:t>() {</a:t>
            </a:r>
          </a:p>
          <a:p>
            <a:r>
              <a:rPr lang="ru-RU" sz="2400" dirty="0" smtClean="0"/>
              <a:t>        </a:t>
            </a:r>
            <a:r>
              <a:rPr lang="en-US" sz="2400" dirty="0" smtClean="0"/>
              <a:t>console.log</a:t>
            </a:r>
            <a:r>
              <a:rPr lang="en-US" sz="2400" dirty="0"/>
              <a:t>( something );</a:t>
            </a:r>
          </a:p>
          <a:p>
            <a:r>
              <a:rPr lang="ru-RU" sz="2400" dirty="0" smtClean="0"/>
              <a:t>   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r>
              <a:rPr lang="en-US" sz="2400" dirty="0"/>
              <a:t>	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</a:t>
            </a:r>
            <a:r>
              <a:rPr lang="en-US" sz="2400" dirty="0" smtClean="0"/>
              <a:t>return </a:t>
            </a:r>
            <a:r>
              <a:rPr lang="en-US" sz="2400" dirty="0"/>
              <a:t>{</a:t>
            </a:r>
          </a:p>
          <a:p>
            <a:r>
              <a:rPr lang="ru-RU" sz="2400" dirty="0" smtClean="0"/>
              <a:t>        </a:t>
            </a:r>
            <a:r>
              <a:rPr lang="en-US" sz="2400" dirty="0" err="1" smtClean="0"/>
              <a:t>doSomething</a:t>
            </a:r>
            <a:r>
              <a:rPr lang="en-US" sz="2400" dirty="0"/>
              <a:t>: </a:t>
            </a:r>
            <a:r>
              <a:rPr lang="en-US" sz="2400" dirty="0" err="1"/>
              <a:t>doSomething</a:t>
            </a:r>
            <a:r>
              <a:rPr lang="en-US" sz="2400" dirty="0"/>
              <a:t>,</a:t>
            </a:r>
          </a:p>
          <a:p>
            <a:r>
              <a:rPr lang="ru-RU" sz="2400" dirty="0" smtClean="0"/>
              <a:t>    </a:t>
            </a:r>
            <a:r>
              <a:rPr lang="en-US" sz="2400" dirty="0" smtClean="0"/>
              <a:t>};</a:t>
            </a:r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foo = Module</a:t>
            </a:r>
            <a:r>
              <a:rPr lang="en-US" sz="2400" dirty="0" smtClean="0"/>
              <a:t>();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29580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Требования к паттерну </a:t>
            </a:r>
            <a:r>
              <a:rPr lang="ru-RU" sz="4400" dirty="0"/>
              <a:t>м</a:t>
            </a:r>
            <a:r>
              <a:rPr lang="ru-RU" sz="4400" dirty="0" smtClean="0"/>
              <a:t>одуль</a:t>
            </a:r>
            <a:endParaRPr lang="en-US" sz="4400" dirty="0"/>
          </a:p>
          <a:p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Должна быть внешняя </a:t>
            </a:r>
            <a:r>
              <a:rPr lang="ru-RU" sz="3200" dirty="0" smtClean="0"/>
              <a:t>функция обёртка </a:t>
            </a:r>
            <a:r>
              <a:rPr lang="ru-RU" sz="3200" dirty="0"/>
              <a:t>и она должны быть вызвана хотя бы раз (каждый раз создается новый экземпляр модуля).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 smtClean="0"/>
              <a:t>Функция обёртка </a:t>
            </a:r>
            <a:r>
              <a:rPr lang="ru-RU" sz="3200" dirty="0"/>
              <a:t>должна возвращать хотя бы одну внутреннюю функцию, для того, чтобы у этой внутренней функции было замыкание на приватную область видимости и был доступ и/или возможность изменения ее внутреннего состояния</a:t>
            </a:r>
            <a:r>
              <a:rPr lang="ru-RU" sz="3200" dirty="0" smtClean="0"/>
              <a:t>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1929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Требования к паттерну </a:t>
            </a:r>
            <a:r>
              <a:rPr lang="ru-RU" sz="4400" dirty="0"/>
              <a:t>м</a:t>
            </a:r>
            <a:r>
              <a:rPr lang="ru-RU" sz="4400" dirty="0" smtClean="0"/>
              <a:t>одуль</a:t>
            </a:r>
            <a:endParaRPr lang="en-US" sz="4400" dirty="0"/>
          </a:p>
          <a:p>
            <a:endParaRPr lang="ru-RU" sz="2400" dirty="0" smtClean="0"/>
          </a:p>
          <a:p>
            <a:r>
              <a:rPr lang="ru-RU" sz="3200" dirty="0"/>
              <a:t>Объект со свойством-функцией сам по </a:t>
            </a:r>
            <a:r>
              <a:rPr lang="ru-RU" sz="3200" dirty="0" smtClean="0"/>
              <a:t>себе</a:t>
            </a:r>
            <a:r>
              <a:rPr lang="ru-RU" sz="3200" dirty="0"/>
              <a:t> не </a:t>
            </a:r>
            <a:r>
              <a:rPr lang="ru-RU" sz="3200" dirty="0" smtClean="0"/>
              <a:t>является модулем. </a:t>
            </a:r>
            <a:r>
              <a:rPr lang="ru-RU" sz="3200" dirty="0"/>
              <a:t>Объект, возвращаемый вызовом функции, у которого есть только свойства-данные и ни одной замыкающей функции фактически не является </a:t>
            </a:r>
            <a:r>
              <a:rPr lang="ru-RU" sz="3200" dirty="0" smtClean="0"/>
              <a:t>модулем.</a:t>
            </a:r>
          </a:p>
        </p:txBody>
      </p:sp>
    </p:spTree>
    <p:extLst>
      <p:ext uri="{BB962C8B-B14F-4D97-AF65-F5344CB8AC3E}">
        <p14:creationId xmlns:p14="http://schemas.microsoft.com/office/powerpoint/2010/main" val="35735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Требования к паттерну </a:t>
            </a:r>
            <a:r>
              <a:rPr lang="ru-RU" sz="4400" dirty="0"/>
              <a:t>м</a:t>
            </a:r>
            <a:r>
              <a:rPr lang="ru-RU" sz="4400" dirty="0" smtClean="0"/>
              <a:t>одуль</a:t>
            </a:r>
            <a:endParaRPr lang="en-US" sz="4400" dirty="0"/>
          </a:p>
          <a:p>
            <a:endParaRPr lang="ru-RU" sz="2400" dirty="0" smtClean="0"/>
          </a:p>
          <a:p>
            <a:r>
              <a:rPr lang="ru-RU" sz="3200" dirty="0"/>
              <a:t>Объект со свойством-функцией сам по </a:t>
            </a:r>
            <a:r>
              <a:rPr lang="ru-RU" sz="3200" dirty="0" smtClean="0"/>
              <a:t>себе</a:t>
            </a:r>
            <a:r>
              <a:rPr lang="ru-RU" sz="3200" dirty="0"/>
              <a:t> не </a:t>
            </a:r>
            <a:r>
              <a:rPr lang="ru-RU" sz="3200" dirty="0" smtClean="0"/>
              <a:t>является модулем. </a:t>
            </a:r>
            <a:r>
              <a:rPr lang="ru-RU" sz="3200" dirty="0"/>
              <a:t>Объект, возвращаемый вызовом функции, у которого есть только свойства-данные и ни одной замыкающей функции фактически не является </a:t>
            </a:r>
            <a:r>
              <a:rPr lang="ru-RU" sz="3200" dirty="0" smtClean="0"/>
              <a:t>модулем.</a:t>
            </a:r>
          </a:p>
        </p:txBody>
      </p:sp>
    </p:spTree>
    <p:extLst>
      <p:ext uri="{BB962C8B-B14F-4D97-AF65-F5344CB8AC3E}">
        <p14:creationId xmlns:p14="http://schemas.microsoft.com/office/powerpoint/2010/main" val="27821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400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модуль. Один экземпляр</a:t>
            </a:r>
            <a:endParaRPr lang="en-US" sz="4400" dirty="0"/>
          </a:p>
          <a:p>
            <a:endParaRPr lang="ru-RU" sz="2400" dirty="0" smtClean="0"/>
          </a:p>
          <a:p>
            <a:r>
              <a:rPr lang="en-US" sz="2400" dirty="0" err="1"/>
              <a:t>v</a:t>
            </a:r>
            <a:r>
              <a:rPr lang="en-US" sz="2400" dirty="0" err="1" smtClean="0"/>
              <a:t>ar</a:t>
            </a:r>
            <a:r>
              <a:rPr lang="en-US" sz="2400" dirty="0" smtClean="0"/>
              <a:t> foo = (function </a:t>
            </a:r>
            <a:r>
              <a:rPr lang="en-US" sz="2400" dirty="0"/>
              <a:t>Module() {</a:t>
            </a:r>
          </a:p>
          <a:p>
            <a:r>
              <a:rPr lang="ru-RU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something = "cool";</a:t>
            </a:r>
          </a:p>
          <a:p>
            <a:endParaRPr lang="ru-RU" sz="2400" dirty="0"/>
          </a:p>
          <a:p>
            <a:r>
              <a:rPr lang="ru-RU" sz="2400" dirty="0"/>
              <a:t>    </a:t>
            </a:r>
            <a:r>
              <a:rPr lang="en-US" sz="2400" dirty="0"/>
              <a:t>function </a:t>
            </a:r>
            <a:r>
              <a:rPr lang="en-US" sz="2400" dirty="0" err="1"/>
              <a:t>doSomething</a:t>
            </a:r>
            <a:r>
              <a:rPr lang="en-US" sz="2400" dirty="0"/>
              <a:t>() {</a:t>
            </a:r>
          </a:p>
          <a:p>
            <a:r>
              <a:rPr lang="ru-RU" sz="2400" dirty="0"/>
              <a:t>        </a:t>
            </a:r>
            <a:r>
              <a:rPr lang="en-US" sz="2400" dirty="0"/>
              <a:t>console.log( something );</a:t>
            </a:r>
          </a:p>
          <a:p>
            <a:r>
              <a:rPr lang="ru-RU" sz="2400" dirty="0"/>
              <a:t>    </a:t>
            </a:r>
            <a:r>
              <a:rPr lang="en-US" sz="2400" dirty="0"/>
              <a:t>}</a:t>
            </a:r>
            <a:endParaRPr lang="ru-RU" sz="2400" dirty="0"/>
          </a:p>
          <a:p>
            <a:r>
              <a:rPr lang="en-US" sz="2400" dirty="0"/>
              <a:t>	</a:t>
            </a:r>
          </a:p>
          <a:p>
            <a:r>
              <a:rPr lang="ru-RU" sz="2400" dirty="0"/>
              <a:t>    </a:t>
            </a:r>
            <a:r>
              <a:rPr lang="en-US" sz="2400" dirty="0"/>
              <a:t>return {</a:t>
            </a:r>
          </a:p>
          <a:p>
            <a:r>
              <a:rPr lang="ru-RU" sz="2400" dirty="0"/>
              <a:t>        </a:t>
            </a:r>
            <a:r>
              <a:rPr lang="en-US" sz="2400" dirty="0" err="1"/>
              <a:t>doSomething</a:t>
            </a:r>
            <a:r>
              <a:rPr lang="en-US" sz="2400" dirty="0"/>
              <a:t>: </a:t>
            </a:r>
            <a:r>
              <a:rPr lang="en-US" sz="2400" dirty="0" err="1"/>
              <a:t>doSomething</a:t>
            </a:r>
            <a:r>
              <a:rPr lang="en-US" sz="2400" dirty="0"/>
              <a:t>,</a:t>
            </a:r>
          </a:p>
          <a:p>
            <a:r>
              <a:rPr lang="ru-RU" sz="2400" dirty="0"/>
              <a:t>    </a:t>
            </a:r>
            <a:r>
              <a:rPr lang="en-US" sz="2400" dirty="0"/>
              <a:t>};</a:t>
            </a:r>
          </a:p>
          <a:p>
            <a:r>
              <a:rPr lang="en-US" sz="2400" dirty="0" smtClean="0"/>
              <a:t>}) ( );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oo.</a:t>
            </a:r>
            <a:r>
              <a:rPr lang="en-US" sz="2400" dirty="0"/>
              <a:t> </a:t>
            </a:r>
            <a:r>
              <a:rPr lang="en-US" sz="2400" dirty="0" err="1" smtClean="0"/>
              <a:t>doSomething</a:t>
            </a:r>
            <a:r>
              <a:rPr lang="en-US" sz="2400" dirty="0" smtClean="0"/>
              <a:t>( );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8108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модуль. Передача параметра</a:t>
            </a:r>
            <a:endParaRPr lang="en-US" sz="4400" dirty="0"/>
          </a:p>
          <a:p>
            <a:endParaRPr lang="ru-RU" sz="2400" dirty="0" smtClean="0"/>
          </a:p>
          <a:p>
            <a:r>
              <a:rPr lang="en-US" sz="2800" dirty="0" err="1"/>
              <a:t>v</a:t>
            </a:r>
            <a:r>
              <a:rPr lang="en-US" sz="2800" dirty="0" err="1" smtClean="0"/>
              <a:t>ar</a:t>
            </a:r>
            <a:r>
              <a:rPr lang="en-US" sz="2800" dirty="0" smtClean="0"/>
              <a:t> foo = (function Module(</a:t>
            </a:r>
            <a:r>
              <a:rPr lang="en-US" sz="2800" dirty="0" err="1" smtClean="0"/>
              <a:t>smth</a:t>
            </a:r>
            <a:r>
              <a:rPr lang="en-US" sz="2800" dirty="0" smtClean="0"/>
              <a:t>) </a:t>
            </a:r>
            <a:r>
              <a:rPr lang="en-US" sz="2800" dirty="0"/>
              <a:t>{</a:t>
            </a:r>
          </a:p>
          <a:p>
            <a:r>
              <a:rPr lang="ru-RU" sz="2800" dirty="0"/>
              <a:t>   </a:t>
            </a:r>
            <a:r>
              <a:rPr lang="ru-RU" sz="2800" dirty="0" smtClean="0"/>
              <a:t> </a:t>
            </a:r>
            <a:r>
              <a:rPr lang="en-US" sz="2800" dirty="0"/>
              <a:t>function </a:t>
            </a:r>
            <a:r>
              <a:rPr lang="en-US" sz="2800" dirty="0" err="1"/>
              <a:t>doSomething</a:t>
            </a:r>
            <a:r>
              <a:rPr lang="en-US" sz="2800" dirty="0"/>
              <a:t>() {</a:t>
            </a:r>
          </a:p>
          <a:p>
            <a:r>
              <a:rPr lang="ru-RU" sz="2800" dirty="0"/>
              <a:t>        </a:t>
            </a:r>
            <a:r>
              <a:rPr lang="en-US" sz="2800" dirty="0" smtClean="0"/>
              <a:t>console.log(</a:t>
            </a:r>
            <a:r>
              <a:rPr lang="en-US" sz="2800" dirty="0" err="1"/>
              <a:t>smth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ru-RU" sz="2800" dirty="0"/>
              <a:t>    </a:t>
            </a:r>
            <a:r>
              <a:rPr lang="en-US" sz="2800" dirty="0"/>
              <a:t>}</a:t>
            </a:r>
            <a:endParaRPr lang="ru-RU" sz="2800" dirty="0"/>
          </a:p>
          <a:p>
            <a:r>
              <a:rPr lang="en-US" sz="2800" dirty="0"/>
              <a:t>	</a:t>
            </a:r>
          </a:p>
          <a:p>
            <a:r>
              <a:rPr lang="ru-RU" sz="2800" dirty="0"/>
              <a:t>    </a:t>
            </a:r>
            <a:r>
              <a:rPr lang="en-US" sz="2800" dirty="0"/>
              <a:t>return {</a:t>
            </a:r>
          </a:p>
          <a:p>
            <a:r>
              <a:rPr lang="ru-RU" sz="2800" dirty="0"/>
              <a:t>        </a:t>
            </a:r>
            <a:r>
              <a:rPr lang="en-US" sz="2800" dirty="0" err="1"/>
              <a:t>doSomething</a:t>
            </a:r>
            <a:r>
              <a:rPr lang="en-US" sz="2800" dirty="0"/>
              <a:t>: </a:t>
            </a:r>
            <a:r>
              <a:rPr lang="en-US" sz="2800" dirty="0" err="1"/>
              <a:t>doSomething</a:t>
            </a:r>
            <a:r>
              <a:rPr lang="en-US" sz="2800" dirty="0"/>
              <a:t>,</a:t>
            </a:r>
          </a:p>
          <a:p>
            <a:r>
              <a:rPr lang="ru-RU" sz="2800" dirty="0"/>
              <a:t>    </a:t>
            </a:r>
            <a:r>
              <a:rPr lang="en-US" sz="2800" dirty="0"/>
              <a:t>};</a:t>
            </a:r>
          </a:p>
          <a:p>
            <a:r>
              <a:rPr lang="en-US" sz="2800" dirty="0" smtClean="0"/>
              <a:t>}) (id);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oo.</a:t>
            </a:r>
            <a:r>
              <a:rPr lang="en-US" sz="2800" dirty="0"/>
              <a:t> </a:t>
            </a:r>
            <a:r>
              <a:rPr lang="en-US" sz="2800" dirty="0" err="1" smtClean="0"/>
              <a:t>doSomething</a:t>
            </a:r>
            <a:r>
              <a:rPr lang="en-US" sz="2800" dirty="0" smtClean="0"/>
              <a:t>( );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1466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Паттерн модуль. Передача параметра</a:t>
            </a:r>
            <a:endParaRPr lang="en-US" sz="4400" dirty="0"/>
          </a:p>
          <a:p>
            <a:endParaRPr lang="ru-RU" sz="2400" dirty="0" smtClean="0"/>
          </a:p>
          <a:p>
            <a:r>
              <a:rPr lang="en-US" sz="2800" dirty="0" err="1"/>
              <a:t>v</a:t>
            </a:r>
            <a:r>
              <a:rPr lang="en-US" sz="2800" dirty="0" err="1" smtClean="0"/>
              <a:t>ar</a:t>
            </a:r>
            <a:r>
              <a:rPr lang="en-US" sz="2800" dirty="0" smtClean="0"/>
              <a:t> foo = (function Module(</a:t>
            </a:r>
            <a:r>
              <a:rPr lang="en-US" sz="2800" dirty="0" err="1" smtClean="0"/>
              <a:t>smth</a:t>
            </a:r>
            <a:r>
              <a:rPr lang="en-US" sz="2800" dirty="0" smtClean="0"/>
              <a:t>) </a:t>
            </a:r>
            <a:r>
              <a:rPr lang="en-US" sz="2800" dirty="0"/>
              <a:t>{</a:t>
            </a:r>
          </a:p>
          <a:p>
            <a:r>
              <a:rPr lang="ru-RU" sz="2800" dirty="0"/>
              <a:t>   </a:t>
            </a:r>
            <a:r>
              <a:rPr lang="ru-RU" sz="2800" dirty="0" smtClean="0"/>
              <a:t> </a:t>
            </a:r>
            <a:r>
              <a:rPr lang="en-US" sz="2800" dirty="0"/>
              <a:t>function </a:t>
            </a:r>
            <a:r>
              <a:rPr lang="en-US" sz="2800" dirty="0" err="1"/>
              <a:t>doSomething</a:t>
            </a:r>
            <a:r>
              <a:rPr lang="en-US" sz="2800" dirty="0"/>
              <a:t>() {</a:t>
            </a:r>
          </a:p>
          <a:p>
            <a:r>
              <a:rPr lang="ru-RU" sz="2800" dirty="0"/>
              <a:t>        </a:t>
            </a:r>
            <a:r>
              <a:rPr lang="en-US" sz="2800" dirty="0" smtClean="0"/>
              <a:t>console.log(</a:t>
            </a:r>
            <a:r>
              <a:rPr lang="en-US" sz="2800" dirty="0" err="1"/>
              <a:t>smth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ru-RU" sz="2800" dirty="0"/>
              <a:t>    </a:t>
            </a:r>
            <a:r>
              <a:rPr lang="en-US" sz="2800" dirty="0"/>
              <a:t>}</a:t>
            </a:r>
            <a:endParaRPr lang="ru-RU" sz="2800" dirty="0"/>
          </a:p>
          <a:p>
            <a:r>
              <a:rPr lang="en-US" sz="2800" dirty="0"/>
              <a:t>	</a:t>
            </a:r>
          </a:p>
          <a:p>
            <a:r>
              <a:rPr lang="ru-RU" sz="2800" dirty="0"/>
              <a:t>    </a:t>
            </a:r>
            <a:r>
              <a:rPr lang="en-US" sz="2800" dirty="0"/>
              <a:t>return {</a:t>
            </a:r>
          </a:p>
          <a:p>
            <a:r>
              <a:rPr lang="ru-RU" sz="2800" dirty="0"/>
              <a:t>        </a:t>
            </a:r>
            <a:r>
              <a:rPr lang="en-US" sz="2800" dirty="0" err="1"/>
              <a:t>doSomething</a:t>
            </a:r>
            <a:r>
              <a:rPr lang="en-US" sz="2800" dirty="0"/>
              <a:t>: </a:t>
            </a:r>
            <a:r>
              <a:rPr lang="en-US" sz="2800" dirty="0" err="1"/>
              <a:t>doSomething</a:t>
            </a:r>
            <a:r>
              <a:rPr lang="en-US" sz="2800" dirty="0"/>
              <a:t>,</a:t>
            </a:r>
          </a:p>
          <a:p>
            <a:r>
              <a:rPr lang="ru-RU" sz="2800" dirty="0"/>
              <a:t>    </a:t>
            </a:r>
            <a:r>
              <a:rPr lang="en-US" sz="2800" dirty="0"/>
              <a:t>};</a:t>
            </a:r>
          </a:p>
          <a:p>
            <a:r>
              <a:rPr lang="en-US" sz="2800" dirty="0" smtClean="0"/>
              <a:t>}) (id);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oo.</a:t>
            </a:r>
            <a:r>
              <a:rPr lang="en-US" sz="2800" dirty="0"/>
              <a:t> </a:t>
            </a:r>
            <a:r>
              <a:rPr lang="en-US" sz="2800" dirty="0" err="1" smtClean="0"/>
              <a:t>doSomething</a:t>
            </a:r>
            <a:r>
              <a:rPr lang="en-US" sz="2800" dirty="0" smtClean="0"/>
              <a:t>( );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24637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0324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Современные модули</a:t>
            </a:r>
            <a:endParaRPr lang="en-US" sz="4400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MyModules</a:t>
            </a:r>
            <a:r>
              <a:rPr lang="en-US" dirty="0"/>
              <a:t> = (function Manager()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modules = {};</a:t>
            </a:r>
          </a:p>
          <a:p>
            <a:endParaRPr lang="en-US" dirty="0"/>
          </a:p>
          <a:p>
            <a:r>
              <a:rPr lang="en-US" dirty="0"/>
              <a:t>	function define(name, </a:t>
            </a:r>
            <a:r>
              <a:rPr lang="en-US" dirty="0" smtClean="0"/>
              <a:t>dependencies</a:t>
            </a:r>
            <a:r>
              <a:rPr lang="en-US" dirty="0"/>
              <a:t>, </a:t>
            </a:r>
            <a:r>
              <a:rPr lang="en-US" dirty="0" smtClean="0"/>
              <a:t>implementation) </a:t>
            </a:r>
            <a:r>
              <a:rPr lang="en-US" dirty="0"/>
              <a:t>{</a:t>
            </a:r>
          </a:p>
          <a:p>
            <a:r>
              <a:rPr lang="en-US" dirty="0"/>
              <a:t>		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 smtClean="0"/>
              <a:t>&lt;</a:t>
            </a:r>
            <a:r>
              <a:rPr lang="en-US" dirty="0"/>
              <a:t> </a:t>
            </a:r>
            <a:r>
              <a:rPr lang="en-US" dirty="0" err="1"/>
              <a:t>dependencies</a:t>
            </a:r>
            <a:r>
              <a:rPr lang="en-US" dirty="0" err="1" smtClean="0"/>
              <a:t>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	 dependencies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</a:t>
            </a:r>
            <a:r>
              <a:rPr lang="en-US" dirty="0" smtClean="0"/>
              <a:t>modules[</a:t>
            </a:r>
            <a:r>
              <a:rPr lang="en-US" dirty="0"/>
              <a:t>dependencies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]];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modules[name] = </a:t>
            </a:r>
            <a:r>
              <a:rPr lang="en-US" dirty="0" err="1"/>
              <a:t>implementation</a:t>
            </a:r>
            <a:r>
              <a:rPr lang="en-US" dirty="0" err="1" smtClean="0"/>
              <a:t>.apply</a:t>
            </a:r>
            <a:r>
              <a:rPr lang="en-US" dirty="0" smtClean="0"/>
              <a:t>(implementation, </a:t>
            </a:r>
            <a:r>
              <a:rPr lang="en-US" dirty="0"/>
              <a:t>dependencies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function get(name) {</a:t>
            </a:r>
          </a:p>
          <a:p>
            <a:r>
              <a:rPr lang="en-US" dirty="0"/>
              <a:t>		return modules[name];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return {</a:t>
            </a:r>
          </a:p>
          <a:p>
            <a:r>
              <a:rPr lang="en-US" dirty="0"/>
              <a:t>		define: define,</a:t>
            </a:r>
          </a:p>
          <a:p>
            <a:r>
              <a:rPr lang="en-US" dirty="0"/>
              <a:t>		get: get</a:t>
            </a:r>
          </a:p>
          <a:p>
            <a:r>
              <a:rPr lang="en-US" dirty="0"/>
              <a:t>	};</a:t>
            </a:r>
          </a:p>
          <a:p>
            <a:r>
              <a:rPr lang="en-US" dirty="0"/>
              <a:t>})();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9521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708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Современные модули</a:t>
            </a:r>
            <a:endParaRPr lang="en-US" sz="4400" dirty="0"/>
          </a:p>
          <a:p>
            <a:r>
              <a:rPr lang="en-US" sz="2000" dirty="0" err="1"/>
              <a:t>MyModules.define</a:t>
            </a:r>
            <a:r>
              <a:rPr lang="en-US" sz="2000" dirty="0"/>
              <a:t>( "bar", [], function</a:t>
            </a:r>
            <a:r>
              <a:rPr lang="en-US" sz="2000" dirty="0" smtClean="0"/>
              <a:t>() {</a:t>
            </a:r>
            <a:endParaRPr lang="en-US" sz="2000" dirty="0"/>
          </a:p>
          <a:p>
            <a:r>
              <a:rPr lang="en-US" sz="2000" dirty="0"/>
              <a:t>	return {</a:t>
            </a:r>
          </a:p>
          <a:p>
            <a:r>
              <a:rPr lang="en-US" sz="2000" dirty="0"/>
              <a:t>		hello: </a:t>
            </a:r>
            <a:r>
              <a:rPr lang="en-US" sz="2000" dirty="0" smtClean="0"/>
              <a:t>function() { console.log(</a:t>
            </a:r>
            <a:r>
              <a:rPr lang="en-US" sz="2000" dirty="0"/>
              <a:t>"</a:t>
            </a:r>
            <a:r>
              <a:rPr lang="en-US" sz="2000" dirty="0" smtClean="0"/>
              <a:t>hello") }</a:t>
            </a:r>
            <a:endParaRPr lang="en-US" sz="2000" dirty="0"/>
          </a:p>
          <a:p>
            <a:r>
              <a:rPr lang="en-US" sz="2000" dirty="0"/>
              <a:t>	};</a:t>
            </a:r>
          </a:p>
          <a:p>
            <a:r>
              <a:rPr lang="en-US" sz="2000" dirty="0"/>
              <a:t>} );</a:t>
            </a:r>
          </a:p>
          <a:p>
            <a:endParaRPr lang="en-US" sz="2000" dirty="0"/>
          </a:p>
          <a:p>
            <a:r>
              <a:rPr lang="en-US" sz="2000" dirty="0" err="1"/>
              <a:t>MyModules.define</a:t>
            </a:r>
            <a:r>
              <a:rPr lang="en-US" sz="2000" dirty="0"/>
              <a:t>( "foo", ["bar"], function(bar</a:t>
            </a:r>
            <a:r>
              <a:rPr lang="en-US" sz="2000" dirty="0" smtClean="0"/>
              <a:t>) {</a:t>
            </a:r>
            <a:endParaRPr lang="en-US" sz="2000" dirty="0"/>
          </a:p>
          <a:p>
            <a:r>
              <a:rPr lang="en-US" sz="2000" dirty="0"/>
              <a:t>	return {</a:t>
            </a:r>
          </a:p>
          <a:p>
            <a:r>
              <a:rPr lang="en-US" sz="2000" dirty="0"/>
              <a:t>		awesome: console.log( </a:t>
            </a:r>
            <a:r>
              <a:rPr lang="en-US" sz="2000" dirty="0" err="1"/>
              <a:t>bar.hello</a:t>
            </a:r>
            <a:r>
              <a:rPr lang="en-US" sz="2000" dirty="0"/>
              <a:t>().</a:t>
            </a:r>
            <a:r>
              <a:rPr lang="en-US" sz="2000" dirty="0" err="1"/>
              <a:t>toUpperCase</a:t>
            </a:r>
            <a:r>
              <a:rPr lang="en-US" sz="2000" dirty="0"/>
              <a:t>() 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	};</a:t>
            </a:r>
          </a:p>
          <a:p>
            <a:r>
              <a:rPr lang="en-US" sz="2000" dirty="0"/>
              <a:t>} 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bar = </a:t>
            </a:r>
            <a:r>
              <a:rPr lang="en-US" sz="2000" dirty="0" err="1"/>
              <a:t>MyModules.get</a:t>
            </a:r>
            <a:r>
              <a:rPr lang="en-US" sz="2000" dirty="0"/>
              <a:t>( "bar" );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foo = </a:t>
            </a:r>
            <a:r>
              <a:rPr lang="en-US" sz="2000" dirty="0" err="1"/>
              <a:t>MyModules.get</a:t>
            </a:r>
            <a:r>
              <a:rPr lang="en-US" sz="2000" dirty="0"/>
              <a:t>( "foo" </a:t>
            </a:r>
            <a:r>
              <a:rPr lang="en-US" sz="2000" dirty="0" smtClean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b</a:t>
            </a:r>
            <a:r>
              <a:rPr lang="en-US" sz="2000" dirty="0" err="1" smtClean="0"/>
              <a:t>ar.hello</a:t>
            </a:r>
            <a:r>
              <a:rPr lang="en-US" sz="2000" dirty="0" smtClean="0"/>
              <a:t>();</a:t>
            </a:r>
          </a:p>
          <a:p>
            <a:r>
              <a:rPr lang="en-US" sz="2000" dirty="0" err="1"/>
              <a:t>f</a:t>
            </a:r>
            <a:r>
              <a:rPr lang="en-US" sz="2000" dirty="0" err="1" smtClean="0"/>
              <a:t>oo.awesome</a:t>
            </a:r>
            <a:r>
              <a:rPr lang="en-US" sz="2000" dirty="0" smtClean="0"/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3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Порядок инициализации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ru-RU" sz="3600" dirty="0"/>
              <a:t>Функции, объявленные как </a:t>
            </a:r>
            <a:r>
              <a:rPr lang="ru-RU" sz="3600" b="1" dirty="0" err="1"/>
              <a:t>Function</a:t>
            </a:r>
            <a:r>
              <a:rPr lang="ru-RU" sz="3600" b="1" dirty="0"/>
              <a:t> </a:t>
            </a:r>
            <a:r>
              <a:rPr lang="ru-RU" sz="3600" b="1" dirty="0" err="1"/>
              <a:t>Declaration</a:t>
            </a:r>
            <a:r>
              <a:rPr lang="ru-RU" sz="3600" dirty="0"/>
              <a:t>, создаются сразу работающими, а переменные – равными </a:t>
            </a:r>
            <a:r>
              <a:rPr lang="en-US" sz="3600" b="1" dirty="0" smtClean="0"/>
              <a:t>undefined</a:t>
            </a:r>
            <a:r>
              <a:rPr lang="en-US" sz="36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71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Свойства функции</a:t>
            </a:r>
          </a:p>
          <a:p>
            <a:endParaRPr lang="ru-RU" sz="3600" dirty="0" smtClean="0"/>
          </a:p>
          <a:p>
            <a:r>
              <a:rPr lang="ru-RU" sz="3600" dirty="0" smtClean="0"/>
              <a:t>Функция </a:t>
            </a:r>
            <a:r>
              <a:rPr lang="ru-RU" sz="3600" dirty="0"/>
              <a:t>в </a:t>
            </a:r>
            <a:r>
              <a:rPr lang="ru-RU" sz="3600" dirty="0" err="1"/>
              <a:t>JavaScript</a:t>
            </a:r>
            <a:r>
              <a:rPr lang="ru-RU" sz="3600" dirty="0"/>
              <a:t> является объектом, поэтому можно присваивать свойства прямо к </a:t>
            </a:r>
            <a:r>
              <a:rPr lang="ru-RU" sz="3600" dirty="0" smtClean="0"/>
              <a:t>ней.</a:t>
            </a:r>
          </a:p>
          <a:p>
            <a:endParaRPr lang="ru-RU" sz="3600" dirty="0" smtClean="0"/>
          </a:p>
          <a:p>
            <a:r>
              <a:rPr lang="en-US" sz="3200" dirty="0" smtClean="0"/>
              <a:t>function </a:t>
            </a:r>
            <a:r>
              <a:rPr lang="en-US" sz="3200" dirty="0"/>
              <a:t>f() </a:t>
            </a:r>
            <a:r>
              <a:rPr lang="en-US" sz="3200" dirty="0" smtClean="0"/>
              <a:t>{}</a:t>
            </a:r>
            <a:endParaRPr lang="en-US" sz="3200" dirty="0"/>
          </a:p>
          <a:p>
            <a:r>
              <a:rPr lang="en-US" sz="3200" dirty="0" err="1" smtClean="0"/>
              <a:t>f.smth</a:t>
            </a:r>
            <a:r>
              <a:rPr lang="en-US" sz="3200" dirty="0" smtClean="0"/>
              <a:t> </a:t>
            </a:r>
            <a:r>
              <a:rPr lang="en-US" sz="3200" dirty="0"/>
              <a:t>= 'cool';</a:t>
            </a:r>
          </a:p>
          <a:p>
            <a:r>
              <a:rPr lang="en-US" sz="3200" dirty="0" smtClean="0"/>
              <a:t>alert(</a:t>
            </a:r>
            <a:r>
              <a:rPr lang="en-US" sz="3200" dirty="0" err="1" smtClean="0"/>
              <a:t>f.smth</a:t>
            </a:r>
            <a:r>
              <a:rPr lang="en-US" sz="3200" dirty="0" smtClean="0"/>
              <a:t>);</a:t>
            </a:r>
            <a:endParaRPr lang="en-US" sz="4000" dirty="0" smtClean="0"/>
          </a:p>
          <a:p>
            <a:endParaRPr lang="en-US" sz="4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0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Статические переменные</a:t>
            </a:r>
          </a:p>
          <a:p>
            <a:endParaRPr lang="ru-RU" sz="3600" dirty="0" smtClean="0"/>
          </a:p>
          <a:p>
            <a:r>
              <a:rPr lang="ru-RU" sz="3600" dirty="0"/>
              <a:t>Иногда свойства, привязанные к функции, называют «статическими переменными».</a:t>
            </a:r>
          </a:p>
          <a:p>
            <a:r>
              <a:rPr lang="ru-RU" sz="3600" dirty="0"/>
              <a:t>В некоторых языках программирования можно объявлять переменную, которая сохраняет значение между вызовами функции. В </a:t>
            </a:r>
            <a:r>
              <a:rPr lang="ru-RU" sz="3600" dirty="0" smtClean="0"/>
              <a:t>JS </a:t>
            </a:r>
            <a:r>
              <a:rPr lang="ru-RU" sz="3600" dirty="0"/>
              <a:t>ближайший аналог – такое вот свойство функции</a:t>
            </a:r>
            <a:r>
              <a:rPr lang="ru-RU" sz="3600" dirty="0" smtClean="0"/>
              <a:t>.</a:t>
            </a:r>
            <a:endParaRPr lang="en-US" sz="4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8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092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b="1" dirty="0"/>
              <a:t>value</a:t>
            </a:r>
            <a:r>
              <a:rPr lang="en-US" sz="2400" dirty="0"/>
              <a:t> = 0;</a:t>
            </a:r>
          </a:p>
          <a:p>
            <a:endParaRPr lang="en-US" sz="2400" dirty="0"/>
          </a:p>
          <a:p>
            <a:r>
              <a:rPr lang="en-US" sz="2400" dirty="0"/>
              <a:t>function f() {</a:t>
            </a:r>
          </a:p>
          <a:p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/>
              <a:t>if (1) {</a:t>
            </a:r>
          </a:p>
          <a:p>
            <a:r>
              <a:rPr lang="en-US" sz="2400" dirty="0"/>
              <a:t>   </a:t>
            </a:r>
            <a:r>
              <a:rPr lang="ru-RU" sz="2400" dirty="0" smtClean="0"/>
              <a:t>  </a:t>
            </a:r>
            <a:r>
              <a:rPr lang="en-US" sz="2400" dirty="0" smtClean="0"/>
              <a:t> </a:t>
            </a:r>
            <a:r>
              <a:rPr lang="en-US" sz="2400" b="1" dirty="0"/>
              <a:t>value</a:t>
            </a:r>
            <a:r>
              <a:rPr lang="en-US" sz="2400" dirty="0"/>
              <a:t> = true;</a:t>
            </a:r>
          </a:p>
          <a:p>
            <a:r>
              <a:rPr lang="en-US" sz="2400" dirty="0"/>
              <a:t>  </a:t>
            </a:r>
            <a:r>
              <a:rPr lang="ru-RU" sz="2400" dirty="0" smtClean="0"/>
              <a:t>  </a:t>
            </a:r>
            <a:r>
              <a:rPr lang="en-US" sz="2400" dirty="0" smtClean="0"/>
              <a:t>} </a:t>
            </a:r>
            <a:r>
              <a:rPr lang="en-US" sz="2400" dirty="0"/>
              <a:t>else {</a:t>
            </a:r>
          </a:p>
          <a:p>
            <a:r>
              <a:rPr lang="en-US" sz="2400" dirty="0"/>
              <a:t>    </a:t>
            </a:r>
            <a:r>
              <a:rPr lang="ru-RU" sz="2400" dirty="0" smtClean="0"/>
              <a:t>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b="1" dirty="0"/>
              <a:t>value</a:t>
            </a:r>
            <a:r>
              <a:rPr lang="en-US" sz="2400" dirty="0"/>
              <a:t> = false;</a:t>
            </a:r>
          </a:p>
          <a:p>
            <a:r>
              <a:rPr lang="en-US" sz="2400" dirty="0"/>
              <a:t>  </a:t>
            </a:r>
            <a:r>
              <a:rPr lang="ru-RU" sz="2400" dirty="0" smtClean="0"/>
              <a:t>  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ru-RU" sz="2400" dirty="0" smtClean="0"/>
              <a:t>  </a:t>
            </a:r>
            <a:r>
              <a:rPr lang="en-US" sz="2400" dirty="0" smtClean="0"/>
              <a:t>alert</a:t>
            </a:r>
            <a:r>
              <a:rPr lang="en-US" sz="2400" dirty="0"/>
              <a:t>( </a:t>
            </a:r>
            <a:r>
              <a:rPr lang="en-US" sz="2400" b="1" dirty="0"/>
              <a:t>value</a:t>
            </a:r>
            <a:r>
              <a:rPr lang="en-US" sz="2400" dirty="0"/>
              <a:t> 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24108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en-US" sz="2800" dirty="0"/>
              <a:t>function test()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en-US" sz="2800" dirty="0"/>
              <a:t>alert( </a:t>
            </a:r>
            <a:r>
              <a:rPr lang="en-US" sz="2800" b="1" dirty="0"/>
              <a:t>window</a:t>
            </a:r>
            <a:r>
              <a:rPr lang="en-US" sz="2800" dirty="0"/>
              <a:t> );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b="1" dirty="0"/>
              <a:t>window</a:t>
            </a:r>
            <a:r>
              <a:rPr lang="en-US" sz="2800" dirty="0"/>
              <a:t> = 5;</a:t>
            </a:r>
          </a:p>
          <a:p>
            <a:endParaRPr lang="en-US" sz="2800" dirty="0"/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smtClean="0"/>
              <a:t>alert</a:t>
            </a:r>
            <a:r>
              <a:rPr lang="en-US" sz="2800" dirty="0"/>
              <a:t>( </a:t>
            </a:r>
            <a:r>
              <a:rPr lang="en-US" sz="2800" b="1" dirty="0"/>
              <a:t>window</a:t>
            </a:r>
            <a:r>
              <a:rPr lang="en-US" sz="2800" dirty="0"/>
              <a:t> 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test();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2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en-US" sz="2800" dirty="0"/>
              <a:t>function </a:t>
            </a:r>
            <a:r>
              <a:rPr lang="en-US" sz="2800" dirty="0" err="1"/>
              <a:t>makeCounter</a:t>
            </a:r>
            <a:r>
              <a:rPr lang="en-US" sz="2800" dirty="0"/>
              <a:t>() {</a:t>
            </a:r>
          </a:p>
          <a:p>
            <a:r>
              <a:rPr lang="en-US" sz="2800" dirty="0"/>
              <a:t> 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b="1" dirty="0" err="1"/>
              <a:t>currentCount</a:t>
            </a:r>
            <a:r>
              <a:rPr lang="en-US" sz="2800" dirty="0"/>
              <a:t> = 1;</a:t>
            </a:r>
          </a:p>
          <a:p>
            <a:endParaRPr lang="en-US" sz="2800" dirty="0"/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smtClean="0"/>
              <a:t>return </a:t>
            </a:r>
            <a:r>
              <a:rPr lang="en-US" sz="2800" dirty="0"/>
              <a:t>function() {</a:t>
            </a:r>
          </a:p>
          <a:p>
            <a:r>
              <a:rPr lang="en-US" sz="2800" dirty="0"/>
              <a:t>    </a:t>
            </a:r>
            <a:r>
              <a:rPr lang="ru-RU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b="1" dirty="0" err="1"/>
              <a:t>currentCount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ru-RU" sz="2800" dirty="0" smtClean="0"/>
              <a:t>    </a:t>
            </a:r>
            <a:r>
              <a:rPr lang="en-US" sz="2800" dirty="0" smtClean="0"/>
              <a:t>// </a:t>
            </a:r>
            <a:r>
              <a:rPr lang="ru-RU" sz="2800" dirty="0"/>
              <a:t>можно ли здесь вывести </a:t>
            </a:r>
            <a:r>
              <a:rPr lang="en-US" sz="2800" dirty="0" err="1"/>
              <a:t>currentCount</a:t>
            </a:r>
            <a:r>
              <a:rPr lang="en-US" sz="2800" dirty="0"/>
              <a:t> </a:t>
            </a:r>
            <a:r>
              <a:rPr lang="ru-RU" sz="2800" dirty="0"/>
              <a:t>из внешней функции </a:t>
            </a:r>
            <a:r>
              <a:rPr lang="ru-RU" sz="2800" dirty="0" smtClean="0"/>
              <a:t>  (</a:t>
            </a:r>
            <a:r>
              <a:rPr lang="ru-RU" sz="2800" dirty="0"/>
              <a:t>равный 1)?</a:t>
            </a:r>
          </a:p>
          <a:p>
            <a:r>
              <a:rPr lang="ru-RU" sz="2800" dirty="0" smtClean="0"/>
              <a:t>    </a:t>
            </a:r>
            <a:r>
              <a:rPr lang="ru-RU" sz="2800" dirty="0"/>
              <a:t>};</a:t>
            </a:r>
          </a:p>
          <a:p>
            <a:r>
              <a:rPr lang="ru-RU" sz="28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23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700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ru-RU" sz="2800" dirty="0" smtClean="0"/>
              <a:t>Написать функцию</a:t>
            </a:r>
            <a:r>
              <a:rPr lang="en-US" sz="2800" dirty="0" smtClean="0"/>
              <a:t> </a:t>
            </a:r>
            <a:r>
              <a:rPr lang="en-US" sz="2800" b="1" dirty="0" smtClean="0"/>
              <a:t>multiply(a)(b)</a:t>
            </a:r>
            <a:endParaRPr lang="en-US" sz="2400" b="1" dirty="0" smtClean="0"/>
          </a:p>
          <a:p>
            <a:endParaRPr lang="en-US" sz="2400" dirty="0"/>
          </a:p>
          <a:p>
            <a:r>
              <a:rPr lang="en-US" sz="2800" dirty="0" smtClean="0"/>
              <a:t>multiply(1)(2)   // 2</a:t>
            </a:r>
            <a:endParaRPr lang="en-US" sz="2800" dirty="0"/>
          </a:p>
          <a:p>
            <a:r>
              <a:rPr lang="en-US" sz="2800" dirty="0" smtClean="0"/>
              <a:t>multiply(2)(10) // 20</a:t>
            </a:r>
            <a:endParaRPr lang="en-US" sz="2800" dirty="0"/>
          </a:p>
          <a:p>
            <a:r>
              <a:rPr lang="en-US" sz="2800" dirty="0" smtClean="0"/>
              <a:t>multiply(3)(0)   // 0</a:t>
            </a:r>
          </a:p>
        </p:txBody>
      </p:sp>
    </p:spTree>
    <p:extLst>
      <p:ext uri="{BB962C8B-B14F-4D97-AF65-F5344CB8AC3E}">
        <p14:creationId xmlns:p14="http://schemas.microsoft.com/office/powerpoint/2010/main" val="8764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009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Задачи</a:t>
            </a:r>
          </a:p>
          <a:p>
            <a:endParaRPr lang="ru-RU" sz="2000" dirty="0" smtClean="0"/>
          </a:p>
          <a:p>
            <a:r>
              <a:rPr lang="ru-RU" sz="2800" dirty="0" smtClean="0"/>
              <a:t>Написать функцию</a:t>
            </a:r>
            <a:r>
              <a:rPr lang="en-US" sz="2800" dirty="0" smtClean="0"/>
              <a:t> </a:t>
            </a:r>
            <a:r>
              <a:rPr lang="en-US" sz="2800" b="1" dirty="0" err="1" smtClean="0"/>
              <a:t>inRange</a:t>
            </a:r>
            <a:r>
              <a:rPr lang="en-US" sz="2800" b="1" dirty="0" smtClean="0"/>
              <a:t>(a, b) </a:t>
            </a:r>
            <a:r>
              <a:rPr lang="ru-RU" sz="2800" b="1" dirty="0" smtClean="0"/>
              <a:t>для </a:t>
            </a:r>
            <a:r>
              <a:rPr lang="en-US" sz="2800" b="1" dirty="0" err="1" smtClean="0"/>
              <a:t>Array.filter</a:t>
            </a:r>
            <a:endParaRPr lang="en-US" sz="2400" b="1" dirty="0" smtClean="0"/>
          </a:p>
          <a:p>
            <a:endParaRPr lang="en-US" sz="2400" dirty="0"/>
          </a:p>
          <a:p>
            <a:r>
              <a:rPr lang="en-US" sz="2800" dirty="0" smtClean="0"/>
              <a:t>[1,2,3,4].filter(</a:t>
            </a:r>
            <a:r>
              <a:rPr lang="en-US" sz="2800" dirty="0" err="1" smtClean="0"/>
              <a:t>inRange</a:t>
            </a:r>
            <a:r>
              <a:rPr lang="en-US" sz="2800" dirty="0" smtClean="0"/>
              <a:t>(2,3))   // [2,3]</a:t>
            </a:r>
          </a:p>
          <a:p>
            <a:r>
              <a:rPr lang="en-US" sz="2800" dirty="0"/>
              <a:t>[1,2,3,4].</a:t>
            </a:r>
            <a:r>
              <a:rPr lang="en-US" sz="2800" dirty="0" smtClean="0"/>
              <a:t>filter(</a:t>
            </a:r>
            <a:r>
              <a:rPr lang="en-US" sz="2800" dirty="0" err="1" smtClean="0"/>
              <a:t>inRange</a:t>
            </a:r>
            <a:r>
              <a:rPr lang="en-US" sz="2800" dirty="0" smtClean="0"/>
              <a:t>(1,3</a:t>
            </a:r>
            <a:r>
              <a:rPr lang="en-US" sz="2800" dirty="0"/>
              <a:t>)) </a:t>
            </a:r>
            <a:r>
              <a:rPr lang="en-US" sz="2800" dirty="0" smtClean="0"/>
              <a:t>  // [1,2,3]</a:t>
            </a:r>
          </a:p>
          <a:p>
            <a:r>
              <a:rPr lang="en-US" sz="2800" dirty="0"/>
              <a:t>[1,2,3,4].</a:t>
            </a:r>
            <a:r>
              <a:rPr lang="en-US" sz="2800" dirty="0" smtClean="0"/>
              <a:t>filter(</a:t>
            </a:r>
            <a:r>
              <a:rPr lang="en-US" sz="2800" dirty="0" err="1" smtClean="0"/>
              <a:t>inRange</a:t>
            </a:r>
            <a:r>
              <a:rPr lang="en-US" sz="2800" dirty="0" smtClean="0"/>
              <a:t>(2,4))   // </a:t>
            </a:r>
            <a:r>
              <a:rPr lang="en-US" sz="2800" dirty="0"/>
              <a:t>[</a:t>
            </a:r>
            <a:r>
              <a:rPr lang="en-US" sz="2800" dirty="0" smtClean="0"/>
              <a:t>2,3,4]</a:t>
            </a:r>
          </a:p>
          <a:p>
            <a:r>
              <a:rPr lang="en-US" sz="2800" dirty="0"/>
              <a:t>[1,2,3,4].</a:t>
            </a:r>
            <a:r>
              <a:rPr lang="en-US" sz="2800" dirty="0" smtClean="0"/>
              <a:t>filter(</a:t>
            </a:r>
            <a:r>
              <a:rPr lang="en-US" sz="2800" dirty="0" err="1" smtClean="0"/>
              <a:t>inRange</a:t>
            </a:r>
            <a:r>
              <a:rPr lang="en-US" sz="2800" dirty="0" smtClean="0"/>
              <a:t>(2,10)) </a:t>
            </a:r>
            <a:r>
              <a:rPr lang="en-US" sz="2800" dirty="0"/>
              <a:t>// [2,3,4]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10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Методы объектов</a:t>
            </a:r>
            <a:endParaRPr lang="ru-RU" sz="2000" dirty="0"/>
          </a:p>
          <a:p>
            <a:endParaRPr lang="ru-RU" sz="2000" dirty="0" smtClean="0"/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student = {</a:t>
            </a:r>
          </a:p>
          <a:p>
            <a:r>
              <a:rPr lang="en-US" sz="3200" dirty="0" smtClean="0"/>
              <a:t>    name: </a:t>
            </a:r>
            <a:r>
              <a:rPr lang="ru-RU" sz="3200" dirty="0" smtClean="0"/>
              <a:t>'Вася</a:t>
            </a:r>
            <a:r>
              <a:rPr lang="ru-RU" sz="3200" dirty="0"/>
              <a:t>'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  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doSmth</a:t>
            </a:r>
            <a:r>
              <a:rPr lang="en-US" sz="3200" dirty="0" smtClean="0"/>
              <a:t>: function() 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alert(</a:t>
            </a:r>
            <a:r>
              <a:rPr lang="ru-RU" sz="3200" dirty="0"/>
              <a:t>'</a:t>
            </a:r>
            <a:r>
              <a:rPr lang="ru-RU" sz="3200" dirty="0" smtClean="0"/>
              <a:t>Привет'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}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ru-RU" sz="6000" dirty="0" smtClean="0"/>
          </a:p>
        </p:txBody>
      </p:sp>
    </p:spTree>
    <p:extLst>
      <p:ext uri="{BB962C8B-B14F-4D97-AF65-F5344CB8AC3E}">
        <p14:creationId xmlns:p14="http://schemas.microsoft.com/office/powerpoint/2010/main" val="22287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852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Методы объектов</a:t>
            </a:r>
            <a:endParaRPr lang="ru-RU" sz="2000" dirty="0"/>
          </a:p>
          <a:p>
            <a:endParaRPr lang="ru-RU" sz="2000" dirty="0" smtClean="0"/>
          </a:p>
          <a:p>
            <a:r>
              <a:rPr lang="ru-RU" sz="3200" dirty="0"/>
              <a:t>Для доступа к текущему объекту из метода используется ключевое </a:t>
            </a:r>
            <a:r>
              <a:rPr lang="ru-RU" sz="3200" dirty="0" smtClean="0"/>
              <a:t>слово</a:t>
            </a:r>
            <a:r>
              <a:rPr lang="en-US" sz="3200" dirty="0"/>
              <a:t> </a:t>
            </a:r>
            <a:r>
              <a:rPr lang="en-US" sz="4000" b="1" dirty="0" smtClean="0"/>
              <a:t>this</a:t>
            </a:r>
            <a:endParaRPr lang="ru-RU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350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Методы объектов</a:t>
            </a:r>
            <a:endParaRPr lang="ru-RU" sz="2000" dirty="0"/>
          </a:p>
          <a:p>
            <a:endParaRPr lang="ru-RU" sz="2000" dirty="0" smtClean="0"/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student = {</a:t>
            </a:r>
          </a:p>
          <a:p>
            <a:r>
              <a:rPr lang="en-US" sz="3200" dirty="0" smtClean="0"/>
              <a:t>    name: </a:t>
            </a:r>
            <a:r>
              <a:rPr lang="ru-RU" sz="3200" dirty="0" smtClean="0"/>
              <a:t>'Вася</a:t>
            </a:r>
            <a:r>
              <a:rPr lang="ru-RU" sz="3200" dirty="0"/>
              <a:t>'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   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 smtClean="0"/>
              <a:t>doSmth</a:t>
            </a:r>
            <a:r>
              <a:rPr lang="en-US" sz="3200" dirty="0" smtClean="0"/>
              <a:t>: function() 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alert(this.name)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}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ru-RU" sz="6000" dirty="0" smtClean="0"/>
          </a:p>
        </p:txBody>
      </p:sp>
    </p:spTree>
    <p:extLst>
      <p:ext uri="{BB962C8B-B14F-4D97-AF65-F5344CB8AC3E}">
        <p14:creationId xmlns:p14="http://schemas.microsoft.com/office/powerpoint/2010/main" val="22226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Порядок инициализации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en-US" sz="2800" dirty="0" smtClean="0"/>
              <a:t>alert("</a:t>
            </a:r>
            <a:r>
              <a:rPr lang="en-US" sz="2800" dirty="0"/>
              <a:t>a" in window); </a:t>
            </a:r>
            <a:r>
              <a:rPr lang="en-US" sz="2800" dirty="0">
                <a:solidFill>
                  <a:schemeClr val="accent6"/>
                </a:solidFill>
              </a:rPr>
              <a:t>// true,  </a:t>
            </a:r>
            <a:r>
              <a:rPr lang="ru-RU" sz="2800" dirty="0">
                <a:solidFill>
                  <a:schemeClr val="accent6"/>
                </a:solidFill>
              </a:rPr>
              <a:t>т.к. есть свойство </a:t>
            </a:r>
            <a:r>
              <a:rPr lang="en-US" sz="2800" dirty="0" err="1" smtClean="0">
                <a:solidFill>
                  <a:schemeClr val="accent6"/>
                </a:solidFill>
              </a:rPr>
              <a:t>window.a</a:t>
            </a:r>
            <a:endParaRPr lang="en-US" sz="2800" dirty="0" smtClean="0">
              <a:solidFill>
                <a:schemeClr val="accent6"/>
              </a:solidFill>
            </a:endParaRPr>
          </a:p>
          <a:p>
            <a:r>
              <a:rPr lang="en-US" sz="2800" dirty="0" smtClean="0"/>
              <a:t>alert(a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accent6"/>
                </a:solidFill>
              </a:rPr>
              <a:t>// </a:t>
            </a:r>
            <a:r>
              <a:rPr lang="ru-RU" sz="2800" dirty="0">
                <a:solidFill>
                  <a:schemeClr val="accent6"/>
                </a:solidFill>
              </a:rPr>
              <a:t>равно </a:t>
            </a:r>
            <a:r>
              <a:rPr lang="en-US" sz="2800" dirty="0">
                <a:solidFill>
                  <a:schemeClr val="accent6"/>
                </a:solidFill>
              </a:rPr>
              <a:t>undefined,  </a:t>
            </a:r>
            <a:r>
              <a:rPr lang="ru-RU" sz="2800" dirty="0">
                <a:solidFill>
                  <a:schemeClr val="accent6"/>
                </a:solidFill>
              </a:rPr>
              <a:t>присваивание будет выполнено </a:t>
            </a:r>
            <a:r>
              <a:rPr lang="ru-RU" sz="2800" dirty="0" smtClean="0">
                <a:solidFill>
                  <a:schemeClr val="accent6"/>
                </a:solidFill>
              </a:rPr>
              <a:t>далее</a:t>
            </a:r>
            <a:endParaRPr lang="en-US" sz="2800" dirty="0" smtClean="0">
              <a:solidFill>
                <a:schemeClr val="accent6"/>
              </a:solidFill>
            </a:endParaRPr>
          </a:p>
          <a:p>
            <a:r>
              <a:rPr lang="en-US" sz="2800" dirty="0" smtClean="0"/>
              <a:t>alert(f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accent6"/>
                </a:solidFill>
              </a:rPr>
              <a:t>// function ...,  </a:t>
            </a:r>
            <a:r>
              <a:rPr lang="ru-RU" sz="2800" dirty="0">
                <a:solidFill>
                  <a:schemeClr val="accent6"/>
                </a:solidFill>
              </a:rPr>
              <a:t>готовая к выполнению </a:t>
            </a:r>
            <a:r>
              <a:rPr lang="ru-RU" sz="2800" dirty="0" smtClean="0">
                <a:solidFill>
                  <a:schemeClr val="accent6"/>
                </a:solidFill>
              </a:rPr>
              <a:t>функция</a:t>
            </a:r>
            <a:endParaRPr lang="en-US" sz="2800" dirty="0" smtClean="0">
              <a:solidFill>
                <a:schemeClr val="accent6"/>
              </a:solidFill>
            </a:endParaRPr>
          </a:p>
          <a:p>
            <a:r>
              <a:rPr lang="en-US" sz="2800" dirty="0" smtClean="0"/>
              <a:t>alert(g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accent6"/>
                </a:solidFill>
              </a:rPr>
              <a:t>// undefined, </a:t>
            </a:r>
            <a:r>
              <a:rPr lang="ru-RU" sz="2800" dirty="0">
                <a:solidFill>
                  <a:schemeClr val="accent6"/>
                </a:solidFill>
              </a:rPr>
              <a:t>т.к. это переменная, а не </a:t>
            </a:r>
            <a:r>
              <a:rPr lang="en-US" sz="2800" dirty="0">
                <a:solidFill>
                  <a:schemeClr val="accent6"/>
                </a:solidFill>
              </a:rPr>
              <a:t>Function </a:t>
            </a:r>
            <a:r>
              <a:rPr lang="en-US" sz="2800" dirty="0" smtClean="0">
                <a:solidFill>
                  <a:schemeClr val="accent6"/>
                </a:solidFill>
              </a:rPr>
              <a:t>Declaration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 = </a:t>
            </a:r>
            <a:r>
              <a:rPr lang="en-US" sz="2800" dirty="0" smtClean="0"/>
              <a:t>5;</a:t>
            </a:r>
          </a:p>
          <a:p>
            <a:r>
              <a:rPr lang="en-US" sz="2800" dirty="0" smtClean="0"/>
              <a:t>function f ( ) { } 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g = function</a:t>
            </a:r>
            <a:r>
              <a:rPr lang="en-US" sz="2800" dirty="0" smtClean="0"/>
              <a:t>( ) { 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7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400" dirty="0"/>
              <a:t>t</a:t>
            </a:r>
            <a:r>
              <a:rPr lang="en-US" sz="4400" dirty="0" smtClean="0"/>
              <a:t>his</a:t>
            </a:r>
          </a:p>
          <a:p>
            <a:endParaRPr lang="en-US" sz="4400" dirty="0" smtClean="0"/>
          </a:p>
          <a:p>
            <a:r>
              <a:rPr lang="ru-RU" sz="3200" dirty="0"/>
              <a:t>Любая функция может иметь в себе </a:t>
            </a:r>
            <a:r>
              <a:rPr lang="en-US" sz="3200" b="1" dirty="0" smtClean="0"/>
              <a:t>this</a:t>
            </a:r>
            <a:r>
              <a:rPr lang="en-US" sz="3200" dirty="0" smtClean="0"/>
              <a:t>. </a:t>
            </a:r>
            <a:r>
              <a:rPr lang="ru-RU" sz="3200" dirty="0"/>
              <a:t>Совершенно неважно, объявлена ли она в объекте или отдельно от него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 smtClean="0"/>
              <a:t>Значение </a:t>
            </a:r>
            <a:r>
              <a:rPr lang="en-US" sz="3200" dirty="0" smtClean="0"/>
              <a:t>this </a:t>
            </a:r>
            <a:r>
              <a:rPr lang="ru-RU" sz="3200" dirty="0"/>
              <a:t>называется </a:t>
            </a:r>
            <a:r>
              <a:rPr lang="ru-RU" sz="3200" b="1" dirty="0"/>
              <a:t>контекстом вызова</a:t>
            </a:r>
            <a:r>
              <a:rPr lang="ru-RU" sz="3200" dirty="0"/>
              <a:t> и будет определено в момент вызова функции.</a:t>
            </a:r>
            <a:endParaRPr lang="en-US" sz="4400" dirty="0"/>
          </a:p>
          <a:p>
            <a:endParaRPr lang="ru-RU" sz="4400" dirty="0"/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7415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5707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400" dirty="0" smtClean="0"/>
              <a:t>this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user = { </a:t>
            </a:r>
            <a:r>
              <a:rPr lang="en-US" sz="2400" dirty="0" err="1"/>
              <a:t>firstName</a:t>
            </a:r>
            <a:r>
              <a:rPr lang="en-US" sz="2400" dirty="0"/>
              <a:t>: "</a:t>
            </a:r>
            <a:r>
              <a:rPr lang="ru-RU" sz="2400" dirty="0"/>
              <a:t>Вася" };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admin = { </a:t>
            </a:r>
            <a:r>
              <a:rPr lang="en-US" sz="2400" dirty="0" err="1"/>
              <a:t>firstName</a:t>
            </a:r>
            <a:r>
              <a:rPr lang="en-US" sz="2400" dirty="0"/>
              <a:t>: "</a:t>
            </a:r>
            <a:r>
              <a:rPr lang="ru-RU" sz="2400" dirty="0"/>
              <a:t>Админ" };</a:t>
            </a:r>
          </a:p>
          <a:p>
            <a:endParaRPr lang="ru-RU" sz="2400" dirty="0"/>
          </a:p>
          <a:p>
            <a:r>
              <a:rPr lang="en-US" sz="2400" dirty="0"/>
              <a:t>function </a:t>
            </a:r>
            <a:r>
              <a:rPr lang="en-US" sz="2400" dirty="0" err="1"/>
              <a:t>func</a:t>
            </a:r>
            <a:r>
              <a:rPr lang="en-US" sz="2400" dirty="0"/>
              <a:t>() </a:t>
            </a:r>
            <a:r>
              <a:rPr lang="en-US" sz="2400" dirty="0" smtClean="0"/>
              <a:t>{ alert</a:t>
            </a:r>
            <a:r>
              <a:rPr lang="en-US" sz="2400" dirty="0"/>
              <a:t>( </a:t>
            </a:r>
            <a:r>
              <a:rPr lang="en-US" sz="2400" dirty="0" err="1"/>
              <a:t>this.firstName</a:t>
            </a:r>
            <a:r>
              <a:rPr lang="en-US" sz="2400" dirty="0"/>
              <a:t> </a:t>
            </a:r>
            <a:r>
              <a:rPr lang="en-US" sz="2400" dirty="0" smtClean="0"/>
              <a:t>); }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user.f</a:t>
            </a:r>
            <a:r>
              <a:rPr lang="en-US" sz="2400" dirty="0"/>
              <a:t> = </a:t>
            </a:r>
            <a:r>
              <a:rPr lang="en-US" sz="2400" dirty="0" err="1"/>
              <a:t>func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admin.g</a:t>
            </a:r>
            <a:r>
              <a:rPr lang="en-US" sz="2400" dirty="0"/>
              <a:t> = </a:t>
            </a:r>
            <a:r>
              <a:rPr lang="en-US" sz="2400" dirty="0" err="1"/>
              <a:t>func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// this </a:t>
            </a:r>
            <a:r>
              <a:rPr lang="ru-RU" sz="2400" dirty="0"/>
              <a:t>равен объекту перед точкой:</a:t>
            </a:r>
          </a:p>
          <a:p>
            <a:r>
              <a:rPr lang="en-US" sz="2400" dirty="0" err="1"/>
              <a:t>user.f</a:t>
            </a:r>
            <a:r>
              <a:rPr lang="en-US" sz="2400" dirty="0"/>
              <a:t>(); // </a:t>
            </a:r>
            <a:r>
              <a:rPr lang="ru-RU" sz="2400" dirty="0"/>
              <a:t>Вася</a:t>
            </a:r>
          </a:p>
          <a:p>
            <a:r>
              <a:rPr lang="en-US" sz="2400" dirty="0" err="1"/>
              <a:t>admin.g</a:t>
            </a:r>
            <a:r>
              <a:rPr lang="en-US" sz="2400" dirty="0"/>
              <a:t>(); // </a:t>
            </a:r>
            <a:r>
              <a:rPr lang="ru-RU" sz="2400" dirty="0"/>
              <a:t>Админ</a:t>
            </a:r>
          </a:p>
          <a:p>
            <a:r>
              <a:rPr lang="en-US" sz="2400" dirty="0"/>
              <a:t>admin['g'](); // </a:t>
            </a:r>
            <a:r>
              <a:rPr lang="ru-RU" sz="2400" dirty="0"/>
              <a:t>Админ (не важно, доступ к объекту через точку или квадратные скобки</a:t>
            </a:r>
            <a:r>
              <a:rPr lang="ru-RU" sz="2400" dirty="0" smtClean="0"/>
              <a:t>)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7650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400" dirty="0" smtClean="0"/>
              <a:t>this</a:t>
            </a:r>
          </a:p>
          <a:p>
            <a:endParaRPr lang="en-US" sz="4400" dirty="0"/>
          </a:p>
          <a:p>
            <a:r>
              <a:rPr lang="ru-RU" sz="3600" dirty="0" smtClean="0"/>
              <a:t>Значение </a:t>
            </a:r>
            <a:r>
              <a:rPr lang="en-US" sz="3600" b="1" dirty="0" smtClean="0"/>
              <a:t>this</a:t>
            </a:r>
            <a:r>
              <a:rPr lang="en-US" sz="3600" dirty="0" smtClean="0"/>
              <a:t> </a:t>
            </a:r>
            <a:r>
              <a:rPr lang="ru-RU" sz="3600" dirty="0"/>
              <a:t>не зависит от того, как функция была создана, оно определяется исключительно в момент вызова.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92208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3908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Значение </a:t>
            </a:r>
            <a:r>
              <a:rPr lang="en-US" sz="4400" dirty="0" smtClean="0"/>
              <a:t>this</a:t>
            </a:r>
            <a:r>
              <a:rPr lang="ru-RU" sz="4400" dirty="0" smtClean="0"/>
              <a:t> при вызове без контекста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200" dirty="0"/>
              <a:t>function </a:t>
            </a:r>
            <a:r>
              <a:rPr lang="en-US" sz="3200" dirty="0" err="1"/>
              <a:t>func</a:t>
            </a:r>
            <a:r>
              <a:rPr lang="en-US" sz="3200" dirty="0"/>
              <a:t>() {</a:t>
            </a:r>
          </a:p>
          <a:p>
            <a:r>
              <a:rPr lang="en-US" sz="3200" dirty="0"/>
              <a:t>  </a:t>
            </a:r>
            <a:r>
              <a:rPr lang="en-US" sz="3200" dirty="0" smtClean="0"/>
              <a:t>console.log(this); </a:t>
            </a:r>
            <a:r>
              <a:rPr lang="en-US" sz="3200" dirty="0"/>
              <a:t>// </a:t>
            </a:r>
            <a:r>
              <a:rPr lang="en-US" sz="3200" dirty="0" smtClean="0"/>
              <a:t>window</a:t>
            </a:r>
            <a:endParaRPr lang="en-US" sz="3200" dirty="0"/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 err="1"/>
              <a:t>func</a:t>
            </a:r>
            <a:r>
              <a:rPr lang="en-US" sz="3200" dirty="0"/>
              <a:t>();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9160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Значение </a:t>
            </a:r>
            <a:r>
              <a:rPr lang="en-US" sz="4400" dirty="0" smtClean="0"/>
              <a:t>this</a:t>
            </a:r>
            <a:r>
              <a:rPr lang="ru-RU" sz="4400" dirty="0" smtClean="0"/>
              <a:t> при вызове без контекста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200" dirty="0"/>
              <a:t>function </a:t>
            </a:r>
            <a:r>
              <a:rPr lang="en-US" sz="3200" dirty="0" err="1"/>
              <a:t>func</a:t>
            </a:r>
            <a:r>
              <a:rPr lang="en-US" sz="3200" dirty="0"/>
              <a:t>() {</a:t>
            </a:r>
          </a:p>
          <a:p>
            <a:r>
              <a:rPr lang="en-US" sz="3200" dirty="0"/>
              <a:t>  "use strict";</a:t>
            </a:r>
          </a:p>
          <a:p>
            <a:r>
              <a:rPr lang="en-US" sz="3200" dirty="0"/>
              <a:t>  alert( this ); // </a:t>
            </a:r>
            <a:r>
              <a:rPr lang="ru-RU" sz="3200" dirty="0"/>
              <a:t>выведет </a:t>
            </a:r>
            <a:r>
              <a:rPr lang="en-US" sz="3200" dirty="0" smtClean="0"/>
              <a:t>undefine</a:t>
            </a:r>
            <a:r>
              <a:rPr lang="en-US" sz="3200" dirty="0"/>
              <a:t>d</a:t>
            </a:r>
            <a:endParaRPr lang="en-US" sz="3200" dirty="0" smtClean="0"/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func</a:t>
            </a:r>
            <a:r>
              <a:rPr lang="en-US" sz="3200" dirty="0"/>
              <a:t>();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451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33547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Значение </a:t>
            </a:r>
            <a:r>
              <a:rPr lang="en-US" sz="4400" dirty="0" smtClean="0"/>
              <a:t>this</a:t>
            </a:r>
            <a:r>
              <a:rPr lang="ru-RU" sz="4400" dirty="0" smtClean="0"/>
              <a:t> при вызове без контекста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dirty="0"/>
              <a:t>Обычно если в функции используется</a:t>
            </a:r>
            <a:r>
              <a:rPr lang="ru-RU" sz="4400" dirty="0"/>
              <a:t> </a:t>
            </a:r>
            <a:r>
              <a:rPr lang="en-US" sz="3600" b="1" dirty="0"/>
              <a:t>this</a:t>
            </a:r>
            <a:r>
              <a:rPr lang="en-US" sz="3600" dirty="0" smtClean="0"/>
              <a:t>, </a:t>
            </a:r>
            <a:r>
              <a:rPr lang="ru-RU" sz="3600" dirty="0" smtClean="0"/>
              <a:t>то она </a:t>
            </a:r>
            <a:r>
              <a:rPr lang="ru-RU" sz="3600" dirty="0"/>
              <a:t>всё же, служит для вызова в контексте объекта, так что такая ситуация – скорее исключение.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5951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3908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Потеря контекста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dirty="0" smtClean="0"/>
              <a:t>Контекст</a:t>
            </a:r>
            <a:r>
              <a:rPr lang="ru-RU" sz="4400" dirty="0" smtClean="0"/>
              <a:t> </a:t>
            </a:r>
            <a:r>
              <a:rPr lang="en-US" sz="3600" b="1" dirty="0" smtClean="0"/>
              <a:t>this</a:t>
            </a:r>
            <a:r>
              <a:rPr lang="ru-RU" sz="3600" b="1" dirty="0" smtClean="0"/>
              <a:t> </a:t>
            </a:r>
            <a:r>
              <a:rPr lang="ru-RU" sz="3600" dirty="0" smtClean="0"/>
              <a:t>никак </a:t>
            </a:r>
            <a:r>
              <a:rPr lang="ru-RU" sz="3600" dirty="0"/>
              <a:t>не привязан к функции, даже если она создана в объявлении объекта. </a:t>
            </a:r>
            <a:r>
              <a:rPr lang="ru-RU" sz="3600" dirty="0" smtClean="0"/>
              <a:t>Чтобы </a:t>
            </a:r>
            <a:r>
              <a:rPr lang="en-US" sz="3600" b="1" dirty="0" smtClean="0"/>
              <a:t>this</a:t>
            </a:r>
            <a:r>
              <a:rPr lang="en-US" sz="3600" dirty="0" smtClean="0"/>
              <a:t> </a:t>
            </a:r>
            <a:r>
              <a:rPr lang="ru-RU" sz="3600" dirty="0"/>
              <a:t>передался, нужно вызвать функцию именно через точку (или квадратные скобки).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638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7554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Потеря контекста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2800" dirty="0" err="1"/>
              <a:t>var</a:t>
            </a:r>
            <a:r>
              <a:rPr lang="en-US" sz="2800" dirty="0"/>
              <a:t> user = {</a:t>
            </a:r>
          </a:p>
          <a:p>
            <a:r>
              <a:rPr lang="en-US" sz="2800" dirty="0"/>
              <a:t>  name: "</a:t>
            </a:r>
            <a:r>
              <a:rPr lang="ru-RU" sz="2800" dirty="0"/>
              <a:t>Вася",</a:t>
            </a:r>
          </a:p>
          <a:p>
            <a:r>
              <a:rPr lang="ru-RU" sz="2800" dirty="0"/>
              <a:t>  </a:t>
            </a:r>
            <a:r>
              <a:rPr lang="en-US" sz="2800" dirty="0"/>
              <a:t>hi: function() { alert(this.name); },</a:t>
            </a:r>
          </a:p>
          <a:p>
            <a:r>
              <a:rPr lang="en-US" sz="2800" dirty="0"/>
              <a:t>  bye: function() { alert("</a:t>
            </a:r>
            <a:r>
              <a:rPr lang="ru-RU" sz="2800" dirty="0"/>
              <a:t>Пока"); }</a:t>
            </a:r>
          </a:p>
          <a:p>
            <a:r>
              <a:rPr lang="ru-RU" sz="2800" dirty="0"/>
              <a:t>};</a:t>
            </a:r>
          </a:p>
          <a:p>
            <a:endParaRPr lang="ru-RU" sz="2800" dirty="0"/>
          </a:p>
          <a:p>
            <a:r>
              <a:rPr lang="en-US" sz="2800" dirty="0" err="1"/>
              <a:t>user.hi</a:t>
            </a:r>
            <a:r>
              <a:rPr lang="en-US" sz="2800" dirty="0"/>
              <a:t>(); // </a:t>
            </a:r>
            <a:r>
              <a:rPr lang="ru-RU" sz="2800" dirty="0"/>
              <a:t>Вася (простой вызов работает)</a:t>
            </a:r>
          </a:p>
          <a:p>
            <a:endParaRPr lang="ru-RU" sz="2800" dirty="0"/>
          </a:p>
          <a:p>
            <a:r>
              <a:rPr lang="ru-RU" sz="2800" dirty="0"/>
              <a:t>// а теперь вызовем </a:t>
            </a:r>
            <a:r>
              <a:rPr lang="en-US" sz="2800" dirty="0" err="1"/>
              <a:t>user.hi</a:t>
            </a:r>
            <a:r>
              <a:rPr lang="en-US" sz="2800" dirty="0"/>
              <a:t> </a:t>
            </a:r>
            <a:r>
              <a:rPr lang="ru-RU" sz="2800" dirty="0"/>
              <a:t>или </a:t>
            </a:r>
            <a:r>
              <a:rPr lang="en-US" sz="2800" dirty="0" err="1"/>
              <a:t>user.bye</a:t>
            </a:r>
            <a:r>
              <a:rPr lang="en-US" sz="2800" dirty="0"/>
              <a:t> </a:t>
            </a:r>
            <a:r>
              <a:rPr lang="ru-RU" sz="2800" dirty="0"/>
              <a:t>в зависимости от имени</a:t>
            </a:r>
          </a:p>
          <a:p>
            <a:r>
              <a:rPr lang="ru-RU" sz="2800" dirty="0"/>
              <a:t>(</a:t>
            </a:r>
            <a:r>
              <a:rPr lang="en-US" sz="2800" dirty="0"/>
              <a:t>user.name </a:t>
            </a:r>
            <a:r>
              <a:rPr lang="en-US" sz="2800" dirty="0" smtClean="0"/>
              <a:t>=== </a:t>
            </a:r>
            <a:r>
              <a:rPr lang="en-US" sz="2800" dirty="0"/>
              <a:t>"</a:t>
            </a:r>
            <a:r>
              <a:rPr lang="ru-RU" sz="2800" dirty="0"/>
              <a:t>Вася" ? </a:t>
            </a:r>
            <a:r>
              <a:rPr lang="en-US" sz="2800" dirty="0" err="1"/>
              <a:t>user.hi</a:t>
            </a:r>
            <a:r>
              <a:rPr lang="en-US" sz="2800" dirty="0"/>
              <a:t> : </a:t>
            </a:r>
            <a:r>
              <a:rPr lang="en-US" sz="2800" dirty="0" err="1"/>
              <a:t>user.bye</a:t>
            </a:r>
            <a:r>
              <a:rPr lang="en-US" sz="2800" dirty="0" smtClean="0"/>
              <a:t>) ( ); </a:t>
            </a:r>
            <a:r>
              <a:rPr lang="en-US" sz="2800" dirty="0"/>
              <a:t>// undefined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53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2014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Потеря контекста</a:t>
            </a:r>
            <a:endParaRPr lang="en-US" sz="4400" dirty="0" smtClean="0"/>
          </a:p>
          <a:p>
            <a:endParaRPr lang="en-US" sz="2400" dirty="0" smtClean="0"/>
          </a:p>
          <a:p>
            <a:r>
              <a:rPr lang="en-US" sz="2400" dirty="0" smtClean="0"/>
              <a:t>"use strict"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, method;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obj</a:t>
            </a:r>
            <a:r>
              <a:rPr lang="en-US" sz="2400" dirty="0" smtClean="0"/>
              <a:t> = {</a:t>
            </a:r>
          </a:p>
          <a:p>
            <a:r>
              <a:rPr lang="en-US" sz="2400" dirty="0" smtClean="0"/>
              <a:t>  go: function() { console.log(this); }</a:t>
            </a:r>
          </a:p>
          <a:p>
            <a:r>
              <a:rPr lang="en-US" sz="2400" dirty="0" smtClean="0"/>
              <a:t>};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obj.go</a:t>
            </a:r>
            <a:r>
              <a:rPr lang="en-US" sz="2400" dirty="0" smtClean="0"/>
              <a:t>();                          // (1) object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obj.go</a:t>
            </a:r>
            <a:r>
              <a:rPr lang="en-US" sz="2400" dirty="0" smtClean="0"/>
              <a:t>)();                       // (2) object</a:t>
            </a:r>
          </a:p>
          <a:p>
            <a:r>
              <a:rPr lang="en-US" sz="2400" dirty="0" smtClean="0"/>
              <a:t>(method = </a:t>
            </a:r>
            <a:r>
              <a:rPr lang="en-US" sz="2400" dirty="0" err="1" smtClean="0"/>
              <a:t>obj.go</a:t>
            </a:r>
            <a:r>
              <a:rPr lang="en-US" sz="2400" dirty="0" smtClean="0"/>
              <a:t>)();    // (3) undefined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obj.go</a:t>
            </a:r>
            <a:r>
              <a:rPr lang="en-US" sz="2400" dirty="0" smtClean="0"/>
              <a:t> || </a:t>
            </a:r>
            <a:r>
              <a:rPr lang="en-US" sz="2400" dirty="0" err="1" smtClean="0"/>
              <a:t>obj.stop</a:t>
            </a:r>
            <a:r>
              <a:rPr lang="en-US" sz="2400" dirty="0" smtClean="0"/>
              <a:t>)();  // (4) undefined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2664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600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400" dirty="0" smtClean="0"/>
              <a:t>Chaining. </a:t>
            </a:r>
            <a:r>
              <a:rPr lang="ru-RU" sz="4400" dirty="0" smtClean="0"/>
              <a:t>Цепочка вызовов</a:t>
            </a:r>
            <a:endParaRPr lang="ru-RU" sz="2400" dirty="0" smtClean="0"/>
          </a:p>
          <a:p>
            <a:r>
              <a:rPr lang="en-US" sz="2000" dirty="0" err="1"/>
              <a:t>var</a:t>
            </a:r>
            <a:r>
              <a:rPr lang="en-US" sz="2000" dirty="0"/>
              <a:t> ladder = {</a:t>
            </a:r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smtClean="0"/>
              <a:t>step</a:t>
            </a:r>
            <a:r>
              <a:rPr lang="en-US" sz="2000" dirty="0"/>
              <a:t>: 0,</a:t>
            </a:r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smtClean="0"/>
              <a:t>up</a:t>
            </a:r>
            <a:r>
              <a:rPr lang="en-US" sz="2000" dirty="0"/>
              <a:t>: function() {</a:t>
            </a:r>
          </a:p>
          <a:p>
            <a:r>
              <a:rPr lang="en-US" sz="2000" dirty="0"/>
              <a:t>    </a:t>
            </a:r>
            <a:r>
              <a:rPr lang="ru-RU" sz="2000" dirty="0" smtClean="0"/>
              <a:t>    </a:t>
            </a:r>
            <a:r>
              <a:rPr lang="en-US" sz="2000" dirty="0" err="1" smtClean="0"/>
              <a:t>this.step</a:t>
            </a:r>
            <a:r>
              <a:rPr lang="en-US" sz="2000" dirty="0"/>
              <a:t>++;</a:t>
            </a:r>
          </a:p>
          <a:p>
            <a:r>
              <a:rPr lang="en-US" sz="2000" dirty="0"/>
              <a:t>    </a:t>
            </a:r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this;</a:t>
            </a:r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smtClean="0"/>
              <a:t>},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smtClean="0"/>
              <a:t>down</a:t>
            </a:r>
            <a:r>
              <a:rPr lang="en-US" sz="2000" dirty="0"/>
              <a:t>: function() {</a:t>
            </a:r>
          </a:p>
          <a:p>
            <a:r>
              <a:rPr lang="en-US" sz="2000" dirty="0"/>
              <a:t>    </a:t>
            </a:r>
            <a:r>
              <a:rPr lang="ru-RU" sz="2000" dirty="0" smtClean="0"/>
              <a:t>    </a:t>
            </a:r>
            <a:r>
              <a:rPr lang="en-US" sz="2000" dirty="0" err="1" smtClean="0"/>
              <a:t>this.step</a:t>
            </a:r>
            <a:r>
              <a:rPr lang="en-US" sz="2000" dirty="0" smtClean="0"/>
              <a:t>-</a:t>
            </a:r>
            <a:r>
              <a:rPr lang="en-US" sz="2000" dirty="0"/>
              <a:t>-;</a:t>
            </a:r>
          </a:p>
          <a:p>
            <a:r>
              <a:rPr lang="en-US" sz="2000" dirty="0"/>
              <a:t>    </a:t>
            </a:r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this;</a:t>
            </a:r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smtClean="0"/>
              <a:t>},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err="1" smtClean="0"/>
              <a:t>showStep</a:t>
            </a:r>
            <a:r>
              <a:rPr lang="en-US" sz="2000" dirty="0"/>
              <a:t>: function() {</a:t>
            </a:r>
          </a:p>
          <a:p>
            <a:r>
              <a:rPr lang="en-US" sz="2000" dirty="0"/>
              <a:t>    </a:t>
            </a:r>
            <a:r>
              <a:rPr lang="ru-RU" sz="2000" dirty="0" smtClean="0"/>
              <a:t>    </a:t>
            </a:r>
            <a:r>
              <a:rPr lang="en-US" sz="2000" dirty="0" smtClean="0"/>
              <a:t>alert</a:t>
            </a:r>
            <a:r>
              <a:rPr lang="en-US" sz="2000" dirty="0"/>
              <a:t>( </a:t>
            </a:r>
            <a:r>
              <a:rPr lang="en-US" sz="2000" dirty="0" err="1"/>
              <a:t>this.step</a:t>
            </a:r>
            <a:r>
              <a:rPr lang="en-US" sz="2000" dirty="0"/>
              <a:t> );</a:t>
            </a:r>
          </a:p>
          <a:p>
            <a:r>
              <a:rPr lang="en-US" sz="2000" dirty="0"/>
              <a:t>    </a:t>
            </a:r>
            <a:r>
              <a:rPr lang="ru-RU" sz="2000" dirty="0" smtClean="0"/>
              <a:t>    </a:t>
            </a:r>
            <a:r>
              <a:rPr lang="en-US" sz="2000" dirty="0" smtClean="0"/>
              <a:t>return </a:t>
            </a:r>
            <a:r>
              <a:rPr lang="en-US" sz="2000" dirty="0"/>
              <a:t>this;</a:t>
            </a:r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ladder.up</a:t>
            </a:r>
            <a:r>
              <a:rPr lang="en-US" sz="2000" dirty="0"/>
              <a:t>().up().down().up().down().</a:t>
            </a:r>
            <a:r>
              <a:rPr lang="en-US" sz="2000" dirty="0" err="1"/>
              <a:t>showStep</a:t>
            </a:r>
            <a:r>
              <a:rPr lang="en-US" sz="2000" dirty="0"/>
              <a:t>(); // 1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11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Область видимости переменных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ru-RU" sz="3600" dirty="0" smtClean="0"/>
              <a:t>Конструкции </a:t>
            </a:r>
            <a:r>
              <a:rPr lang="en-US" sz="3600" b="1" dirty="0" smtClean="0"/>
              <a:t>for, if </a:t>
            </a:r>
            <a:r>
              <a:rPr lang="ru-RU" sz="3600" dirty="0" smtClean="0"/>
              <a:t>не влияют на область видимости переменных</a:t>
            </a:r>
            <a:endParaRPr lang="en-US" sz="3600" dirty="0" smtClean="0"/>
          </a:p>
          <a:p>
            <a:endParaRPr lang="en-US" sz="3600" b="1" dirty="0"/>
          </a:p>
          <a:p>
            <a:r>
              <a:rPr lang="ru-RU" sz="3600" b="1" dirty="0" smtClean="0"/>
              <a:t> </a:t>
            </a:r>
            <a:endParaRPr lang="ru-RU" sz="4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87033"/>
              </p:ext>
            </p:extLst>
          </p:nvPr>
        </p:nvGraphicFramePr>
        <p:xfrm>
          <a:off x="566669" y="3133935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854"/>
                <a:gridCol w="26631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5;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5;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3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6669" y="5565503"/>
            <a:ext cx="10828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BlinkMacSystemFont"/>
              </a:rPr>
              <a:t>нет разницы между объявлением вне </a:t>
            </a:r>
            <a:r>
              <a:rPr lang="ru-RU" sz="3200" dirty="0" smtClean="0">
                <a:latin typeface="BlinkMacSystemFont"/>
              </a:rPr>
              <a:t>блока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005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Преобразование объектов</a:t>
            </a:r>
          </a:p>
          <a:p>
            <a:endParaRPr lang="ru-RU" sz="4400" dirty="0"/>
          </a:p>
          <a:p>
            <a:r>
              <a:rPr lang="en-US" sz="2800" dirty="0" err="1"/>
              <a:t>var</a:t>
            </a:r>
            <a:r>
              <a:rPr lang="en-US" sz="2800" dirty="0"/>
              <a:t> value = new Boolean(false);</a:t>
            </a:r>
          </a:p>
          <a:p>
            <a:r>
              <a:rPr lang="en-US" sz="2800" dirty="0"/>
              <a:t>if (value) {</a:t>
            </a:r>
          </a:p>
          <a:p>
            <a:r>
              <a:rPr lang="ru-RU" sz="2800" dirty="0" smtClean="0"/>
              <a:t>   </a:t>
            </a:r>
            <a:r>
              <a:rPr lang="en-US" sz="2800" dirty="0" smtClean="0"/>
              <a:t>  </a:t>
            </a:r>
            <a:r>
              <a:rPr lang="en-US" sz="2800" dirty="0"/>
              <a:t>alert( true ); // </a:t>
            </a:r>
            <a:r>
              <a:rPr lang="en-US" sz="2800" dirty="0" err="1"/>
              <a:t>сработает</a:t>
            </a:r>
            <a:r>
              <a:rPr lang="en-US" sz="2800" dirty="0"/>
              <a:t>!</a:t>
            </a:r>
          </a:p>
          <a:p>
            <a:r>
              <a:rPr lang="en-US" sz="2800" dirty="0" smtClean="0"/>
              <a:t>}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/>
              <a:t>alert( [] == [] ); // false</a:t>
            </a:r>
          </a:p>
          <a:p>
            <a:r>
              <a:rPr lang="en-US" sz="2800" dirty="0"/>
              <a:t>alert( [] == ![] ); // </a:t>
            </a:r>
            <a:r>
              <a:rPr lang="en-US" sz="2800" dirty="0" smtClean="0"/>
              <a:t>true</a:t>
            </a:r>
            <a:endParaRPr lang="ru-RU" sz="2400" dirty="0" smtClean="0"/>
          </a:p>
          <a:p>
            <a:endParaRPr lang="ru-RU" sz="2400" dirty="0"/>
          </a:p>
          <a:p>
            <a:endParaRPr lang="ru-RU" sz="2800" dirty="0" smtClean="0"/>
          </a:p>
          <a:p>
            <a:r>
              <a:rPr lang="ru-RU" sz="2800" dirty="0" smtClean="0"/>
              <a:t>Смотри </a:t>
            </a:r>
            <a:r>
              <a:rPr lang="en-US" sz="2800" dirty="0" smtClean="0">
                <a:hlinkClick r:id="rId3"/>
              </a:rPr>
              <a:t>object-conversion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92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Преобразование объектов</a:t>
            </a:r>
          </a:p>
          <a:p>
            <a:endParaRPr lang="ru-RU" sz="4400" dirty="0"/>
          </a:p>
          <a:p>
            <a:r>
              <a:rPr lang="en-US" sz="2800" dirty="0" err="1"/>
              <a:t>var</a:t>
            </a:r>
            <a:r>
              <a:rPr lang="en-US" sz="2800" dirty="0"/>
              <a:t> value = new Boolean(false);</a:t>
            </a:r>
          </a:p>
          <a:p>
            <a:r>
              <a:rPr lang="en-US" sz="2800" dirty="0"/>
              <a:t>if (value) {</a:t>
            </a:r>
          </a:p>
          <a:p>
            <a:r>
              <a:rPr lang="ru-RU" sz="2800" dirty="0" smtClean="0"/>
              <a:t>   </a:t>
            </a:r>
            <a:r>
              <a:rPr lang="en-US" sz="2800" dirty="0" smtClean="0"/>
              <a:t>  </a:t>
            </a:r>
            <a:r>
              <a:rPr lang="en-US" sz="2800" dirty="0"/>
              <a:t>alert( true ); // </a:t>
            </a:r>
            <a:r>
              <a:rPr lang="en-US" sz="2800" dirty="0" err="1"/>
              <a:t>сработает</a:t>
            </a:r>
            <a:r>
              <a:rPr lang="en-US" sz="2800" dirty="0"/>
              <a:t>!</a:t>
            </a:r>
          </a:p>
          <a:p>
            <a:r>
              <a:rPr lang="en-US" sz="2800" dirty="0" smtClean="0"/>
              <a:t>}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/>
              <a:t>alert( [] == [] ); // false</a:t>
            </a:r>
          </a:p>
          <a:p>
            <a:r>
              <a:rPr lang="en-US" sz="2800" dirty="0"/>
              <a:t>alert( [] == ![] ); // </a:t>
            </a:r>
            <a:r>
              <a:rPr lang="en-US" sz="2800" dirty="0" smtClean="0"/>
              <a:t>true</a:t>
            </a:r>
            <a:endParaRPr lang="ru-RU" sz="2400" dirty="0" smtClean="0"/>
          </a:p>
          <a:p>
            <a:endParaRPr lang="ru-RU" sz="2400" dirty="0"/>
          </a:p>
          <a:p>
            <a:endParaRPr lang="ru-RU" sz="2800" dirty="0" smtClean="0"/>
          </a:p>
          <a:p>
            <a:r>
              <a:rPr lang="ru-RU" sz="2800" dirty="0" smtClean="0"/>
              <a:t>Смотри </a:t>
            </a:r>
            <a:r>
              <a:rPr lang="en-US" sz="2800" dirty="0" smtClean="0">
                <a:hlinkClick r:id="rId3"/>
              </a:rPr>
              <a:t>object-conversion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9365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Функция конструктор</a:t>
            </a:r>
          </a:p>
          <a:p>
            <a:endParaRPr lang="ru-RU" sz="4400" dirty="0"/>
          </a:p>
          <a:p>
            <a:r>
              <a:rPr lang="en-US" sz="3600" dirty="0" smtClean="0"/>
              <a:t>{ … } – </a:t>
            </a:r>
            <a:r>
              <a:rPr lang="ru-RU" sz="3600" dirty="0" smtClean="0"/>
              <a:t>создаём один экземпляр объекта</a:t>
            </a:r>
          </a:p>
          <a:p>
            <a:endParaRPr lang="ru-RU" sz="3600" dirty="0" smtClean="0"/>
          </a:p>
          <a:p>
            <a:r>
              <a:rPr lang="en-US" sz="3600" dirty="0"/>
              <a:t>n</a:t>
            </a:r>
            <a:r>
              <a:rPr lang="en-US" sz="3600" dirty="0" smtClean="0"/>
              <a:t>ew –</a:t>
            </a:r>
            <a:r>
              <a:rPr lang="en-US" sz="3600" dirty="0"/>
              <a:t> </a:t>
            </a:r>
            <a:r>
              <a:rPr lang="ru-RU" sz="3600" dirty="0" smtClean="0"/>
              <a:t>создаём много однотипных объектов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114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5707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Функция конструктор</a:t>
            </a:r>
          </a:p>
          <a:p>
            <a:endParaRPr lang="ru-RU" sz="4400" dirty="0"/>
          </a:p>
          <a:p>
            <a:r>
              <a:rPr lang="ru-RU" sz="3600" dirty="0"/>
              <a:t>Конструктором становится любая функция, вызванная через </a:t>
            </a:r>
            <a:r>
              <a:rPr lang="en-US" sz="3600" b="1" dirty="0" smtClean="0"/>
              <a:t>new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200" dirty="0"/>
              <a:t>function </a:t>
            </a:r>
            <a:r>
              <a:rPr lang="en-US" sz="3200" dirty="0" smtClean="0"/>
              <a:t>Student(name</a:t>
            </a:r>
            <a:r>
              <a:rPr lang="en-US" sz="3200" dirty="0"/>
              <a:t>) {</a:t>
            </a:r>
          </a:p>
          <a:p>
            <a:r>
              <a:rPr lang="en-US" sz="3200" dirty="0"/>
              <a:t>  </a:t>
            </a:r>
            <a:r>
              <a:rPr lang="en-US" sz="3200" dirty="0" smtClean="0"/>
              <a:t>  this.name </a:t>
            </a:r>
            <a:r>
              <a:rPr lang="en-US" sz="3200" dirty="0"/>
              <a:t>= name;</a:t>
            </a:r>
          </a:p>
          <a:p>
            <a:r>
              <a:rPr lang="en-US" sz="3200" dirty="0"/>
              <a:t>  </a:t>
            </a:r>
            <a:r>
              <a:rPr lang="en-US" sz="3200" dirty="0" smtClean="0"/>
              <a:t>  </a:t>
            </a:r>
            <a:r>
              <a:rPr lang="en-US" sz="3200" dirty="0" err="1" smtClean="0"/>
              <a:t>this.isSlacker</a:t>
            </a:r>
            <a:r>
              <a:rPr lang="en-US" sz="3200" dirty="0" smtClean="0"/>
              <a:t> </a:t>
            </a:r>
            <a:r>
              <a:rPr lang="en-US" sz="3200" dirty="0"/>
              <a:t>= true;</a:t>
            </a:r>
          </a:p>
          <a:p>
            <a:r>
              <a:rPr lang="en-US" sz="3200" dirty="0" smtClean="0"/>
              <a:t>}</a:t>
            </a:r>
            <a:endParaRPr lang="en-US" sz="3200" dirty="0"/>
          </a:p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smtClean="0"/>
              <a:t>student = </a:t>
            </a:r>
            <a:r>
              <a:rPr lang="en-US" sz="3200" dirty="0"/>
              <a:t>new Student </a:t>
            </a:r>
            <a:r>
              <a:rPr lang="en-US" sz="3200" dirty="0" smtClean="0"/>
              <a:t>(</a:t>
            </a:r>
            <a:r>
              <a:rPr lang="en-US" sz="3200" dirty="0"/>
              <a:t>"</a:t>
            </a:r>
            <a:r>
              <a:rPr lang="ru-RU" sz="3200" dirty="0" smtClean="0"/>
              <a:t>Вася</a:t>
            </a:r>
            <a:r>
              <a:rPr lang="en-US" sz="3200" dirty="0" smtClean="0"/>
              <a:t>");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134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Функция конструктор</a:t>
            </a:r>
          </a:p>
          <a:p>
            <a:endParaRPr lang="ru-RU" sz="4400" dirty="0"/>
          </a:p>
          <a:p>
            <a:r>
              <a:rPr lang="ru-RU" sz="3600" dirty="0"/>
              <a:t> </a:t>
            </a:r>
            <a:r>
              <a:rPr lang="ru-RU" sz="3600" dirty="0"/>
              <a:t>Л</a:t>
            </a:r>
            <a:r>
              <a:rPr lang="ru-RU" sz="3600" dirty="0" smtClean="0"/>
              <a:t>юбую </a:t>
            </a:r>
            <a:r>
              <a:rPr lang="ru-RU" sz="3600" dirty="0"/>
              <a:t>функцию можно вызвать при </a:t>
            </a:r>
            <a:r>
              <a:rPr lang="ru-RU" sz="3600" dirty="0" smtClean="0"/>
              <a:t>помощи </a:t>
            </a:r>
            <a:r>
              <a:rPr lang="en-US" sz="3600" b="1" dirty="0" smtClean="0"/>
              <a:t>new</a:t>
            </a:r>
            <a:r>
              <a:rPr lang="en-US" sz="3600" dirty="0" smtClean="0"/>
              <a:t>. </a:t>
            </a:r>
            <a:r>
              <a:rPr lang="ru-RU" sz="3600" dirty="0"/>
              <a:t>Как-то особым образом указывать, что она – конструктор – не надо.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497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Функция конструктор</a:t>
            </a:r>
          </a:p>
          <a:p>
            <a:endParaRPr lang="ru-RU" sz="4400" dirty="0"/>
          </a:p>
          <a:p>
            <a:r>
              <a:rPr lang="ru-RU" sz="3200" dirty="0" smtClean="0"/>
              <a:t>При вызове функции через </a:t>
            </a:r>
            <a:r>
              <a:rPr lang="en-US" sz="3200" dirty="0" smtClean="0"/>
              <a:t>new: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Создаётся новый пустой объект.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Ключевое слово </a:t>
            </a:r>
            <a:r>
              <a:rPr lang="en-US" sz="3200" b="1" dirty="0" smtClean="0"/>
              <a:t>this</a:t>
            </a:r>
            <a:r>
              <a:rPr lang="en-US" sz="3200" dirty="0" smtClean="0"/>
              <a:t> </a:t>
            </a:r>
            <a:r>
              <a:rPr lang="ru-RU" sz="3200" dirty="0" smtClean="0"/>
              <a:t>получает ссылку на этот объект.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Функция выполняется. Как правило, она модифицирует</a:t>
            </a:r>
            <a:r>
              <a:rPr lang="en-US" sz="3200" dirty="0" smtClean="0"/>
              <a:t> </a:t>
            </a:r>
            <a:r>
              <a:rPr lang="en-US" sz="3200" b="1" dirty="0" smtClean="0"/>
              <a:t>this</a:t>
            </a:r>
            <a:r>
              <a:rPr lang="en-US" sz="3200" dirty="0" smtClean="0"/>
              <a:t>, </a:t>
            </a:r>
            <a:r>
              <a:rPr lang="ru-RU" sz="3200" dirty="0" smtClean="0"/>
              <a:t>добавляет методы, свойства.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Возвращает </a:t>
            </a:r>
            <a:r>
              <a:rPr lang="en-US" sz="3200" b="1" dirty="0" smtClean="0"/>
              <a:t>this</a:t>
            </a:r>
            <a:r>
              <a:rPr lang="en-US" sz="3200" dirty="0" smtClean="0"/>
              <a:t>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055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Функция конструктор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600" dirty="0"/>
              <a:t>function Student(name) {</a:t>
            </a: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chemeClr val="accent6"/>
                </a:solidFill>
              </a:rPr>
              <a:t>// this = </a:t>
            </a:r>
            <a:r>
              <a:rPr lang="en-US" sz="3600" dirty="0" smtClean="0">
                <a:solidFill>
                  <a:schemeClr val="accent6"/>
                </a:solidFill>
              </a:rPr>
              <a:t>{};</a:t>
            </a:r>
          </a:p>
          <a:p>
            <a:r>
              <a:rPr lang="en-US" sz="3600" dirty="0" smtClean="0"/>
              <a:t>    this.name </a:t>
            </a:r>
            <a:r>
              <a:rPr lang="en-US" sz="3600" dirty="0"/>
              <a:t>= name;</a:t>
            </a:r>
          </a:p>
          <a:p>
            <a:r>
              <a:rPr lang="en-US" sz="3600" dirty="0"/>
              <a:t>    </a:t>
            </a:r>
            <a:r>
              <a:rPr lang="en-US" sz="3600" dirty="0" err="1"/>
              <a:t>this.isSlacker</a:t>
            </a:r>
            <a:r>
              <a:rPr lang="en-US" sz="3600" dirty="0"/>
              <a:t> = true</a:t>
            </a:r>
            <a:r>
              <a:rPr lang="en-US" sz="3600" dirty="0" smtClean="0"/>
              <a:t>;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3600" dirty="0" smtClean="0">
                <a:solidFill>
                  <a:schemeClr val="accent6"/>
                </a:solidFill>
              </a:rPr>
              <a:t>// return this;</a:t>
            </a:r>
            <a:endParaRPr lang="en-US" sz="3600" dirty="0">
              <a:solidFill>
                <a:schemeClr val="accent6"/>
              </a:solidFill>
            </a:endParaRPr>
          </a:p>
          <a:p>
            <a:r>
              <a:rPr lang="en-US" sz="3600" dirty="0" smtClean="0"/>
              <a:t>}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35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47705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Функция конструктор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600" dirty="0" err="1"/>
              <a:t>v</a:t>
            </a:r>
            <a:r>
              <a:rPr lang="en-US" sz="3600" dirty="0" err="1" smtClean="0"/>
              <a:t>ar</a:t>
            </a:r>
            <a:r>
              <a:rPr lang="en-US" sz="3600" dirty="0" smtClean="0"/>
              <a:t> student = new Student</a:t>
            </a:r>
            <a:r>
              <a:rPr lang="en-US" sz="3600" dirty="0"/>
              <a:t> ("</a:t>
            </a:r>
            <a:r>
              <a:rPr lang="ru-RU" sz="3600" dirty="0"/>
              <a:t>Вася</a:t>
            </a:r>
            <a:r>
              <a:rPr lang="en-US" sz="3600" dirty="0" smtClean="0"/>
              <a:t>");</a:t>
            </a: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accent6"/>
                </a:solidFill>
              </a:rPr>
              <a:t>//student= </a:t>
            </a:r>
            <a:r>
              <a:rPr lang="en-US" sz="3600" dirty="0">
                <a:solidFill>
                  <a:schemeClr val="accent6"/>
                </a:solidFill>
              </a:rPr>
              <a:t>{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//    name</a:t>
            </a:r>
            <a:r>
              <a:rPr lang="en-US" sz="3600" dirty="0">
                <a:solidFill>
                  <a:schemeClr val="accent6"/>
                </a:solidFill>
              </a:rPr>
              <a:t>: </a:t>
            </a:r>
            <a:r>
              <a:rPr lang="en-US" sz="3600" dirty="0" smtClean="0">
                <a:solidFill>
                  <a:schemeClr val="accent6"/>
                </a:solidFill>
              </a:rPr>
              <a:t>"</a:t>
            </a:r>
            <a:r>
              <a:rPr lang="ru-RU" sz="3600" dirty="0" smtClean="0">
                <a:solidFill>
                  <a:schemeClr val="accent6"/>
                </a:solidFill>
              </a:rPr>
              <a:t>Вася</a:t>
            </a:r>
            <a:r>
              <a:rPr lang="en-US" sz="3600" dirty="0" smtClean="0">
                <a:solidFill>
                  <a:schemeClr val="accent6"/>
                </a:solidFill>
              </a:rPr>
              <a:t>",</a:t>
            </a:r>
            <a:endParaRPr lang="en-US" sz="3600" dirty="0">
              <a:solidFill>
                <a:schemeClr val="accent6"/>
              </a:solidFill>
            </a:endParaRPr>
          </a:p>
          <a:p>
            <a:r>
              <a:rPr lang="en-US" sz="3600" dirty="0" smtClean="0">
                <a:solidFill>
                  <a:schemeClr val="accent6"/>
                </a:solidFill>
              </a:rPr>
              <a:t>//    </a:t>
            </a:r>
            <a:r>
              <a:rPr lang="en-US" sz="3600" dirty="0" err="1" smtClean="0">
                <a:solidFill>
                  <a:schemeClr val="accent6"/>
                </a:solidFill>
              </a:rPr>
              <a:t>isSlacker</a:t>
            </a:r>
            <a:r>
              <a:rPr lang="en-US" sz="3600" dirty="0" smtClean="0">
                <a:solidFill>
                  <a:schemeClr val="accent6"/>
                </a:solidFill>
              </a:rPr>
              <a:t>: </a:t>
            </a:r>
            <a:r>
              <a:rPr lang="en-US" sz="3600" dirty="0">
                <a:solidFill>
                  <a:schemeClr val="accent6"/>
                </a:solidFill>
              </a:rPr>
              <a:t>true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//}</a:t>
            </a:r>
            <a:endParaRPr lang="ru-RU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878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Методы в конструкторе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en-US" sz="2800" dirty="0"/>
              <a:t>function Student(name) {</a:t>
            </a:r>
          </a:p>
          <a:p>
            <a:r>
              <a:rPr lang="en-US" sz="2800" dirty="0" smtClean="0"/>
              <a:t>    </a:t>
            </a:r>
            <a:r>
              <a:rPr lang="en-US" sz="2800" b="1" dirty="0"/>
              <a:t>this</a:t>
            </a:r>
            <a:r>
              <a:rPr lang="en-US" sz="2800" dirty="0"/>
              <a:t>.name = name;</a:t>
            </a:r>
          </a:p>
          <a:p>
            <a:r>
              <a:rPr lang="en-US" sz="2800" dirty="0"/>
              <a:t>    </a:t>
            </a:r>
            <a:r>
              <a:rPr lang="en-US" sz="2800" b="1" dirty="0" err="1"/>
              <a:t>this</a:t>
            </a:r>
            <a:r>
              <a:rPr lang="en-US" sz="2800" dirty="0" err="1"/>
              <a:t>.isSlacker</a:t>
            </a:r>
            <a:r>
              <a:rPr lang="en-US" sz="2800" dirty="0"/>
              <a:t> = true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r>
              <a:rPr lang="ru-RU" sz="2800" dirty="0"/>
              <a:t> </a:t>
            </a:r>
            <a:r>
              <a:rPr lang="ru-RU" sz="2800" dirty="0" smtClean="0"/>
              <a:t>   </a:t>
            </a:r>
            <a:r>
              <a:rPr lang="en-US" sz="2800" b="1" dirty="0" err="1" smtClean="0"/>
              <a:t>this</a:t>
            </a:r>
            <a:r>
              <a:rPr lang="en-US" sz="2800" dirty="0" err="1" smtClean="0"/>
              <a:t>.sayHi</a:t>
            </a:r>
            <a:r>
              <a:rPr lang="en-US" sz="2800" dirty="0" smtClean="0"/>
              <a:t> = function() {</a:t>
            </a:r>
            <a:br>
              <a:rPr lang="en-US" sz="2800" dirty="0" smtClean="0"/>
            </a:br>
            <a:r>
              <a:rPr lang="en-US" sz="2800" dirty="0" smtClean="0"/>
              <a:t>       alert(</a:t>
            </a:r>
            <a:r>
              <a:rPr lang="ru-RU" sz="2800" dirty="0" smtClean="0"/>
              <a:t>"Меня </a:t>
            </a:r>
            <a:r>
              <a:rPr lang="ru-RU" sz="2800" dirty="0"/>
              <a:t>зовут </a:t>
            </a:r>
            <a:r>
              <a:rPr lang="ru-RU" sz="2800" dirty="0" smtClean="0"/>
              <a:t>" + </a:t>
            </a:r>
            <a:r>
              <a:rPr lang="en-US" sz="2800" dirty="0" smtClean="0"/>
              <a:t>this.name);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}   </a:t>
            </a:r>
            <a:endParaRPr lang="en-US" sz="2800" dirty="0">
              <a:solidFill>
                <a:schemeClr val="accent6"/>
              </a:solidFill>
            </a:endParaRPr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student = new Student ("</a:t>
            </a:r>
            <a:r>
              <a:rPr lang="ru-RU" sz="2800" dirty="0"/>
              <a:t>Вася</a:t>
            </a:r>
            <a:r>
              <a:rPr lang="en-US" sz="2800" dirty="0"/>
              <a:t>");</a:t>
            </a:r>
          </a:p>
          <a:p>
            <a:r>
              <a:rPr lang="en-US" sz="2800" dirty="0" err="1" smtClean="0"/>
              <a:t>student.sayHi</a:t>
            </a:r>
            <a:r>
              <a:rPr lang="en-US" sz="2800" dirty="0" smtClean="0"/>
              <a:t>(); </a:t>
            </a:r>
            <a:r>
              <a:rPr lang="en-US" sz="2800" dirty="0" smtClean="0">
                <a:solidFill>
                  <a:schemeClr val="accent6"/>
                </a:solidFill>
              </a:rPr>
              <a:t>// </a:t>
            </a:r>
            <a:r>
              <a:rPr lang="ru-RU" sz="2800" dirty="0" smtClean="0">
                <a:solidFill>
                  <a:schemeClr val="accent6"/>
                </a:solidFill>
              </a:rPr>
              <a:t>"Меня зовут Вася</a:t>
            </a:r>
            <a:r>
              <a:rPr lang="ru-RU" sz="2800" dirty="0">
                <a:solidFill>
                  <a:schemeClr val="accent6"/>
                </a:solidFill>
              </a:rPr>
              <a:t>"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9400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Локальные переменные</a:t>
            </a:r>
            <a:endParaRPr lang="en-US" sz="4400" dirty="0" smtClean="0"/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function </a:t>
            </a:r>
            <a:r>
              <a:rPr lang="en-US" sz="2400" dirty="0"/>
              <a:t>User(</a:t>
            </a:r>
            <a:r>
              <a:rPr lang="en-US" sz="2400" dirty="0" err="1"/>
              <a:t>firstName</a:t>
            </a:r>
            <a:r>
              <a:rPr lang="en-US" sz="2400" dirty="0"/>
              <a:t>, </a:t>
            </a:r>
            <a:r>
              <a:rPr lang="en-US" sz="2400" dirty="0" err="1"/>
              <a:t>lastName</a:t>
            </a:r>
            <a:r>
              <a:rPr lang="en-US" sz="2400" dirty="0"/>
              <a:t>) {</a:t>
            </a:r>
          </a:p>
          <a:p>
            <a:r>
              <a:rPr lang="en-US" sz="2400" dirty="0"/>
              <a:t>  </a:t>
            </a:r>
            <a:r>
              <a:rPr lang="ru-RU" sz="2400" dirty="0" smtClean="0"/>
              <a:t>  </a:t>
            </a:r>
            <a:r>
              <a:rPr lang="en-US" sz="2400" dirty="0" err="1"/>
              <a:t>var</a:t>
            </a:r>
            <a:r>
              <a:rPr lang="en-US" sz="2400" dirty="0"/>
              <a:t> phrase = "</a:t>
            </a:r>
            <a:r>
              <a:rPr lang="ru-RU" sz="2400" dirty="0"/>
              <a:t>Привет</a:t>
            </a:r>
            <a:r>
              <a:rPr lang="ru-RU" sz="2400" dirty="0" smtClean="0"/>
              <a:t>"; </a:t>
            </a:r>
            <a:r>
              <a:rPr lang="en-US" sz="2400" dirty="0">
                <a:solidFill>
                  <a:schemeClr val="accent6"/>
                </a:solidFill>
              </a:rPr>
              <a:t>// </a:t>
            </a:r>
            <a:r>
              <a:rPr lang="ru-RU" sz="2400" dirty="0">
                <a:solidFill>
                  <a:schemeClr val="accent6"/>
                </a:solidFill>
              </a:rPr>
              <a:t>вспомогательная переменная</a:t>
            </a:r>
          </a:p>
          <a:p>
            <a:endParaRPr lang="ru-RU" sz="2400" dirty="0"/>
          </a:p>
          <a:p>
            <a:r>
              <a:rPr lang="ru-RU" sz="2400" dirty="0"/>
              <a:t>  </a:t>
            </a:r>
            <a:r>
              <a:rPr lang="ru-RU" sz="2400" dirty="0" smtClean="0"/>
              <a:t>  </a:t>
            </a:r>
            <a:r>
              <a:rPr lang="ru-RU" sz="2400" dirty="0" smtClean="0">
                <a:solidFill>
                  <a:schemeClr val="accent6"/>
                </a:solidFill>
              </a:rPr>
              <a:t>//  </a:t>
            </a:r>
            <a:r>
              <a:rPr lang="ru-RU" sz="2400" dirty="0">
                <a:solidFill>
                  <a:schemeClr val="accent6"/>
                </a:solidFill>
              </a:rPr>
              <a:t>вспомогательная вложенная функция</a:t>
            </a:r>
          </a:p>
          <a:p>
            <a:r>
              <a:rPr lang="ru-RU" sz="2400" dirty="0"/>
              <a:t>  </a:t>
            </a:r>
            <a:r>
              <a:rPr lang="ru-RU" sz="2400" dirty="0" smtClean="0"/>
              <a:t>  </a:t>
            </a:r>
            <a:r>
              <a:rPr lang="en-US" sz="2400" dirty="0" smtClean="0"/>
              <a:t>function </a:t>
            </a:r>
            <a:r>
              <a:rPr lang="en-US" sz="2400" dirty="0" err="1"/>
              <a:t>getFullName</a:t>
            </a:r>
            <a:r>
              <a:rPr lang="en-US" sz="2400" dirty="0"/>
              <a:t>() </a:t>
            </a:r>
            <a:r>
              <a:rPr lang="en-US" sz="2400" dirty="0" smtClean="0"/>
              <a:t>{</a:t>
            </a:r>
            <a:r>
              <a:rPr lang="ru-RU" sz="2400" dirty="0" smtClean="0"/>
              <a:t> </a:t>
            </a:r>
            <a:r>
              <a:rPr lang="en-US" sz="2400" dirty="0" smtClean="0"/>
              <a:t>return </a:t>
            </a:r>
            <a:r>
              <a:rPr lang="en-US" sz="2400" dirty="0" err="1"/>
              <a:t>firstName</a:t>
            </a:r>
            <a:r>
              <a:rPr lang="en-US" sz="2400" dirty="0"/>
              <a:t> + " " + </a:t>
            </a:r>
            <a:r>
              <a:rPr lang="en-US" sz="2400" dirty="0" err="1"/>
              <a:t>lastName</a:t>
            </a:r>
            <a:r>
              <a:rPr lang="en-US" sz="2400" dirty="0" smtClean="0"/>
              <a:t>; 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ru-RU" sz="2400" dirty="0" smtClean="0"/>
              <a:t>  </a:t>
            </a:r>
            <a:r>
              <a:rPr lang="en-US" sz="2400" dirty="0" err="1" smtClean="0"/>
              <a:t>this.sayHi</a:t>
            </a:r>
            <a:r>
              <a:rPr lang="en-US" sz="2400" dirty="0" smtClean="0"/>
              <a:t> </a:t>
            </a:r>
            <a:r>
              <a:rPr lang="en-US" sz="2400" dirty="0"/>
              <a:t>= function() {</a:t>
            </a:r>
          </a:p>
          <a:p>
            <a:r>
              <a:rPr lang="en-US" sz="2400" dirty="0"/>
              <a:t>    </a:t>
            </a:r>
            <a:r>
              <a:rPr lang="ru-RU" sz="2400" dirty="0" smtClean="0"/>
              <a:t>    </a:t>
            </a:r>
            <a:r>
              <a:rPr lang="en-US" sz="2400" dirty="0" smtClean="0"/>
              <a:t>alert</a:t>
            </a:r>
            <a:r>
              <a:rPr lang="en-US" sz="2400" dirty="0"/>
              <a:t>( phrase + ", " + </a:t>
            </a:r>
            <a:r>
              <a:rPr lang="en-US" sz="2400" dirty="0" err="1"/>
              <a:t>getFullName</a:t>
            </a:r>
            <a:r>
              <a:rPr lang="en-US" sz="2400" dirty="0"/>
              <a:t>() ); </a:t>
            </a:r>
            <a:r>
              <a:rPr lang="en-US" sz="2400" dirty="0">
                <a:solidFill>
                  <a:schemeClr val="accent6"/>
                </a:solidFill>
              </a:rPr>
              <a:t>// </a:t>
            </a:r>
            <a:r>
              <a:rPr lang="ru-RU" sz="2400" dirty="0">
                <a:solidFill>
                  <a:schemeClr val="accent6"/>
                </a:solidFill>
              </a:rPr>
              <a:t>использование</a:t>
            </a:r>
          </a:p>
          <a:p>
            <a:r>
              <a:rPr lang="ru-RU" sz="2400" dirty="0"/>
              <a:t>  </a:t>
            </a:r>
            <a:r>
              <a:rPr lang="ru-RU" sz="2400" dirty="0" smtClean="0"/>
              <a:t>  };</a:t>
            </a:r>
            <a:endParaRPr lang="ru-RU" sz="2400" dirty="0"/>
          </a:p>
          <a:p>
            <a:r>
              <a:rPr lang="ru-RU" sz="2400" dirty="0"/>
              <a:t>}</a:t>
            </a:r>
          </a:p>
          <a:p>
            <a:endParaRPr lang="ru-RU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vasya</a:t>
            </a:r>
            <a:r>
              <a:rPr lang="en-US" sz="2400" dirty="0"/>
              <a:t> = new User("</a:t>
            </a:r>
            <a:r>
              <a:rPr lang="ru-RU" sz="2400" dirty="0"/>
              <a:t>Вася", "Петров");</a:t>
            </a:r>
          </a:p>
          <a:p>
            <a:r>
              <a:rPr lang="en-US" sz="2400" dirty="0" err="1"/>
              <a:t>vasya.sayHi</a:t>
            </a:r>
            <a:r>
              <a:rPr lang="en-US" sz="2400" dirty="0"/>
              <a:t>(); </a:t>
            </a:r>
            <a:r>
              <a:rPr lang="en-US" sz="2400" dirty="0">
                <a:solidFill>
                  <a:schemeClr val="accent6"/>
                </a:solidFill>
              </a:rPr>
              <a:t>// </a:t>
            </a:r>
            <a:r>
              <a:rPr lang="ru-RU" sz="2400" dirty="0">
                <a:solidFill>
                  <a:schemeClr val="accent6"/>
                </a:solidFill>
              </a:rPr>
              <a:t>Привет, Вася Петров</a:t>
            </a:r>
            <a:endParaRPr lang="en-US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Область видимости переменных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ru-RU" sz="3600" dirty="0" smtClean="0"/>
              <a:t>Конструкции </a:t>
            </a:r>
            <a:r>
              <a:rPr lang="en-US" sz="3600" b="1" dirty="0" smtClean="0"/>
              <a:t>for, if </a:t>
            </a:r>
            <a:r>
              <a:rPr lang="ru-RU" sz="3600" dirty="0" smtClean="0"/>
              <a:t>не влияют на область видимости переменных</a:t>
            </a:r>
            <a:endParaRPr lang="ru-RU" sz="4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40245"/>
              </p:ext>
            </p:extLst>
          </p:nvPr>
        </p:nvGraphicFramePr>
        <p:xfrm>
          <a:off x="566669" y="3239442"/>
          <a:ext cx="109512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469"/>
                <a:gridCol w="5046785"/>
              </a:tblGrid>
              <a:tr h="370840">
                <a:tc>
                  <a:txBody>
                    <a:bodyPr/>
                    <a:lstStyle/>
                    <a:p>
                      <a:r>
                        <a:rPr lang="nn-NO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(var i = 0; i &lt; 5; i++) {</a:t>
                      </a:r>
                    </a:p>
                    <a:p>
                      <a:r>
                        <a:rPr lang="nn-NO" sz="3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3600" b="0" dirty="0" smtClean="0">
                          <a:solidFill>
                            <a:schemeClr val="tx1"/>
                          </a:solidFill>
                        </a:rPr>
                        <a:t>var i;</a:t>
                      </a:r>
                    </a:p>
                    <a:p>
                      <a:r>
                        <a:rPr lang="nn-NO" sz="3600" b="0" dirty="0" smtClean="0">
                          <a:solidFill>
                            <a:schemeClr val="tx1"/>
                          </a:solidFill>
                        </a:rPr>
                        <a:t>for (i = 0; i &lt; 5; i++) {</a:t>
                      </a:r>
                    </a:p>
                    <a:p>
                      <a:r>
                        <a:rPr lang="nn-NO" sz="36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ru-RU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6668" y="5244444"/>
            <a:ext cx="106250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BlinkMacSystemFont"/>
              </a:rPr>
              <a:t>В обоих случаях переменная будет создана до выполнения цикла, на стадии инициализации, и ее значение будет сохранено после окончания цикла.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91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/>
              <a:t>Дескрипторы, геттеры и сеттеры </a:t>
            </a:r>
            <a:r>
              <a:rPr lang="ru-RU" sz="4400" dirty="0" smtClean="0"/>
              <a:t>свойств</a:t>
            </a:r>
          </a:p>
          <a:p>
            <a:endParaRPr lang="ru-RU" sz="4400" dirty="0"/>
          </a:p>
          <a:p>
            <a:r>
              <a:rPr lang="ru-RU" sz="3600" dirty="0" smtClean="0"/>
              <a:t>Смотр</a:t>
            </a:r>
            <a:r>
              <a:rPr lang="ru-RU" sz="3600" dirty="0"/>
              <a:t>и</a:t>
            </a:r>
            <a:r>
              <a:rPr lang="ru-RU" sz="3600" dirty="0" smtClean="0"/>
              <a:t> </a:t>
            </a:r>
            <a:r>
              <a:rPr lang="en-US" sz="3600" dirty="0" smtClean="0">
                <a:hlinkClick r:id="rId3"/>
              </a:rPr>
              <a:t>descriptors-getters-setters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5484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/>
              <a:t>Статические и фабричные </a:t>
            </a:r>
            <a:r>
              <a:rPr lang="ru-RU" sz="4400" dirty="0" smtClean="0"/>
              <a:t>методы</a:t>
            </a:r>
          </a:p>
          <a:p>
            <a:endParaRPr lang="ru-RU" sz="4400" dirty="0"/>
          </a:p>
          <a:p>
            <a:r>
              <a:rPr lang="ru-RU" sz="3600" dirty="0" smtClean="0"/>
              <a:t>Смотр</a:t>
            </a:r>
            <a:r>
              <a:rPr lang="ru-RU" sz="3600" dirty="0"/>
              <a:t>и</a:t>
            </a:r>
            <a:r>
              <a:rPr lang="ru-RU" sz="3600" dirty="0" smtClean="0"/>
              <a:t> </a:t>
            </a:r>
            <a:r>
              <a:rPr lang="en-US" sz="3600" dirty="0" smtClean="0">
                <a:hlinkClick r:id="rId3"/>
              </a:rPr>
              <a:t>static-properties-and-methods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179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Явное указание </a:t>
            </a:r>
            <a:r>
              <a:rPr lang="en-US" sz="4400" b="1" dirty="0" smtClean="0"/>
              <a:t>this</a:t>
            </a:r>
            <a:endParaRPr lang="ru-RU" sz="4400" b="1" dirty="0" smtClean="0"/>
          </a:p>
          <a:p>
            <a:endParaRPr lang="ru-RU" sz="4400" dirty="0"/>
          </a:p>
          <a:p>
            <a:r>
              <a:rPr lang="ru-RU" sz="3600" dirty="0" smtClean="0"/>
              <a:t>Метод </a:t>
            </a:r>
            <a:r>
              <a:rPr lang="en-US" sz="3600" b="1" dirty="0" smtClean="0"/>
              <a:t>call</a:t>
            </a:r>
            <a:endParaRPr lang="en-US" sz="3600" dirty="0"/>
          </a:p>
          <a:p>
            <a:r>
              <a:rPr lang="en-US" sz="3600" dirty="0" err="1"/>
              <a:t>func.call</a:t>
            </a:r>
            <a:r>
              <a:rPr lang="en-US" sz="3600" dirty="0"/>
              <a:t>(context, arg1, arg2, ...)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0743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Явное указание </a:t>
            </a:r>
            <a:r>
              <a:rPr lang="en-US" sz="4400" b="1" dirty="0" smtClean="0"/>
              <a:t>this</a:t>
            </a:r>
            <a:endParaRPr lang="ru-RU" sz="4400" b="1" dirty="0" smtClean="0"/>
          </a:p>
          <a:p>
            <a:endParaRPr lang="ru-RU" sz="4400" dirty="0"/>
          </a:p>
          <a:p>
            <a:r>
              <a:rPr lang="ru-RU" sz="3600" dirty="0"/>
              <a:t>Вызов </a:t>
            </a:r>
            <a:r>
              <a:rPr lang="ru-RU" sz="3600" dirty="0" err="1"/>
              <a:t>func.call</a:t>
            </a:r>
            <a:r>
              <a:rPr lang="ru-RU" sz="3600" dirty="0"/>
              <a:t>(</a:t>
            </a:r>
            <a:r>
              <a:rPr lang="ru-RU" sz="3600" dirty="0" err="1"/>
              <a:t>context</a:t>
            </a:r>
            <a:r>
              <a:rPr lang="ru-RU" sz="3600" dirty="0"/>
              <a:t>, a, b...) – то же, что обычный вызов </a:t>
            </a:r>
            <a:r>
              <a:rPr lang="ru-RU" sz="3600" dirty="0" err="1"/>
              <a:t>func</a:t>
            </a:r>
            <a:r>
              <a:rPr lang="ru-RU" sz="3600" dirty="0"/>
              <a:t>(a, b...), но с явно указанным </a:t>
            </a:r>
            <a:r>
              <a:rPr lang="ru-RU" sz="3600" dirty="0" err="1"/>
              <a:t>this</a:t>
            </a:r>
            <a:r>
              <a:rPr lang="ru-RU" sz="3600" dirty="0"/>
              <a:t>(=</a:t>
            </a:r>
            <a:r>
              <a:rPr lang="ru-RU" sz="3600" dirty="0" err="1"/>
              <a:t>context</a:t>
            </a:r>
            <a:r>
              <a:rPr lang="ru-RU" sz="3600" dirty="0"/>
              <a:t>).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693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61863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Явное указание </a:t>
            </a:r>
            <a:r>
              <a:rPr lang="en-US" sz="4400" b="1" dirty="0" smtClean="0"/>
              <a:t>this</a:t>
            </a:r>
            <a:endParaRPr lang="ru-RU" sz="4400" b="1" dirty="0" smtClean="0"/>
          </a:p>
          <a:p>
            <a:endParaRPr lang="ru-RU" sz="4400" dirty="0"/>
          </a:p>
          <a:p>
            <a:r>
              <a:rPr lang="en-US" sz="2800" dirty="0"/>
              <a:t>function </a:t>
            </a:r>
            <a:r>
              <a:rPr lang="en-US" sz="2800" dirty="0" err="1"/>
              <a:t>showFullName</a:t>
            </a:r>
            <a:r>
              <a:rPr lang="en-US" sz="2800" dirty="0"/>
              <a:t>() {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alert</a:t>
            </a:r>
            <a:r>
              <a:rPr lang="en-US" sz="2800" dirty="0"/>
              <a:t>( </a:t>
            </a:r>
            <a:r>
              <a:rPr lang="en-US" sz="2800" dirty="0" err="1"/>
              <a:t>this.firstName</a:t>
            </a:r>
            <a:r>
              <a:rPr lang="en-US" sz="2800" dirty="0"/>
              <a:t> + " " + </a:t>
            </a:r>
            <a:r>
              <a:rPr lang="en-US" sz="2800" dirty="0" err="1"/>
              <a:t>this.lastName</a:t>
            </a:r>
            <a:r>
              <a:rPr lang="en-US" sz="2800" dirty="0"/>
              <a:t> 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user = {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</a:t>
            </a:r>
            <a:r>
              <a:rPr lang="en-US" sz="2800" dirty="0" err="1" smtClean="0"/>
              <a:t>firstName</a:t>
            </a:r>
            <a:r>
              <a:rPr lang="en-US" sz="2800" dirty="0"/>
              <a:t>: "</a:t>
            </a:r>
            <a:r>
              <a:rPr lang="ru-RU" sz="2800" dirty="0"/>
              <a:t>Василий",</a:t>
            </a:r>
          </a:p>
          <a:p>
            <a:r>
              <a:rPr lang="ru-RU" sz="2800" dirty="0"/>
              <a:t>  </a:t>
            </a:r>
            <a:r>
              <a:rPr lang="en-US" sz="2800" dirty="0" smtClean="0"/>
              <a:t>  </a:t>
            </a:r>
            <a:r>
              <a:rPr lang="en-US" sz="2800" dirty="0" err="1" smtClean="0"/>
              <a:t>lastName</a:t>
            </a:r>
            <a:r>
              <a:rPr lang="en-US" sz="2800" dirty="0"/>
              <a:t>: "</a:t>
            </a:r>
            <a:r>
              <a:rPr lang="ru-RU" sz="2800" dirty="0"/>
              <a:t>Петров"</a:t>
            </a:r>
          </a:p>
          <a:p>
            <a:r>
              <a:rPr lang="ru-RU" sz="2800" dirty="0"/>
              <a:t>};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accent6"/>
                </a:solidFill>
              </a:rPr>
              <a:t>// функция вызовется с </a:t>
            </a:r>
            <a:r>
              <a:rPr lang="en-US" sz="2800" dirty="0">
                <a:solidFill>
                  <a:schemeClr val="accent6"/>
                </a:solidFill>
              </a:rPr>
              <a:t>this=user</a:t>
            </a:r>
          </a:p>
          <a:p>
            <a:r>
              <a:rPr lang="en-US" sz="2800" dirty="0" err="1"/>
              <a:t>showFullName.call</a:t>
            </a:r>
            <a:r>
              <a:rPr lang="en-US" sz="2800" dirty="0"/>
              <a:t>(user) </a:t>
            </a:r>
            <a:r>
              <a:rPr lang="en-US" sz="2800" dirty="0">
                <a:solidFill>
                  <a:schemeClr val="accent6"/>
                </a:solidFill>
              </a:rPr>
              <a:t>// "</a:t>
            </a:r>
            <a:r>
              <a:rPr lang="ru-RU" sz="2800" dirty="0">
                <a:solidFill>
                  <a:schemeClr val="accent6"/>
                </a:solidFill>
              </a:rPr>
              <a:t>Василий Петров"</a:t>
            </a:r>
            <a:endParaRPr lang="ru-RU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5707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Явное указание </a:t>
            </a:r>
            <a:r>
              <a:rPr lang="en-US" sz="4400" b="1" dirty="0" smtClean="0"/>
              <a:t>this</a:t>
            </a:r>
            <a:endParaRPr lang="ru-RU" sz="4400" b="1" dirty="0" smtClean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user = {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</a:t>
            </a:r>
            <a:r>
              <a:rPr lang="en-US" sz="2400" dirty="0" err="1" smtClean="0"/>
              <a:t>firstName</a:t>
            </a:r>
            <a:r>
              <a:rPr lang="en-US" sz="2400" dirty="0"/>
              <a:t>: "</a:t>
            </a:r>
            <a:r>
              <a:rPr lang="ru-RU" sz="2400" dirty="0"/>
              <a:t>Василий",</a:t>
            </a:r>
          </a:p>
          <a:p>
            <a:r>
              <a:rPr lang="ru-RU" sz="2400" dirty="0"/>
              <a:t>  </a:t>
            </a:r>
            <a:r>
              <a:rPr lang="en-US" sz="2400" dirty="0" smtClean="0"/>
              <a:t>  surname</a:t>
            </a:r>
            <a:r>
              <a:rPr lang="en-US" sz="2400" dirty="0"/>
              <a:t>: "</a:t>
            </a:r>
            <a:r>
              <a:rPr lang="ru-RU" sz="2400" dirty="0"/>
              <a:t>Петров",</a:t>
            </a:r>
          </a:p>
          <a:p>
            <a:r>
              <a:rPr lang="ru-RU" sz="2400" dirty="0"/>
              <a:t>  </a:t>
            </a:r>
            <a:r>
              <a:rPr lang="en-US" sz="2400" dirty="0" smtClean="0"/>
              <a:t>  patronym</a:t>
            </a:r>
            <a:r>
              <a:rPr lang="en-US" sz="2400" dirty="0"/>
              <a:t>: "</a:t>
            </a:r>
            <a:r>
              <a:rPr lang="ru-RU" sz="2400" dirty="0"/>
              <a:t>Иванович"</a:t>
            </a:r>
          </a:p>
          <a:p>
            <a:r>
              <a:rPr lang="ru-RU" sz="2400" dirty="0"/>
              <a:t>};</a:t>
            </a:r>
          </a:p>
          <a:p>
            <a:endParaRPr lang="ru-RU" sz="2400" dirty="0"/>
          </a:p>
          <a:p>
            <a:r>
              <a:rPr lang="en-US" sz="2400" dirty="0"/>
              <a:t>function </a:t>
            </a:r>
            <a:r>
              <a:rPr lang="en-US" sz="2400" dirty="0" err="1"/>
              <a:t>showFullName</a:t>
            </a:r>
            <a:r>
              <a:rPr lang="en-US" sz="2400" dirty="0"/>
              <a:t>(</a:t>
            </a:r>
            <a:r>
              <a:rPr lang="en-US" sz="2400" dirty="0" err="1"/>
              <a:t>firstPart</a:t>
            </a:r>
            <a:r>
              <a:rPr lang="en-US" sz="2400" dirty="0"/>
              <a:t>, </a:t>
            </a:r>
            <a:r>
              <a:rPr lang="en-US" sz="2400" dirty="0" err="1"/>
              <a:t>lastPart</a:t>
            </a:r>
            <a:r>
              <a:rPr lang="en-US" sz="2400" dirty="0"/>
              <a:t>) {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 alert</a:t>
            </a:r>
            <a:r>
              <a:rPr lang="en-US" sz="2400" dirty="0"/>
              <a:t>( this[</a:t>
            </a:r>
            <a:r>
              <a:rPr lang="en-US" sz="2400" dirty="0" err="1"/>
              <a:t>firstPart</a:t>
            </a:r>
            <a:r>
              <a:rPr lang="en-US" sz="2400" dirty="0"/>
              <a:t>] + " " + this[</a:t>
            </a:r>
            <a:r>
              <a:rPr lang="en-US" sz="2400" dirty="0" err="1"/>
              <a:t>lastPart</a:t>
            </a:r>
            <a:r>
              <a:rPr lang="en-US" sz="2400" dirty="0"/>
              <a:t>] 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/>
                </a:solidFill>
              </a:rPr>
              <a:t>// </a:t>
            </a:r>
            <a:r>
              <a:rPr lang="en-US" sz="2400" dirty="0" err="1">
                <a:solidFill>
                  <a:schemeClr val="accent6"/>
                </a:solidFill>
              </a:rPr>
              <a:t>f.call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ru-RU" sz="2400" dirty="0">
                <a:solidFill>
                  <a:schemeClr val="accent6"/>
                </a:solidFill>
              </a:rPr>
              <a:t>контекст, аргумент1, аргумент2, ...)</a:t>
            </a:r>
          </a:p>
          <a:p>
            <a:r>
              <a:rPr lang="en-US" sz="2400" dirty="0" err="1"/>
              <a:t>showFullName.call</a:t>
            </a:r>
            <a:r>
              <a:rPr lang="en-US" sz="2400" dirty="0"/>
              <a:t>(user, '</a:t>
            </a:r>
            <a:r>
              <a:rPr lang="en-US" sz="2400" dirty="0" err="1"/>
              <a:t>firstName</a:t>
            </a:r>
            <a:r>
              <a:rPr lang="en-US" sz="2400" dirty="0"/>
              <a:t>', 'surname')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6"/>
                </a:solidFill>
              </a:rPr>
              <a:t>// "</a:t>
            </a:r>
            <a:r>
              <a:rPr lang="ru-RU" sz="2400" dirty="0" smtClean="0">
                <a:solidFill>
                  <a:schemeClr val="accent6"/>
                </a:solidFill>
              </a:rPr>
              <a:t>Василий Петров"</a:t>
            </a:r>
            <a:endParaRPr lang="ru-RU" sz="2400" dirty="0">
              <a:solidFill>
                <a:schemeClr val="accent6"/>
              </a:solidFill>
            </a:endParaRPr>
          </a:p>
          <a:p>
            <a:r>
              <a:rPr lang="en-US" sz="2400" dirty="0" err="1"/>
              <a:t>showFullName.call</a:t>
            </a:r>
            <a:r>
              <a:rPr lang="en-US" sz="2400" dirty="0"/>
              <a:t>(user, '</a:t>
            </a:r>
            <a:r>
              <a:rPr lang="en-US" sz="2400" dirty="0" err="1"/>
              <a:t>firstName</a:t>
            </a:r>
            <a:r>
              <a:rPr lang="en-US" sz="2400" dirty="0"/>
              <a:t>', 'patronym') </a:t>
            </a:r>
            <a:r>
              <a:rPr lang="en-US" sz="2400" dirty="0">
                <a:solidFill>
                  <a:schemeClr val="accent6"/>
                </a:solidFill>
              </a:rPr>
              <a:t>// "</a:t>
            </a:r>
            <a:r>
              <a:rPr lang="ru-RU" sz="2400" dirty="0">
                <a:solidFill>
                  <a:schemeClr val="accent6"/>
                </a:solidFill>
              </a:rPr>
              <a:t>Василий Иванович"</a:t>
            </a:r>
            <a:endParaRPr lang="ru-RU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44627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400" dirty="0" smtClean="0"/>
              <a:t>Method borrowing. </a:t>
            </a:r>
            <a:r>
              <a:rPr lang="ru-RU" sz="4400" dirty="0" smtClean="0"/>
              <a:t>Одалживание метода</a:t>
            </a:r>
          </a:p>
          <a:p>
            <a:endParaRPr lang="ru-RU" sz="4400" b="1" dirty="0"/>
          </a:p>
          <a:p>
            <a:r>
              <a:rPr lang="en-US" sz="2800" dirty="0"/>
              <a:t>function </a:t>
            </a:r>
            <a:r>
              <a:rPr lang="en-US" sz="2800" dirty="0" err="1"/>
              <a:t>printArgs</a:t>
            </a:r>
            <a:r>
              <a:rPr lang="en-US" sz="2800" dirty="0"/>
              <a:t>() {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smtClean="0">
                <a:solidFill>
                  <a:schemeClr val="accent6"/>
                </a:solidFill>
              </a:rPr>
              <a:t>// </a:t>
            </a:r>
            <a:r>
              <a:rPr lang="ru-RU" sz="2800" dirty="0">
                <a:solidFill>
                  <a:schemeClr val="accent6"/>
                </a:solidFill>
              </a:rPr>
              <a:t>вызов </a:t>
            </a:r>
            <a:r>
              <a:rPr lang="en-US" sz="2800" dirty="0" err="1">
                <a:solidFill>
                  <a:schemeClr val="accent6"/>
                </a:solidFill>
              </a:rPr>
              <a:t>arr.slice</a:t>
            </a:r>
            <a:r>
              <a:rPr lang="en-US" sz="2800" dirty="0">
                <a:solidFill>
                  <a:schemeClr val="accent6"/>
                </a:solidFill>
              </a:rPr>
              <a:t>() </a:t>
            </a:r>
            <a:r>
              <a:rPr lang="ru-RU" sz="2800" dirty="0">
                <a:solidFill>
                  <a:schemeClr val="accent6"/>
                </a:solidFill>
              </a:rPr>
              <a:t>скопирует все элементы из </a:t>
            </a:r>
            <a:r>
              <a:rPr lang="en-US" sz="2800" dirty="0">
                <a:solidFill>
                  <a:schemeClr val="accent6"/>
                </a:solidFill>
              </a:rPr>
              <a:t>this </a:t>
            </a:r>
            <a:r>
              <a:rPr lang="ru-RU" sz="2800" dirty="0">
                <a:solidFill>
                  <a:schemeClr val="accent6"/>
                </a:solidFill>
              </a:rPr>
              <a:t>в новый массив</a:t>
            </a:r>
          </a:p>
          <a:p>
            <a:r>
              <a:rPr lang="ru-RU" sz="2800" dirty="0"/>
              <a:t>  </a:t>
            </a:r>
            <a:r>
              <a:rPr lang="ru-RU" sz="2800" dirty="0" smtClean="0"/>
              <a:t>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args</a:t>
            </a:r>
            <a:r>
              <a:rPr lang="en-US" sz="2800" dirty="0"/>
              <a:t> = </a:t>
            </a:r>
            <a:r>
              <a:rPr lang="en-US" sz="2800" b="1" dirty="0"/>
              <a:t>[].</a:t>
            </a:r>
            <a:r>
              <a:rPr lang="en-US" sz="2800" b="1" dirty="0" err="1"/>
              <a:t>slice.call</a:t>
            </a:r>
            <a:r>
              <a:rPr lang="en-US" sz="2800" dirty="0"/>
              <a:t>(arguments);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smtClean="0"/>
              <a:t>alert</a:t>
            </a:r>
            <a:r>
              <a:rPr lang="en-US" sz="2800" dirty="0"/>
              <a:t>( </a:t>
            </a:r>
            <a:r>
              <a:rPr lang="en-US" sz="2800" dirty="0" err="1"/>
              <a:t>args.join</a:t>
            </a:r>
            <a:r>
              <a:rPr lang="en-US" sz="2800" dirty="0"/>
              <a:t>(', ') ); </a:t>
            </a:r>
            <a:r>
              <a:rPr lang="en-US" sz="2800" dirty="0">
                <a:solidFill>
                  <a:schemeClr val="accent6"/>
                </a:solidFill>
              </a:rPr>
              <a:t>// </a:t>
            </a:r>
            <a:r>
              <a:rPr lang="en-US" sz="2800" dirty="0" err="1">
                <a:solidFill>
                  <a:schemeClr val="accent6"/>
                </a:solidFill>
              </a:rPr>
              <a:t>args</a:t>
            </a:r>
            <a:r>
              <a:rPr lang="en-US" sz="2800" dirty="0">
                <a:solidFill>
                  <a:schemeClr val="accent6"/>
                </a:solidFill>
              </a:rPr>
              <a:t> - </a:t>
            </a:r>
            <a:r>
              <a:rPr lang="ru-RU" sz="2800" dirty="0">
                <a:solidFill>
                  <a:schemeClr val="accent6"/>
                </a:solidFill>
              </a:rPr>
              <a:t>полноценный массив из аргументов</a:t>
            </a:r>
          </a:p>
          <a:p>
            <a:r>
              <a:rPr lang="ru-RU" sz="2800" dirty="0"/>
              <a:t>}</a:t>
            </a:r>
          </a:p>
          <a:p>
            <a:endParaRPr lang="ru-RU" sz="2800" dirty="0"/>
          </a:p>
          <a:p>
            <a:r>
              <a:rPr lang="en-US" sz="2800" dirty="0" err="1"/>
              <a:t>printArgs</a:t>
            </a:r>
            <a:r>
              <a:rPr lang="en-US" sz="2800" dirty="0"/>
              <a:t>('</a:t>
            </a:r>
            <a:r>
              <a:rPr lang="ru-RU" sz="2800" dirty="0"/>
              <a:t>Привет', 'мой', 'мир'); </a:t>
            </a:r>
            <a:r>
              <a:rPr lang="ru-RU" sz="2800" dirty="0">
                <a:solidFill>
                  <a:schemeClr val="accent6"/>
                </a:solidFill>
              </a:rPr>
              <a:t>// Привет, мой, мир</a:t>
            </a:r>
            <a:endParaRPr lang="ru-RU" sz="4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7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/>
              <a:t>Явное указание </a:t>
            </a:r>
            <a:r>
              <a:rPr lang="en-US" sz="4400" b="1" dirty="0"/>
              <a:t>this</a:t>
            </a:r>
            <a:endParaRPr lang="ru-RU" sz="4400" b="1" dirty="0"/>
          </a:p>
          <a:p>
            <a:endParaRPr lang="ru-RU" sz="4400" dirty="0"/>
          </a:p>
          <a:p>
            <a:r>
              <a:rPr lang="ru-RU" sz="3600" dirty="0"/>
              <a:t>Метод </a:t>
            </a:r>
            <a:r>
              <a:rPr lang="en-US" sz="3600" b="1" dirty="0" smtClean="0"/>
              <a:t>apply</a:t>
            </a:r>
            <a:endParaRPr lang="en-US" sz="3600" dirty="0"/>
          </a:p>
          <a:p>
            <a:r>
              <a:rPr lang="en-US" sz="3600" dirty="0" err="1" smtClean="0"/>
              <a:t>func.apply</a:t>
            </a:r>
            <a:r>
              <a:rPr lang="en-US" sz="3600" dirty="0" smtClean="0"/>
              <a:t>(context</a:t>
            </a:r>
            <a:r>
              <a:rPr lang="en-US" sz="3600" dirty="0"/>
              <a:t>, </a:t>
            </a:r>
            <a:r>
              <a:rPr lang="en-US" sz="3600" dirty="0" smtClean="0"/>
              <a:t>[arg1</a:t>
            </a:r>
            <a:r>
              <a:rPr lang="en-US" sz="3600" dirty="0"/>
              <a:t>, arg2, </a:t>
            </a:r>
            <a:r>
              <a:rPr lang="en-US" sz="3600" dirty="0" smtClean="0"/>
              <a:t>...])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3876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/>
              <a:t>Явное указание </a:t>
            </a:r>
            <a:r>
              <a:rPr lang="en-US" sz="4400" b="1" dirty="0"/>
              <a:t>this</a:t>
            </a:r>
            <a:endParaRPr lang="ru-RU" sz="4400" b="1" dirty="0"/>
          </a:p>
          <a:p>
            <a:endParaRPr lang="ru-RU" sz="4400" dirty="0"/>
          </a:p>
          <a:p>
            <a:r>
              <a:rPr lang="ru-RU" sz="3600" dirty="0"/>
              <a:t>Вызов функции при помощи </a:t>
            </a:r>
            <a:r>
              <a:rPr lang="ru-RU" sz="3600" b="1" dirty="0" err="1"/>
              <a:t>func.apply</a:t>
            </a:r>
            <a:r>
              <a:rPr lang="ru-RU" sz="3600" dirty="0"/>
              <a:t> работает аналогично </a:t>
            </a:r>
            <a:r>
              <a:rPr lang="ru-RU" sz="3600" b="1" dirty="0" err="1"/>
              <a:t>func.call</a:t>
            </a:r>
            <a:r>
              <a:rPr lang="ru-RU" sz="3600" dirty="0"/>
              <a:t>, но принимает массив аргументов вместо списка.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39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36625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/>
              <a:t>Явное указание </a:t>
            </a:r>
            <a:r>
              <a:rPr lang="en-US" sz="4400" b="1" dirty="0"/>
              <a:t>this</a:t>
            </a:r>
            <a:endParaRPr lang="ru-RU" sz="4400" b="1" dirty="0"/>
          </a:p>
          <a:p>
            <a:endParaRPr lang="ru-RU" sz="4400" dirty="0"/>
          </a:p>
          <a:p>
            <a:r>
              <a:rPr lang="en-US" sz="3600" dirty="0" err="1"/>
              <a:t>func.</a:t>
            </a:r>
            <a:r>
              <a:rPr lang="en-US" sz="3600" b="1" dirty="0" err="1"/>
              <a:t>call</a:t>
            </a:r>
            <a:r>
              <a:rPr lang="en-US" sz="3600" dirty="0"/>
              <a:t>(context, arg1, arg2);</a:t>
            </a:r>
          </a:p>
          <a:p>
            <a:endParaRPr lang="en-US" sz="3600" dirty="0" smtClean="0"/>
          </a:p>
          <a:p>
            <a:r>
              <a:rPr lang="en-US" sz="3600" dirty="0" smtClean="0"/>
              <a:t>// </a:t>
            </a:r>
            <a:r>
              <a:rPr lang="ru-RU" sz="3600" dirty="0"/>
              <a:t>идентичен вызову</a:t>
            </a:r>
          </a:p>
          <a:p>
            <a:r>
              <a:rPr lang="en-US" sz="3600" dirty="0" err="1"/>
              <a:t>func.</a:t>
            </a:r>
            <a:r>
              <a:rPr lang="en-US" sz="3600" b="1" dirty="0" err="1"/>
              <a:t>apply</a:t>
            </a:r>
            <a:r>
              <a:rPr lang="en-US" sz="3600" dirty="0"/>
              <a:t>(context, [arg1, arg2]);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076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Лексическое окружение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ru-RU" sz="4000" dirty="0"/>
              <a:t>Все переменные внутри функции – это свойства специального внутреннего </a:t>
            </a:r>
            <a:r>
              <a:rPr lang="ru-RU" sz="4000" dirty="0" smtClean="0"/>
              <a:t>объекта</a:t>
            </a:r>
            <a:endParaRPr lang="en-US" sz="4000" dirty="0" smtClean="0"/>
          </a:p>
          <a:p>
            <a:r>
              <a:rPr lang="en-US" sz="4000" b="1" dirty="0" err="1" smtClean="0"/>
              <a:t>LexicalEnvironment</a:t>
            </a:r>
            <a:r>
              <a:rPr lang="ru-RU" sz="4000" dirty="0" smtClean="0"/>
              <a:t>, </a:t>
            </a:r>
            <a:r>
              <a:rPr lang="ru-RU" sz="4000" dirty="0"/>
              <a:t>который создаётся при её запуске.</a:t>
            </a:r>
            <a:endParaRPr lang="ru-RU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043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Максимум в произвольном массиве</a:t>
            </a:r>
            <a:endParaRPr lang="ru-RU" sz="4400" b="1" dirty="0"/>
          </a:p>
          <a:p>
            <a:endParaRPr lang="ru-RU" sz="4400" dirty="0" smtClean="0"/>
          </a:p>
          <a:p>
            <a:endParaRPr lang="en-US" sz="3600" dirty="0" smtClean="0"/>
          </a:p>
          <a:p>
            <a:r>
              <a:rPr lang="en-US" sz="3600" dirty="0" err="1" smtClean="0"/>
              <a:t>Math.max.</a:t>
            </a:r>
            <a:r>
              <a:rPr lang="en-US" sz="3600" b="1" dirty="0" err="1" smtClean="0"/>
              <a:t>apply</a:t>
            </a:r>
            <a:r>
              <a:rPr lang="en-US" sz="3600" dirty="0" smtClean="0"/>
              <a:t>(null</a:t>
            </a:r>
            <a:r>
              <a:rPr lang="en-US" sz="3600" dirty="0"/>
              <a:t>, </a:t>
            </a:r>
            <a:r>
              <a:rPr lang="en-US" sz="3600" dirty="0" smtClean="0"/>
              <a:t>[1,4,7,23,4,7,9,25]);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4263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61863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Привязка контекста</a:t>
            </a:r>
            <a:endParaRPr lang="ru-RU" sz="4400" dirty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Функции </a:t>
            </a:r>
            <a:r>
              <a:rPr lang="ru-RU" sz="3200" dirty="0"/>
              <a:t>в </a:t>
            </a:r>
            <a:r>
              <a:rPr lang="ru-RU" sz="3200" dirty="0" err="1"/>
              <a:t>JavaScript</a:t>
            </a:r>
            <a:r>
              <a:rPr lang="ru-RU" sz="3200" dirty="0"/>
              <a:t> никак не привязаны к своему </a:t>
            </a:r>
            <a:r>
              <a:rPr lang="ru-RU" sz="3200" dirty="0" smtClean="0"/>
              <a:t>контексту </a:t>
            </a:r>
            <a:r>
              <a:rPr lang="en-US" sz="3200" b="1" dirty="0" smtClean="0"/>
              <a:t>this</a:t>
            </a:r>
            <a:endParaRPr lang="ru-RU" sz="3200" b="1" dirty="0" smtClean="0"/>
          </a:p>
          <a:p>
            <a:r>
              <a:rPr lang="ru-RU" sz="3200" b="1" dirty="0"/>
              <a:t/>
            </a:r>
            <a:br>
              <a:rPr lang="ru-RU" sz="3200" b="1" dirty="0"/>
            </a:br>
            <a:r>
              <a:rPr lang="en-US" sz="2800" dirty="0" smtClean="0">
                <a:solidFill>
                  <a:schemeClr val="accent6"/>
                </a:solidFill>
              </a:rPr>
              <a:t>//</a:t>
            </a:r>
            <a:r>
              <a:rPr lang="ru-RU" sz="2800" dirty="0" smtClean="0">
                <a:solidFill>
                  <a:schemeClr val="accent6"/>
                </a:solidFill>
              </a:rPr>
              <a:t> пример потери контекста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user = {</a:t>
            </a:r>
          </a:p>
          <a:p>
            <a:r>
              <a:rPr lang="en-US" sz="2800" dirty="0" smtClean="0"/>
              <a:t>    </a:t>
            </a:r>
            <a:r>
              <a:rPr lang="en-US" sz="2800" dirty="0" err="1"/>
              <a:t>firstName</a:t>
            </a:r>
            <a:r>
              <a:rPr lang="en-US" sz="2800" dirty="0"/>
              <a:t>: "</a:t>
            </a:r>
            <a:r>
              <a:rPr lang="ru-RU" sz="2800" dirty="0"/>
              <a:t>Вася",</a:t>
            </a:r>
          </a:p>
          <a:p>
            <a:r>
              <a:rPr lang="ru-RU" sz="2800" dirty="0"/>
              <a:t>  </a:t>
            </a:r>
            <a:r>
              <a:rPr lang="en-US" sz="2800" dirty="0" smtClean="0"/>
              <a:t>  </a:t>
            </a:r>
            <a:r>
              <a:rPr lang="en-US" sz="2800" dirty="0" err="1" smtClean="0"/>
              <a:t>sayHi</a:t>
            </a:r>
            <a:r>
              <a:rPr lang="en-US" sz="2800" dirty="0"/>
              <a:t>: function() {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   alert</a:t>
            </a:r>
            <a:r>
              <a:rPr lang="en-US" sz="2800" dirty="0"/>
              <a:t>( </a:t>
            </a:r>
            <a:r>
              <a:rPr lang="en-US" sz="2800" dirty="0" err="1"/>
              <a:t>this.firstName</a:t>
            </a:r>
            <a:r>
              <a:rPr lang="en-US" sz="2800" dirty="0"/>
              <a:t> );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}</a:t>
            </a:r>
            <a:endParaRPr lang="en-US" sz="2800" dirty="0"/>
          </a:p>
          <a:p>
            <a:r>
              <a:rPr lang="en-US" sz="2800" dirty="0" smtClean="0"/>
              <a:t>};</a:t>
            </a:r>
            <a:endParaRPr lang="en-US" sz="2800" dirty="0"/>
          </a:p>
          <a:p>
            <a:r>
              <a:rPr lang="en-US" sz="2800" dirty="0" err="1"/>
              <a:t>setTimeout</a:t>
            </a:r>
            <a:r>
              <a:rPr lang="en-US" sz="2800" dirty="0"/>
              <a:t>(</a:t>
            </a:r>
            <a:r>
              <a:rPr lang="en-US" sz="2800" dirty="0" err="1"/>
              <a:t>user.sayHi</a:t>
            </a:r>
            <a:r>
              <a:rPr lang="en-US" sz="2800" dirty="0"/>
              <a:t>, 1000); </a:t>
            </a:r>
            <a:r>
              <a:rPr lang="en-US" sz="2800" dirty="0">
                <a:solidFill>
                  <a:schemeClr val="accent6"/>
                </a:solidFill>
              </a:rPr>
              <a:t>// undefined (</a:t>
            </a:r>
            <a:r>
              <a:rPr lang="ru-RU" sz="2800" dirty="0">
                <a:solidFill>
                  <a:schemeClr val="accent6"/>
                </a:solidFill>
              </a:rPr>
              <a:t>не Вася!)</a:t>
            </a:r>
            <a:endParaRPr lang="ru-RU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61863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Привязка контекста</a:t>
            </a:r>
            <a:r>
              <a:rPr lang="en-US" sz="4400" dirty="0" smtClean="0"/>
              <a:t>. bind</a:t>
            </a:r>
            <a:endParaRPr lang="ru-RU" sz="4400" dirty="0"/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 smtClean="0"/>
              <a:t>Метод </a:t>
            </a:r>
            <a:r>
              <a:rPr lang="en-US" sz="3200" b="1" dirty="0" smtClean="0"/>
              <a:t>bind</a:t>
            </a:r>
            <a:endParaRPr lang="ru-RU" sz="3200" b="1" dirty="0" smtClean="0"/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/>
              <a:t>wrapper = </a:t>
            </a:r>
            <a:r>
              <a:rPr lang="en-US" sz="3200" dirty="0" err="1"/>
              <a:t>func.</a:t>
            </a:r>
            <a:r>
              <a:rPr lang="en-US" sz="3200" b="1" dirty="0" err="1"/>
              <a:t>bind</a:t>
            </a:r>
            <a:r>
              <a:rPr lang="en-US" sz="3200" dirty="0"/>
              <a:t>(context[, arg1, arg2</a:t>
            </a:r>
            <a:r>
              <a:rPr lang="en-US" sz="3200" dirty="0" smtClean="0"/>
              <a:t>...])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func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//</a:t>
            </a:r>
            <a:r>
              <a:rPr lang="ru-RU" sz="3200" dirty="0" smtClean="0">
                <a:solidFill>
                  <a:schemeClr val="accent6"/>
                </a:solidFill>
              </a:rPr>
              <a:t>произвольная функция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ontext</a:t>
            </a:r>
            <a:r>
              <a:rPr lang="en-US" sz="3200" dirty="0" smtClean="0">
                <a:solidFill>
                  <a:schemeClr val="accent6"/>
                </a:solidFill>
              </a:rPr>
              <a:t>  //</a:t>
            </a:r>
            <a:r>
              <a:rPr lang="ru-RU" sz="3200" dirty="0" smtClean="0">
                <a:solidFill>
                  <a:schemeClr val="accent6"/>
                </a:solidFill>
              </a:rPr>
              <a:t> контекст, который привязывается к </a:t>
            </a:r>
            <a:r>
              <a:rPr lang="en-US" sz="3200" dirty="0" err="1" smtClean="0">
                <a:solidFill>
                  <a:schemeClr val="accent6"/>
                </a:solidFill>
              </a:rPr>
              <a:t>func</a:t>
            </a:r>
            <a:endParaRPr lang="en-US" sz="3200" dirty="0" smtClean="0">
              <a:solidFill>
                <a:schemeClr val="accent6"/>
              </a:solidFill>
            </a:endParaRPr>
          </a:p>
          <a:p>
            <a:r>
              <a:rPr lang="en-US" sz="3200" dirty="0"/>
              <a:t>a</a:t>
            </a:r>
            <a:r>
              <a:rPr lang="en-US" sz="3200" dirty="0" smtClean="0"/>
              <a:t>rg1, arg2</a:t>
            </a:r>
            <a:r>
              <a:rPr lang="en-US" sz="3200" dirty="0" smtClean="0">
                <a:solidFill>
                  <a:schemeClr val="accent6"/>
                </a:solidFill>
              </a:rPr>
              <a:t> // </a:t>
            </a:r>
            <a:r>
              <a:rPr lang="ru-RU" sz="3200" dirty="0" smtClean="0">
                <a:solidFill>
                  <a:schemeClr val="accent6"/>
                </a:solidFill>
              </a:rPr>
              <a:t>аргументы, которые будут </a:t>
            </a:r>
            <a:r>
              <a:rPr lang="ru-RU" sz="3200" dirty="0">
                <a:solidFill>
                  <a:schemeClr val="accent6"/>
                </a:solidFill>
              </a:rPr>
              <a:t>прибавлены к каждому вызову новой функции, причем встанут </a:t>
            </a:r>
            <a:r>
              <a:rPr lang="ru-RU" sz="3200" i="1" dirty="0">
                <a:solidFill>
                  <a:schemeClr val="accent6"/>
                </a:solidFill>
              </a:rPr>
              <a:t>перед</a:t>
            </a:r>
            <a:r>
              <a:rPr lang="ru-RU" sz="3200" dirty="0">
                <a:solidFill>
                  <a:schemeClr val="accent6"/>
                </a:solidFill>
              </a:rPr>
              <a:t> теми, которые указаны при вызове</a:t>
            </a:r>
            <a:r>
              <a:rPr lang="ru-RU" sz="3200" dirty="0" smtClean="0">
                <a:solidFill>
                  <a:schemeClr val="accent6"/>
                </a:solidFill>
              </a:rPr>
              <a:t>.</a:t>
            </a:r>
            <a:br>
              <a:rPr lang="ru-RU" sz="3200" dirty="0" smtClean="0">
                <a:solidFill>
                  <a:schemeClr val="accent6"/>
                </a:solidFill>
              </a:rPr>
            </a:br>
            <a:r>
              <a:rPr lang="en-US" sz="3200" dirty="0"/>
              <a:t>w</a:t>
            </a:r>
            <a:r>
              <a:rPr lang="en-US" sz="3200" dirty="0" smtClean="0"/>
              <a:t>rapper</a:t>
            </a:r>
            <a:r>
              <a:rPr lang="en-US" sz="3200" dirty="0" smtClean="0">
                <a:solidFill>
                  <a:schemeClr val="accent6"/>
                </a:solidFill>
              </a:rPr>
              <a:t> // </a:t>
            </a:r>
            <a:r>
              <a:rPr lang="ru-RU" sz="3200" dirty="0">
                <a:solidFill>
                  <a:schemeClr val="accent6"/>
                </a:solidFill>
              </a:rPr>
              <a:t> обёртка, фиксирующая контекст и передающая вызовы в </a:t>
            </a:r>
            <a:r>
              <a:rPr lang="en-US" sz="3200" dirty="0" err="1" smtClean="0">
                <a:solidFill>
                  <a:schemeClr val="accent6"/>
                </a:solidFill>
              </a:rPr>
              <a:t>func</a:t>
            </a:r>
            <a:endParaRPr lang="ru-RU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2014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smtClean="0"/>
              <a:t>Привязка контекста</a:t>
            </a:r>
            <a:r>
              <a:rPr lang="en-US" sz="4400" dirty="0" smtClean="0"/>
              <a:t>. bind</a:t>
            </a:r>
            <a:endParaRPr lang="ru-RU" sz="4400" dirty="0"/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var</a:t>
            </a:r>
            <a:r>
              <a:rPr lang="en-US" sz="3200" dirty="0"/>
              <a:t> user = 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err="1"/>
              <a:t>firstName</a:t>
            </a:r>
            <a:r>
              <a:rPr lang="en-US" sz="3200" dirty="0"/>
              <a:t>: "</a:t>
            </a:r>
            <a:r>
              <a:rPr lang="ru-RU" sz="3200" dirty="0"/>
              <a:t>Вася",</a:t>
            </a:r>
          </a:p>
          <a:p>
            <a:r>
              <a:rPr lang="ru-RU" sz="3200" dirty="0"/>
              <a:t>  </a:t>
            </a:r>
            <a:r>
              <a:rPr lang="en-US" sz="3200" dirty="0" smtClean="0"/>
              <a:t>  </a:t>
            </a:r>
            <a:r>
              <a:rPr lang="en-US" sz="3200" dirty="0" err="1" smtClean="0"/>
              <a:t>sayHi</a:t>
            </a:r>
            <a:r>
              <a:rPr lang="en-US" sz="3200" dirty="0"/>
              <a:t>: function() {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    alert</a:t>
            </a:r>
            <a:r>
              <a:rPr lang="en-US" sz="3200" dirty="0"/>
              <a:t>( </a:t>
            </a:r>
            <a:r>
              <a:rPr lang="en-US" sz="3200" dirty="0" err="1"/>
              <a:t>this.firstName</a:t>
            </a:r>
            <a:r>
              <a:rPr lang="en-US" sz="3200" dirty="0"/>
              <a:t> );</a:t>
            </a:r>
          </a:p>
          <a:p>
            <a:r>
              <a:rPr lang="en-US" sz="3200" dirty="0"/>
              <a:t>  </a:t>
            </a:r>
            <a:r>
              <a:rPr lang="en-US" sz="3200" dirty="0" smtClean="0"/>
              <a:t>  }</a:t>
            </a:r>
            <a:endParaRPr lang="en-US" sz="3200" dirty="0"/>
          </a:p>
          <a:p>
            <a:r>
              <a:rPr lang="en-US" sz="3200" dirty="0"/>
              <a:t>};</a:t>
            </a:r>
          </a:p>
          <a:p>
            <a:endParaRPr lang="en-US" sz="3200" dirty="0">
              <a:solidFill>
                <a:schemeClr val="accent6"/>
              </a:solidFill>
            </a:endParaRPr>
          </a:p>
          <a:p>
            <a:r>
              <a:rPr lang="en-US" sz="3200" dirty="0" err="1" smtClean="0"/>
              <a:t>setTimeout</a:t>
            </a:r>
            <a:r>
              <a:rPr lang="en-US" sz="3200" dirty="0" smtClean="0"/>
              <a:t>(</a:t>
            </a:r>
            <a:r>
              <a:rPr lang="en-US" sz="3200" dirty="0" err="1" smtClean="0"/>
              <a:t>user.sayHi.</a:t>
            </a:r>
            <a:r>
              <a:rPr lang="en-US" sz="3200" b="1" dirty="0" err="1" smtClean="0"/>
              <a:t>bind</a:t>
            </a:r>
            <a:r>
              <a:rPr lang="en-US" sz="3200" dirty="0" smtClean="0"/>
              <a:t>(user), </a:t>
            </a:r>
            <a:r>
              <a:rPr lang="en-US" sz="3200" dirty="0"/>
              <a:t>1000); </a:t>
            </a:r>
            <a:endParaRPr lang="ru-RU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1398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400" dirty="0"/>
              <a:t>b</a:t>
            </a:r>
            <a:r>
              <a:rPr lang="en-US" sz="4400" dirty="0" smtClean="0"/>
              <a:t>ind, call and apply</a:t>
            </a:r>
            <a:endParaRPr lang="ru-RU" sz="4400" dirty="0"/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ru-RU" sz="3600" dirty="0" smtClean="0"/>
              <a:t>Методы </a:t>
            </a:r>
            <a:r>
              <a:rPr lang="en-US" sz="3600" b="1" dirty="0" smtClean="0"/>
              <a:t>call/apply</a:t>
            </a:r>
            <a:r>
              <a:rPr lang="en-US" sz="3600" dirty="0" smtClean="0"/>
              <a:t> </a:t>
            </a:r>
            <a:r>
              <a:rPr lang="ru-RU" sz="3600" dirty="0" smtClean="0"/>
              <a:t>вызывают функцию с заданным контекстом и аргументами.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 </a:t>
            </a:r>
            <a:endParaRPr lang="ru-RU" sz="3600" dirty="0">
              <a:solidFill>
                <a:schemeClr val="accent6"/>
              </a:solidFill>
            </a:endParaRPr>
          </a:p>
          <a:p>
            <a:r>
              <a:rPr lang="en-US" sz="3600" dirty="0" smtClean="0"/>
              <a:t>A </a:t>
            </a:r>
            <a:r>
              <a:rPr lang="en-US" sz="3600" b="1" dirty="0" smtClean="0"/>
              <a:t>bind</a:t>
            </a:r>
            <a:r>
              <a:rPr lang="en-US" sz="3600" dirty="0" smtClean="0"/>
              <a:t> </a:t>
            </a:r>
            <a:r>
              <a:rPr lang="ru-RU" sz="3600" dirty="0"/>
              <a:t>не вызывает функцию. Он только возвращает </a:t>
            </a:r>
            <a:r>
              <a:rPr lang="ru-RU" sz="3600" dirty="0" smtClean="0"/>
              <a:t>обёртку</a:t>
            </a:r>
            <a:r>
              <a:rPr lang="en-US" sz="3600" dirty="0" smtClean="0"/>
              <a:t> </a:t>
            </a:r>
            <a:r>
              <a:rPr lang="ru-RU" sz="3600" dirty="0" smtClean="0"/>
              <a:t>(</a:t>
            </a:r>
            <a:r>
              <a:rPr lang="en-US" sz="3600" dirty="0" smtClean="0"/>
              <a:t>wrapper</a:t>
            </a:r>
            <a:r>
              <a:rPr lang="ru-RU" sz="3600" dirty="0" smtClean="0"/>
              <a:t>), </a:t>
            </a:r>
            <a:r>
              <a:rPr lang="ru-RU" sz="3600" dirty="0"/>
              <a:t>которую мы можем вызвать позже, и которая передаст вызов в исходную функцию, с привязанным контекстом.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20996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err="1" smtClean="0"/>
              <a:t>Карринг</a:t>
            </a:r>
            <a:endParaRPr lang="ru-RU" sz="4400" dirty="0"/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ru-RU" sz="3600" dirty="0" smtClean="0"/>
              <a:t>Мы умеем фиксировать контекст, пойдём дальше и зафиксируем аргументы вызываемой функции.</a:t>
            </a:r>
            <a:endParaRPr lang="ru-RU" sz="3200" dirty="0" smtClean="0"/>
          </a:p>
          <a:p>
            <a:endParaRPr lang="ru-RU" sz="3200" dirty="0"/>
          </a:p>
          <a:p>
            <a:r>
              <a:rPr lang="ru-RU" sz="3600" b="1" dirty="0" err="1"/>
              <a:t>Карринг</a:t>
            </a:r>
            <a:r>
              <a:rPr lang="ru-RU" sz="3600" dirty="0"/>
              <a:t> (</a:t>
            </a:r>
            <a:r>
              <a:rPr lang="ru-RU" sz="3600" dirty="0" err="1"/>
              <a:t>currying</a:t>
            </a:r>
            <a:r>
              <a:rPr lang="ru-RU" sz="3600" dirty="0"/>
              <a:t>) или </a:t>
            </a:r>
            <a:r>
              <a:rPr lang="ru-RU" sz="3600" b="1" dirty="0" err="1"/>
              <a:t>каррирование</a:t>
            </a:r>
            <a:r>
              <a:rPr lang="ru-RU" sz="3600" dirty="0"/>
              <a:t> – термин функционального программирования, который означает создание новой функции путём фиксирования аргументов существующей.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762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600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err="1" smtClean="0"/>
              <a:t>Карринг</a:t>
            </a:r>
            <a:endParaRPr lang="ru-RU" sz="4400" dirty="0"/>
          </a:p>
          <a:p>
            <a:endParaRPr lang="ru-RU" sz="3200" dirty="0" smtClean="0"/>
          </a:p>
          <a:p>
            <a:r>
              <a:rPr lang="en-US" sz="2800" dirty="0"/>
              <a:t>function </a:t>
            </a:r>
            <a:r>
              <a:rPr lang="en-US" sz="2800" dirty="0" smtClean="0"/>
              <a:t>multiply(a</a:t>
            </a:r>
            <a:r>
              <a:rPr lang="en-US" sz="2800" dirty="0"/>
              <a:t>, b) {</a:t>
            </a:r>
          </a:p>
          <a:p>
            <a:r>
              <a:rPr lang="en-US" sz="2800" dirty="0"/>
              <a:t>  return a * b;</a:t>
            </a:r>
          </a:p>
          <a:p>
            <a:r>
              <a:rPr lang="en-US" sz="2800" dirty="0" smtClean="0"/>
              <a:t>};</a:t>
            </a:r>
            <a:endParaRPr lang="ru-RU" sz="2800" dirty="0" smtClean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chemeClr val="accent6"/>
                </a:solidFill>
              </a:rPr>
              <a:t>// double </a:t>
            </a:r>
            <a:r>
              <a:rPr lang="ru-RU" sz="2800" dirty="0">
                <a:solidFill>
                  <a:schemeClr val="accent6"/>
                </a:solidFill>
              </a:rPr>
              <a:t>умножает только на два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double = </a:t>
            </a:r>
            <a:r>
              <a:rPr lang="en-US" sz="2800" dirty="0" err="1"/>
              <a:t>multiply</a:t>
            </a:r>
            <a:r>
              <a:rPr lang="en-US" sz="2800" dirty="0" err="1" smtClean="0"/>
              <a:t>.bind</a:t>
            </a:r>
            <a:r>
              <a:rPr lang="en-US" sz="2800" dirty="0" smtClean="0"/>
              <a:t>(null</a:t>
            </a:r>
            <a:r>
              <a:rPr lang="en-US" sz="2800" dirty="0"/>
              <a:t>, 2); </a:t>
            </a:r>
            <a:r>
              <a:rPr lang="en-US" sz="2800" dirty="0" smtClean="0">
                <a:solidFill>
                  <a:schemeClr val="accent6"/>
                </a:solidFill>
              </a:rPr>
              <a:t>// </a:t>
            </a:r>
            <a:r>
              <a:rPr lang="ru-RU" sz="2800" dirty="0">
                <a:solidFill>
                  <a:schemeClr val="accent6"/>
                </a:solidFill>
              </a:rPr>
              <a:t>контекст фиксируем </a:t>
            </a:r>
            <a:r>
              <a:rPr lang="en-US" sz="2800" dirty="0">
                <a:solidFill>
                  <a:schemeClr val="accent6"/>
                </a:solidFill>
              </a:rPr>
              <a:t>null, </a:t>
            </a:r>
            <a:r>
              <a:rPr lang="ru-RU" sz="2800" dirty="0">
                <a:solidFill>
                  <a:schemeClr val="accent6"/>
                </a:solidFill>
              </a:rPr>
              <a:t>он не используется</a:t>
            </a:r>
          </a:p>
          <a:p>
            <a:endParaRPr lang="ru-RU" sz="2800" dirty="0"/>
          </a:p>
          <a:p>
            <a:r>
              <a:rPr lang="en-US" sz="2800" dirty="0"/>
              <a:t>alert( double(3) ); // = multiply </a:t>
            </a:r>
            <a:r>
              <a:rPr lang="en-US" sz="2800" dirty="0" smtClean="0"/>
              <a:t>(</a:t>
            </a:r>
            <a:r>
              <a:rPr lang="en-US" sz="2800" dirty="0"/>
              <a:t>2, 3) = 6</a:t>
            </a:r>
          </a:p>
          <a:p>
            <a:r>
              <a:rPr lang="en-US" sz="2800" dirty="0"/>
              <a:t>alert( double(4) ); // = multiply </a:t>
            </a:r>
            <a:r>
              <a:rPr lang="en-US" sz="2800" dirty="0" smtClean="0"/>
              <a:t>(</a:t>
            </a:r>
            <a:r>
              <a:rPr lang="en-US" sz="2800" dirty="0"/>
              <a:t>2, 4) = 8</a:t>
            </a:r>
          </a:p>
          <a:p>
            <a:r>
              <a:rPr lang="en-US" sz="2800" dirty="0"/>
              <a:t>alert( double(5) ); // = multiply </a:t>
            </a:r>
            <a:r>
              <a:rPr lang="en-US" sz="2800" dirty="0" smtClean="0"/>
              <a:t>(</a:t>
            </a:r>
            <a:r>
              <a:rPr lang="en-US" sz="2800" dirty="0"/>
              <a:t>2, 5) = 10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294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084" y="528034"/>
            <a:ext cx="10625071" cy="236988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4400" dirty="0" err="1" smtClean="0"/>
              <a:t>Карринг</a:t>
            </a:r>
            <a:endParaRPr lang="ru-RU" sz="4400" dirty="0"/>
          </a:p>
          <a:p>
            <a:endParaRPr lang="ru-RU" sz="3200" dirty="0" smtClean="0"/>
          </a:p>
          <a:p>
            <a:r>
              <a:rPr lang="ru-RU" sz="3600" dirty="0"/>
              <a:t>Говорят, что </a:t>
            </a:r>
            <a:r>
              <a:rPr lang="ru-RU" sz="3600" dirty="0" err="1"/>
              <a:t>double</a:t>
            </a:r>
            <a:r>
              <a:rPr lang="ru-RU" sz="3600" dirty="0"/>
              <a:t> является </a:t>
            </a:r>
            <a:r>
              <a:rPr lang="en-US" sz="3600" dirty="0" smtClean="0"/>
              <a:t>"</a:t>
            </a:r>
            <a:r>
              <a:rPr lang="ru-RU" sz="3600" b="1" dirty="0" smtClean="0"/>
              <a:t>частичной функцией</a:t>
            </a:r>
            <a:r>
              <a:rPr lang="en-US" sz="3600" dirty="0" smtClean="0"/>
              <a:t>"</a:t>
            </a:r>
            <a:r>
              <a:rPr lang="ru-RU" sz="3600" dirty="0" smtClean="0"/>
              <a:t> </a:t>
            </a:r>
            <a:r>
              <a:rPr lang="ru-RU" sz="3600" dirty="0"/>
              <a:t>(</a:t>
            </a:r>
            <a:r>
              <a:rPr lang="ru-RU" sz="3600" dirty="0" err="1"/>
              <a:t>partial</a:t>
            </a:r>
            <a:r>
              <a:rPr lang="ru-RU" sz="3600" dirty="0"/>
              <a:t> </a:t>
            </a:r>
            <a:r>
              <a:rPr lang="ru-RU" sz="3600" dirty="0" err="1"/>
              <a:t>function</a:t>
            </a:r>
            <a:r>
              <a:rPr lang="ru-RU" sz="3600" dirty="0"/>
              <a:t>) от </a:t>
            </a:r>
            <a:r>
              <a:rPr lang="ru-RU" sz="3600" dirty="0" err="1" smtClean="0"/>
              <a:t>mul</a:t>
            </a:r>
            <a:r>
              <a:rPr lang="en-US" sz="3600" dirty="0" err="1" smtClean="0"/>
              <a:t>tiply</a:t>
            </a:r>
            <a:r>
              <a:rPr lang="ru-RU" sz="36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142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2097</Words>
  <Application>Microsoft Office PowerPoint</Application>
  <PresentationFormat>Widescreen</PresentationFormat>
  <Paragraphs>762</Paragraphs>
  <Slides>97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BlinkMacSystemFont</vt:lpstr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Bronishevsky, Vladislav</dc:creator>
  <cp:lastModifiedBy>Bronishevsky, Vladislav</cp:lastModifiedBy>
  <cp:revision>142</cp:revision>
  <dcterms:created xsi:type="dcterms:W3CDTF">2017-03-26T11:04:31Z</dcterms:created>
  <dcterms:modified xsi:type="dcterms:W3CDTF">2017-04-06T22:15:56Z</dcterms:modified>
</cp:coreProperties>
</file>