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8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7" r:id="rId27"/>
    <p:sldId id="285" r:id="rId28"/>
    <p:sldId id="286" r:id="rId29"/>
    <p:sldId id="284" r:id="rId30"/>
    <p:sldId id="288" r:id="rId31"/>
    <p:sldId id="289" r:id="rId32"/>
    <p:sldId id="291" r:id="rId33"/>
    <p:sldId id="290" r:id="rId34"/>
    <p:sldId id="293" r:id="rId35"/>
    <p:sldId id="295" r:id="rId36"/>
    <p:sldId id="296" r:id="rId37"/>
    <p:sldId id="297" r:id="rId38"/>
    <p:sldId id="299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</p:sldIdLst>
  <p:sldSz cx="12192000" cy="6858000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libri Light" panose="020F0302020204030204" pitchFamily="34" charset="0"/>
      <p:regular r:id="rId63"/>
      <p:italic r:id="rId6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4686" autoAdjust="0"/>
  </p:normalViewPr>
  <p:slideViewPr>
    <p:cSldViewPr snapToGrid="0">
      <p:cViewPr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B</a:t>
            </a:r>
            <a:r>
              <a:rPr lang="ru-RU" sz="4400" dirty="0" smtClean="0"/>
              <a:t>.</a:t>
            </a:r>
            <a:br>
              <a:rPr lang="ru-RU" sz="4400" dirty="0" smtClean="0"/>
            </a:br>
            <a:r>
              <a:rPr lang="ru-RU" sz="4400" dirty="0"/>
              <a:t>Замыкания. ООП. Описание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Лексическое окружение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en-US" sz="3200" dirty="0"/>
              <a:t>function </a:t>
            </a:r>
            <a:r>
              <a:rPr lang="en-US" sz="3200" dirty="0" err="1" smtClean="0"/>
              <a:t>doSmth</a:t>
            </a:r>
            <a:r>
              <a:rPr lang="en-US" sz="3200" dirty="0" smtClean="0"/>
              <a:t>(value) </a:t>
            </a:r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Мир',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phrase: undefined }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phrase = "</a:t>
            </a:r>
            <a:r>
              <a:rPr lang="ru-RU" sz="3200" dirty="0"/>
              <a:t>Привет, " + </a:t>
            </a:r>
            <a:r>
              <a:rPr lang="en-US" sz="3200" dirty="0" smtClean="0"/>
              <a:t>value;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 smtClean="0"/>
              <a:t>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= {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value: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Мир',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phrase: '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Привет, Мир 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'}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200" dirty="0"/>
              <a:t>  </a:t>
            </a:r>
            <a:r>
              <a:rPr lang="ru-RU" sz="3200" dirty="0" smtClean="0"/>
              <a:t>  </a:t>
            </a:r>
            <a:r>
              <a:rPr lang="en-US" sz="3200" dirty="0" smtClean="0"/>
              <a:t>alert</a:t>
            </a:r>
            <a:r>
              <a:rPr lang="en-US" sz="3200" dirty="0"/>
              <a:t>( phrase 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 smtClean="0"/>
              <a:t>doSmth</a:t>
            </a:r>
            <a:r>
              <a:rPr lang="en-US" sz="3200" dirty="0" smtClean="0"/>
              <a:t>(</a:t>
            </a:r>
            <a:r>
              <a:rPr lang="ru-RU" sz="3200" dirty="0"/>
              <a:t>'</a:t>
            </a:r>
            <a:r>
              <a:rPr lang="ru-RU" sz="3200" dirty="0" smtClean="0"/>
              <a:t>Мир');</a:t>
            </a:r>
          </a:p>
        </p:txBody>
      </p:sp>
    </p:spTree>
    <p:extLst>
      <p:ext uri="{BB962C8B-B14F-4D97-AF65-F5344CB8AC3E}">
        <p14:creationId xmlns:p14="http://schemas.microsoft.com/office/powerpoint/2010/main" val="10505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/>
          </a:p>
          <a:p>
            <a:r>
              <a:rPr lang="ru-RU" sz="3600" dirty="0"/>
              <a:t>Из функции мы можем обратиться не только к локальной переменной, но и к </a:t>
            </a:r>
            <a:r>
              <a:rPr lang="ru-RU" sz="3600" dirty="0" smtClean="0"/>
              <a:t>внешней.</a:t>
            </a:r>
          </a:p>
          <a:p>
            <a:endParaRPr lang="ru-RU" sz="3600" dirty="0"/>
          </a:p>
          <a:p>
            <a:r>
              <a:rPr lang="ru-RU" sz="3600" dirty="0"/>
              <a:t>Интерпретатор, при доступе к переменной, сначала пытается найти переменную в текущем </a:t>
            </a:r>
            <a:r>
              <a:rPr lang="ru-RU" sz="3600" dirty="0" err="1"/>
              <a:t>LexicalEnvironment</a:t>
            </a:r>
            <a:r>
              <a:rPr lang="ru-RU" sz="3600" dirty="0"/>
              <a:t>, а затем, если её нет – ищет во внешнем объекте переменных</a:t>
            </a:r>
            <a:r>
              <a:rPr lang="ru-RU" sz="36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60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ar</a:t>
            </a:r>
            <a:r>
              <a:rPr lang="en-US" sz="3600" dirty="0" smtClean="0"/>
              <a:t> value = </a:t>
            </a:r>
            <a:r>
              <a:rPr lang="ru-RU" sz="3600" dirty="0" smtClean="0"/>
              <a:t>"</a:t>
            </a:r>
            <a:r>
              <a:rPr lang="en-US" sz="3600" dirty="0" err="1" smtClean="0"/>
              <a:t>smth</a:t>
            </a:r>
            <a:r>
              <a:rPr lang="ru-RU" sz="3600" dirty="0" smtClean="0"/>
              <a:t>"</a:t>
            </a:r>
            <a:r>
              <a:rPr lang="en-US" sz="3600" dirty="0" smtClean="0"/>
              <a:t>;</a:t>
            </a:r>
          </a:p>
          <a:p>
            <a:endParaRPr lang="en-US" sz="3600" dirty="0"/>
          </a:p>
          <a:p>
            <a:r>
              <a:rPr lang="en-US" sz="3600" dirty="0" smtClean="0"/>
              <a:t>function </a:t>
            </a:r>
            <a:r>
              <a:rPr lang="en-US" sz="3600" dirty="0" err="1" smtClean="0"/>
              <a:t>doSmth</a:t>
            </a:r>
            <a:r>
              <a:rPr lang="en-US" sz="3600" dirty="0" smtClean="0"/>
              <a:t> ( ) {</a:t>
            </a:r>
          </a:p>
          <a:p>
            <a:r>
              <a:rPr lang="en-US" sz="3600" dirty="0" smtClean="0"/>
              <a:t>   alert(value);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smth</a:t>
            </a:r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 smtClean="0"/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80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r>
              <a:rPr lang="ru-RU" sz="3200" dirty="0"/>
              <a:t>При создании функция получает скрытое </a:t>
            </a:r>
            <a:r>
              <a:rPr lang="ru-RU" sz="3200" dirty="0" smtClean="0"/>
              <a:t>свойство</a:t>
            </a:r>
            <a:endParaRPr lang="en-US" sz="3200" dirty="0"/>
          </a:p>
          <a:p>
            <a:r>
              <a:rPr lang="en-US" sz="3200" b="1" dirty="0" smtClean="0"/>
              <a:t>[[ Scope ]]</a:t>
            </a:r>
            <a:r>
              <a:rPr lang="ru-RU" sz="3200" dirty="0" smtClean="0"/>
              <a:t>, </a:t>
            </a:r>
            <a:r>
              <a:rPr lang="ru-RU" sz="3200" dirty="0"/>
              <a:t>которое ссылается на лексическое окружение, в котором она была создана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doSmth</a:t>
            </a:r>
            <a:r>
              <a:rPr lang="en-US" sz="3200" dirty="0" smtClean="0"/>
              <a:t>.[[ Scope ]] = window</a:t>
            </a:r>
          </a:p>
          <a:p>
            <a:endParaRPr lang="en-US" sz="3200" dirty="0"/>
          </a:p>
          <a:p>
            <a:r>
              <a:rPr lang="ru-RU" sz="3200" dirty="0"/>
              <a:t>При запуске функции её объект </a:t>
            </a:r>
            <a:r>
              <a:rPr lang="ru-RU" sz="3200" dirty="0" smtClean="0"/>
              <a:t>переменных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LexicalEnvironment</a:t>
            </a:r>
            <a:r>
              <a:rPr lang="en-US" sz="3200" dirty="0" smtClean="0"/>
              <a:t> </a:t>
            </a:r>
            <a:r>
              <a:rPr lang="ru-RU" sz="3200" dirty="0" smtClean="0"/>
              <a:t>получает ссылку на "внешнее лексическое окружение" со значением из </a:t>
            </a:r>
            <a:r>
              <a:rPr lang="en-US" sz="3200" b="1" dirty="0" smtClean="0"/>
              <a:t>[[ Scope ]]</a:t>
            </a:r>
            <a:r>
              <a:rPr lang="en-US" sz="32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659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Каждая функция при создании получает </a:t>
            </a:r>
            <a:r>
              <a:rPr lang="ru-RU" sz="3200" dirty="0" smtClean="0"/>
              <a:t>ссылку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[[ Scope ]]</a:t>
            </a:r>
            <a:r>
              <a:rPr lang="en-US" sz="3200" dirty="0" smtClean="0"/>
              <a:t> </a:t>
            </a:r>
            <a:r>
              <a:rPr lang="ru-RU" sz="3200" dirty="0"/>
              <a:t>на объект с переменными, в контексте которого была создана</a:t>
            </a:r>
            <a:r>
              <a:rPr lang="ru-RU" sz="3200" dirty="0" smtClean="0"/>
              <a:t>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При запуске функции создаётся новый объект с </a:t>
            </a:r>
            <a:r>
              <a:rPr lang="ru-RU" sz="3200" dirty="0" smtClean="0"/>
              <a:t>переменными</a:t>
            </a:r>
            <a:r>
              <a:rPr lang="en-US" sz="3200" dirty="0"/>
              <a:t> </a:t>
            </a:r>
            <a:r>
              <a:rPr lang="en-US" sz="3200" b="1" dirty="0" err="1" smtClean="0"/>
              <a:t>LexicalEnvironment</a:t>
            </a:r>
            <a:r>
              <a:rPr lang="en-US" sz="3200" dirty="0" smtClean="0"/>
              <a:t>. </a:t>
            </a:r>
            <a:r>
              <a:rPr lang="ru-RU" sz="3200" dirty="0"/>
              <a:t>Он получает ссылку на внешний объект переменных </a:t>
            </a:r>
            <a:r>
              <a:rPr lang="ru-RU" sz="3200" dirty="0" smtClean="0"/>
              <a:t>из</a:t>
            </a:r>
            <a:r>
              <a:rPr lang="en-US" sz="3200" dirty="0" smtClean="0"/>
              <a:t> </a:t>
            </a:r>
            <a:r>
              <a:rPr lang="en-US" sz="3200" b="1" dirty="0"/>
              <a:t>[[ Scope </a:t>
            </a:r>
            <a:r>
              <a:rPr lang="en-US" sz="3200" b="1" dirty="0" smtClean="0"/>
              <a:t>]]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При поиске переменных он осуществляется сначала в текущем объекте переменных, а потом – по этой ссылке.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220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function </a:t>
            </a:r>
            <a:r>
              <a:rPr lang="en-US" sz="2800" dirty="0"/>
              <a:t>foo()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2;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a: 2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    function </a:t>
            </a:r>
            <a:r>
              <a:rPr lang="en-US" sz="2800" dirty="0"/>
              <a:t>bar() </a:t>
            </a:r>
            <a:r>
              <a:rPr lang="en-US" sz="2800" dirty="0" smtClean="0"/>
              <a:t>{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[[ Scope ]] -&gt;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console.log</a:t>
            </a:r>
            <a:r>
              <a:rPr lang="en-US" sz="2800" dirty="0"/>
              <a:t>( a 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LE2 = {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но при запуске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bar()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получает ссылку на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[[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Scope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]]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, в котором она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была создана, т.е.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-&gt; LE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  <a:endParaRPr lang="en-US" sz="2800" dirty="0"/>
          </a:p>
          <a:p>
            <a:r>
              <a:rPr lang="en-US" sz="2800" dirty="0" smtClean="0"/>
              <a:t>    }</a:t>
            </a:r>
            <a:endParaRPr lang="en-US" sz="2800" dirty="0"/>
          </a:p>
          <a:p>
            <a:r>
              <a:rPr lang="en-US" sz="2800" dirty="0" smtClean="0"/>
              <a:t>    return </a:t>
            </a:r>
            <a:r>
              <a:rPr lang="en-US" sz="2800" dirty="0"/>
              <a:t>bar;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baz</a:t>
            </a:r>
            <a:r>
              <a:rPr lang="en-US" sz="2800" dirty="0"/>
              <a:t> = foo</a:t>
            </a:r>
            <a:r>
              <a:rPr lang="en-US" sz="2800" dirty="0" smtClean="0"/>
              <a:t>();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baz</a:t>
            </a:r>
            <a:r>
              <a:rPr lang="en-US" sz="2800" dirty="0" smtClean="0"/>
              <a:t>();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[[ Scope ]]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200" dirty="0"/>
              <a:t>Благодаря тому, где </a:t>
            </a:r>
            <a:r>
              <a:rPr lang="en-US" sz="3200" dirty="0" smtClean="0"/>
              <a:t>bar</a:t>
            </a:r>
            <a:r>
              <a:rPr lang="ru-RU" sz="3200" dirty="0" smtClean="0"/>
              <a:t> </a:t>
            </a:r>
            <a:r>
              <a:rPr lang="ru-RU" sz="3200" dirty="0"/>
              <a:t>была объявлена, у </a:t>
            </a:r>
            <a:r>
              <a:rPr lang="ru-RU" sz="3200" dirty="0" err="1"/>
              <a:t>bar</a:t>
            </a:r>
            <a:r>
              <a:rPr lang="ru-RU" sz="3200" dirty="0"/>
              <a:t>() есть замыкание лексической области видимости на </a:t>
            </a:r>
            <a:r>
              <a:rPr lang="ru-RU" sz="3200" dirty="0" smtClean="0"/>
              <a:t>внутренн</a:t>
            </a:r>
            <a:r>
              <a:rPr lang="ru-RU" sz="3200" dirty="0"/>
              <a:t>ю</a:t>
            </a:r>
            <a:r>
              <a:rPr lang="ru-RU" sz="3200" dirty="0" smtClean="0"/>
              <a:t>ю </a:t>
            </a:r>
            <a:r>
              <a:rPr lang="ru-RU" sz="3200" dirty="0"/>
              <a:t>область видимости </a:t>
            </a:r>
            <a:r>
              <a:rPr lang="ru-RU" sz="3200" dirty="0" err="1"/>
              <a:t>foo</a:t>
            </a:r>
            <a:r>
              <a:rPr lang="ru-RU" sz="3200" dirty="0"/>
              <a:t>(), которая удерживает область видимости для </a:t>
            </a:r>
            <a:r>
              <a:rPr lang="ru-RU" sz="3200" dirty="0" err="1"/>
              <a:t>bar</a:t>
            </a:r>
            <a:r>
              <a:rPr lang="ru-RU" sz="3200" dirty="0"/>
              <a:t>(), чтобы ссылаться на нее позднее.</a:t>
            </a:r>
          </a:p>
          <a:p>
            <a:endParaRPr lang="ru-RU" sz="3200" dirty="0"/>
          </a:p>
          <a:p>
            <a:r>
              <a:rPr lang="ru-RU" sz="3200" dirty="0" err="1"/>
              <a:t>bar</a:t>
            </a:r>
            <a:r>
              <a:rPr lang="ru-RU" sz="3200" dirty="0"/>
              <a:t>() все еще содержит ссылку на эту область видимости и эта ссылка называется </a:t>
            </a:r>
            <a:r>
              <a:rPr lang="ru-RU" sz="3200" b="1" dirty="0"/>
              <a:t>замыканием</a:t>
            </a:r>
            <a:r>
              <a:rPr lang="ru-RU" sz="3200" dirty="0"/>
              <a:t>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600" b="1" dirty="0"/>
              <a:t>Замыкание</a:t>
            </a:r>
            <a:r>
              <a:rPr lang="ru-RU" sz="3600" dirty="0"/>
              <a:t> — это когда функция может запомнить и иметь доступ к своей лексической области видимости даже тогда, когда она вызывается вне своей лексической области видимости.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600" b="1" dirty="0"/>
              <a:t>Замыкание</a:t>
            </a:r>
            <a:r>
              <a:rPr lang="ru-RU" sz="3600" dirty="0"/>
              <a:t> — это функция вместе со всеми внешними переменными, которые ей доступны.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/>
              <a:t>function foo() {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2;</a:t>
            </a:r>
          </a:p>
          <a:p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function </a:t>
            </a:r>
            <a:r>
              <a:rPr lang="en-US" sz="2800" dirty="0" err="1"/>
              <a:t>baz</a:t>
            </a:r>
            <a:r>
              <a:rPr lang="en-US" sz="2800" dirty="0"/>
              <a:t>() {</a:t>
            </a:r>
          </a:p>
          <a:p>
            <a:r>
              <a:rPr lang="ru-RU" sz="2800" dirty="0" smtClean="0"/>
              <a:t>        </a:t>
            </a:r>
            <a:r>
              <a:rPr lang="en-US" sz="2800" dirty="0" smtClean="0"/>
              <a:t>console.log</a:t>
            </a:r>
            <a:r>
              <a:rPr lang="en-US" sz="2800" dirty="0"/>
              <a:t>( a 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ru-RU" sz="2800" dirty="0" smtClean="0"/>
              <a:t>    </a:t>
            </a:r>
            <a:r>
              <a:rPr lang="en-US" sz="2800" dirty="0" smtClean="0"/>
              <a:t>bar</a:t>
            </a:r>
            <a:r>
              <a:rPr lang="en-US" sz="2800" dirty="0"/>
              <a:t>( </a:t>
            </a:r>
            <a:r>
              <a:rPr lang="en-US" sz="2800" dirty="0" err="1"/>
              <a:t>baz</a:t>
            </a:r>
            <a:r>
              <a:rPr lang="en-US" sz="2800" dirty="0"/>
              <a:t> 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function bar(</a:t>
            </a:r>
            <a:r>
              <a:rPr lang="en-US" sz="2800" dirty="0" err="1"/>
              <a:t>fn</a:t>
            </a:r>
            <a:r>
              <a:rPr lang="en-US" sz="2800" dirty="0"/>
              <a:t>) {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/>
              <a:t>fn</a:t>
            </a:r>
            <a:r>
              <a:rPr lang="en-US" sz="2800" dirty="0"/>
              <a:t>();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смотри мам, я видел замыкание!</a:t>
            </a:r>
          </a:p>
          <a:p>
            <a:r>
              <a:rPr lang="ru-RU" sz="2800" dirty="0"/>
              <a:t>}</a:t>
            </a:r>
            <a:endParaRPr lang="ru-RU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Глобальный объект</a:t>
            </a:r>
          </a:p>
          <a:p>
            <a:endParaRPr lang="ru-RU" sz="4400" dirty="0"/>
          </a:p>
          <a:p>
            <a:r>
              <a:rPr lang="ru-RU" sz="3600" dirty="0"/>
              <a:t>В </a:t>
            </a:r>
            <a:r>
              <a:rPr lang="ru-RU" sz="3600" dirty="0" err="1" smtClean="0"/>
              <a:t>Java</a:t>
            </a:r>
            <a:r>
              <a:rPr lang="en-US" sz="3600" dirty="0" smtClean="0"/>
              <a:t>s</a:t>
            </a:r>
            <a:r>
              <a:rPr lang="ru-RU" sz="3600" dirty="0" err="1" smtClean="0"/>
              <a:t>cript</a:t>
            </a:r>
            <a:r>
              <a:rPr lang="ru-RU" sz="3600" dirty="0" smtClean="0"/>
              <a:t> </a:t>
            </a:r>
            <a:r>
              <a:rPr lang="ru-RU" sz="3600" dirty="0"/>
              <a:t>все глобальные переменные и функции являются свойствами специального объекта, который </a:t>
            </a:r>
            <a:r>
              <a:rPr lang="ru-RU" sz="3600" dirty="0" smtClean="0"/>
              <a:t>называется</a:t>
            </a:r>
            <a:r>
              <a:rPr lang="en-US" sz="3600" dirty="0" smtClean="0"/>
              <a:t> </a:t>
            </a:r>
            <a:r>
              <a:rPr lang="ru-RU" sz="3600" dirty="0"/>
              <a:t>"</a:t>
            </a:r>
            <a:r>
              <a:rPr lang="ru-RU" sz="3600" dirty="0" smtClean="0"/>
              <a:t>глобальный объект</a:t>
            </a:r>
            <a:r>
              <a:rPr lang="ru-RU" sz="3600" dirty="0"/>
              <a:t>"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b="1" dirty="0" err="1"/>
              <a:t>global</a:t>
            </a:r>
            <a:r>
              <a:rPr lang="ru-RU" sz="3600" b="1" dirty="0"/>
              <a:t> </a:t>
            </a:r>
            <a:r>
              <a:rPr lang="ru-RU" sz="3600" b="1" dirty="0" err="1"/>
              <a:t>object</a:t>
            </a:r>
            <a:r>
              <a:rPr lang="ru-RU" sz="3600" dirty="0"/>
              <a:t>).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825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fn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function foo()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 = 2;</a:t>
            </a:r>
          </a:p>
          <a:p>
            <a:r>
              <a:rPr lang="en-US" sz="2400" dirty="0" smtClean="0"/>
              <a:t>    function </a:t>
            </a:r>
            <a:r>
              <a:rPr lang="en-US" sz="2400" dirty="0" err="1"/>
              <a:t>baz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smtClean="0"/>
              <a:t>console.log</a:t>
            </a:r>
            <a:r>
              <a:rPr lang="en-US" sz="2400" dirty="0"/>
              <a:t>( a </a:t>
            </a:r>
            <a:r>
              <a:rPr lang="en-US" sz="2400" dirty="0" smtClean="0"/>
              <a:t>); }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fn</a:t>
            </a:r>
            <a:r>
              <a:rPr lang="en-US" sz="2400" dirty="0" smtClean="0"/>
              <a:t> = </a:t>
            </a:r>
            <a:r>
              <a:rPr lang="en-US" sz="2400" dirty="0" err="1" smtClean="0"/>
              <a:t>baz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присваиваем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глобальной переменной</a:t>
            </a:r>
          </a:p>
          <a:p>
            <a:r>
              <a:rPr lang="ru-RU" sz="2400" dirty="0" smtClean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function bar()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fn</a:t>
            </a:r>
            <a:r>
              <a:rPr lang="en-US" sz="2400" dirty="0"/>
              <a:t>();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смотри мам, я видел замыкание!</a:t>
            </a:r>
          </a:p>
          <a:p>
            <a:r>
              <a:rPr lang="ru-RU" sz="2400" dirty="0" smtClean="0"/>
              <a:t>}</a:t>
            </a:r>
            <a:endParaRPr lang="en-US" sz="2400" dirty="0" smtClean="0"/>
          </a:p>
          <a:p>
            <a:endParaRPr lang="ru-RU" sz="2800" dirty="0"/>
          </a:p>
          <a:p>
            <a:r>
              <a:rPr lang="en-US" sz="2400" dirty="0" smtClean="0"/>
              <a:t>foo();</a:t>
            </a:r>
            <a:endParaRPr lang="en-US" sz="2400" dirty="0"/>
          </a:p>
          <a:p>
            <a:r>
              <a:rPr lang="en-US" sz="2400" dirty="0"/>
              <a:t>bar();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// 2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function wait(message) </a:t>
            </a:r>
            <a:r>
              <a:rPr lang="en-US" sz="3200" dirty="0" smtClean="0"/>
              <a:t>{</a:t>
            </a:r>
            <a:endParaRPr lang="ru-RU" sz="3200" dirty="0"/>
          </a:p>
          <a:p>
            <a:r>
              <a:rPr lang="ru-RU" sz="3200" dirty="0" smtClean="0"/>
              <a:t>    </a:t>
            </a:r>
            <a:r>
              <a:rPr lang="en-US" sz="3200" dirty="0" err="1" smtClean="0"/>
              <a:t>setTimeout</a:t>
            </a:r>
            <a:r>
              <a:rPr lang="en-US" sz="3200" dirty="0"/>
              <a:t>( function timer</a:t>
            </a:r>
            <a:r>
              <a:rPr lang="en-US" sz="3200" dirty="0" smtClean="0"/>
              <a:t>(){</a:t>
            </a:r>
            <a:endParaRPr lang="ru-RU" sz="3200" dirty="0" smtClean="0"/>
          </a:p>
          <a:p>
            <a:r>
              <a:rPr lang="ru-RU" sz="3200" dirty="0"/>
              <a:t> </a:t>
            </a:r>
            <a:r>
              <a:rPr lang="ru-RU" sz="3200" dirty="0" smtClean="0"/>
              <a:t>       </a:t>
            </a:r>
            <a:r>
              <a:rPr lang="en-US" sz="3200" dirty="0" smtClean="0"/>
              <a:t>console.log</a:t>
            </a:r>
            <a:r>
              <a:rPr lang="en-US" sz="3200" dirty="0"/>
              <a:t>( message );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}, </a:t>
            </a:r>
            <a:r>
              <a:rPr lang="en-US" sz="3200" dirty="0"/>
              <a:t>1000 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ru-RU" sz="3200" dirty="0" smtClean="0"/>
          </a:p>
          <a:p>
            <a:r>
              <a:rPr lang="en-US" sz="3200" dirty="0" smtClean="0"/>
              <a:t>wait</a:t>
            </a:r>
            <a:r>
              <a:rPr lang="en-US" sz="3200" dirty="0"/>
              <a:t>( "</a:t>
            </a:r>
            <a:r>
              <a:rPr lang="ru-RU" sz="3200" dirty="0"/>
              <a:t>Привет, замыкание!" );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Глубоко во внутренностях </a:t>
            </a:r>
            <a:r>
              <a:rPr lang="ru-RU" sz="3200" dirty="0" smtClean="0"/>
              <a:t>движка, </a:t>
            </a:r>
            <a:r>
              <a:rPr lang="ru-RU" sz="3200" dirty="0"/>
              <a:t>встроенная </a:t>
            </a:r>
            <a:r>
              <a:rPr lang="ru-RU" sz="3200" dirty="0" smtClean="0"/>
              <a:t>функция </a:t>
            </a:r>
          </a:p>
          <a:p>
            <a:r>
              <a:rPr lang="en-US" sz="3200" dirty="0" err="1" smtClean="0"/>
              <a:t>setTimeout</a:t>
            </a:r>
            <a:r>
              <a:rPr lang="en-US" sz="3200" dirty="0" smtClean="0"/>
              <a:t>(...) </a:t>
            </a:r>
            <a:r>
              <a:rPr lang="ru-RU" sz="3200" dirty="0"/>
              <a:t>держит ссылку на некоторый параметр, возможно </a:t>
            </a:r>
            <a:r>
              <a:rPr lang="ru-RU" sz="3200" dirty="0" smtClean="0"/>
              <a:t>названный </a:t>
            </a:r>
            <a:r>
              <a:rPr lang="en-US" sz="3200" dirty="0" err="1" smtClean="0"/>
              <a:t>fn</a:t>
            </a:r>
            <a:r>
              <a:rPr lang="en-US" sz="3200" dirty="0" smtClean="0"/>
              <a:t> </a:t>
            </a:r>
            <a:r>
              <a:rPr lang="ru-RU" sz="3200" dirty="0" smtClean="0"/>
              <a:t>или </a:t>
            </a:r>
            <a:r>
              <a:rPr lang="en-US" sz="3200" dirty="0" err="1" smtClean="0"/>
              <a:t>func</a:t>
            </a:r>
            <a:r>
              <a:rPr lang="ru-RU" sz="3200" dirty="0"/>
              <a:t>, или как-то похоже. Движок выполняет эту функцию, которая вызывает нашу внутреннюю </a:t>
            </a:r>
            <a:r>
              <a:rPr lang="ru-RU" sz="3200" dirty="0" smtClean="0"/>
              <a:t>функцию</a:t>
            </a:r>
            <a:r>
              <a:rPr lang="en-US" sz="3200" dirty="0" smtClean="0"/>
              <a:t> timer</a:t>
            </a:r>
            <a:r>
              <a:rPr lang="ru-RU" sz="3200" dirty="0" smtClean="0"/>
              <a:t>, а ссылка </a:t>
            </a:r>
            <a:r>
              <a:rPr lang="ru-RU" sz="3200" dirty="0"/>
              <a:t>на лексическую область видимости все еще остается целой. 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0859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function </a:t>
            </a:r>
            <a:r>
              <a:rPr lang="en-US" sz="3200" dirty="0" err="1"/>
              <a:t>setupBot</a:t>
            </a:r>
            <a:r>
              <a:rPr lang="en-US" sz="3200" dirty="0"/>
              <a:t>(</a:t>
            </a:r>
            <a:r>
              <a:rPr lang="en-US" sz="3200" dirty="0" err="1"/>
              <a:t>name,selector</a:t>
            </a:r>
            <a:r>
              <a:rPr lang="en-US" sz="3200" dirty="0"/>
              <a:t>) {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$( </a:t>
            </a:r>
            <a:r>
              <a:rPr lang="en-US" sz="3200" dirty="0"/>
              <a:t>selector ).click( function activator</a:t>
            </a:r>
            <a:r>
              <a:rPr lang="en-US" sz="3200" dirty="0" smtClean="0"/>
              <a:t>()</a:t>
            </a:r>
            <a:r>
              <a:rPr lang="ru-RU" sz="3200" dirty="0" smtClean="0"/>
              <a:t> </a:t>
            </a:r>
            <a:r>
              <a:rPr lang="en-US" sz="3200" dirty="0" smtClean="0"/>
              <a:t>{</a:t>
            </a:r>
          </a:p>
          <a:p>
            <a:r>
              <a:rPr lang="ru-RU" sz="3200" dirty="0" smtClean="0"/>
              <a:t>        </a:t>
            </a:r>
            <a:r>
              <a:rPr lang="en-US" sz="3200" dirty="0" smtClean="0"/>
              <a:t>console.log( "</a:t>
            </a:r>
            <a:r>
              <a:rPr lang="ru-RU" sz="3200" dirty="0" smtClean="0"/>
              <a:t>Активирую: " + </a:t>
            </a:r>
            <a:r>
              <a:rPr lang="en-US" sz="3200" dirty="0" smtClean="0"/>
              <a:t>name );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});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ru-RU" sz="3200" dirty="0" smtClean="0"/>
          </a:p>
          <a:p>
            <a:endParaRPr lang="en-US" sz="3200" dirty="0"/>
          </a:p>
          <a:p>
            <a:r>
              <a:rPr lang="en-US" sz="3200" dirty="0" err="1"/>
              <a:t>setupBot</a:t>
            </a:r>
            <a:r>
              <a:rPr lang="en-US" sz="3200" dirty="0"/>
              <a:t>( "Closure Bot 1", "#bot_1" );</a:t>
            </a:r>
          </a:p>
          <a:p>
            <a:r>
              <a:rPr lang="en-US" sz="3200" dirty="0" err="1"/>
              <a:t>setupBot</a:t>
            </a:r>
            <a:r>
              <a:rPr lang="en-US" sz="3200" dirty="0"/>
              <a:t>( "Closure Bot 2", "#bot_2" );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631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Ф</a:t>
            </a:r>
            <a:r>
              <a:rPr lang="ru-RU" sz="3200" dirty="0" smtClean="0"/>
              <a:t>актически</a:t>
            </a:r>
            <a:r>
              <a:rPr lang="ru-RU" sz="3200" dirty="0"/>
              <a:t> когда бы и где бы вы ни обращались с функциями (у который есть доступ к их собственным лексическим областям видимости</a:t>
            </a:r>
            <a:r>
              <a:rPr lang="ru-RU" sz="3200" dirty="0" smtClean="0"/>
              <a:t>) </a:t>
            </a:r>
            <a:r>
              <a:rPr lang="ru-RU" sz="3200" dirty="0"/>
              <a:t>и ни передавали их повсюду, вы скорее всего увидите, что эти функции образуют замыкание. Будь это таймеры, обработчики событий, </a:t>
            </a:r>
            <a:r>
              <a:rPr lang="ru-RU" sz="3200" dirty="0" err="1"/>
              <a:t>Ajax</a:t>
            </a:r>
            <a:r>
              <a:rPr lang="ru-RU" sz="3200" dirty="0"/>
              <a:t>-запросы, кросс-оконные сообщения, </a:t>
            </a:r>
            <a:r>
              <a:rPr lang="ru-RU" sz="3200" dirty="0" smtClean="0"/>
              <a:t>веб-</a:t>
            </a:r>
            <a:r>
              <a:rPr lang="ru-RU" sz="3200" dirty="0" err="1" smtClean="0"/>
              <a:t>воркеры</a:t>
            </a:r>
            <a:r>
              <a:rPr lang="ru-RU" sz="3200" dirty="0" smtClean="0"/>
              <a:t> </a:t>
            </a:r>
            <a:r>
              <a:rPr lang="ru-RU" sz="3200" dirty="0"/>
              <a:t>или любые другие асинхронные (или синхронные!) задачи, когда вы передаете </a:t>
            </a:r>
            <a:r>
              <a:rPr lang="en-US" sz="3200" b="1" i="1" dirty="0" smtClean="0"/>
              <a:t>callback</a:t>
            </a:r>
            <a:r>
              <a:rPr lang="ru-RU" sz="3200" b="1" i="1" dirty="0" smtClean="0"/>
              <a:t>-функцию</a:t>
            </a:r>
            <a:r>
              <a:rPr lang="ru-RU" sz="3200" dirty="0"/>
              <a:t>, приготовьтесь </a:t>
            </a:r>
            <a:r>
              <a:rPr lang="ru-RU" sz="3200" dirty="0" smtClean="0"/>
              <a:t>к тому, что вы используете замыкание!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 smtClean="0"/>
              <a:t>Результат</a:t>
            </a:r>
            <a:endParaRPr lang="en-US" sz="3200" dirty="0" smtClean="0"/>
          </a:p>
          <a:p>
            <a:r>
              <a:rPr lang="en-US" sz="3200" dirty="0" smtClean="0"/>
              <a:t>(5) 6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 smtClean="0"/>
              <a:t>Решение – нам </a:t>
            </a:r>
            <a:r>
              <a:rPr lang="ru-RU" sz="3200" dirty="0"/>
              <a:t>нужна новая изолированная область видимости для каждой итерации </a:t>
            </a:r>
            <a:r>
              <a:rPr lang="ru-RU" sz="3200" dirty="0" smtClean="0"/>
              <a:t>цикла.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en-US" sz="4400" dirty="0"/>
              <a:t>Immediately Invoked Function </a:t>
            </a:r>
            <a:r>
              <a:rPr lang="en-US" sz="4400" dirty="0" smtClean="0"/>
              <a:t>Expression (IIFE)</a:t>
            </a:r>
          </a:p>
          <a:p>
            <a:endParaRPr lang="en-US" sz="4400" dirty="0"/>
          </a:p>
          <a:p>
            <a:r>
              <a:rPr lang="en-US" sz="3600" dirty="0"/>
              <a:t>(function IIFE</a:t>
            </a:r>
            <a:r>
              <a:rPr lang="en-US" sz="3600" dirty="0" smtClean="0"/>
              <a:t>( ) {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 smtClean="0"/>
              <a:t>// LE = { }</a:t>
            </a:r>
            <a:endParaRPr lang="en-US" sz="3600" dirty="0"/>
          </a:p>
          <a:p>
            <a:r>
              <a:rPr lang="en-US" sz="3600" dirty="0" smtClean="0"/>
              <a:t>})( );</a:t>
            </a:r>
            <a:endParaRPr lang="en-US" sz="36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	})();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Глобальный объект. </a:t>
            </a:r>
            <a:r>
              <a:rPr lang="en-US" sz="4400" dirty="0" smtClean="0"/>
              <a:t>window</a:t>
            </a:r>
          </a:p>
          <a:p>
            <a:endParaRPr lang="en-US" sz="4400" dirty="0"/>
          </a:p>
          <a:p>
            <a:r>
              <a:rPr lang="ru-RU" sz="3600" dirty="0"/>
              <a:t>В браузере этот объект явно доступен под </a:t>
            </a:r>
            <a:r>
              <a:rPr lang="ru-RU" sz="3600" dirty="0" smtClean="0"/>
              <a:t>именем</a:t>
            </a:r>
            <a:r>
              <a:rPr lang="en-US" sz="3600" b="1" dirty="0" smtClean="0"/>
              <a:t> window</a:t>
            </a:r>
            <a:r>
              <a:rPr lang="en-US" sz="3600" dirty="0" smtClean="0"/>
              <a:t>. </a:t>
            </a:r>
            <a:r>
              <a:rPr lang="ru-RU" sz="3600" dirty="0" smtClean="0"/>
              <a:t>Объект </a:t>
            </a:r>
            <a:r>
              <a:rPr lang="en-US" sz="3600" b="1" dirty="0" smtClean="0"/>
              <a:t>window</a:t>
            </a:r>
            <a:r>
              <a:rPr lang="en-US" sz="3600" dirty="0" smtClean="0"/>
              <a:t> </a:t>
            </a:r>
            <a:r>
              <a:rPr lang="ru-RU" sz="3600" dirty="0"/>
              <a:t>одновременно является глобальным объектом и содержит ряд свойств и методов для работы с окном </a:t>
            </a:r>
            <a:r>
              <a:rPr lang="ru-RU" sz="3600" dirty="0" smtClean="0"/>
              <a:t>браузера.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31189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en-US" sz="3200" dirty="0"/>
              <a:t>(5) 6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var</a:t>
            </a:r>
            <a:r>
              <a:rPr lang="en-US" sz="3200" dirty="0"/>
              <a:t> j =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j );</a:t>
            </a:r>
          </a:p>
          <a:p>
            <a:r>
              <a:rPr lang="en-US" sz="3200" dirty="0"/>
              <a:t>		}, j*1000 );</a:t>
            </a:r>
          </a:p>
          <a:p>
            <a:r>
              <a:rPr lang="en-US" sz="3200" dirty="0"/>
              <a:t>	})();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8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(function(j){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j );</a:t>
            </a:r>
          </a:p>
          <a:p>
            <a:r>
              <a:rPr lang="en-US" sz="3200" dirty="0"/>
              <a:t>		}, j*1000 );</a:t>
            </a:r>
          </a:p>
          <a:p>
            <a:r>
              <a:rPr lang="en-US" sz="3200" dirty="0"/>
              <a:t>	})(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584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Мы использовали IIFE, чтобы создать новую область видимости на каждую итерацию. Иными словами, нам фактически необходима </a:t>
            </a:r>
            <a:r>
              <a:rPr lang="ru-RU" sz="3200" b="1" dirty="0"/>
              <a:t>блочная область видимости</a:t>
            </a:r>
            <a:r>
              <a:rPr lang="ru-RU" sz="3200" dirty="0"/>
              <a:t> для каждой итерации.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522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let j = </a:t>
            </a:r>
            <a:r>
              <a:rPr lang="en-US" sz="3200" dirty="0" err="1"/>
              <a:t>i</a:t>
            </a:r>
            <a:r>
              <a:rPr lang="en-US" sz="3200" dirty="0"/>
              <a:t>; </a:t>
            </a:r>
            <a:r>
              <a:rPr lang="en-US" sz="3200" dirty="0">
                <a:solidFill>
                  <a:schemeClr val="accent6"/>
                </a:solidFill>
              </a:rPr>
              <a:t>// </a:t>
            </a:r>
            <a:r>
              <a:rPr lang="ru-RU" sz="3200" dirty="0">
                <a:solidFill>
                  <a:schemeClr val="accent6"/>
                </a:solidFill>
              </a:rPr>
              <a:t>да-да, блочная область </a:t>
            </a:r>
            <a:r>
              <a:rPr lang="ru-RU" sz="3200" dirty="0" smtClean="0">
                <a:solidFill>
                  <a:schemeClr val="accent6"/>
                </a:solidFill>
              </a:rPr>
              <a:t>видимость </a:t>
            </a:r>
            <a:r>
              <a:rPr lang="ru-RU" sz="3200" dirty="0">
                <a:solidFill>
                  <a:schemeClr val="accent6"/>
                </a:solidFill>
              </a:rPr>
              <a:t>для замыкания!</a:t>
            </a:r>
          </a:p>
          <a:p>
            <a:r>
              <a:rPr lang="ru-RU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j );</a:t>
            </a:r>
          </a:p>
          <a:p>
            <a:r>
              <a:rPr lang="en-US" sz="3200" dirty="0"/>
              <a:t>	}, j*1000 );</a:t>
            </a:r>
          </a:p>
          <a:p>
            <a:r>
              <a:rPr lang="en-US" sz="3200" dirty="0"/>
              <a:t>}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330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97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(let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}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932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44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400" dirty="0" smtClean="0"/>
          </a:p>
          <a:p>
            <a:r>
              <a:rPr lang="ru-RU" sz="3600" dirty="0" smtClean="0"/>
              <a:t>Выполнение скрипта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Инициализация.</a:t>
            </a:r>
            <a:br>
              <a:rPr lang="ru-RU" sz="3600" dirty="0" smtClean="0"/>
            </a:br>
            <a:r>
              <a:rPr lang="ru-RU" sz="3200" dirty="0" smtClean="0"/>
              <a:t>Поиск </a:t>
            </a:r>
            <a:r>
              <a:rPr lang="en-US" sz="3200" dirty="0" smtClean="0"/>
              <a:t>Function </a:t>
            </a:r>
            <a:r>
              <a:rPr lang="en-US" sz="3200" dirty="0"/>
              <a:t>D</a:t>
            </a:r>
            <a:r>
              <a:rPr lang="en-US" sz="3200" dirty="0" smtClean="0"/>
              <a:t>eclaration </a:t>
            </a:r>
            <a:r>
              <a:rPr lang="ru-RU" sz="3200" dirty="0" smtClean="0"/>
              <a:t>и</a:t>
            </a:r>
            <a:r>
              <a:rPr lang="en-US" sz="3200" dirty="0" smtClean="0"/>
              <a:t> </a:t>
            </a:r>
            <a:r>
              <a:rPr lang="ru-RU" sz="3200" dirty="0" smtClean="0"/>
              <a:t>переменных, объ</a:t>
            </a:r>
            <a:r>
              <a:rPr lang="ru-RU" sz="3200" dirty="0"/>
              <a:t>я</a:t>
            </a:r>
            <a:r>
              <a:rPr lang="ru-RU" sz="3200" dirty="0" smtClean="0"/>
              <a:t>вленных с помощью </a:t>
            </a:r>
            <a:r>
              <a:rPr lang="en-US" sz="3200" dirty="0" smtClean="0"/>
              <a:t>var</a:t>
            </a:r>
            <a:r>
              <a:rPr lang="en-US" sz="3200" dirty="0"/>
              <a:t>.</a:t>
            </a:r>
            <a:r>
              <a:rPr lang="ru-RU" sz="3600" dirty="0" smtClean="0"/>
              <a:t> 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Выполнение. </a:t>
            </a:r>
            <a:br>
              <a:rPr lang="ru-RU" sz="3600" dirty="0" smtClean="0"/>
            </a:br>
            <a:r>
              <a:rPr lang="ru-RU" sz="3200" dirty="0" smtClean="0"/>
              <a:t>Присваивание ( = ) значений переменных происходит, когда поток выполнения доходит до соответс</a:t>
            </a:r>
            <a:r>
              <a:rPr lang="ru-RU" sz="3200" dirty="0"/>
              <a:t>т</a:t>
            </a:r>
            <a:r>
              <a:rPr lang="ru-RU" sz="3200" dirty="0" smtClean="0"/>
              <a:t>вующей строчки кода, до этого они равны </a:t>
            </a:r>
            <a:r>
              <a:rPr lang="en-US" sz="3200" dirty="0" smtClean="0"/>
              <a:t>undefined.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1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Ц</a:t>
            </a:r>
            <a:r>
              <a:rPr lang="ru-RU" sz="3200" dirty="0" smtClean="0"/>
              <a:t>ель </a:t>
            </a:r>
            <a:r>
              <a:rPr lang="ru-RU" sz="3200" dirty="0"/>
              <a:t>– скрыть внутренние детали реализации скрипта. В том числе: временные переменные, константы, вспомогательные мини-функции и т.п.</a:t>
            </a:r>
            <a:r>
              <a:rPr lang="en-US" sz="2400" dirty="0"/>
              <a:t/>
            </a:r>
            <a:br>
              <a:rPr lang="en-US" sz="2400" dirty="0"/>
            </a:b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6450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400" dirty="0"/>
              <a:t>function </a:t>
            </a:r>
            <a:r>
              <a:rPr lang="en-US" sz="2400" dirty="0" smtClean="0"/>
              <a:t>Module</a:t>
            </a:r>
            <a:r>
              <a:rPr lang="en-US" sz="2400" dirty="0"/>
              <a:t>() {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something = "cool";</a:t>
            </a:r>
          </a:p>
          <a:p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function </a:t>
            </a:r>
            <a:r>
              <a:rPr lang="en-US" sz="2400" dirty="0" err="1"/>
              <a:t>doSomething</a:t>
            </a:r>
            <a:r>
              <a:rPr lang="en-US" sz="2400" dirty="0"/>
              <a:t>() {</a:t>
            </a:r>
          </a:p>
          <a:p>
            <a:r>
              <a:rPr lang="ru-RU" sz="2400" dirty="0" smtClean="0"/>
              <a:t>        </a:t>
            </a:r>
            <a:r>
              <a:rPr lang="en-US" sz="2400" dirty="0" smtClean="0"/>
              <a:t>console.log</a:t>
            </a:r>
            <a:r>
              <a:rPr lang="en-US" sz="2400" dirty="0"/>
              <a:t>( something );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en-US" sz="2400" dirty="0"/>
              <a:t>	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en-US" sz="2400" dirty="0" smtClean="0"/>
              <a:t>return </a:t>
            </a:r>
            <a:r>
              <a:rPr lang="en-US" sz="2400" dirty="0"/>
              <a:t>{</a:t>
            </a:r>
          </a:p>
          <a:p>
            <a:r>
              <a:rPr lang="ru-RU" sz="2400" dirty="0" smtClean="0"/>
              <a:t>        </a:t>
            </a:r>
            <a:r>
              <a:rPr lang="en-US" sz="2400" dirty="0" err="1" smtClean="0"/>
              <a:t>doSomething</a:t>
            </a:r>
            <a:r>
              <a:rPr lang="en-US" sz="2400" dirty="0"/>
              <a:t>: </a:t>
            </a:r>
            <a:r>
              <a:rPr lang="en-US" sz="2400" dirty="0" err="1"/>
              <a:t>doSomething</a:t>
            </a:r>
            <a:r>
              <a:rPr lang="en-US" sz="2400" dirty="0"/>
              <a:t>,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foo = Module</a:t>
            </a:r>
            <a:r>
              <a:rPr lang="en-US" sz="2400" dirty="0" smtClean="0"/>
              <a:t>();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2958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Должна быть внешняя </a:t>
            </a:r>
            <a:r>
              <a:rPr lang="ru-RU" sz="3200" dirty="0" smtClean="0"/>
              <a:t>функция обёртка </a:t>
            </a:r>
            <a:r>
              <a:rPr lang="ru-RU" sz="3200" dirty="0"/>
              <a:t>и она должны быть вызвана хотя бы раз (каждый раз создается новый экземпляр модуля).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Функция обёртка </a:t>
            </a:r>
            <a:r>
              <a:rPr lang="ru-RU" sz="3200" dirty="0"/>
              <a:t>должна возвращать хотя бы одну внутреннюю функцию, для того, чтобы у этой внутренней функции было замыкание на приватную область видимости и был доступ и/или возможность изменения ее внутреннего состояния</a:t>
            </a:r>
            <a:r>
              <a:rPr lang="ru-RU" sz="32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92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Объект со свойством-функцией сам по </a:t>
            </a:r>
            <a:r>
              <a:rPr lang="ru-RU" sz="3200" dirty="0" smtClean="0"/>
              <a:t>себе</a:t>
            </a:r>
            <a:r>
              <a:rPr lang="ru-RU" sz="3200" dirty="0"/>
              <a:t> не </a:t>
            </a:r>
            <a:r>
              <a:rPr lang="ru-RU" sz="3200" dirty="0" smtClean="0"/>
              <a:t>является модулем. </a:t>
            </a:r>
            <a:r>
              <a:rPr lang="ru-RU" sz="3200" dirty="0"/>
              <a:t>Объект, возвращаемый вызовом функции, у которого есть только свойства-данные и ни одной замыкающей функции фактически не является </a:t>
            </a:r>
            <a:r>
              <a:rPr lang="ru-RU" sz="3200" dirty="0" smtClean="0"/>
              <a:t>модулем.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573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Объект со свойством-функцией сам по </a:t>
            </a:r>
            <a:r>
              <a:rPr lang="ru-RU" sz="3200" dirty="0" smtClean="0"/>
              <a:t>себе</a:t>
            </a:r>
            <a:r>
              <a:rPr lang="ru-RU" sz="3200" dirty="0"/>
              <a:t> не </a:t>
            </a:r>
            <a:r>
              <a:rPr lang="ru-RU" sz="3200" dirty="0" smtClean="0"/>
              <a:t>является модулем. </a:t>
            </a:r>
            <a:r>
              <a:rPr lang="ru-RU" sz="3200" dirty="0"/>
              <a:t>Объект, возвращаемый вызовом функции, у которого есть только свойства-данные и ни одной замыкающей функции фактически не является </a:t>
            </a:r>
            <a:r>
              <a:rPr lang="ru-RU" sz="3200" dirty="0" smtClean="0"/>
              <a:t>модулем.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7821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Один экземпляр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foo = (function </a:t>
            </a:r>
            <a:r>
              <a:rPr lang="en-US" sz="2400" dirty="0"/>
              <a:t>Module() {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something = "cool";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function </a:t>
            </a:r>
            <a:r>
              <a:rPr lang="en-US" sz="2400" dirty="0" err="1"/>
              <a:t>doSomething</a:t>
            </a:r>
            <a:r>
              <a:rPr lang="en-US" sz="2400" dirty="0"/>
              <a:t>() {</a:t>
            </a:r>
          </a:p>
          <a:p>
            <a:r>
              <a:rPr lang="ru-RU" sz="2400" dirty="0"/>
              <a:t>        </a:t>
            </a:r>
            <a:r>
              <a:rPr lang="en-US" sz="2400" dirty="0"/>
              <a:t>console.log( something );</a:t>
            </a:r>
          </a:p>
          <a:p>
            <a:r>
              <a:rPr lang="ru-RU" sz="2400" dirty="0"/>
              <a:t>    </a:t>
            </a:r>
            <a:r>
              <a:rPr lang="en-US" sz="2400" dirty="0"/>
              <a:t>}</a:t>
            </a:r>
            <a:endParaRPr lang="ru-RU" sz="2400" dirty="0"/>
          </a:p>
          <a:p>
            <a:r>
              <a:rPr lang="en-US" sz="2400" dirty="0"/>
              <a:t>	</a:t>
            </a:r>
          </a:p>
          <a:p>
            <a:r>
              <a:rPr lang="ru-RU" sz="2400" dirty="0"/>
              <a:t>    </a:t>
            </a:r>
            <a:r>
              <a:rPr lang="en-US" sz="2400" dirty="0"/>
              <a:t>return {</a:t>
            </a:r>
          </a:p>
          <a:p>
            <a:r>
              <a:rPr lang="ru-RU" sz="2400" dirty="0"/>
              <a:t>        </a:t>
            </a:r>
            <a:r>
              <a:rPr lang="en-US" sz="2400" dirty="0" err="1"/>
              <a:t>doSomething</a:t>
            </a:r>
            <a:r>
              <a:rPr lang="en-US" sz="2400" dirty="0"/>
              <a:t>: </a:t>
            </a:r>
            <a:r>
              <a:rPr lang="en-US" sz="2400" dirty="0" err="1"/>
              <a:t>doSomething</a:t>
            </a:r>
            <a:r>
              <a:rPr lang="en-US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};</a:t>
            </a:r>
          </a:p>
          <a:p>
            <a:r>
              <a:rPr lang="en-US" sz="2400" dirty="0" smtClean="0"/>
              <a:t>}) ( );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oo.</a:t>
            </a:r>
            <a:r>
              <a:rPr lang="en-US" sz="2400" dirty="0"/>
              <a:t> </a:t>
            </a:r>
            <a:r>
              <a:rPr lang="en-US" sz="2400" dirty="0" err="1" smtClean="0"/>
              <a:t>doSomething</a:t>
            </a:r>
            <a:r>
              <a:rPr lang="en-US" sz="24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108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Передача параметра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foo = (function Module(</a:t>
            </a:r>
            <a:r>
              <a:rPr lang="en-US" sz="2800" dirty="0" err="1" smtClean="0"/>
              <a:t>smth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ru-RU" sz="2800" dirty="0"/>
              <a:t>   </a:t>
            </a:r>
            <a:r>
              <a:rPr lang="ru-RU" sz="2800" dirty="0" smtClean="0"/>
              <a:t> </a:t>
            </a:r>
            <a:r>
              <a:rPr lang="en-US" sz="2800" dirty="0"/>
              <a:t>function </a:t>
            </a:r>
            <a:r>
              <a:rPr lang="en-US" sz="2800" dirty="0" err="1"/>
              <a:t>doSomething</a:t>
            </a:r>
            <a:r>
              <a:rPr lang="en-US" sz="2800" dirty="0"/>
              <a:t>() {</a:t>
            </a:r>
          </a:p>
          <a:p>
            <a:r>
              <a:rPr lang="ru-RU" sz="2800" dirty="0"/>
              <a:t>        </a:t>
            </a:r>
            <a:r>
              <a:rPr lang="en-US" sz="2800" dirty="0" smtClean="0"/>
              <a:t>console.log(</a:t>
            </a:r>
            <a:r>
              <a:rPr lang="en-US" sz="2800" dirty="0" err="1"/>
              <a:t>smth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ru-RU" sz="2800" dirty="0"/>
              <a:t>    </a:t>
            </a:r>
            <a:r>
              <a:rPr lang="en-US" sz="2800" dirty="0"/>
              <a:t>}</a:t>
            </a:r>
            <a:endParaRPr lang="ru-RU" sz="2800" dirty="0"/>
          </a:p>
          <a:p>
            <a:r>
              <a:rPr lang="en-US" sz="2800" dirty="0"/>
              <a:t>	</a:t>
            </a:r>
          </a:p>
          <a:p>
            <a:r>
              <a:rPr lang="ru-RU" sz="2800" dirty="0"/>
              <a:t>    </a:t>
            </a:r>
            <a:r>
              <a:rPr lang="en-US" sz="2800" dirty="0"/>
              <a:t>return {</a:t>
            </a:r>
          </a:p>
          <a:p>
            <a:r>
              <a:rPr lang="ru-RU" sz="2800" dirty="0"/>
              <a:t>        </a:t>
            </a:r>
            <a:r>
              <a:rPr lang="en-US" sz="2800" dirty="0" err="1"/>
              <a:t>doSomething</a:t>
            </a:r>
            <a:r>
              <a:rPr lang="en-US" sz="2800" dirty="0"/>
              <a:t>: </a:t>
            </a:r>
            <a:r>
              <a:rPr lang="en-US" sz="2800" dirty="0" err="1"/>
              <a:t>doSomething</a:t>
            </a:r>
            <a:r>
              <a:rPr lang="en-US" sz="2800" dirty="0"/>
              <a:t>,</a:t>
            </a:r>
          </a:p>
          <a:p>
            <a:r>
              <a:rPr lang="ru-RU" sz="2800" dirty="0"/>
              <a:t>    </a:t>
            </a:r>
            <a:r>
              <a:rPr lang="en-US" sz="2800" dirty="0"/>
              <a:t>};</a:t>
            </a:r>
          </a:p>
          <a:p>
            <a:r>
              <a:rPr lang="en-US" sz="2800" dirty="0" smtClean="0"/>
              <a:t>}) (id);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oo.</a:t>
            </a:r>
            <a:r>
              <a:rPr lang="en-US" sz="2800" dirty="0"/>
              <a:t> </a:t>
            </a:r>
            <a:r>
              <a:rPr lang="en-US" sz="2800" dirty="0" err="1" smtClean="0"/>
              <a:t>doSomething</a:t>
            </a:r>
            <a:r>
              <a:rPr lang="en-US" sz="28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466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Передача параметра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foo = (function Module(</a:t>
            </a:r>
            <a:r>
              <a:rPr lang="en-US" sz="2800" dirty="0" err="1" smtClean="0"/>
              <a:t>smth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ru-RU" sz="2800" dirty="0"/>
              <a:t>   </a:t>
            </a:r>
            <a:r>
              <a:rPr lang="ru-RU" sz="2800" dirty="0" smtClean="0"/>
              <a:t> </a:t>
            </a:r>
            <a:r>
              <a:rPr lang="en-US" sz="2800" dirty="0"/>
              <a:t>function </a:t>
            </a:r>
            <a:r>
              <a:rPr lang="en-US" sz="2800" dirty="0" err="1"/>
              <a:t>doSomething</a:t>
            </a:r>
            <a:r>
              <a:rPr lang="en-US" sz="2800" dirty="0"/>
              <a:t>() {</a:t>
            </a:r>
          </a:p>
          <a:p>
            <a:r>
              <a:rPr lang="ru-RU" sz="2800" dirty="0"/>
              <a:t>        </a:t>
            </a:r>
            <a:r>
              <a:rPr lang="en-US" sz="2800" dirty="0" smtClean="0"/>
              <a:t>console.log(</a:t>
            </a:r>
            <a:r>
              <a:rPr lang="en-US" sz="2800" dirty="0" err="1"/>
              <a:t>smth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ru-RU" sz="2800" dirty="0"/>
              <a:t>    </a:t>
            </a:r>
            <a:r>
              <a:rPr lang="en-US" sz="2800" dirty="0"/>
              <a:t>}</a:t>
            </a:r>
            <a:endParaRPr lang="ru-RU" sz="2800" dirty="0"/>
          </a:p>
          <a:p>
            <a:r>
              <a:rPr lang="en-US" sz="2800" dirty="0"/>
              <a:t>	</a:t>
            </a:r>
          </a:p>
          <a:p>
            <a:r>
              <a:rPr lang="ru-RU" sz="2800" dirty="0"/>
              <a:t>    </a:t>
            </a:r>
            <a:r>
              <a:rPr lang="en-US" sz="2800" dirty="0"/>
              <a:t>return {</a:t>
            </a:r>
          </a:p>
          <a:p>
            <a:r>
              <a:rPr lang="ru-RU" sz="2800" dirty="0"/>
              <a:t>        </a:t>
            </a:r>
            <a:r>
              <a:rPr lang="en-US" sz="2800" dirty="0" err="1"/>
              <a:t>doSomething</a:t>
            </a:r>
            <a:r>
              <a:rPr lang="en-US" sz="2800" dirty="0"/>
              <a:t>: </a:t>
            </a:r>
            <a:r>
              <a:rPr lang="en-US" sz="2800" dirty="0" err="1"/>
              <a:t>doSomething</a:t>
            </a:r>
            <a:r>
              <a:rPr lang="en-US" sz="2800" dirty="0"/>
              <a:t>,</a:t>
            </a:r>
          </a:p>
          <a:p>
            <a:r>
              <a:rPr lang="ru-RU" sz="2800" dirty="0"/>
              <a:t>    </a:t>
            </a:r>
            <a:r>
              <a:rPr lang="en-US" sz="2800" dirty="0"/>
              <a:t>};</a:t>
            </a:r>
          </a:p>
          <a:p>
            <a:r>
              <a:rPr lang="en-US" sz="2800" dirty="0" smtClean="0"/>
              <a:t>}) (id);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oo.</a:t>
            </a:r>
            <a:r>
              <a:rPr lang="en-US" sz="2800" dirty="0"/>
              <a:t> </a:t>
            </a:r>
            <a:r>
              <a:rPr lang="en-US" sz="2800" dirty="0" err="1" smtClean="0"/>
              <a:t>doSomething</a:t>
            </a:r>
            <a:r>
              <a:rPr lang="en-US" sz="28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4637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324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Современные модули</a:t>
            </a:r>
            <a:endParaRPr lang="en-US" sz="4400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MyModules</a:t>
            </a:r>
            <a:r>
              <a:rPr lang="en-US" dirty="0"/>
              <a:t> = (function Manager()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modules = {};</a:t>
            </a:r>
          </a:p>
          <a:p>
            <a:endParaRPr lang="en-US" dirty="0"/>
          </a:p>
          <a:p>
            <a:r>
              <a:rPr lang="en-US" dirty="0"/>
              <a:t>	function define(name, </a:t>
            </a:r>
            <a:r>
              <a:rPr lang="en-US" dirty="0" smtClean="0"/>
              <a:t>dependencies</a:t>
            </a:r>
            <a:r>
              <a:rPr lang="en-US" dirty="0"/>
              <a:t>, </a:t>
            </a:r>
            <a:r>
              <a:rPr lang="en-US" dirty="0" smtClean="0"/>
              <a:t>implementation) </a:t>
            </a:r>
            <a:r>
              <a:rPr lang="en-US" dirty="0"/>
              <a:t>{</a:t>
            </a:r>
          </a:p>
          <a:p>
            <a:r>
              <a:rPr lang="en-US" dirty="0"/>
              <a:t>		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err="1"/>
              <a:t>dependencies</a:t>
            </a:r>
            <a:r>
              <a:rPr lang="en-US" dirty="0" err="1" smtClean="0"/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	 dependencies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smtClean="0"/>
              <a:t>modules[</a:t>
            </a:r>
            <a:r>
              <a:rPr lang="en-US" dirty="0"/>
              <a:t>dependencies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]];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modules[name] = </a:t>
            </a:r>
            <a:r>
              <a:rPr lang="en-US" dirty="0" err="1"/>
              <a:t>implementation</a:t>
            </a:r>
            <a:r>
              <a:rPr lang="en-US" dirty="0" err="1" smtClean="0"/>
              <a:t>.apply</a:t>
            </a:r>
            <a:r>
              <a:rPr lang="en-US" dirty="0" smtClean="0"/>
              <a:t>(implementation, </a:t>
            </a:r>
            <a:r>
              <a:rPr lang="en-US" dirty="0"/>
              <a:t>dependencies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function get(name) {</a:t>
            </a:r>
          </a:p>
          <a:p>
            <a:r>
              <a:rPr lang="en-US" dirty="0"/>
              <a:t>		return modules[name];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return {</a:t>
            </a:r>
          </a:p>
          <a:p>
            <a:r>
              <a:rPr lang="en-US" dirty="0"/>
              <a:t>		define: define,</a:t>
            </a:r>
          </a:p>
          <a:p>
            <a:r>
              <a:rPr lang="en-US" dirty="0"/>
              <a:t>		get: get</a:t>
            </a:r>
          </a:p>
          <a:p>
            <a:r>
              <a:rPr lang="en-US" dirty="0"/>
              <a:t>	};</a:t>
            </a:r>
          </a:p>
          <a:p>
            <a:r>
              <a:rPr lang="en-US" dirty="0"/>
              <a:t>})();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521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708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Современные модули</a:t>
            </a:r>
            <a:endParaRPr lang="en-US" sz="4400" dirty="0"/>
          </a:p>
          <a:p>
            <a:r>
              <a:rPr lang="en-US" sz="2000" dirty="0" err="1"/>
              <a:t>MyModules.define</a:t>
            </a:r>
            <a:r>
              <a:rPr lang="en-US" sz="2000" dirty="0"/>
              <a:t>( "bar", [], function</a:t>
            </a:r>
            <a:r>
              <a:rPr lang="en-US" sz="2000" dirty="0" smtClean="0"/>
              <a:t>() {</a:t>
            </a:r>
            <a:endParaRPr lang="en-US" sz="2000" dirty="0"/>
          </a:p>
          <a:p>
            <a:r>
              <a:rPr lang="en-US" sz="2000" dirty="0"/>
              <a:t>	return {</a:t>
            </a:r>
          </a:p>
          <a:p>
            <a:r>
              <a:rPr lang="en-US" sz="2000" dirty="0"/>
              <a:t>		hello: </a:t>
            </a:r>
            <a:r>
              <a:rPr lang="en-US" sz="2000" dirty="0" smtClean="0"/>
              <a:t>function() { console.log(</a:t>
            </a:r>
            <a:r>
              <a:rPr lang="en-US" sz="2000" dirty="0"/>
              <a:t>"</a:t>
            </a:r>
            <a:r>
              <a:rPr lang="en-US" sz="2000" dirty="0" smtClean="0"/>
              <a:t>hello") }</a:t>
            </a:r>
            <a:endParaRPr lang="en-US" sz="2000" dirty="0"/>
          </a:p>
          <a:p>
            <a:r>
              <a:rPr lang="en-US" sz="2000" dirty="0"/>
              <a:t>	};</a:t>
            </a:r>
          </a:p>
          <a:p>
            <a:r>
              <a:rPr lang="en-US" sz="2000" dirty="0"/>
              <a:t>} );</a:t>
            </a:r>
          </a:p>
          <a:p>
            <a:endParaRPr lang="en-US" sz="2000" dirty="0"/>
          </a:p>
          <a:p>
            <a:r>
              <a:rPr lang="en-US" sz="2000" dirty="0" err="1"/>
              <a:t>MyModules.define</a:t>
            </a:r>
            <a:r>
              <a:rPr lang="en-US" sz="2000" dirty="0"/>
              <a:t>( "foo", ["bar"], function(bar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	return {</a:t>
            </a:r>
          </a:p>
          <a:p>
            <a:r>
              <a:rPr lang="en-US" sz="2000" dirty="0"/>
              <a:t>		awesome: console.log( </a:t>
            </a:r>
            <a:r>
              <a:rPr lang="en-US" sz="2000" dirty="0" err="1"/>
              <a:t>bar.hello</a:t>
            </a:r>
            <a:r>
              <a:rPr lang="en-US" sz="2000" dirty="0"/>
              <a:t>().</a:t>
            </a:r>
            <a:r>
              <a:rPr lang="en-US" sz="2000" dirty="0" err="1"/>
              <a:t>toUpperCase</a:t>
            </a:r>
            <a:r>
              <a:rPr lang="en-US" sz="2000" dirty="0"/>
              <a:t>() 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	};</a:t>
            </a:r>
          </a:p>
          <a:p>
            <a:r>
              <a:rPr lang="en-US" sz="2000" dirty="0"/>
              <a:t>} 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bar = </a:t>
            </a:r>
            <a:r>
              <a:rPr lang="en-US" sz="2000" dirty="0" err="1"/>
              <a:t>MyModules.get</a:t>
            </a:r>
            <a:r>
              <a:rPr lang="en-US" sz="2000" dirty="0"/>
              <a:t>( "bar" 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foo = </a:t>
            </a:r>
            <a:r>
              <a:rPr lang="en-US" sz="2000" dirty="0" err="1"/>
              <a:t>MyModules.get</a:t>
            </a:r>
            <a:r>
              <a:rPr lang="en-US" sz="2000" dirty="0"/>
              <a:t>( "foo" 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ar.hello</a:t>
            </a:r>
            <a:r>
              <a:rPr lang="en-US" sz="2000" dirty="0" smtClean="0"/>
              <a:t>();</a:t>
            </a:r>
          </a:p>
          <a:p>
            <a:r>
              <a:rPr lang="en-US" sz="2000" dirty="0" err="1"/>
              <a:t>f</a:t>
            </a:r>
            <a:r>
              <a:rPr lang="en-US" sz="2000" dirty="0" err="1" smtClean="0"/>
              <a:t>oo.awesome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3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/>
              <a:t>Функции, объявленные как </a:t>
            </a:r>
            <a:r>
              <a:rPr lang="ru-RU" sz="3600" b="1" dirty="0" err="1"/>
              <a:t>Function</a:t>
            </a:r>
            <a:r>
              <a:rPr lang="ru-RU" sz="3600" b="1" dirty="0"/>
              <a:t> </a:t>
            </a:r>
            <a:r>
              <a:rPr lang="ru-RU" sz="3600" b="1" dirty="0" err="1"/>
              <a:t>Declaration</a:t>
            </a:r>
            <a:r>
              <a:rPr lang="ru-RU" sz="3600" dirty="0"/>
              <a:t>, создаются сразу работающими, а переменные – равными </a:t>
            </a:r>
            <a:r>
              <a:rPr lang="en-US" sz="3600" b="1" dirty="0" smtClean="0"/>
              <a:t>undefined</a:t>
            </a:r>
            <a:r>
              <a:rPr lang="en-US" sz="36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71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Свойства функции</a:t>
            </a:r>
          </a:p>
          <a:p>
            <a:endParaRPr lang="ru-RU" sz="3600" dirty="0" smtClean="0"/>
          </a:p>
          <a:p>
            <a:r>
              <a:rPr lang="ru-RU" sz="3600" dirty="0" smtClean="0"/>
              <a:t>Функция </a:t>
            </a:r>
            <a:r>
              <a:rPr lang="ru-RU" sz="3600" dirty="0"/>
              <a:t>в </a:t>
            </a:r>
            <a:r>
              <a:rPr lang="ru-RU" sz="3600" dirty="0" err="1"/>
              <a:t>JavaScript</a:t>
            </a:r>
            <a:r>
              <a:rPr lang="ru-RU" sz="3600" dirty="0"/>
              <a:t> является объектом, поэтому можно присваивать свойства прямо к </a:t>
            </a:r>
            <a:r>
              <a:rPr lang="ru-RU" sz="3600" dirty="0" smtClean="0"/>
              <a:t>ней.</a:t>
            </a:r>
          </a:p>
          <a:p>
            <a:endParaRPr lang="ru-RU" sz="3600" dirty="0" smtClean="0"/>
          </a:p>
          <a:p>
            <a:r>
              <a:rPr lang="en-US" sz="3200" dirty="0" smtClean="0"/>
              <a:t>function </a:t>
            </a:r>
            <a:r>
              <a:rPr lang="en-US" sz="3200" dirty="0"/>
              <a:t>f() </a:t>
            </a:r>
            <a:r>
              <a:rPr lang="en-US" sz="3200" dirty="0" smtClean="0"/>
              <a:t>{}</a:t>
            </a:r>
            <a:endParaRPr lang="en-US" sz="3200" dirty="0"/>
          </a:p>
          <a:p>
            <a:r>
              <a:rPr lang="en-US" sz="3200" dirty="0" err="1" smtClean="0"/>
              <a:t>f.smth</a:t>
            </a:r>
            <a:r>
              <a:rPr lang="en-US" sz="3200" dirty="0" smtClean="0"/>
              <a:t> </a:t>
            </a:r>
            <a:r>
              <a:rPr lang="en-US" sz="3200" dirty="0"/>
              <a:t>= 'cool';</a:t>
            </a:r>
          </a:p>
          <a:p>
            <a:r>
              <a:rPr lang="en-US" sz="3200" dirty="0" smtClean="0"/>
              <a:t>alert(</a:t>
            </a:r>
            <a:r>
              <a:rPr lang="en-US" sz="3200" dirty="0" err="1" smtClean="0"/>
              <a:t>f.smth</a:t>
            </a:r>
            <a:r>
              <a:rPr lang="en-US" sz="3200" dirty="0" smtClean="0"/>
              <a:t>);</a:t>
            </a:r>
            <a:endParaRPr lang="en-US" sz="4000" dirty="0" smtClean="0"/>
          </a:p>
          <a:p>
            <a:endParaRPr lang="en-US" sz="4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Статические переменные</a:t>
            </a:r>
            <a:endParaRPr lang="ru-RU" sz="4400" dirty="0" smtClean="0"/>
          </a:p>
          <a:p>
            <a:endParaRPr lang="ru-RU" sz="3600" dirty="0" smtClean="0"/>
          </a:p>
          <a:p>
            <a:r>
              <a:rPr lang="ru-RU" sz="3600" dirty="0"/>
              <a:t>Иногда свойства, привязанные к функции, называют «статическими переменными».</a:t>
            </a:r>
          </a:p>
          <a:p>
            <a:r>
              <a:rPr lang="ru-RU" sz="3600" dirty="0"/>
              <a:t>В некоторых языках программирования можно объявлять переменную, которая сохраняет значение между вызовами функции. В </a:t>
            </a:r>
            <a:r>
              <a:rPr lang="ru-RU" sz="3600" dirty="0" smtClean="0"/>
              <a:t>JS </a:t>
            </a:r>
            <a:r>
              <a:rPr lang="ru-RU" sz="3600" dirty="0"/>
              <a:t>ближайший аналог – такое вот свойство функции</a:t>
            </a:r>
            <a:r>
              <a:rPr lang="ru-RU" sz="3600" dirty="0" smtClean="0"/>
              <a:t>.</a:t>
            </a:r>
            <a:endParaRPr lang="en-US" sz="4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8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 = 0;</a:t>
            </a:r>
          </a:p>
          <a:p>
            <a:endParaRPr lang="en-US" sz="2400" dirty="0"/>
          </a:p>
          <a:p>
            <a:r>
              <a:rPr lang="en-US" sz="2400" dirty="0"/>
              <a:t>function f() {</a:t>
            </a:r>
          </a:p>
          <a:p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if (1) {</a:t>
            </a:r>
          </a:p>
          <a:p>
            <a:r>
              <a:rPr lang="en-US" sz="2400" dirty="0"/>
              <a:t>   </a:t>
            </a:r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b="1" dirty="0"/>
              <a:t>value</a:t>
            </a:r>
            <a:r>
              <a:rPr lang="en-US" sz="2400" dirty="0"/>
              <a:t> = true;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} </a:t>
            </a:r>
            <a:r>
              <a:rPr lang="en-US" sz="2400" dirty="0"/>
              <a:t>else {</a:t>
            </a:r>
          </a:p>
          <a:p>
            <a:r>
              <a:rPr lang="en-US" sz="2400" dirty="0"/>
              <a:t>    </a:t>
            </a:r>
            <a:r>
              <a:rPr lang="ru-RU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b="1" dirty="0"/>
              <a:t>value</a:t>
            </a:r>
            <a:r>
              <a:rPr lang="en-US" sz="2400" dirty="0"/>
              <a:t> = false;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alert</a:t>
            </a:r>
            <a:r>
              <a:rPr lang="en-US" sz="2400" dirty="0"/>
              <a:t>( </a:t>
            </a:r>
            <a:r>
              <a:rPr lang="en-US" sz="2400" b="1" dirty="0"/>
              <a:t>value</a:t>
            </a:r>
            <a:r>
              <a:rPr lang="en-US" sz="2400" dirty="0"/>
              <a:t> 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4108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800" dirty="0"/>
              <a:t>function test()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/>
              <a:t>alert( </a:t>
            </a:r>
            <a:r>
              <a:rPr lang="en-US" sz="2800" b="1" dirty="0"/>
              <a:t>window</a:t>
            </a:r>
            <a:r>
              <a:rPr lang="en-US" sz="2800" dirty="0"/>
              <a:t> );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b="1" dirty="0"/>
              <a:t>window</a:t>
            </a:r>
            <a:r>
              <a:rPr lang="en-US" sz="2800" dirty="0"/>
              <a:t> = 5;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alert</a:t>
            </a:r>
            <a:r>
              <a:rPr lang="en-US" sz="2800" dirty="0"/>
              <a:t>( </a:t>
            </a:r>
            <a:r>
              <a:rPr lang="en-US" sz="2800" b="1" dirty="0"/>
              <a:t>window</a:t>
            </a:r>
            <a:r>
              <a:rPr lang="en-US" sz="2800" dirty="0"/>
              <a:t> 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test();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800" dirty="0"/>
              <a:t>function </a:t>
            </a:r>
            <a:r>
              <a:rPr lang="en-US" sz="2800" dirty="0" err="1"/>
              <a:t>makeCounter</a:t>
            </a:r>
            <a:r>
              <a:rPr lang="en-US" sz="2800" dirty="0"/>
              <a:t>() {</a:t>
            </a:r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b="1" dirty="0" err="1"/>
              <a:t>currentCount</a:t>
            </a:r>
            <a:r>
              <a:rPr lang="en-US" sz="2800" dirty="0"/>
              <a:t> = 1;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return </a:t>
            </a:r>
            <a:r>
              <a:rPr lang="en-US" sz="2800" dirty="0"/>
              <a:t>function() {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b="1" dirty="0" err="1"/>
              <a:t>currentCount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</a:t>
            </a:r>
            <a:r>
              <a:rPr lang="en-US" sz="2800" dirty="0" smtClean="0"/>
              <a:t>// </a:t>
            </a:r>
            <a:r>
              <a:rPr lang="ru-RU" sz="2800" dirty="0"/>
              <a:t>можно ли здесь вывести </a:t>
            </a:r>
            <a:r>
              <a:rPr lang="en-US" sz="2800" dirty="0" err="1"/>
              <a:t>currentCount</a:t>
            </a:r>
            <a:r>
              <a:rPr lang="en-US" sz="2800" dirty="0"/>
              <a:t> </a:t>
            </a:r>
            <a:r>
              <a:rPr lang="ru-RU" sz="2800" dirty="0"/>
              <a:t>из внешней функции </a:t>
            </a:r>
            <a:r>
              <a:rPr lang="ru-RU" sz="2800" dirty="0" smtClean="0"/>
              <a:t>  (</a:t>
            </a:r>
            <a:r>
              <a:rPr lang="ru-RU" sz="2800" dirty="0"/>
              <a:t>равный 1)?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};</a:t>
            </a:r>
          </a:p>
          <a:p>
            <a:r>
              <a:rPr lang="ru-RU" sz="28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2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ru-RU" sz="2800" dirty="0" smtClean="0"/>
              <a:t>Написать функцию</a:t>
            </a:r>
            <a:r>
              <a:rPr lang="en-US" sz="2800" dirty="0" smtClean="0"/>
              <a:t> </a:t>
            </a:r>
            <a:r>
              <a:rPr lang="en-US" sz="2800" b="1" dirty="0" smtClean="0"/>
              <a:t>multiply(a)(b)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800" dirty="0" smtClean="0"/>
              <a:t>multiply(1)(2)   // 2</a:t>
            </a:r>
            <a:endParaRPr lang="en-US" sz="2800" dirty="0"/>
          </a:p>
          <a:p>
            <a:r>
              <a:rPr lang="en-US" sz="2800" dirty="0" smtClean="0"/>
              <a:t>multiply(2)(10) // 20</a:t>
            </a:r>
            <a:endParaRPr lang="en-US" sz="2800" dirty="0"/>
          </a:p>
          <a:p>
            <a:r>
              <a:rPr lang="en-US" sz="2800" dirty="0" smtClean="0"/>
              <a:t>multiply(3)(0)   // 0</a:t>
            </a:r>
          </a:p>
        </p:txBody>
      </p:sp>
    </p:spTree>
    <p:extLst>
      <p:ext uri="{BB962C8B-B14F-4D97-AF65-F5344CB8AC3E}">
        <p14:creationId xmlns:p14="http://schemas.microsoft.com/office/powerpoint/2010/main" val="8764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ru-RU" sz="2800" dirty="0" smtClean="0"/>
              <a:t>Написать функцию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inRange</a:t>
            </a:r>
            <a:r>
              <a:rPr lang="en-US" sz="2800" b="1" dirty="0" smtClean="0"/>
              <a:t>(a, b) </a:t>
            </a:r>
            <a:r>
              <a:rPr lang="ru-RU" sz="2800" b="1" dirty="0" smtClean="0"/>
              <a:t>для </a:t>
            </a:r>
            <a:r>
              <a:rPr lang="en-US" sz="2800" b="1" dirty="0" err="1" smtClean="0"/>
              <a:t>Array.filter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800" dirty="0" smtClean="0"/>
              <a:t>[1,2,3,4].filter(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(2,3))   // [2,3]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(1,3</a:t>
            </a:r>
            <a:r>
              <a:rPr lang="en-US" sz="2800" dirty="0"/>
              <a:t>)) </a:t>
            </a:r>
            <a:r>
              <a:rPr lang="en-US" sz="2800" dirty="0" smtClean="0"/>
              <a:t>  // [1,2,3]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(2,4))   // </a:t>
            </a:r>
            <a:r>
              <a:rPr lang="en-US" sz="2800" dirty="0"/>
              <a:t>[</a:t>
            </a:r>
            <a:r>
              <a:rPr lang="en-US" sz="2800" dirty="0" smtClean="0"/>
              <a:t>2,3,4]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(2,10)) </a:t>
            </a:r>
            <a:r>
              <a:rPr lang="en-US" sz="2800" dirty="0"/>
              <a:t>// [2,3,4]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10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en-US" sz="2800" dirty="0" smtClean="0"/>
              <a:t>alert("</a:t>
            </a:r>
            <a:r>
              <a:rPr lang="en-US" sz="2800" dirty="0"/>
              <a:t>a" in window); </a:t>
            </a:r>
            <a:r>
              <a:rPr lang="en-US" sz="2800" dirty="0">
                <a:solidFill>
                  <a:schemeClr val="accent6"/>
                </a:solidFill>
              </a:rPr>
              <a:t>// true,  </a:t>
            </a:r>
            <a:r>
              <a:rPr lang="ru-RU" sz="2800" dirty="0">
                <a:solidFill>
                  <a:schemeClr val="accent6"/>
                </a:solidFill>
              </a:rPr>
              <a:t>т.к. есть свойство </a:t>
            </a:r>
            <a:r>
              <a:rPr lang="en-US" sz="2800" dirty="0" err="1" smtClean="0">
                <a:solidFill>
                  <a:schemeClr val="accent6"/>
                </a:solidFill>
              </a:rPr>
              <a:t>window.a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alert(a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равно </a:t>
            </a:r>
            <a:r>
              <a:rPr lang="en-US" sz="2800" dirty="0">
                <a:solidFill>
                  <a:schemeClr val="accent6"/>
                </a:solidFill>
              </a:rPr>
              <a:t>undefined,  </a:t>
            </a:r>
            <a:r>
              <a:rPr lang="ru-RU" sz="2800" dirty="0">
                <a:solidFill>
                  <a:schemeClr val="accent6"/>
                </a:solidFill>
              </a:rPr>
              <a:t>присваивание будет выполнено </a:t>
            </a:r>
            <a:r>
              <a:rPr lang="ru-RU" sz="2800" dirty="0" smtClean="0">
                <a:solidFill>
                  <a:schemeClr val="accent6"/>
                </a:solidFill>
              </a:rPr>
              <a:t>далее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alert(f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function ...,  </a:t>
            </a:r>
            <a:r>
              <a:rPr lang="ru-RU" sz="2800" dirty="0">
                <a:solidFill>
                  <a:schemeClr val="accent6"/>
                </a:solidFill>
              </a:rPr>
              <a:t>готовая к выполнению </a:t>
            </a:r>
            <a:r>
              <a:rPr lang="ru-RU" sz="2800" dirty="0" smtClean="0">
                <a:solidFill>
                  <a:schemeClr val="accent6"/>
                </a:solidFill>
              </a:rPr>
              <a:t>функция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alert(g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undefined, </a:t>
            </a:r>
            <a:r>
              <a:rPr lang="ru-RU" sz="2800" dirty="0">
                <a:solidFill>
                  <a:schemeClr val="accent6"/>
                </a:solidFill>
              </a:rPr>
              <a:t>т.к. это переменная, а не </a:t>
            </a:r>
            <a:r>
              <a:rPr lang="en-US" sz="2800" dirty="0">
                <a:solidFill>
                  <a:schemeClr val="accent6"/>
                </a:solidFill>
              </a:rPr>
              <a:t>Function </a:t>
            </a:r>
            <a:r>
              <a:rPr lang="en-US" sz="2800" dirty="0" smtClean="0">
                <a:solidFill>
                  <a:schemeClr val="accent6"/>
                </a:solidFill>
              </a:rPr>
              <a:t>Declaration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</a:t>
            </a:r>
            <a:r>
              <a:rPr lang="en-US" sz="2800" dirty="0" smtClean="0"/>
              <a:t>5;</a:t>
            </a:r>
          </a:p>
          <a:p>
            <a:r>
              <a:rPr lang="en-US" sz="2800" dirty="0" smtClean="0"/>
              <a:t>function f ( ) { } 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g = function</a:t>
            </a:r>
            <a:r>
              <a:rPr lang="en-US" sz="2800" dirty="0" smtClean="0"/>
              <a:t>( ) {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7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 переменных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 smtClean="0"/>
              <a:t>Конструкции </a:t>
            </a:r>
            <a:r>
              <a:rPr lang="en-US" sz="3600" b="1" dirty="0" smtClean="0"/>
              <a:t>for, if </a:t>
            </a:r>
            <a:r>
              <a:rPr lang="ru-RU" sz="3600" dirty="0" smtClean="0"/>
              <a:t>не влияют на область видимости переменных</a:t>
            </a:r>
            <a:endParaRPr lang="en-US" sz="3600" dirty="0" smtClean="0"/>
          </a:p>
          <a:p>
            <a:endParaRPr lang="en-US" sz="3600" b="1" dirty="0"/>
          </a:p>
          <a:p>
            <a:r>
              <a:rPr lang="ru-RU" sz="3600" b="1" dirty="0" smtClean="0"/>
              <a:t> </a:t>
            </a:r>
            <a:endParaRPr lang="ru-RU" sz="4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87033"/>
              </p:ext>
            </p:extLst>
          </p:nvPr>
        </p:nvGraphicFramePr>
        <p:xfrm>
          <a:off x="566669" y="3133935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854"/>
                <a:gridCol w="2663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3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6669" y="5565503"/>
            <a:ext cx="10828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BlinkMacSystemFont"/>
              </a:rPr>
              <a:t>нет разницы между объявлением вне </a:t>
            </a:r>
            <a:r>
              <a:rPr lang="ru-RU" sz="3200" dirty="0" smtClean="0">
                <a:latin typeface="BlinkMacSystemFont"/>
              </a:rPr>
              <a:t>блока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05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 переменных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 smtClean="0"/>
              <a:t>Конструкции </a:t>
            </a:r>
            <a:r>
              <a:rPr lang="en-US" sz="3600" b="1" dirty="0" smtClean="0"/>
              <a:t>for, if </a:t>
            </a:r>
            <a:r>
              <a:rPr lang="ru-RU" sz="3600" dirty="0" smtClean="0"/>
              <a:t>не влияют на область видимости переменных</a:t>
            </a:r>
            <a:endParaRPr lang="ru-RU" sz="4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40245"/>
              </p:ext>
            </p:extLst>
          </p:nvPr>
        </p:nvGraphicFramePr>
        <p:xfrm>
          <a:off x="566669" y="3239442"/>
          <a:ext cx="10951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469"/>
                <a:gridCol w="5046785"/>
              </a:tblGrid>
              <a:tr h="370840">
                <a:tc>
                  <a:txBody>
                    <a:bodyPr/>
                    <a:lstStyle/>
                    <a:p>
                      <a:r>
                        <a:rPr lang="nn-NO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(var i = 0; i &lt; 5; i++) {</a:t>
                      </a:r>
                    </a:p>
                    <a:p>
                      <a:r>
                        <a:rPr lang="nn-NO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var i;</a:t>
                      </a:r>
                    </a:p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for (i = 0; i &lt; 5; i++) {</a:t>
                      </a:r>
                    </a:p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6668" y="5244444"/>
            <a:ext cx="10625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linkMacSystemFont"/>
              </a:rPr>
              <a:t>В обоих случаях переменная будет создана до выполнения цикла, на стадии инициализации, и ее значение будет сохранено после окончания цикла.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9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Лексическое окружение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4000" dirty="0"/>
              <a:t>Все переменные внутри функции – это свойства специального внутреннего </a:t>
            </a:r>
            <a:r>
              <a:rPr lang="ru-RU" sz="4000" dirty="0" smtClean="0"/>
              <a:t>объекта</a:t>
            </a:r>
            <a:endParaRPr lang="en-US" sz="4000" dirty="0" smtClean="0"/>
          </a:p>
          <a:p>
            <a:r>
              <a:rPr lang="en-US" sz="4000" b="1" dirty="0" err="1" smtClean="0"/>
              <a:t>LexicalEnvironment</a:t>
            </a:r>
            <a:r>
              <a:rPr lang="ru-RU" sz="4000" dirty="0" smtClean="0"/>
              <a:t>, </a:t>
            </a:r>
            <a:r>
              <a:rPr lang="ru-RU" sz="4000" dirty="0"/>
              <a:t>который создаётся при её запуске.</a:t>
            </a:r>
            <a:endParaRPr lang="ru-RU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043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1011</Words>
  <Application>Microsoft Office PowerPoint</Application>
  <PresentationFormat>Widescreen</PresentationFormat>
  <Paragraphs>418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Arial</vt:lpstr>
      <vt:lpstr>BlinkMacSystemFont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121</cp:revision>
  <dcterms:created xsi:type="dcterms:W3CDTF">2017-03-26T11:04:31Z</dcterms:created>
  <dcterms:modified xsi:type="dcterms:W3CDTF">2017-04-04T22:07:49Z</dcterms:modified>
</cp:coreProperties>
</file>