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0"/>
  </p:notesMasterIdLst>
  <p:sldIdLst>
    <p:sldId id="257" r:id="rId2"/>
    <p:sldId id="260" r:id="rId3"/>
    <p:sldId id="262" r:id="rId4"/>
    <p:sldId id="287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80" r:id="rId21"/>
    <p:sldId id="281" r:id="rId22"/>
    <p:sldId id="282" r:id="rId23"/>
    <p:sldId id="284" r:id="rId24"/>
    <p:sldId id="285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4" r:id="rId51"/>
    <p:sldId id="313" r:id="rId52"/>
    <p:sldId id="315" r:id="rId53"/>
    <p:sldId id="316" r:id="rId54"/>
    <p:sldId id="317" r:id="rId55"/>
    <p:sldId id="318" r:id="rId56"/>
    <p:sldId id="319" r:id="rId57"/>
    <p:sldId id="320" r:id="rId58"/>
    <p:sldId id="321" r:id="rId59"/>
  </p:sldIdLst>
  <p:sldSz cx="12192000" cy="6858000"/>
  <p:notesSz cx="6858000" cy="9144000"/>
  <p:embeddedFontLs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Calibri Light" panose="020F0302020204030204" pitchFamily="34" charset="0"/>
      <p:regular r:id="rId65"/>
      <p:italic r:id="rId6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74686" autoAdjust="0"/>
  </p:normalViewPr>
  <p:slideViewPr>
    <p:cSldViewPr snapToGrid="0">
      <p:cViewPr>
        <p:scale>
          <a:sx n="50" d="100"/>
          <a:sy n="50" d="100"/>
        </p:scale>
        <p:origin x="143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85B27-240D-4039-99AE-2665CF48E62F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5796B-85A4-406C-8AD2-8390D85C31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66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37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058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342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218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958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731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974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91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087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561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39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200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966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11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752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414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59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87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323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299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598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971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470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03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46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026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64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93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684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71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5796B-85A4-406C-8AD2-8390D85C316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57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49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9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6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8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33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2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03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74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61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01EE-3E99-4FB3-9998-2969A18BC72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8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301EE-3E99-4FB3-9998-2969A18BC72A}" type="datetimeFigureOut">
              <a:rPr lang="ru-RU" smtClean="0"/>
              <a:t>09.04.2017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E160-49F7-4942-83A3-19FCA6B25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49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plnkr.co/edit/3AldjJwuLDiaTl2lsIi2?p=inf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1064" y="1043189"/>
            <a:ext cx="106250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ТЕМА </a:t>
            </a:r>
            <a:r>
              <a:rPr lang="en-US" sz="4400" dirty="0"/>
              <a:t>B</a:t>
            </a:r>
            <a:r>
              <a:rPr lang="ru-RU" sz="4400" dirty="0" smtClean="0"/>
              <a:t>.</a:t>
            </a:r>
            <a:br>
              <a:rPr lang="ru-RU" sz="4400" dirty="0" smtClean="0"/>
            </a:br>
            <a:r>
              <a:rPr lang="ru-RU" sz="4400" dirty="0" smtClean="0"/>
              <a:t>ООП</a:t>
            </a:r>
            <a:r>
              <a:rPr lang="ru-RU" sz="4400" dirty="0"/>
              <a:t>. </a:t>
            </a:r>
            <a:r>
              <a:rPr lang="ru-RU" sz="4400" dirty="0" smtClean="0"/>
              <a:t>Функциональное и </a:t>
            </a:r>
            <a:r>
              <a:rPr lang="ru-RU" sz="4400" dirty="0" err="1" smtClean="0"/>
              <a:t>прототипное</a:t>
            </a:r>
            <a:r>
              <a:rPr lang="ru-RU" sz="4400" dirty="0" smtClean="0"/>
              <a:t> наследование.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9574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Публичный и приватный методы</a:t>
            </a:r>
          </a:p>
          <a:p>
            <a:endParaRPr lang="ru-RU" sz="4400" dirty="0" smtClean="0"/>
          </a:p>
          <a:p>
            <a:r>
              <a:rPr lang="en-US" sz="2400" dirty="0"/>
              <a:t>function Car () {</a:t>
            </a:r>
          </a:p>
          <a:p>
            <a:r>
              <a:rPr lang="ru-RU" sz="2400" dirty="0"/>
              <a:t>  </a:t>
            </a:r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enabled = false;</a:t>
            </a:r>
            <a:endParaRPr lang="ru-RU" sz="2400" dirty="0"/>
          </a:p>
          <a:p>
            <a:r>
              <a:rPr lang="ru-RU" sz="2400" dirty="0"/>
              <a:t>      </a:t>
            </a:r>
            <a:r>
              <a:rPr lang="en-US" sz="2400" dirty="0"/>
              <a:t>function enable() {</a:t>
            </a:r>
          </a:p>
          <a:p>
            <a:r>
              <a:rPr lang="en-US" sz="2400" dirty="0"/>
              <a:t>          enabled = true;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 </a:t>
            </a:r>
            <a:r>
              <a:rPr lang="ru-RU" sz="2400" dirty="0"/>
              <a:t>  </a:t>
            </a:r>
            <a:r>
              <a:rPr lang="en-US" sz="2400" dirty="0"/>
              <a:t>  </a:t>
            </a:r>
            <a:r>
              <a:rPr lang="en-US" sz="2400" dirty="0" err="1"/>
              <a:t>this.start</a:t>
            </a:r>
            <a:r>
              <a:rPr lang="en-US" sz="2400" dirty="0"/>
              <a:t> = function() {</a:t>
            </a:r>
          </a:p>
          <a:p>
            <a:r>
              <a:rPr lang="en-US" sz="2400" dirty="0"/>
              <a:t>         enable();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}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car = new Car();</a:t>
            </a:r>
            <a:endParaRPr lang="en-US" sz="3600" dirty="0"/>
          </a:p>
          <a:p>
            <a:r>
              <a:rPr lang="en-US" sz="2400" dirty="0" err="1"/>
              <a:t>car.start</a:t>
            </a:r>
            <a:r>
              <a:rPr lang="en-US" sz="2400" dirty="0" smtClean="0"/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276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Константы</a:t>
            </a:r>
            <a:endParaRPr lang="ru-RU" sz="4400" dirty="0" smtClean="0"/>
          </a:p>
          <a:p>
            <a:endParaRPr lang="ru-RU" sz="4400" dirty="0" smtClean="0"/>
          </a:p>
          <a:p>
            <a:r>
              <a:rPr lang="en-US" sz="2400" dirty="0"/>
              <a:t>function Car () {</a:t>
            </a:r>
          </a:p>
          <a:p>
            <a:r>
              <a:rPr lang="ru-RU" sz="2400" dirty="0"/>
              <a:t>  </a:t>
            </a:r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smtClean="0"/>
              <a:t>CYLINDER_CAPACITY = 500;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NUMBER_OF_CYLINDERS = 4;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this.getEngineCapacity</a:t>
            </a:r>
            <a:r>
              <a:rPr lang="en-US" sz="2400" dirty="0" smtClean="0"/>
              <a:t> = function()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return CYLINDER_CAPACITY * NUMBER_OF_CYLINDERS;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}</a:t>
            </a:r>
            <a:endParaRPr lang="ru-RU" sz="2400" dirty="0"/>
          </a:p>
          <a:p>
            <a:r>
              <a:rPr lang="en-US" sz="2400" dirty="0" smtClean="0"/>
              <a:t>}</a:t>
            </a:r>
            <a:endParaRPr lang="ru-RU" sz="2400" dirty="0"/>
          </a:p>
          <a:p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car = new Car();</a:t>
            </a:r>
            <a:endParaRPr lang="en-US" sz="3600" dirty="0"/>
          </a:p>
          <a:p>
            <a:r>
              <a:rPr lang="en-US" sz="2400" dirty="0"/>
              <a:t>car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r>
              <a:rPr lang="en-US" sz="2400" dirty="0" err="1"/>
              <a:t>getEngineCapacity</a:t>
            </a:r>
            <a:r>
              <a:rPr lang="en-US" sz="2400" dirty="0" smtClean="0"/>
              <a:t>(); </a:t>
            </a:r>
            <a:r>
              <a:rPr lang="en-US" sz="2400" dirty="0" smtClean="0">
                <a:solidFill>
                  <a:schemeClr val="accent6"/>
                </a:solidFill>
              </a:rPr>
              <a:t>// 2000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Доступ к объекту из внутреннего метода</a:t>
            </a:r>
          </a:p>
          <a:p>
            <a:endParaRPr lang="ru-RU" sz="4400" dirty="0" smtClean="0"/>
          </a:p>
          <a:p>
            <a:r>
              <a:rPr lang="en-US" sz="2400" dirty="0"/>
              <a:t>function Car () {</a:t>
            </a:r>
          </a:p>
          <a:p>
            <a:r>
              <a:rPr lang="ru-RU" sz="2400" dirty="0"/>
              <a:t>  </a:t>
            </a:r>
            <a:r>
              <a:rPr lang="en-US" sz="2400" dirty="0"/>
              <a:t>   </a:t>
            </a:r>
            <a:r>
              <a:rPr lang="en-US" sz="2400" dirty="0" err="1" smtClean="0"/>
              <a:t>this.startDelay</a:t>
            </a:r>
            <a:r>
              <a:rPr lang="en-US" sz="2400" dirty="0" smtClean="0"/>
              <a:t> = 5000;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function </a:t>
            </a:r>
            <a:r>
              <a:rPr lang="en-US" sz="2400" dirty="0" err="1" smtClean="0"/>
              <a:t>getStartDelay</a:t>
            </a:r>
            <a:r>
              <a:rPr lang="en-US" sz="2400" dirty="0"/>
              <a:t> </a:t>
            </a:r>
            <a:r>
              <a:rPr lang="en-US" sz="2400" dirty="0" smtClean="0"/>
              <a:t>()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return </a:t>
            </a:r>
            <a:r>
              <a:rPr lang="en-US" sz="2400" dirty="0" err="1" smtClean="0"/>
              <a:t>this.startDelay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} </a:t>
            </a:r>
            <a:endParaRPr lang="en-US" sz="2400" dirty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this.start</a:t>
            </a:r>
            <a:r>
              <a:rPr lang="en-US" sz="2400" dirty="0" smtClean="0"/>
              <a:t> = function()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setTimeout</a:t>
            </a:r>
            <a:r>
              <a:rPr lang="en-US" sz="2400" dirty="0" smtClean="0"/>
              <a:t>(function() {console.log(</a:t>
            </a:r>
            <a:r>
              <a:rPr lang="en-US" sz="2400" dirty="0"/>
              <a:t>"</a:t>
            </a:r>
            <a:r>
              <a:rPr lang="en-US" sz="2400" dirty="0" smtClean="0"/>
              <a:t>Started")}, </a:t>
            </a:r>
            <a:r>
              <a:rPr lang="en-US" sz="2400" dirty="0" err="1" smtClean="0"/>
              <a:t>getStartDelay</a:t>
            </a:r>
            <a:r>
              <a:rPr lang="en-US" sz="2400" dirty="0" smtClean="0"/>
              <a:t>());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}</a:t>
            </a:r>
            <a:endParaRPr lang="ru-RU" sz="2400" dirty="0"/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car = new Car();</a:t>
            </a:r>
            <a:endParaRPr lang="en-US" sz="3600" dirty="0"/>
          </a:p>
          <a:p>
            <a:r>
              <a:rPr lang="en-US" sz="2400" dirty="0"/>
              <a:t>car. start</a:t>
            </a:r>
            <a:r>
              <a:rPr lang="en-US" sz="2400" dirty="0" smtClean="0"/>
              <a:t>(); 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Доступ к объекту из внутреннего метода</a:t>
            </a:r>
            <a:r>
              <a:rPr lang="en-US" sz="4400" dirty="0" smtClean="0"/>
              <a:t>. Call</a:t>
            </a:r>
            <a:endParaRPr lang="ru-RU" sz="4400" dirty="0" smtClean="0"/>
          </a:p>
          <a:p>
            <a:r>
              <a:rPr lang="en-US" sz="2400" dirty="0"/>
              <a:t>function Car () {</a:t>
            </a:r>
          </a:p>
          <a:p>
            <a:r>
              <a:rPr lang="ru-RU" sz="2400" dirty="0"/>
              <a:t>  </a:t>
            </a:r>
            <a:r>
              <a:rPr lang="en-US" sz="2400" dirty="0"/>
              <a:t>   </a:t>
            </a:r>
            <a:r>
              <a:rPr lang="en-US" sz="2400" dirty="0" err="1" smtClean="0"/>
              <a:t>this.startDelay</a:t>
            </a:r>
            <a:r>
              <a:rPr lang="en-US" sz="2400" dirty="0" smtClean="0"/>
              <a:t> = 5000;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function </a:t>
            </a:r>
            <a:r>
              <a:rPr lang="en-US" sz="2400" dirty="0" err="1" smtClean="0"/>
              <a:t>getStartDelay</a:t>
            </a:r>
            <a:r>
              <a:rPr lang="en-US" sz="2400" dirty="0"/>
              <a:t> </a:t>
            </a:r>
            <a:r>
              <a:rPr lang="en-US" sz="2400" dirty="0" smtClean="0"/>
              <a:t>()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return </a:t>
            </a:r>
            <a:r>
              <a:rPr lang="en-US" sz="2400" dirty="0" err="1" smtClean="0"/>
              <a:t>this.startDelay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} </a:t>
            </a:r>
            <a:endParaRPr lang="en-US" sz="2400" dirty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this.start</a:t>
            </a:r>
            <a:r>
              <a:rPr lang="en-US" sz="2400" dirty="0" smtClean="0"/>
              <a:t> = function()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setTimeout</a:t>
            </a:r>
            <a:r>
              <a:rPr lang="en-US" sz="2400" dirty="0" smtClean="0"/>
              <a:t>(function() {console.log(</a:t>
            </a:r>
            <a:r>
              <a:rPr lang="en-US" sz="2400" dirty="0"/>
              <a:t>"</a:t>
            </a:r>
            <a:r>
              <a:rPr lang="en-US" sz="2400" dirty="0" smtClean="0"/>
              <a:t>Started")}, </a:t>
            </a:r>
            <a:r>
              <a:rPr lang="en-US" sz="2400" dirty="0" err="1" smtClean="0"/>
              <a:t>getStartDelay.</a:t>
            </a:r>
            <a:r>
              <a:rPr lang="en-US" sz="2400" b="1" dirty="0" err="1" smtClean="0"/>
              <a:t>call</a:t>
            </a:r>
            <a:r>
              <a:rPr lang="en-US" sz="2400" b="1" dirty="0" smtClean="0"/>
              <a:t>(this)</a:t>
            </a:r>
            <a:r>
              <a:rPr lang="en-US" sz="2400" dirty="0" smtClean="0"/>
              <a:t>);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}</a:t>
            </a:r>
            <a:endParaRPr lang="ru-RU" sz="2400" dirty="0"/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car = new Car();</a:t>
            </a:r>
            <a:endParaRPr lang="en-US" sz="3600" dirty="0"/>
          </a:p>
          <a:p>
            <a:r>
              <a:rPr lang="en-US" sz="2400" dirty="0" err="1" smtClean="0"/>
              <a:t>car.start</a:t>
            </a:r>
            <a:r>
              <a:rPr lang="en-US" sz="2400" dirty="0" smtClean="0"/>
              <a:t>(); 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Доступ к объекту из внутреннего метода</a:t>
            </a:r>
            <a:r>
              <a:rPr lang="en-US" sz="4400" dirty="0" smtClean="0"/>
              <a:t>. Bind</a:t>
            </a:r>
            <a:endParaRPr lang="ru-RU" sz="4400" dirty="0" smtClean="0"/>
          </a:p>
          <a:p>
            <a:r>
              <a:rPr lang="en-US" sz="2400" dirty="0"/>
              <a:t>function Car () {</a:t>
            </a:r>
          </a:p>
          <a:p>
            <a:r>
              <a:rPr lang="ru-RU" sz="2400" dirty="0"/>
              <a:t>  </a:t>
            </a:r>
            <a:r>
              <a:rPr lang="en-US" sz="2400" dirty="0"/>
              <a:t>   </a:t>
            </a:r>
            <a:r>
              <a:rPr lang="en-US" sz="2400" dirty="0" err="1" smtClean="0"/>
              <a:t>this.startDelay</a:t>
            </a:r>
            <a:r>
              <a:rPr lang="en-US" sz="2400" dirty="0" smtClean="0"/>
              <a:t> = 5000;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getStartDelay</a:t>
            </a:r>
            <a:r>
              <a:rPr lang="en-US" sz="2400" dirty="0"/>
              <a:t> </a:t>
            </a:r>
            <a:r>
              <a:rPr lang="en-US" sz="2400" dirty="0" smtClean="0"/>
              <a:t>= function()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return </a:t>
            </a:r>
            <a:r>
              <a:rPr lang="en-US" sz="2400" dirty="0" err="1" smtClean="0"/>
              <a:t>this.startDelay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}</a:t>
            </a:r>
            <a:r>
              <a:rPr lang="en-US" sz="2400" b="1" dirty="0" smtClean="0"/>
              <a:t>.bind(this);</a:t>
            </a:r>
          </a:p>
          <a:p>
            <a:endParaRPr lang="en-US" sz="2400" b="1" dirty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this.start</a:t>
            </a:r>
            <a:r>
              <a:rPr lang="en-US" sz="2400" dirty="0" smtClean="0"/>
              <a:t> = function()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setTimeout</a:t>
            </a:r>
            <a:r>
              <a:rPr lang="en-US" sz="2400" dirty="0" smtClean="0"/>
              <a:t>(function() {console.log(</a:t>
            </a:r>
            <a:r>
              <a:rPr lang="en-US" sz="2400" dirty="0"/>
              <a:t>"</a:t>
            </a:r>
            <a:r>
              <a:rPr lang="en-US" sz="2400" dirty="0" smtClean="0"/>
              <a:t>Started")}, </a:t>
            </a:r>
            <a:r>
              <a:rPr lang="en-US" sz="2400" dirty="0" err="1" smtClean="0"/>
              <a:t>getStartDelay</a:t>
            </a:r>
            <a:r>
              <a:rPr lang="en-US" sz="2400" dirty="0" smtClean="0"/>
              <a:t>());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}</a:t>
            </a:r>
            <a:endParaRPr lang="ru-RU" sz="2400" dirty="0"/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car = new Car();</a:t>
            </a:r>
            <a:endParaRPr lang="en-US" sz="3600" dirty="0"/>
          </a:p>
          <a:p>
            <a:r>
              <a:rPr lang="en-US" sz="2400" dirty="0" err="1" smtClean="0"/>
              <a:t>car.start</a:t>
            </a:r>
            <a:r>
              <a:rPr lang="en-US" sz="2400" dirty="0" smtClean="0"/>
              <a:t>(); 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Доступ к объекту из внутреннего метода</a:t>
            </a:r>
            <a:r>
              <a:rPr lang="en-US" sz="4400" dirty="0" smtClean="0"/>
              <a:t>. </a:t>
            </a:r>
            <a:r>
              <a:rPr lang="ru-RU" sz="4400" dirty="0" smtClean="0"/>
              <a:t>Сохранение </a:t>
            </a:r>
            <a:r>
              <a:rPr lang="en-US" sz="4400" dirty="0" smtClean="0"/>
              <a:t>this </a:t>
            </a:r>
            <a:r>
              <a:rPr lang="ru-RU" sz="4400" dirty="0" smtClean="0"/>
              <a:t>в замыкании</a:t>
            </a:r>
            <a:endParaRPr lang="ru-RU" sz="4400" dirty="0" smtClean="0"/>
          </a:p>
          <a:p>
            <a:r>
              <a:rPr lang="en-US" sz="2400" dirty="0"/>
              <a:t>function Car ()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/>
              <a:t>self = this;</a:t>
            </a:r>
            <a:r>
              <a:rPr lang="ru-RU" sz="2400" dirty="0" smtClean="0"/>
              <a:t>  </a:t>
            </a:r>
            <a:r>
              <a:rPr lang="en-US" sz="2400" dirty="0" smtClean="0"/>
              <a:t>  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self.startDelay</a:t>
            </a:r>
            <a:r>
              <a:rPr lang="en-US" sz="2400" dirty="0" smtClean="0"/>
              <a:t> = 5000;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endParaRPr lang="ru-RU" sz="2400" dirty="0" smtClean="0"/>
          </a:p>
          <a:p>
            <a:r>
              <a:rPr lang="ru-RU" sz="2400" dirty="0" smtClean="0"/>
              <a:t>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/>
              <a:t>getStartDelay</a:t>
            </a:r>
            <a:r>
              <a:rPr lang="en-US" sz="2400" dirty="0"/>
              <a:t> </a:t>
            </a:r>
            <a:r>
              <a:rPr lang="en-US" sz="2400" dirty="0" smtClean="0"/>
              <a:t>= function()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return </a:t>
            </a:r>
            <a:r>
              <a:rPr lang="en-US" sz="2400" dirty="0" err="1"/>
              <a:t>self</a:t>
            </a:r>
            <a:r>
              <a:rPr lang="en-US" sz="2400" dirty="0" err="1" smtClean="0"/>
              <a:t>.startDelay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}</a:t>
            </a:r>
            <a:endParaRPr lang="en-US" sz="2400" b="1" dirty="0"/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this.start</a:t>
            </a:r>
            <a:r>
              <a:rPr lang="en-US" sz="2400" dirty="0" smtClean="0"/>
              <a:t> = function()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setTimeout</a:t>
            </a:r>
            <a:r>
              <a:rPr lang="en-US" sz="2400" dirty="0" smtClean="0"/>
              <a:t>(function() {console.log(</a:t>
            </a:r>
            <a:r>
              <a:rPr lang="en-US" sz="2400" dirty="0"/>
              <a:t>"</a:t>
            </a:r>
            <a:r>
              <a:rPr lang="en-US" sz="2400" dirty="0" smtClean="0"/>
              <a:t>Started")}, </a:t>
            </a:r>
            <a:r>
              <a:rPr lang="en-US" sz="2400" dirty="0" err="1" smtClean="0"/>
              <a:t>getStartDelay</a:t>
            </a:r>
            <a:r>
              <a:rPr lang="en-US" sz="2400" dirty="0" smtClean="0"/>
              <a:t>());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}</a:t>
            </a:r>
            <a:endParaRPr lang="ru-RU" sz="2400" dirty="0"/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car = new Car();</a:t>
            </a:r>
            <a:endParaRPr lang="en-US" sz="3600" dirty="0"/>
          </a:p>
          <a:p>
            <a:r>
              <a:rPr lang="en-US" sz="2400" dirty="0" err="1" smtClean="0"/>
              <a:t>car.start</a:t>
            </a:r>
            <a:r>
              <a:rPr lang="en-US" sz="2400" dirty="0" smtClean="0"/>
              <a:t>(); 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Базовый класс</a:t>
            </a:r>
          </a:p>
          <a:p>
            <a:endParaRPr lang="ru-RU" sz="4400" dirty="0">
              <a:solidFill>
                <a:schemeClr val="accent6"/>
              </a:solidFill>
            </a:endParaRPr>
          </a:p>
          <a:p>
            <a:r>
              <a:rPr lang="en-US" sz="2800" dirty="0"/>
              <a:t>function </a:t>
            </a:r>
            <a:r>
              <a:rPr lang="en-US" sz="2800" dirty="0" smtClean="0"/>
              <a:t>Auto() </a:t>
            </a:r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ru-RU" sz="2800" dirty="0" smtClean="0"/>
              <a:t>   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enabled = false;</a:t>
            </a:r>
          </a:p>
          <a:p>
            <a:endParaRPr lang="en-US" sz="2800" dirty="0"/>
          </a:p>
          <a:p>
            <a:r>
              <a:rPr lang="en-US" sz="2800" dirty="0"/>
              <a:t>  </a:t>
            </a:r>
            <a:r>
              <a:rPr lang="ru-RU" sz="2800" dirty="0" smtClean="0"/>
              <a:t>    </a:t>
            </a:r>
            <a:r>
              <a:rPr lang="en-US" sz="2800" dirty="0" err="1" smtClean="0"/>
              <a:t>this.enable</a:t>
            </a:r>
            <a:r>
              <a:rPr lang="en-US" sz="2800" dirty="0" smtClean="0"/>
              <a:t> </a:t>
            </a:r>
            <a:r>
              <a:rPr lang="en-US" sz="2800" dirty="0"/>
              <a:t>= function() {</a:t>
            </a:r>
          </a:p>
          <a:p>
            <a:r>
              <a:rPr lang="en-US" sz="2800" dirty="0"/>
              <a:t>    </a:t>
            </a:r>
            <a:r>
              <a:rPr lang="ru-RU" sz="2800" dirty="0" smtClean="0"/>
              <a:t>      </a:t>
            </a:r>
            <a:r>
              <a:rPr lang="en-US" sz="2800" dirty="0" smtClean="0"/>
              <a:t>enabled </a:t>
            </a:r>
            <a:r>
              <a:rPr lang="en-US" sz="2800" dirty="0"/>
              <a:t>= true;</a:t>
            </a:r>
          </a:p>
          <a:p>
            <a:r>
              <a:rPr lang="en-US" sz="2800" dirty="0"/>
              <a:t>  </a:t>
            </a:r>
            <a:r>
              <a:rPr lang="ru-RU" sz="2800" dirty="0" smtClean="0"/>
              <a:t>    </a:t>
            </a:r>
            <a:r>
              <a:rPr lang="en-US" sz="2800" dirty="0" smtClean="0"/>
              <a:t>};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 </a:t>
            </a:r>
            <a:r>
              <a:rPr lang="ru-RU" sz="2800" dirty="0" smtClean="0"/>
              <a:t>    </a:t>
            </a:r>
            <a:r>
              <a:rPr lang="en-US" sz="2800" dirty="0" err="1" smtClean="0"/>
              <a:t>this.disable</a:t>
            </a:r>
            <a:r>
              <a:rPr lang="en-US" sz="2800" dirty="0" smtClean="0"/>
              <a:t> </a:t>
            </a:r>
            <a:r>
              <a:rPr lang="en-US" sz="2800" dirty="0"/>
              <a:t>= function() {</a:t>
            </a:r>
          </a:p>
          <a:p>
            <a:r>
              <a:rPr lang="en-US" sz="2800" dirty="0"/>
              <a:t>    </a:t>
            </a:r>
            <a:r>
              <a:rPr lang="ru-RU" sz="2800" dirty="0" smtClean="0"/>
              <a:t>      </a:t>
            </a:r>
            <a:r>
              <a:rPr lang="en-US" sz="2800" dirty="0" smtClean="0"/>
              <a:t>enabled </a:t>
            </a:r>
            <a:r>
              <a:rPr lang="en-US" sz="2800" dirty="0"/>
              <a:t>= false;</a:t>
            </a:r>
          </a:p>
          <a:p>
            <a:r>
              <a:rPr lang="en-US" sz="2800" dirty="0"/>
              <a:t>  </a:t>
            </a:r>
            <a:r>
              <a:rPr lang="ru-RU" sz="2800" dirty="0" smtClean="0"/>
              <a:t>    </a:t>
            </a:r>
            <a:r>
              <a:rPr lang="en-US" sz="2800" dirty="0" smtClean="0"/>
              <a:t>};</a:t>
            </a:r>
            <a:endParaRPr lang="en-US" sz="2800" dirty="0"/>
          </a:p>
          <a:p>
            <a:r>
              <a:rPr lang="en-US" sz="28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0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Класс наследник </a:t>
            </a:r>
          </a:p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function Truck(power</a:t>
            </a:r>
            <a:r>
              <a:rPr lang="en-US" sz="2800" dirty="0"/>
              <a:t>) {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    </a:t>
            </a:r>
            <a:r>
              <a:rPr lang="en-US" sz="2800" dirty="0" err="1" smtClean="0"/>
              <a:t>Auto.</a:t>
            </a:r>
            <a:r>
              <a:rPr lang="en-US" sz="2800" b="1" dirty="0" err="1" smtClean="0"/>
              <a:t>call</a:t>
            </a:r>
            <a:r>
              <a:rPr lang="en-US" sz="2800" b="1" dirty="0" smtClean="0"/>
              <a:t>(this</a:t>
            </a:r>
            <a:r>
              <a:rPr lang="en-US" sz="2800" b="1" dirty="0"/>
              <a:t>)</a:t>
            </a:r>
            <a:r>
              <a:rPr lang="en-US" sz="2800" dirty="0"/>
              <a:t>; // </a:t>
            </a:r>
            <a:r>
              <a:rPr lang="ru-RU" sz="2800" dirty="0" err="1"/>
              <a:t>отнаследовать</a:t>
            </a:r>
            <a:endParaRPr lang="ru-RU" sz="2800" dirty="0"/>
          </a:p>
          <a:p>
            <a:r>
              <a:rPr lang="ru-RU" sz="2800" dirty="0" smtClean="0"/>
              <a:t> 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 err="1" smtClean="0"/>
              <a:t>this.getPower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function() </a:t>
            </a:r>
            <a:r>
              <a:rPr lang="en-US" sz="2800" dirty="0"/>
              <a:t>{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      return power;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US" sz="2800" dirty="0" smtClean="0"/>
              <a:t>    };</a:t>
            </a:r>
            <a:endParaRPr lang="en-US" sz="2800" dirty="0"/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 err="1"/>
              <a:t>var</a:t>
            </a:r>
            <a:r>
              <a:rPr lang="en-US" sz="2800" dirty="0"/>
              <a:t> </a:t>
            </a:r>
            <a:r>
              <a:rPr lang="en-US" sz="2800" dirty="0" smtClean="0"/>
              <a:t>truck </a:t>
            </a:r>
            <a:r>
              <a:rPr lang="en-US" sz="2800" dirty="0"/>
              <a:t>= new </a:t>
            </a:r>
            <a:r>
              <a:rPr lang="en-US" sz="2800" dirty="0" smtClean="0"/>
              <a:t>Truck(10000</a:t>
            </a:r>
            <a:r>
              <a:rPr lang="en-US" sz="2800" dirty="0"/>
              <a:t>);</a:t>
            </a:r>
          </a:p>
          <a:p>
            <a:r>
              <a:rPr lang="en-US" sz="2800" dirty="0" err="1" smtClean="0"/>
              <a:t>truck.enable</a:t>
            </a:r>
            <a:r>
              <a:rPr lang="en-US" sz="2800" dirty="0"/>
              <a:t>();</a:t>
            </a:r>
          </a:p>
          <a:p>
            <a:r>
              <a:rPr lang="en-US" sz="2800" dirty="0" err="1" smtClean="0"/>
              <a:t>truck.getPower</a:t>
            </a:r>
            <a:r>
              <a:rPr lang="en-US" sz="2800" dirty="0" smtClean="0"/>
              <a:t>();</a:t>
            </a:r>
            <a:endParaRPr lang="en-US" sz="2800" dirty="0"/>
          </a:p>
          <a:p>
            <a:r>
              <a:rPr lang="en-US" sz="2800" dirty="0" err="1"/>
              <a:t>truck</a:t>
            </a:r>
            <a:r>
              <a:rPr lang="en-US" sz="2800" dirty="0" err="1" smtClean="0"/>
              <a:t>.disable</a:t>
            </a:r>
            <a:r>
              <a:rPr lang="en-US" sz="2800" dirty="0"/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57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Защищённые свойства</a:t>
            </a:r>
            <a:endParaRPr lang="ru-RU" sz="4400" dirty="0" smtClean="0"/>
          </a:p>
          <a:p>
            <a:r>
              <a:rPr lang="ru-RU" sz="2800" dirty="0"/>
              <a:t/>
            </a:r>
            <a:br>
              <a:rPr lang="ru-RU" sz="2800" dirty="0"/>
            </a:br>
            <a:r>
              <a:rPr lang="ru-RU" sz="3200" dirty="0"/>
              <a:t>Наследник не имеет доступа к приватным свойствам родителя.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48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Защищённые </a:t>
            </a:r>
            <a:r>
              <a:rPr lang="ru-RU" sz="4400" dirty="0" smtClean="0"/>
              <a:t>свойства</a:t>
            </a:r>
            <a:endParaRPr lang="ru-RU" sz="4400" dirty="0" smtClean="0"/>
          </a:p>
          <a:p>
            <a:r>
              <a:rPr lang="en-US" sz="2400" dirty="0"/>
              <a:t>function Auto() {</a:t>
            </a:r>
          </a:p>
          <a:p>
            <a:r>
              <a:rPr lang="en-US" sz="2400" dirty="0"/>
              <a:t>  </a:t>
            </a:r>
            <a:r>
              <a:rPr lang="ru-RU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enabled = false</a:t>
            </a:r>
            <a:r>
              <a:rPr lang="en-US" sz="2400" dirty="0" smtClean="0"/>
              <a:t>;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ru-RU" sz="2400" dirty="0"/>
              <a:t>    </a:t>
            </a:r>
            <a:r>
              <a:rPr lang="en-US" sz="2400" dirty="0" err="1"/>
              <a:t>this.enable</a:t>
            </a:r>
            <a:r>
              <a:rPr lang="en-US" sz="2400" dirty="0"/>
              <a:t> = function() {</a:t>
            </a:r>
          </a:p>
          <a:p>
            <a:r>
              <a:rPr lang="en-US" sz="2400" dirty="0"/>
              <a:t>    </a:t>
            </a:r>
            <a:r>
              <a:rPr lang="ru-RU" sz="2400" dirty="0"/>
              <a:t>      </a:t>
            </a:r>
            <a:r>
              <a:rPr lang="en-US" sz="2400" dirty="0"/>
              <a:t>enabled = true;</a:t>
            </a:r>
          </a:p>
          <a:p>
            <a:r>
              <a:rPr lang="en-US" sz="2400" dirty="0"/>
              <a:t>  </a:t>
            </a:r>
            <a:r>
              <a:rPr lang="ru-RU" sz="2400" dirty="0"/>
              <a:t>    </a:t>
            </a:r>
            <a:r>
              <a:rPr lang="en-US" sz="2400" dirty="0" smtClean="0"/>
              <a:t>};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ru-RU" sz="2400" dirty="0"/>
              <a:t>    </a:t>
            </a:r>
            <a:r>
              <a:rPr lang="en-US" sz="2400" dirty="0" err="1"/>
              <a:t>this.disable</a:t>
            </a:r>
            <a:r>
              <a:rPr lang="en-US" sz="2400" dirty="0"/>
              <a:t> = function() {</a:t>
            </a:r>
          </a:p>
          <a:p>
            <a:r>
              <a:rPr lang="en-US" sz="2400" dirty="0"/>
              <a:t>    </a:t>
            </a:r>
            <a:r>
              <a:rPr lang="ru-RU" sz="2400" dirty="0"/>
              <a:t>      </a:t>
            </a:r>
            <a:r>
              <a:rPr lang="en-US" sz="2400" dirty="0"/>
              <a:t>enabled = false;</a:t>
            </a:r>
          </a:p>
          <a:p>
            <a:r>
              <a:rPr lang="en-US" sz="2400" dirty="0"/>
              <a:t>  </a:t>
            </a:r>
            <a:r>
              <a:rPr lang="ru-RU" sz="2400" dirty="0"/>
              <a:t>    </a:t>
            </a:r>
            <a:r>
              <a:rPr lang="en-US" sz="2400" dirty="0"/>
              <a:t>};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function Truck(power)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Auto.</a:t>
            </a:r>
            <a:r>
              <a:rPr lang="en-US" sz="2400" b="1" dirty="0" err="1"/>
              <a:t>call</a:t>
            </a:r>
            <a:r>
              <a:rPr lang="en-US" sz="2400" b="1" dirty="0"/>
              <a:t>(this)</a:t>
            </a:r>
            <a:r>
              <a:rPr lang="en-US" sz="2400" dirty="0"/>
              <a:t>; </a:t>
            </a:r>
            <a:r>
              <a:rPr lang="en-US" sz="2400" dirty="0">
                <a:solidFill>
                  <a:schemeClr val="accent6"/>
                </a:solidFill>
              </a:rPr>
              <a:t>// </a:t>
            </a:r>
            <a:r>
              <a:rPr lang="ru-RU" sz="2400" dirty="0" err="1">
                <a:solidFill>
                  <a:schemeClr val="accent6"/>
                </a:solidFill>
              </a:rPr>
              <a:t>отнаследовать</a:t>
            </a:r>
            <a:endParaRPr lang="ru-RU" sz="2400" dirty="0">
              <a:solidFill>
                <a:schemeClr val="accent6"/>
              </a:solidFill>
            </a:endParaRP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this.enable</a:t>
            </a:r>
            <a:r>
              <a:rPr lang="en-US" sz="2400" dirty="0" smtClean="0"/>
              <a:t>();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console.log(</a:t>
            </a:r>
            <a:r>
              <a:rPr lang="en-US" sz="2400" dirty="0"/>
              <a:t>e</a:t>
            </a:r>
            <a:r>
              <a:rPr lang="en-US" sz="2400" dirty="0" smtClean="0"/>
              <a:t>nabled); </a:t>
            </a:r>
            <a:r>
              <a:rPr lang="en-US" sz="2400" dirty="0" smtClean="0">
                <a:solidFill>
                  <a:srgbClr val="FF0000"/>
                </a:solidFill>
              </a:rPr>
              <a:t>// Uncaught </a:t>
            </a:r>
            <a:r>
              <a:rPr lang="en-US" sz="2400" dirty="0" err="1">
                <a:solidFill>
                  <a:srgbClr val="FF0000"/>
                </a:solidFill>
              </a:rPr>
              <a:t>ReferenceError</a:t>
            </a:r>
            <a:r>
              <a:rPr lang="en-US" sz="2400" dirty="0">
                <a:solidFill>
                  <a:srgbClr val="FF0000"/>
                </a:solidFill>
              </a:rPr>
              <a:t>: enabled is not </a:t>
            </a:r>
            <a:r>
              <a:rPr lang="en-US" sz="2400" dirty="0" smtClean="0">
                <a:solidFill>
                  <a:srgbClr val="FF0000"/>
                </a:solidFill>
              </a:rPr>
              <a:t>defined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smtClean="0"/>
              <a:t>truck </a:t>
            </a:r>
            <a:r>
              <a:rPr lang="en-US" sz="2400" dirty="0"/>
              <a:t>= new </a:t>
            </a:r>
            <a:r>
              <a:rPr lang="en-US" sz="2400" dirty="0" smtClean="0"/>
              <a:t>Truck(250);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ООП</a:t>
            </a:r>
          </a:p>
          <a:p>
            <a:endParaRPr lang="ru-RU" sz="4400" dirty="0"/>
          </a:p>
          <a:p>
            <a:r>
              <a:rPr lang="ru-RU" sz="3600" dirty="0" smtClean="0"/>
              <a:t>Процедурный подход</a:t>
            </a:r>
          </a:p>
          <a:p>
            <a:r>
              <a:rPr lang="ru-RU" sz="3600" dirty="0" smtClean="0"/>
              <a:t>Объектно-ориентированный подход</a:t>
            </a:r>
            <a:endParaRPr lang="ru-RU" sz="4400" dirty="0" smtClean="0"/>
          </a:p>
        </p:txBody>
      </p:sp>
    </p:spTree>
    <p:extLst>
      <p:ext uri="{BB962C8B-B14F-4D97-AF65-F5344CB8AC3E}">
        <p14:creationId xmlns:p14="http://schemas.microsoft.com/office/powerpoint/2010/main" val="18251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Защищённые </a:t>
            </a:r>
            <a:r>
              <a:rPr lang="ru-RU" sz="4400" dirty="0" smtClean="0"/>
              <a:t>свойства</a:t>
            </a:r>
            <a:endParaRPr lang="ru-RU" sz="4400" dirty="0" smtClean="0"/>
          </a:p>
          <a:p>
            <a:endParaRPr lang="en-US" sz="2400" dirty="0" smtClean="0"/>
          </a:p>
          <a:p>
            <a:r>
              <a:rPr lang="ru-RU" sz="3200" dirty="0"/>
              <a:t>Чтобы наследник имел доступ к свойству, оно должно быть записано в </a:t>
            </a:r>
            <a:r>
              <a:rPr lang="ru-RU" sz="3200" b="1" dirty="0" err="1"/>
              <a:t>this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endParaRPr lang="en-US" sz="3200" dirty="0"/>
          </a:p>
          <a:p>
            <a:r>
              <a:rPr lang="ru-RU" sz="3200" dirty="0"/>
              <a:t>При этом, чтобы обозначить, что свойство является внутренним, его имя начинают с </a:t>
            </a:r>
            <a:r>
              <a:rPr lang="ru-RU" sz="3200" dirty="0" smtClean="0"/>
              <a:t>подчёркивания</a:t>
            </a:r>
            <a:r>
              <a:rPr lang="en-US" sz="3200" dirty="0" smtClean="0"/>
              <a:t>  </a:t>
            </a:r>
            <a:r>
              <a:rPr lang="en-US" sz="3200" b="1" dirty="0" smtClean="0"/>
              <a:t>_ </a:t>
            </a:r>
            <a:r>
              <a:rPr lang="en-US" sz="3200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Защищённые </a:t>
            </a:r>
            <a:r>
              <a:rPr lang="ru-RU" sz="4400" dirty="0" smtClean="0"/>
              <a:t>свойства</a:t>
            </a:r>
            <a:endParaRPr lang="ru-RU" sz="4400" dirty="0" smtClean="0"/>
          </a:p>
          <a:p>
            <a:r>
              <a:rPr lang="en-US" sz="2400" dirty="0"/>
              <a:t>function Auto() {</a:t>
            </a:r>
          </a:p>
          <a:p>
            <a:r>
              <a:rPr lang="en-US" sz="2400" dirty="0"/>
              <a:t>  </a:t>
            </a:r>
            <a:r>
              <a:rPr lang="ru-RU" sz="2400" dirty="0"/>
              <a:t>    </a:t>
            </a:r>
            <a:r>
              <a:rPr lang="en-US" sz="2400" dirty="0" err="1" smtClean="0"/>
              <a:t>this._enabled</a:t>
            </a:r>
            <a:r>
              <a:rPr lang="en-US" sz="2400" dirty="0" smtClean="0"/>
              <a:t> </a:t>
            </a:r>
            <a:r>
              <a:rPr lang="en-US" sz="2400" dirty="0"/>
              <a:t>= false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chemeClr val="accent6"/>
                </a:solidFill>
              </a:rPr>
              <a:t>// </a:t>
            </a:r>
            <a:r>
              <a:rPr lang="ru-RU" sz="2400" dirty="0" smtClean="0">
                <a:solidFill>
                  <a:schemeClr val="accent6"/>
                </a:solidFill>
              </a:rPr>
              <a:t>вместо </a:t>
            </a:r>
            <a:r>
              <a:rPr lang="en-US" sz="2400" dirty="0" err="1" smtClean="0">
                <a:solidFill>
                  <a:schemeClr val="accent6"/>
                </a:solidFill>
              </a:rPr>
              <a:t>var</a:t>
            </a:r>
            <a:r>
              <a:rPr lang="en-US" sz="2400" dirty="0" smtClean="0">
                <a:solidFill>
                  <a:schemeClr val="accent6"/>
                </a:solidFill>
              </a:rPr>
              <a:t> enabled = true;</a:t>
            </a:r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/>
              <a:t>  </a:t>
            </a:r>
            <a:r>
              <a:rPr lang="ru-RU" sz="2400" dirty="0"/>
              <a:t>    </a:t>
            </a:r>
            <a:r>
              <a:rPr lang="en-US" sz="2400" dirty="0" err="1"/>
              <a:t>this.enable</a:t>
            </a:r>
            <a:r>
              <a:rPr lang="en-US" sz="2400" dirty="0"/>
              <a:t> = function() {</a:t>
            </a:r>
          </a:p>
          <a:p>
            <a:r>
              <a:rPr lang="en-US" sz="2400" dirty="0"/>
              <a:t>    </a:t>
            </a:r>
            <a:r>
              <a:rPr lang="ru-RU" sz="2400" dirty="0"/>
              <a:t>      </a:t>
            </a:r>
            <a:r>
              <a:rPr lang="en-US" sz="2400" dirty="0" err="1" smtClean="0"/>
              <a:t>this._enabled</a:t>
            </a:r>
            <a:r>
              <a:rPr lang="en-US" sz="2400" dirty="0" smtClean="0"/>
              <a:t> </a:t>
            </a:r>
            <a:r>
              <a:rPr lang="en-US" sz="2400" dirty="0"/>
              <a:t>= true;</a:t>
            </a:r>
          </a:p>
          <a:p>
            <a:r>
              <a:rPr lang="en-US" sz="2400" dirty="0"/>
              <a:t>  </a:t>
            </a:r>
            <a:r>
              <a:rPr lang="ru-RU" sz="2400" dirty="0"/>
              <a:t>    </a:t>
            </a:r>
            <a:r>
              <a:rPr lang="en-US" sz="2400" dirty="0" smtClean="0"/>
              <a:t>};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ru-RU" sz="2400" dirty="0"/>
              <a:t>    </a:t>
            </a:r>
            <a:r>
              <a:rPr lang="en-US" sz="2400" dirty="0" err="1"/>
              <a:t>this.disable</a:t>
            </a:r>
            <a:r>
              <a:rPr lang="en-US" sz="2400" dirty="0"/>
              <a:t> = function()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 err="1" smtClean="0"/>
              <a:t>this._enabled</a:t>
            </a:r>
            <a:r>
              <a:rPr lang="en-US" sz="2400" dirty="0" smtClean="0"/>
              <a:t> </a:t>
            </a:r>
            <a:r>
              <a:rPr lang="en-US" sz="2400" dirty="0"/>
              <a:t>= false;</a:t>
            </a:r>
          </a:p>
          <a:p>
            <a:r>
              <a:rPr lang="en-US" sz="2400" dirty="0"/>
              <a:t>  </a:t>
            </a:r>
            <a:r>
              <a:rPr lang="ru-RU" sz="2400" dirty="0"/>
              <a:t>    </a:t>
            </a:r>
            <a:r>
              <a:rPr lang="en-US" sz="2400" dirty="0"/>
              <a:t>};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function Truck(power)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Auto.</a:t>
            </a:r>
            <a:r>
              <a:rPr lang="en-US" sz="2400" b="1" dirty="0" err="1"/>
              <a:t>call</a:t>
            </a:r>
            <a:r>
              <a:rPr lang="en-US" sz="2400" b="1" dirty="0"/>
              <a:t>(this)</a:t>
            </a:r>
            <a:r>
              <a:rPr lang="en-US" sz="2400" dirty="0"/>
              <a:t>; </a:t>
            </a:r>
            <a:r>
              <a:rPr lang="en-US" sz="2400" dirty="0">
                <a:solidFill>
                  <a:schemeClr val="accent6"/>
                </a:solidFill>
              </a:rPr>
              <a:t>// </a:t>
            </a:r>
            <a:r>
              <a:rPr lang="ru-RU" sz="2400" dirty="0" err="1">
                <a:solidFill>
                  <a:schemeClr val="accent6"/>
                </a:solidFill>
              </a:rPr>
              <a:t>отнаследовать</a:t>
            </a:r>
            <a:endParaRPr lang="ru-RU" sz="2400" dirty="0">
              <a:solidFill>
                <a:schemeClr val="accent6"/>
              </a:solidFill>
            </a:endParaRP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this.enable</a:t>
            </a:r>
            <a:r>
              <a:rPr lang="en-US" sz="2400" dirty="0" smtClean="0"/>
              <a:t>();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console.log(</a:t>
            </a:r>
            <a:r>
              <a:rPr lang="en-US" sz="2400" dirty="0" err="1" smtClean="0"/>
              <a:t>this._enabled</a:t>
            </a:r>
            <a:r>
              <a:rPr lang="en-US" sz="2400" dirty="0" smtClean="0"/>
              <a:t>); </a:t>
            </a:r>
            <a:r>
              <a:rPr lang="en-US" sz="2400" dirty="0" smtClean="0">
                <a:solidFill>
                  <a:schemeClr val="accent6"/>
                </a:solidFill>
              </a:rPr>
              <a:t>// true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smtClean="0"/>
              <a:t>truck </a:t>
            </a:r>
            <a:r>
              <a:rPr lang="en-US" sz="2400" dirty="0"/>
              <a:t>= new </a:t>
            </a:r>
            <a:r>
              <a:rPr lang="en-US" sz="2400" dirty="0" smtClean="0"/>
              <a:t>Truck(250);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Защищённые </a:t>
            </a:r>
            <a:r>
              <a:rPr lang="ru-RU" sz="4400" dirty="0" smtClean="0"/>
              <a:t>свойства</a:t>
            </a:r>
            <a:endParaRPr lang="en-US" sz="4400" dirty="0" smtClean="0"/>
          </a:p>
          <a:p>
            <a:endParaRPr lang="ru-RU" sz="4400" dirty="0" smtClean="0"/>
          </a:p>
          <a:p>
            <a:r>
              <a:rPr lang="ru-RU" sz="3200" dirty="0"/>
              <a:t>Подчёркивание в начале свойства – общепринятый знак, </a:t>
            </a:r>
            <a:r>
              <a:rPr lang="ru-RU" sz="3200" dirty="0" smtClean="0"/>
              <a:t>который говорит о том, что </a:t>
            </a:r>
            <a:r>
              <a:rPr lang="ru-RU" sz="3200" dirty="0"/>
              <a:t>свойство является внутренним, предназначенным лишь для доступа из самого объекта и его </a:t>
            </a:r>
            <a:r>
              <a:rPr lang="ru-RU" sz="3200" dirty="0" smtClean="0"/>
              <a:t>наследников.</a:t>
            </a:r>
          </a:p>
          <a:p>
            <a:r>
              <a:rPr lang="ru-RU" sz="3200" dirty="0" smtClean="0"/>
              <a:t>Такие </a:t>
            </a:r>
            <a:r>
              <a:rPr lang="ru-RU" sz="3200" dirty="0"/>
              <a:t>свойства называют </a:t>
            </a:r>
            <a:r>
              <a:rPr lang="ru-RU" sz="3200" b="1" dirty="0"/>
              <a:t>защищёнными</a:t>
            </a:r>
            <a:r>
              <a:rPr lang="ru-RU" sz="3200" dirty="0" smtClean="0"/>
              <a:t>.</a:t>
            </a:r>
          </a:p>
          <a:p>
            <a:endParaRPr lang="ru-RU" sz="3200" dirty="0" smtClean="0"/>
          </a:p>
          <a:p>
            <a:r>
              <a:rPr lang="ru-RU" sz="3200" dirty="0" smtClean="0"/>
              <a:t>Технически</a:t>
            </a:r>
            <a:r>
              <a:rPr lang="ru-RU" sz="3200" dirty="0"/>
              <a:t>, залезть в него из внешнего кода, конечно, возможно</a:t>
            </a:r>
            <a:r>
              <a:rPr lang="ru-RU" sz="3200" dirty="0" smtClean="0"/>
              <a:t>, но это считается плохим тоном.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8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Перенос свойства в </a:t>
            </a:r>
            <a:r>
              <a:rPr lang="ru-RU" sz="4400" dirty="0" smtClean="0"/>
              <a:t>защищённые</a:t>
            </a:r>
            <a:endParaRPr lang="ru-RU" sz="4400" dirty="0" smtClean="0"/>
          </a:p>
          <a:p>
            <a:r>
              <a:rPr lang="en-US" sz="2400" dirty="0"/>
              <a:t>function </a:t>
            </a:r>
            <a:r>
              <a:rPr lang="en-US" sz="2400" dirty="0" smtClean="0"/>
              <a:t>Auto(</a:t>
            </a:r>
            <a:r>
              <a:rPr lang="en-US" sz="2400" b="1" dirty="0" smtClean="0"/>
              <a:t>power</a:t>
            </a:r>
            <a:r>
              <a:rPr lang="en-US" sz="2400" dirty="0" smtClean="0"/>
              <a:t>) </a:t>
            </a:r>
            <a:r>
              <a:rPr lang="en-US" sz="2400" dirty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this._power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power;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this._enabled</a:t>
            </a:r>
            <a:r>
              <a:rPr lang="en-US" sz="2400" dirty="0" smtClean="0"/>
              <a:t> </a:t>
            </a:r>
            <a:r>
              <a:rPr lang="en-US" sz="2400" dirty="0"/>
              <a:t>= false</a:t>
            </a:r>
            <a:r>
              <a:rPr lang="en-US" sz="2400" dirty="0" smtClean="0"/>
              <a:t>;</a:t>
            </a:r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/>
              <a:t>  </a:t>
            </a:r>
            <a:r>
              <a:rPr lang="ru-RU" sz="2400" dirty="0"/>
              <a:t>    </a:t>
            </a:r>
            <a:r>
              <a:rPr lang="en-US" sz="2400" dirty="0" err="1"/>
              <a:t>this.enable</a:t>
            </a:r>
            <a:r>
              <a:rPr lang="en-US" sz="2400" dirty="0"/>
              <a:t> = function() {</a:t>
            </a:r>
          </a:p>
          <a:p>
            <a:r>
              <a:rPr lang="en-US" sz="2400" dirty="0"/>
              <a:t>    </a:t>
            </a:r>
            <a:r>
              <a:rPr lang="ru-RU" sz="2400" dirty="0"/>
              <a:t>      </a:t>
            </a:r>
            <a:r>
              <a:rPr lang="en-US" sz="2400" dirty="0" err="1" smtClean="0"/>
              <a:t>this._enabled</a:t>
            </a:r>
            <a:r>
              <a:rPr lang="en-US" sz="2400" dirty="0" smtClean="0"/>
              <a:t> </a:t>
            </a:r>
            <a:r>
              <a:rPr lang="en-US" sz="2400" dirty="0"/>
              <a:t>= true;</a:t>
            </a:r>
          </a:p>
          <a:p>
            <a:r>
              <a:rPr lang="en-US" sz="2400" dirty="0"/>
              <a:t>  </a:t>
            </a:r>
            <a:r>
              <a:rPr lang="ru-RU" sz="2400" dirty="0"/>
              <a:t>    </a:t>
            </a:r>
            <a:r>
              <a:rPr lang="en-US" sz="2400" dirty="0" smtClean="0"/>
              <a:t>};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function Truck(</a:t>
            </a:r>
            <a:r>
              <a:rPr lang="en-US" sz="2400" b="1" dirty="0"/>
              <a:t>power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</a:t>
            </a:r>
            <a:r>
              <a:rPr lang="en-US" sz="2400" dirty="0" err="1" smtClean="0"/>
              <a:t>Auto.</a:t>
            </a:r>
            <a:r>
              <a:rPr lang="en-US" sz="2400" b="1" dirty="0" err="1" smtClean="0"/>
              <a:t>apply</a:t>
            </a:r>
            <a:r>
              <a:rPr lang="en-US" sz="2400" b="1" dirty="0" smtClean="0"/>
              <a:t>(this, arguments)</a:t>
            </a:r>
            <a:r>
              <a:rPr lang="en-US" sz="2400" dirty="0" smtClean="0"/>
              <a:t>; </a:t>
            </a:r>
            <a:r>
              <a:rPr lang="en-US" sz="2400" dirty="0">
                <a:solidFill>
                  <a:schemeClr val="accent6"/>
                </a:solidFill>
              </a:rPr>
              <a:t>// </a:t>
            </a:r>
            <a:r>
              <a:rPr lang="ru-RU" sz="2400" dirty="0" err="1">
                <a:solidFill>
                  <a:schemeClr val="accent6"/>
                </a:solidFill>
              </a:rPr>
              <a:t>отнаследовать</a:t>
            </a:r>
            <a:endParaRPr lang="ru-RU" sz="2400" dirty="0">
              <a:solidFill>
                <a:schemeClr val="accent6"/>
              </a:solidFill>
            </a:endParaRPr>
          </a:p>
          <a:p>
            <a:r>
              <a:rPr lang="en-US" sz="2400" dirty="0" smtClean="0"/>
              <a:t>      console.log(</a:t>
            </a:r>
            <a:r>
              <a:rPr lang="en-US" sz="2400" dirty="0" err="1" smtClean="0"/>
              <a:t>this._enabled</a:t>
            </a:r>
            <a:r>
              <a:rPr lang="en-US" sz="2400" dirty="0" smtClean="0"/>
              <a:t>); </a:t>
            </a:r>
            <a:r>
              <a:rPr lang="en-US" sz="2400" dirty="0" smtClean="0">
                <a:solidFill>
                  <a:schemeClr val="accent6"/>
                </a:solidFill>
              </a:rPr>
              <a:t>// false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      </a:t>
            </a:r>
            <a:r>
              <a:rPr lang="en-US" sz="2400" dirty="0" smtClean="0"/>
              <a:t>console.log(</a:t>
            </a:r>
            <a:r>
              <a:rPr lang="en-US" sz="2400" dirty="0" err="1" smtClean="0"/>
              <a:t>this._power</a:t>
            </a:r>
            <a:r>
              <a:rPr lang="en-US" sz="2400" dirty="0" smtClean="0"/>
              <a:t>); </a:t>
            </a:r>
            <a:r>
              <a:rPr lang="en-US" sz="2400" dirty="0">
                <a:solidFill>
                  <a:schemeClr val="accent6"/>
                </a:solidFill>
              </a:rPr>
              <a:t>// </a:t>
            </a:r>
            <a:r>
              <a:rPr lang="en-US" sz="2400" dirty="0" smtClean="0">
                <a:solidFill>
                  <a:schemeClr val="accent6"/>
                </a:solidFill>
              </a:rPr>
              <a:t>250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smtClean="0"/>
              <a:t>truck </a:t>
            </a:r>
            <a:r>
              <a:rPr lang="en-US" sz="2400" dirty="0"/>
              <a:t>= new </a:t>
            </a:r>
            <a:r>
              <a:rPr lang="en-US" sz="2400" dirty="0" smtClean="0"/>
              <a:t>Truck(250);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Переопределение методов</a:t>
            </a:r>
            <a:endParaRPr lang="ru-RU" sz="4400" dirty="0"/>
          </a:p>
          <a:p>
            <a:endParaRPr lang="ru-RU" sz="2800" dirty="0" smtClean="0"/>
          </a:p>
          <a:p>
            <a:r>
              <a:rPr lang="en-US" sz="2800" dirty="0" smtClean="0"/>
              <a:t>function Truck(power</a:t>
            </a:r>
            <a:r>
              <a:rPr lang="en-US" sz="2800" dirty="0"/>
              <a:t>) {</a:t>
            </a:r>
          </a:p>
          <a:p>
            <a:r>
              <a:rPr lang="en-US" sz="2800" dirty="0"/>
              <a:t>  </a:t>
            </a:r>
            <a:r>
              <a:rPr lang="ru-RU" sz="2800" dirty="0" smtClean="0"/>
              <a:t>  </a:t>
            </a:r>
            <a:r>
              <a:rPr lang="en-US" sz="2800" dirty="0" err="1"/>
              <a:t>A</a:t>
            </a:r>
            <a:r>
              <a:rPr lang="en-US" sz="2800" dirty="0" err="1" smtClean="0"/>
              <a:t>uto.apply</a:t>
            </a:r>
            <a:r>
              <a:rPr lang="en-US" sz="2800" dirty="0" smtClean="0"/>
              <a:t>(this</a:t>
            </a:r>
            <a:r>
              <a:rPr lang="en-US" sz="2800" dirty="0"/>
              <a:t>, arguments);</a:t>
            </a:r>
          </a:p>
          <a:p>
            <a:endParaRPr lang="en-US" sz="2800" dirty="0"/>
          </a:p>
          <a:p>
            <a:r>
              <a:rPr lang="en-US" sz="2800" dirty="0"/>
              <a:t>  </a:t>
            </a:r>
            <a:r>
              <a:rPr lang="ru-RU" sz="2800" dirty="0" smtClean="0"/>
              <a:t>  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parentEnable</a:t>
            </a:r>
            <a:r>
              <a:rPr lang="en-US" sz="2800" dirty="0"/>
              <a:t> = </a:t>
            </a:r>
            <a:r>
              <a:rPr lang="en-US" sz="2800" dirty="0" err="1"/>
              <a:t>this.enable</a:t>
            </a:r>
            <a:r>
              <a:rPr lang="en-US" sz="2800" dirty="0" smtClean="0"/>
              <a:t>;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ru-RU" sz="2800" dirty="0" smtClean="0"/>
              <a:t>  </a:t>
            </a:r>
            <a:r>
              <a:rPr lang="en-US" sz="2800" dirty="0" err="1" smtClean="0"/>
              <a:t>this.enable</a:t>
            </a:r>
            <a:r>
              <a:rPr lang="en-US" sz="2800" dirty="0" smtClean="0"/>
              <a:t> </a:t>
            </a:r>
            <a:r>
              <a:rPr lang="en-US" sz="2800" dirty="0"/>
              <a:t>= function() </a:t>
            </a:r>
            <a:r>
              <a:rPr lang="en-US" sz="2800" dirty="0" smtClean="0"/>
              <a:t>{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ru-RU" sz="2800" dirty="0" smtClean="0"/>
              <a:t>  </a:t>
            </a:r>
            <a:r>
              <a:rPr lang="en-US" sz="2800" dirty="0" smtClean="0"/>
              <a:t>  </a:t>
            </a:r>
            <a:r>
              <a:rPr lang="en-US" sz="2800" dirty="0" err="1"/>
              <a:t>parentEnable.call</a:t>
            </a:r>
            <a:r>
              <a:rPr lang="en-US" sz="2800" dirty="0"/>
              <a:t>(this</a:t>
            </a:r>
            <a:r>
              <a:rPr lang="en-US" sz="2800" dirty="0" smtClean="0"/>
              <a:t>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// do something else</a:t>
            </a:r>
            <a:endParaRPr lang="en-US" sz="2800" dirty="0"/>
          </a:p>
          <a:p>
            <a:r>
              <a:rPr lang="en-US" sz="2800" dirty="0"/>
              <a:t>    }</a:t>
            </a:r>
          </a:p>
          <a:p>
            <a:r>
              <a:rPr lang="ru-RU" sz="2800" dirty="0" smtClean="0"/>
              <a:t>  </a:t>
            </a:r>
            <a:r>
              <a:rPr lang="en-US" sz="2800" dirty="0" smtClean="0"/>
              <a:t>  </a:t>
            </a:r>
            <a:r>
              <a:rPr lang="en-US" sz="2800" dirty="0"/>
              <a:t>...</a:t>
            </a:r>
          </a:p>
          <a:p>
            <a:r>
              <a:rPr lang="en-US" sz="2800" dirty="0"/>
              <a:t>}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68155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1918" y="2433935"/>
            <a:ext cx="7908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ООП в </a:t>
            </a:r>
            <a:r>
              <a:rPr lang="ru-RU" sz="5400" dirty="0" err="1" smtClean="0"/>
              <a:t>прототипном</a:t>
            </a:r>
            <a:r>
              <a:rPr lang="ru-RU" sz="5400" dirty="0" smtClean="0"/>
              <a:t> стиле</a:t>
            </a: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109634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Прототип объекта</a:t>
            </a:r>
          </a:p>
          <a:p>
            <a:endParaRPr lang="ru-RU" sz="4400" dirty="0"/>
          </a:p>
          <a:p>
            <a:r>
              <a:rPr lang="ru-RU" sz="3600" dirty="0"/>
              <a:t>Объекты в </a:t>
            </a:r>
            <a:r>
              <a:rPr lang="ru-RU" sz="3600" dirty="0" smtClean="0"/>
              <a:t>JS </a:t>
            </a:r>
            <a:r>
              <a:rPr lang="ru-RU" sz="3600" dirty="0"/>
              <a:t>можно организовать в цепочки так, чтобы свойство, не найденное в одном объекте, автоматически искалось бы в другом.</a:t>
            </a:r>
          </a:p>
          <a:p>
            <a:r>
              <a:rPr lang="ru-RU" sz="3600" dirty="0"/>
              <a:t>Связующим звеном выступает специальное </a:t>
            </a:r>
            <a:r>
              <a:rPr lang="ru-RU" sz="3600" dirty="0" smtClean="0"/>
              <a:t>свойство </a:t>
            </a:r>
            <a:r>
              <a:rPr lang="ru-RU" sz="3600" b="1" dirty="0" smtClean="0"/>
              <a:t>__</a:t>
            </a:r>
            <a:r>
              <a:rPr lang="en-US" sz="3600" b="1" dirty="0" smtClean="0"/>
              <a:t>proto__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2462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Прототип объекта</a:t>
            </a:r>
          </a:p>
          <a:p>
            <a:endParaRPr lang="ru-RU" sz="4400" dirty="0"/>
          </a:p>
          <a:p>
            <a:r>
              <a:rPr lang="ru-RU" sz="3600" dirty="0"/>
              <a:t>Объекты в </a:t>
            </a:r>
            <a:r>
              <a:rPr lang="ru-RU" sz="3600" dirty="0" smtClean="0"/>
              <a:t>JS </a:t>
            </a:r>
            <a:r>
              <a:rPr lang="ru-RU" sz="3600" dirty="0"/>
              <a:t>можно организовать в цепочки так, чтобы свойство, не найденное в одном объекте, автоматически искалось бы в другом.</a:t>
            </a:r>
          </a:p>
          <a:p>
            <a:r>
              <a:rPr lang="ru-RU" sz="3600" dirty="0"/>
              <a:t>Связующим звеном выступает специальное </a:t>
            </a:r>
            <a:r>
              <a:rPr lang="ru-RU" sz="3600" dirty="0" smtClean="0"/>
              <a:t>свойство </a:t>
            </a:r>
            <a:r>
              <a:rPr lang="ru-RU" sz="3600" b="1" dirty="0" smtClean="0"/>
              <a:t>__</a:t>
            </a:r>
            <a:r>
              <a:rPr lang="en-US" sz="3600" b="1" dirty="0" smtClean="0"/>
              <a:t>proto__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8578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Прототип объекта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/>
              <a:t>animal = {</a:t>
            </a:r>
          </a:p>
          <a:p>
            <a:r>
              <a:rPr lang="en-US" sz="2800" dirty="0"/>
              <a:t>  eats: true</a:t>
            </a:r>
          </a:p>
          <a:p>
            <a:r>
              <a:rPr lang="en-US" sz="2800" dirty="0"/>
              <a:t>};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rabbit = {</a:t>
            </a:r>
          </a:p>
          <a:p>
            <a:r>
              <a:rPr lang="en-US" sz="2800" dirty="0"/>
              <a:t>  jumps: true</a:t>
            </a:r>
          </a:p>
          <a:p>
            <a:r>
              <a:rPr lang="en-US" sz="2800" dirty="0"/>
              <a:t>};</a:t>
            </a:r>
          </a:p>
          <a:p>
            <a:endParaRPr lang="en-US" sz="2800" dirty="0"/>
          </a:p>
          <a:p>
            <a:r>
              <a:rPr lang="en-US" sz="2800" dirty="0" err="1"/>
              <a:t>rabbit.</a:t>
            </a:r>
            <a:r>
              <a:rPr lang="en-US" sz="2800" b="1" dirty="0" err="1"/>
              <a:t>__proto</a:t>
            </a:r>
            <a:r>
              <a:rPr lang="en-US" sz="2800" b="1" dirty="0"/>
              <a:t>__</a:t>
            </a:r>
            <a:r>
              <a:rPr lang="en-US" sz="2800" dirty="0"/>
              <a:t> = animal;</a:t>
            </a:r>
          </a:p>
          <a:p>
            <a:endParaRPr lang="en-US" sz="2800" dirty="0"/>
          </a:p>
          <a:p>
            <a:r>
              <a:rPr lang="en-US" sz="2800" dirty="0"/>
              <a:t>// </a:t>
            </a:r>
            <a:r>
              <a:rPr lang="ru-RU" sz="2800" dirty="0"/>
              <a:t>в </a:t>
            </a:r>
            <a:r>
              <a:rPr lang="en-US" sz="2800" dirty="0"/>
              <a:t>rabbit </a:t>
            </a:r>
            <a:r>
              <a:rPr lang="ru-RU" sz="2800" dirty="0"/>
              <a:t>можно найти оба свойства</a:t>
            </a:r>
          </a:p>
          <a:p>
            <a:r>
              <a:rPr lang="en-US" sz="2800" dirty="0" smtClean="0"/>
              <a:t>console.log( </a:t>
            </a:r>
            <a:r>
              <a:rPr lang="en-US" sz="2800" dirty="0" err="1"/>
              <a:t>rabbit.jumps</a:t>
            </a:r>
            <a:r>
              <a:rPr lang="en-US" sz="2800" dirty="0"/>
              <a:t> ); // true</a:t>
            </a:r>
          </a:p>
          <a:p>
            <a:r>
              <a:rPr lang="en-US" sz="2800" dirty="0"/>
              <a:t>console.log</a:t>
            </a:r>
            <a:r>
              <a:rPr lang="en-US" sz="2800" dirty="0" smtClean="0"/>
              <a:t>( </a:t>
            </a:r>
            <a:r>
              <a:rPr lang="en-US" sz="2800" dirty="0" err="1"/>
              <a:t>rabbit.eats</a:t>
            </a:r>
            <a:r>
              <a:rPr lang="en-US" sz="2800" dirty="0"/>
              <a:t> ); // true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6300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Прототип объекта</a:t>
            </a:r>
          </a:p>
          <a:p>
            <a:endParaRPr lang="en-US" sz="2800" dirty="0" smtClean="0"/>
          </a:p>
          <a:p>
            <a:r>
              <a:rPr lang="ru-RU" sz="2800" dirty="0" smtClean="0"/>
              <a:t>Объект</a:t>
            </a:r>
            <a:r>
              <a:rPr lang="ru-RU" sz="2800" dirty="0"/>
              <a:t>, на который указывает ссылка __</a:t>
            </a:r>
            <a:r>
              <a:rPr lang="ru-RU" sz="2800" dirty="0" err="1"/>
              <a:t>proto</a:t>
            </a:r>
            <a:r>
              <a:rPr lang="ru-RU" sz="2800" dirty="0"/>
              <a:t>__, называется </a:t>
            </a:r>
            <a:r>
              <a:rPr lang="en-US" sz="2800" b="1" dirty="0"/>
              <a:t>"</a:t>
            </a:r>
            <a:r>
              <a:rPr lang="ru-RU" sz="2800" b="1" dirty="0" smtClean="0"/>
              <a:t>прототипом</a:t>
            </a:r>
            <a:r>
              <a:rPr lang="en-US" sz="2800" b="1" dirty="0"/>
              <a:t>"</a:t>
            </a:r>
            <a:r>
              <a:rPr lang="ru-RU" sz="2800" dirty="0" smtClean="0"/>
              <a:t>. </a:t>
            </a:r>
            <a:r>
              <a:rPr lang="ru-RU" sz="2800" dirty="0"/>
              <a:t>В данном случае получилось, что </a:t>
            </a:r>
            <a:r>
              <a:rPr lang="ru-RU" sz="2800" dirty="0" err="1"/>
              <a:t>animal</a:t>
            </a:r>
            <a:r>
              <a:rPr lang="ru-RU" sz="2800" dirty="0"/>
              <a:t> является прототипом для </a:t>
            </a:r>
            <a:r>
              <a:rPr lang="ru-RU" sz="2800" dirty="0" err="1"/>
              <a:t>rabbit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dirty="0"/>
              <a:t>Также говорят, что объект </a:t>
            </a:r>
            <a:r>
              <a:rPr lang="ru-RU" sz="2800" dirty="0" err="1"/>
              <a:t>rabbit</a:t>
            </a:r>
            <a:r>
              <a:rPr lang="ru-RU" sz="2800" dirty="0"/>
              <a:t> </a:t>
            </a:r>
            <a:r>
              <a:rPr lang="en-US" sz="2800" b="1" dirty="0"/>
              <a:t>"</a:t>
            </a:r>
            <a:r>
              <a:rPr lang="ru-RU" sz="2800" b="1" dirty="0" err="1" smtClean="0"/>
              <a:t>прототипно</a:t>
            </a:r>
            <a:r>
              <a:rPr lang="ru-RU" sz="2800" b="1" dirty="0" smtClean="0"/>
              <a:t> наследует</a:t>
            </a:r>
            <a:r>
              <a:rPr lang="en-US" sz="2800" b="1" dirty="0"/>
              <a:t>"</a:t>
            </a:r>
            <a:r>
              <a:rPr lang="ru-RU" sz="2800" dirty="0" smtClean="0"/>
              <a:t> </a:t>
            </a:r>
            <a:r>
              <a:rPr lang="ru-RU" sz="2800" dirty="0"/>
              <a:t>от </a:t>
            </a:r>
            <a:r>
              <a:rPr lang="ru-RU" sz="2800" dirty="0" err="1"/>
              <a:t>animal</a:t>
            </a:r>
            <a:r>
              <a:rPr lang="ru-RU" sz="2800" dirty="0"/>
              <a:t>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802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ООП</a:t>
            </a:r>
          </a:p>
          <a:p>
            <a:endParaRPr lang="ru-RU" sz="4400" dirty="0"/>
          </a:p>
          <a:p>
            <a:r>
              <a:rPr lang="ru-RU" sz="3600" dirty="0" smtClean="0"/>
              <a:t>ООП - методология </a:t>
            </a:r>
            <a:r>
              <a:rPr lang="ru-RU" sz="3600" dirty="0"/>
              <a:t>программирования, основанная на представлении программы в виде совокупности </a:t>
            </a:r>
            <a:r>
              <a:rPr lang="ru-RU" sz="3600" b="1" dirty="0"/>
              <a:t>объектов</a:t>
            </a:r>
            <a:r>
              <a:rPr lang="ru-RU" sz="3600" dirty="0"/>
              <a:t>, каждый из которых является экземпляром определенного </a:t>
            </a:r>
            <a:r>
              <a:rPr lang="ru-RU" sz="3600" b="1" dirty="0" smtClean="0"/>
              <a:t>класса</a:t>
            </a:r>
            <a:r>
              <a:rPr lang="ru-RU" sz="3600" dirty="0" smtClean="0"/>
              <a:t>, </a:t>
            </a:r>
            <a:r>
              <a:rPr lang="ru-RU" sz="3600" dirty="0"/>
              <a:t>а классы образуют </a:t>
            </a:r>
            <a:r>
              <a:rPr lang="ru-RU" sz="3600" b="1" dirty="0"/>
              <a:t>иерархию </a:t>
            </a:r>
            <a:r>
              <a:rPr lang="ru-RU" sz="3600" b="1" dirty="0" smtClean="0"/>
              <a:t>наследования</a:t>
            </a:r>
            <a:r>
              <a:rPr lang="ru-RU" sz="3600" dirty="0" smtClean="0"/>
              <a:t>.</a:t>
            </a:r>
            <a:endParaRPr lang="ru-RU" sz="4400" dirty="0" smtClean="0"/>
          </a:p>
        </p:txBody>
      </p:sp>
    </p:spTree>
    <p:extLst>
      <p:ext uri="{BB962C8B-B14F-4D97-AF65-F5344CB8AC3E}">
        <p14:creationId xmlns:p14="http://schemas.microsoft.com/office/powerpoint/2010/main" val="1685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Прототип объекта</a:t>
            </a:r>
          </a:p>
          <a:p>
            <a:endParaRPr lang="en-US" sz="2800" dirty="0" smtClean="0"/>
          </a:p>
          <a:p>
            <a:r>
              <a:rPr lang="ru-RU" sz="2800" dirty="0" smtClean="0"/>
              <a:t>Объект</a:t>
            </a:r>
            <a:r>
              <a:rPr lang="ru-RU" sz="2800" dirty="0"/>
              <a:t>, на который указывает ссылка __</a:t>
            </a:r>
            <a:r>
              <a:rPr lang="ru-RU" sz="2800" dirty="0" err="1"/>
              <a:t>proto</a:t>
            </a:r>
            <a:r>
              <a:rPr lang="ru-RU" sz="2800" dirty="0"/>
              <a:t>__, называется </a:t>
            </a:r>
            <a:r>
              <a:rPr lang="en-US" sz="2800" b="1" dirty="0"/>
              <a:t>"</a:t>
            </a:r>
            <a:r>
              <a:rPr lang="ru-RU" sz="2800" b="1" dirty="0" smtClean="0"/>
              <a:t>прототипом</a:t>
            </a:r>
            <a:r>
              <a:rPr lang="en-US" sz="2800" b="1" dirty="0"/>
              <a:t>"</a:t>
            </a:r>
            <a:r>
              <a:rPr lang="ru-RU" sz="2800" dirty="0" smtClean="0"/>
              <a:t>. </a:t>
            </a:r>
            <a:r>
              <a:rPr lang="ru-RU" sz="2800" dirty="0"/>
              <a:t>В данном случае получилось, что </a:t>
            </a:r>
            <a:r>
              <a:rPr lang="ru-RU" sz="2800" dirty="0" err="1"/>
              <a:t>animal</a:t>
            </a:r>
            <a:r>
              <a:rPr lang="ru-RU" sz="2800" dirty="0"/>
              <a:t> является прототипом для </a:t>
            </a:r>
            <a:r>
              <a:rPr lang="ru-RU" sz="2800" dirty="0" err="1"/>
              <a:t>rabbit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dirty="0"/>
              <a:t>Также говорят, что объект </a:t>
            </a:r>
            <a:r>
              <a:rPr lang="ru-RU" sz="2800" dirty="0" err="1"/>
              <a:t>rabbit</a:t>
            </a:r>
            <a:r>
              <a:rPr lang="ru-RU" sz="2800" dirty="0"/>
              <a:t> </a:t>
            </a:r>
            <a:r>
              <a:rPr lang="en-US" sz="2800" b="1" dirty="0"/>
              <a:t>"</a:t>
            </a:r>
            <a:r>
              <a:rPr lang="ru-RU" sz="2800" b="1" dirty="0" err="1" smtClean="0"/>
              <a:t>прототипно</a:t>
            </a:r>
            <a:r>
              <a:rPr lang="ru-RU" sz="2800" b="1" dirty="0" smtClean="0"/>
              <a:t> наследует</a:t>
            </a:r>
            <a:r>
              <a:rPr lang="en-US" sz="2800" b="1" dirty="0"/>
              <a:t>"</a:t>
            </a:r>
            <a:r>
              <a:rPr lang="ru-RU" sz="2800" dirty="0" smtClean="0"/>
              <a:t> </a:t>
            </a:r>
            <a:r>
              <a:rPr lang="ru-RU" sz="2800" dirty="0"/>
              <a:t>от </a:t>
            </a:r>
            <a:r>
              <a:rPr lang="ru-RU" sz="2800" dirty="0" err="1"/>
              <a:t>animal</a:t>
            </a:r>
            <a:r>
              <a:rPr lang="ru-RU" sz="2800" dirty="0"/>
              <a:t>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50486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Прототип объекта</a:t>
            </a:r>
          </a:p>
          <a:p>
            <a:endParaRPr lang="en-US" sz="2800" dirty="0" smtClean="0"/>
          </a:p>
          <a:p>
            <a:r>
              <a:rPr lang="ru-RU" sz="3200" dirty="0"/>
              <a:t>П</a:t>
            </a:r>
            <a:r>
              <a:rPr lang="ru-RU" sz="3200" dirty="0" smtClean="0"/>
              <a:t>рототип </a:t>
            </a:r>
            <a:r>
              <a:rPr lang="ru-RU" sz="3200" dirty="0"/>
              <a:t>используется исключительно при чтении. Запись значения, например</a:t>
            </a:r>
            <a:r>
              <a:rPr lang="ru-RU" sz="3200" dirty="0" smtClean="0"/>
              <a:t>,</a:t>
            </a:r>
          </a:p>
          <a:p>
            <a:r>
              <a:rPr lang="en-US" sz="3200" dirty="0" err="1"/>
              <a:t>r</a:t>
            </a:r>
            <a:r>
              <a:rPr lang="en-US" sz="3200" dirty="0" err="1" smtClean="0"/>
              <a:t>abbit.eats</a:t>
            </a:r>
            <a:r>
              <a:rPr lang="en-US" sz="3200" dirty="0" smtClean="0"/>
              <a:t> </a:t>
            </a:r>
            <a:r>
              <a:rPr lang="en-US" sz="3200" dirty="0"/>
              <a:t>=</a:t>
            </a:r>
            <a:r>
              <a:rPr lang="en-US" sz="3200" dirty="0" smtClean="0"/>
              <a:t> value;</a:t>
            </a:r>
          </a:p>
          <a:p>
            <a:endParaRPr lang="ru-RU" sz="3200" dirty="0" smtClean="0"/>
          </a:p>
          <a:p>
            <a:r>
              <a:rPr lang="ru-RU" sz="3200" dirty="0" smtClean="0"/>
              <a:t>или удаление</a:t>
            </a:r>
            <a:endParaRPr lang="en-US" sz="3200" dirty="0" smtClean="0"/>
          </a:p>
          <a:p>
            <a:r>
              <a:rPr lang="en-US" sz="3200" dirty="0"/>
              <a:t>d</a:t>
            </a:r>
            <a:r>
              <a:rPr lang="en-US" sz="3200" dirty="0" smtClean="0"/>
              <a:t>elete </a:t>
            </a:r>
            <a:r>
              <a:rPr lang="en-US" sz="3200" dirty="0" err="1" smtClean="0"/>
              <a:t>rabbit.eats</a:t>
            </a:r>
            <a:r>
              <a:rPr lang="en-US" sz="3200" dirty="0" smtClean="0"/>
              <a:t>;</a:t>
            </a:r>
          </a:p>
          <a:p>
            <a:endParaRPr lang="en-US" sz="3200" dirty="0"/>
          </a:p>
          <a:p>
            <a:r>
              <a:rPr lang="ru-RU" sz="3200" dirty="0"/>
              <a:t>работает напрямую с объектом.</a:t>
            </a:r>
            <a:r>
              <a:rPr lang="en-US" sz="32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077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Прототип объекта</a:t>
            </a:r>
          </a:p>
          <a:p>
            <a:endParaRPr lang="en-US" sz="2800" dirty="0" smtClean="0"/>
          </a:p>
          <a:p>
            <a:r>
              <a:rPr lang="en-US" sz="2800" dirty="0" err="1"/>
              <a:t>var</a:t>
            </a:r>
            <a:r>
              <a:rPr lang="en-US" sz="2800" dirty="0"/>
              <a:t> animal = {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  eats</a:t>
            </a:r>
            <a:r>
              <a:rPr lang="en-US" sz="2800" dirty="0"/>
              <a:t>: true</a:t>
            </a:r>
          </a:p>
          <a:p>
            <a:r>
              <a:rPr lang="en-US" sz="2800" dirty="0"/>
              <a:t>};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rabbit = {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  jumps</a:t>
            </a:r>
            <a:r>
              <a:rPr lang="en-US" sz="2800" dirty="0"/>
              <a:t>: true</a:t>
            </a:r>
            <a:r>
              <a:rPr lang="en-US" sz="2800" dirty="0" smtClean="0"/>
              <a:t>,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US" sz="2800" dirty="0" smtClean="0"/>
              <a:t>  eats</a:t>
            </a:r>
            <a:r>
              <a:rPr lang="en-US" sz="2800" dirty="0"/>
              <a:t>: false</a:t>
            </a:r>
          </a:p>
          <a:p>
            <a:r>
              <a:rPr lang="en-US" sz="2800" dirty="0"/>
              <a:t>};</a:t>
            </a:r>
          </a:p>
          <a:p>
            <a:endParaRPr lang="en-US" sz="2800" dirty="0"/>
          </a:p>
          <a:p>
            <a:r>
              <a:rPr lang="en-US" sz="2800" dirty="0" err="1"/>
              <a:t>rabbit.__proto</a:t>
            </a:r>
            <a:r>
              <a:rPr lang="en-US" sz="2800" dirty="0"/>
              <a:t>__ = animal;</a:t>
            </a:r>
          </a:p>
          <a:p>
            <a:endParaRPr lang="en-US" sz="2800" dirty="0"/>
          </a:p>
          <a:p>
            <a:r>
              <a:rPr lang="en-US" sz="2800" dirty="0"/>
              <a:t>alert( </a:t>
            </a:r>
            <a:r>
              <a:rPr lang="en-US" sz="2800" dirty="0" err="1"/>
              <a:t>rabbit.eats</a:t>
            </a:r>
            <a:r>
              <a:rPr lang="en-US" sz="2800" dirty="0"/>
              <a:t> ); // false, </a:t>
            </a:r>
            <a:r>
              <a:rPr lang="ru-RU" sz="2800" dirty="0"/>
              <a:t>свойство взято из </a:t>
            </a:r>
            <a:r>
              <a:rPr lang="en-US" sz="2800" dirty="0"/>
              <a:t>rabbit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426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hasOwnProperty</a:t>
            </a:r>
            <a:endParaRPr lang="ru-RU" sz="4400" dirty="0" smtClean="0"/>
          </a:p>
          <a:p>
            <a:endParaRPr lang="en-US" sz="2800" dirty="0" smtClean="0"/>
          </a:p>
          <a:p>
            <a:r>
              <a:rPr lang="ru-RU" sz="3200" dirty="0"/>
              <a:t>Вызов </a:t>
            </a:r>
            <a:r>
              <a:rPr lang="en-US" sz="3200" dirty="0" err="1"/>
              <a:t>obj.hasOwnProperty</a:t>
            </a:r>
            <a:r>
              <a:rPr lang="en-US" sz="3200" dirty="0"/>
              <a:t>(prop) </a:t>
            </a:r>
            <a:r>
              <a:rPr lang="ru-RU" sz="3200" dirty="0"/>
              <a:t>возвращает </a:t>
            </a:r>
            <a:r>
              <a:rPr lang="en-US" sz="3200" dirty="0"/>
              <a:t>true, </a:t>
            </a:r>
            <a:r>
              <a:rPr lang="ru-RU" sz="3200" dirty="0"/>
              <a:t>если свойство </a:t>
            </a:r>
            <a:r>
              <a:rPr lang="en-US" sz="3200" dirty="0"/>
              <a:t>prop </a:t>
            </a:r>
            <a:r>
              <a:rPr lang="ru-RU" sz="3200" dirty="0"/>
              <a:t>принадлежит самому объекту </a:t>
            </a:r>
            <a:r>
              <a:rPr lang="en-US" sz="3200" dirty="0" err="1"/>
              <a:t>obj</a:t>
            </a:r>
            <a:r>
              <a:rPr lang="en-US" sz="3200" dirty="0"/>
              <a:t>, </a:t>
            </a:r>
            <a:r>
              <a:rPr lang="ru-RU" sz="3200" dirty="0"/>
              <a:t>иначе </a:t>
            </a:r>
            <a:r>
              <a:rPr lang="en-US" sz="3200" dirty="0"/>
              <a:t>false.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085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hasOwnProperty</a:t>
            </a:r>
            <a:endParaRPr lang="ru-RU" sz="4400" dirty="0" smtClean="0"/>
          </a:p>
          <a:p>
            <a:endParaRPr lang="en-US" sz="2800" dirty="0" smtClean="0"/>
          </a:p>
          <a:p>
            <a:r>
              <a:rPr lang="en-US" sz="2800" dirty="0" err="1"/>
              <a:t>var</a:t>
            </a:r>
            <a:r>
              <a:rPr lang="en-US" sz="2800" dirty="0"/>
              <a:t> animal = {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  eats</a:t>
            </a:r>
            <a:r>
              <a:rPr lang="en-US" sz="2800" dirty="0"/>
              <a:t>: true</a:t>
            </a:r>
          </a:p>
          <a:p>
            <a:r>
              <a:rPr lang="en-US" sz="2800" dirty="0" smtClean="0"/>
              <a:t>};</a:t>
            </a:r>
            <a:endParaRPr lang="en-US" sz="2800" dirty="0"/>
          </a:p>
          <a:p>
            <a:r>
              <a:rPr lang="en-US" sz="2800" dirty="0" err="1"/>
              <a:t>var</a:t>
            </a:r>
            <a:r>
              <a:rPr lang="en-US" sz="2800" dirty="0"/>
              <a:t> rabbit = {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  jumps</a:t>
            </a:r>
            <a:r>
              <a:rPr lang="en-US" sz="2800" dirty="0"/>
              <a:t>: true,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  __</a:t>
            </a:r>
            <a:r>
              <a:rPr lang="en-US" sz="2800" dirty="0"/>
              <a:t>proto__: animal</a:t>
            </a:r>
          </a:p>
          <a:p>
            <a:r>
              <a:rPr lang="en-US" sz="2800" dirty="0"/>
              <a:t>};</a:t>
            </a:r>
          </a:p>
          <a:p>
            <a:endParaRPr lang="en-US" sz="2800" dirty="0"/>
          </a:p>
          <a:p>
            <a:r>
              <a:rPr lang="en-US" sz="2800" dirty="0"/>
              <a:t>alert( </a:t>
            </a:r>
            <a:r>
              <a:rPr lang="en-US" sz="2800" dirty="0" err="1"/>
              <a:t>rabbit.hasOwnProperty</a:t>
            </a:r>
            <a:r>
              <a:rPr lang="en-US" sz="2800" dirty="0"/>
              <a:t>('jumps') );</a:t>
            </a:r>
            <a:r>
              <a:rPr lang="en-US" sz="2800" dirty="0">
                <a:solidFill>
                  <a:schemeClr val="accent6"/>
                </a:solidFill>
              </a:rPr>
              <a:t> // true: jumps </a:t>
            </a:r>
            <a:r>
              <a:rPr lang="ru-RU" sz="2800" dirty="0">
                <a:solidFill>
                  <a:schemeClr val="accent6"/>
                </a:solidFill>
              </a:rPr>
              <a:t>принадлежит </a:t>
            </a:r>
            <a:r>
              <a:rPr lang="en-US" sz="2800" dirty="0" smtClean="0">
                <a:solidFill>
                  <a:schemeClr val="accent6"/>
                </a:solidFill>
              </a:rPr>
              <a:t>rabbit</a:t>
            </a:r>
          </a:p>
          <a:p>
            <a:endParaRPr lang="en-US" sz="2800" dirty="0"/>
          </a:p>
          <a:p>
            <a:r>
              <a:rPr lang="en-US" sz="2800" dirty="0"/>
              <a:t>alert( </a:t>
            </a:r>
            <a:r>
              <a:rPr lang="en-US" sz="2800" dirty="0" err="1"/>
              <a:t>rabbit.hasOwnProperty</a:t>
            </a:r>
            <a:r>
              <a:rPr lang="en-US" sz="2800" dirty="0"/>
              <a:t>('eats') ); </a:t>
            </a:r>
            <a:r>
              <a:rPr lang="en-US" sz="2800" dirty="0">
                <a:solidFill>
                  <a:schemeClr val="accent6"/>
                </a:solidFill>
              </a:rPr>
              <a:t>// false: eats </a:t>
            </a:r>
            <a:r>
              <a:rPr lang="ru-RU" sz="2800" dirty="0">
                <a:solidFill>
                  <a:schemeClr val="accent6"/>
                </a:solidFill>
              </a:rPr>
              <a:t>не принадлежит</a:t>
            </a:r>
            <a:endParaRPr lang="ru-RU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Object.create</a:t>
            </a:r>
            <a:endParaRPr lang="en-US" sz="4400" dirty="0" smtClean="0"/>
          </a:p>
          <a:p>
            <a:endParaRPr lang="en-US" sz="4400" dirty="0"/>
          </a:p>
          <a:p>
            <a:r>
              <a:rPr lang="ru-RU" sz="3600" dirty="0" smtClean="0"/>
              <a:t>Для того, чтобы создать объект без прототипа (без лишних свойств), можно передавать </a:t>
            </a:r>
            <a:r>
              <a:rPr lang="en-US" sz="3600" dirty="0" smtClean="0"/>
              <a:t>null </a:t>
            </a:r>
            <a:r>
              <a:rPr lang="ru-RU" sz="3600" dirty="0" smtClean="0"/>
              <a:t>в </a:t>
            </a:r>
            <a:r>
              <a:rPr lang="en-US" sz="3600" dirty="0" err="1" smtClean="0"/>
              <a:t>Object.create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r>
              <a:rPr lang="en-US" sz="3600" dirty="0" err="1" smtClean="0"/>
              <a:t>Object.create</a:t>
            </a:r>
            <a:r>
              <a:rPr lang="en-US" sz="3600" dirty="0" smtClean="0"/>
              <a:t>(null);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3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Object.create</a:t>
            </a:r>
            <a:r>
              <a:rPr lang="en-US" sz="4400" dirty="0" smtClean="0"/>
              <a:t>(null)</a:t>
            </a:r>
          </a:p>
          <a:p>
            <a:endParaRPr lang="en-US" sz="4400" dirty="0"/>
          </a:p>
          <a:p>
            <a:r>
              <a:rPr lang="en-US" sz="3600" dirty="0" err="1" smtClean="0"/>
              <a:t>var</a:t>
            </a:r>
            <a:r>
              <a:rPr lang="en-US" sz="3600" dirty="0" smtClean="0"/>
              <a:t> a = {};</a:t>
            </a:r>
          </a:p>
          <a:p>
            <a:r>
              <a:rPr lang="en-US" sz="3600" dirty="0" err="1" smtClean="0"/>
              <a:t>a.toString</a:t>
            </a:r>
            <a:r>
              <a:rPr lang="en-US" sz="3600" dirty="0"/>
              <a:t> </a:t>
            </a:r>
            <a:r>
              <a:rPr lang="en-US" sz="3600" dirty="0" smtClean="0"/>
              <a:t>     </a:t>
            </a:r>
            <a:r>
              <a:rPr lang="en-US" sz="3600" dirty="0" smtClean="0">
                <a:solidFill>
                  <a:schemeClr val="accent6"/>
                </a:solidFill>
              </a:rPr>
              <a:t>// </a:t>
            </a:r>
            <a:r>
              <a:rPr lang="en-US" sz="3600" dirty="0">
                <a:solidFill>
                  <a:schemeClr val="accent6"/>
                </a:solidFill>
              </a:rPr>
              <a:t>function </a:t>
            </a:r>
            <a:r>
              <a:rPr lang="en-US" sz="3600" dirty="0" err="1">
                <a:solidFill>
                  <a:schemeClr val="accent6"/>
                </a:solidFill>
              </a:rPr>
              <a:t>toString</a:t>
            </a:r>
            <a:r>
              <a:rPr lang="en-US" sz="3600" dirty="0">
                <a:solidFill>
                  <a:schemeClr val="accent6"/>
                </a:solidFill>
              </a:rPr>
              <a:t>() { [native code] </a:t>
            </a:r>
            <a:r>
              <a:rPr lang="en-US" sz="3600" dirty="0" smtClean="0">
                <a:solidFill>
                  <a:schemeClr val="accent6"/>
                </a:solidFill>
              </a:rPr>
              <a:t>}</a:t>
            </a:r>
          </a:p>
          <a:p>
            <a:r>
              <a:rPr lang="en-US" sz="3600" dirty="0" err="1" smtClean="0"/>
              <a:t>a.__proto</a:t>
            </a:r>
            <a:r>
              <a:rPr lang="en-US" sz="3600" dirty="0" smtClean="0"/>
              <a:t>__</a:t>
            </a:r>
            <a:r>
              <a:rPr lang="en-US" sz="3600" dirty="0" smtClean="0">
                <a:solidFill>
                  <a:schemeClr val="accent6"/>
                </a:solidFill>
              </a:rPr>
              <a:t> // Object …</a:t>
            </a:r>
          </a:p>
          <a:p>
            <a:endParaRPr lang="en-US" sz="3600" dirty="0">
              <a:solidFill>
                <a:schemeClr val="accent6"/>
              </a:solidFill>
            </a:endParaRPr>
          </a:p>
          <a:p>
            <a:r>
              <a:rPr lang="en-US" sz="3600" dirty="0" err="1" smtClean="0"/>
              <a:t>var</a:t>
            </a:r>
            <a:r>
              <a:rPr lang="en-US" sz="3600" dirty="0" smtClean="0"/>
              <a:t> b = </a:t>
            </a:r>
            <a:r>
              <a:rPr lang="en-US" sz="3600" dirty="0" err="1" smtClean="0"/>
              <a:t>Object.create</a:t>
            </a:r>
            <a:r>
              <a:rPr lang="en-US" sz="3600" dirty="0" smtClean="0"/>
              <a:t>(null);</a:t>
            </a:r>
          </a:p>
          <a:p>
            <a:r>
              <a:rPr lang="en-US" sz="3600" dirty="0" err="1" smtClean="0"/>
              <a:t>b.toString</a:t>
            </a:r>
            <a:r>
              <a:rPr lang="en-US" sz="3600" dirty="0" smtClean="0"/>
              <a:t>      </a:t>
            </a:r>
            <a:r>
              <a:rPr lang="en-US" sz="3600" dirty="0" smtClean="0">
                <a:solidFill>
                  <a:schemeClr val="accent6"/>
                </a:solidFill>
              </a:rPr>
              <a:t>// undefined</a:t>
            </a:r>
          </a:p>
          <a:p>
            <a:r>
              <a:rPr lang="en-US" sz="3600" dirty="0" err="1" smtClean="0"/>
              <a:t>b.__proto</a:t>
            </a:r>
            <a:r>
              <a:rPr lang="en-US" sz="3600" dirty="0" smtClean="0"/>
              <a:t>__ </a:t>
            </a:r>
            <a:r>
              <a:rPr lang="en-US" sz="3600" dirty="0" smtClean="0">
                <a:solidFill>
                  <a:schemeClr val="accent6"/>
                </a:solidFill>
              </a:rPr>
              <a:t>// undefined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3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Свойство</a:t>
            </a:r>
            <a:r>
              <a:rPr lang="en-US" sz="4400" dirty="0"/>
              <a:t> </a:t>
            </a:r>
            <a:r>
              <a:rPr lang="en-US" sz="4400" dirty="0" err="1" smtClean="0"/>
              <a:t>F.prototype</a:t>
            </a:r>
            <a:endParaRPr lang="en-US" sz="4400" dirty="0" smtClean="0"/>
          </a:p>
          <a:p>
            <a:endParaRPr lang="en-US" sz="4400" dirty="0"/>
          </a:p>
          <a:p>
            <a:r>
              <a:rPr lang="ru-RU" sz="3600" dirty="0" smtClean="0"/>
              <a:t>Как указать прототип при создании объекта </a:t>
            </a:r>
            <a:r>
              <a:rPr lang="ru-RU" sz="3600" dirty="0"/>
              <a:t>при помощи функции-конструктора </a:t>
            </a:r>
            <a:r>
              <a:rPr lang="ru-RU" sz="3600" dirty="0" smtClean="0"/>
              <a:t>через </a:t>
            </a:r>
            <a:r>
              <a:rPr lang="en-US" sz="3600" dirty="0" smtClean="0"/>
              <a:t>new?</a:t>
            </a:r>
            <a:r>
              <a:rPr lang="ru-RU" sz="3600" dirty="0" smtClean="0"/>
              <a:t> 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Свойство</a:t>
            </a:r>
            <a:r>
              <a:rPr lang="en-US" sz="4400" dirty="0"/>
              <a:t> </a:t>
            </a:r>
            <a:r>
              <a:rPr lang="en-US" sz="4400" dirty="0" err="1" smtClean="0"/>
              <a:t>F.prototype</a:t>
            </a:r>
            <a:endParaRPr lang="en-US" sz="4400" dirty="0" smtClean="0"/>
          </a:p>
          <a:p>
            <a:endParaRPr lang="en-US" sz="4400" dirty="0"/>
          </a:p>
          <a:p>
            <a:r>
              <a:rPr lang="ru-RU" sz="3600" dirty="0"/>
              <a:t>Чтобы новым объектам автоматически ставить прототип, конструктору ставится свойство </a:t>
            </a:r>
            <a:r>
              <a:rPr lang="ru-RU" sz="3600" b="1" dirty="0" err="1"/>
              <a:t>prototype</a:t>
            </a:r>
            <a:r>
              <a:rPr lang="ru-RU" sz="3600" dirty="0"/>
              <a:t>.</a:t>
            </a:r>
          </a:p>
          <a:p>
            <a:endParaRPr lang="ru-RU" sz="3600" dirty="0"/>
          </a:p>
          <a:p>
            <a:r>
              <a:rPr lang="ru-RU" sz="3600" dirty="0"/>
              <a:t>При создании объекта через </a:t>
            </a:r>
            <a:r>
              <a:rPr lang="ru-RU" sz="3600" dirty="0" err="1"/>
              <a:t>new</a:t>
            </a:r>
            <a:r>
              <a:rPr lang="ru-RU" sz="3600" dirty="0"/>
              <a:t>, в его прототип __</a:t>
            </a:r>
            <a:r>
              <a:rPr lang="ru-RU" sz="3600" dirty="0" err="1"/>
              <a:t>proto</a:t>
            </a:r>
            <a:r>
              <a:rPr lang="ru-RU" sz="3600" dirty="0"/>
              <a:t>__ записывается ссылка из </a:t>
            </a:r>
            <a:r>
              <a:rPr lang="ru-RU" sz="3600" b="1" dirty="0" err="1"/>
              <a:t>prototype</a:t>
            </a:r>
            <a:r>
              <a:rPr lang="ru-RU" sz="3600" dirty="0"/>
              <a:t> функции-конструктора.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Свойство</a:t>
            </a:r>
            <a:r>
              <a:rPr lang="en-US" sz="4400" dirty="0"/>
              <a:t> </a:t>
            </a:r>
            <a:r>
              <a:rPr lang="en-US" sz="4400" dirty="0" err="1" smtClean="0"/>
              <a:t>F.prototype</a:t>
            </a:r>
            <a:endParaRPr lang="en-US" sz="4400" dirty="0" smtClean="0"/>
          </a:p>
          <a:p>
            <a:endParaRPr lang="en-US" sz="4400" dirty="0"/>
          </a:p>
          <a:p>
            <a:r>
              <a:rPr lang="ru-RU" sz="3600" dirty="0"/>
              <a:t>Чтобы новым объектам автоматически ставить прототип, конструктору ставится свойство </a:t>
            </a:r>
            <a:r>
              <a:rPr lang="ru-RU" sz="3600" b="1" dirty="0" err="1"/>
              <a:t>prototype</a:t>
            </a:r>
            <a:r>
              <a:rPr lang="ru-RU" sz="3600" dirty="0"/>
              <a:t>.</a:t>
            </a:r>
          </a:p>
          <a:p>
            <a:endParaRPr lang="ru-RU" sz="3600" dirty="0"/>
          </a:p>
          <a:p>
            <a:r>
              <a:rPr lang="ru-RU" sz="3600" dirty="0"/>
              <a:t>При создании объекта через </a:t>
            </a:r>
            <a:r>
              <a:rPr lang="ru-RU" sz="3600" dirty="0" err="1"/>
              <a:t>new</a:t>
            </a:r>
            <a:r>
              <a:rPr lang="ru-RU" sz="3600" dirty="0"/>
              <a:t>, в его прототип __</a:t>
            </a:r>
            <a:r>
              <a:rPr lang="ru-RU" sz="3600" dirty="0" err="1"/>
              <a:t>proto</a:t>
            </a:r>
            <a:r>
              <a:rPr lang="ru-RU" sz="3600" dirty="0"/>
              <a:t>__ записывается ссылка из </a:t>
            </a:r>
            <a:r>
              <a:rPr lang="ru-RU" sz="3600" b="1" dirty="0" err="1"/>
              <a:t>prototype</a:t>
            </a:r>
            <a:r>
              <a:rPr lang="ru-RU" sz="3600" dirty="0"/>
              <a:t> функции-конструктора.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7285" y="2433935"/>
            <a:ext cx="9301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/>
              <a:t>ООП в функциональном стиле</a:t>
            </a:r>
            <a:endParaRPr lang="ru-RU" sz="5400" dirty="0" smtClean="0"/>
          </a:p>
        </p:txBody>
      </p:sp>
    </p:spTree>
    <p:extLst>
      <p:ext uri="{BB962C8B-B14F-4D97-AF65-F5344CB8AC3E}">
        <p14:creationId xmlns:p14="http://schemas.microsoft.com/office/powerpoint/2010/main" val="1319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Свойство</a:t>
            </a:r>
            <a:r>
              <a:rPr lang="en-US" sz="4400" dirty="0"/>
              <a:t> </a:t>
            </a:r>
            <a:r>
              <a:rPr lang="en-US" sz="4400" dirty="0" err="1" smtClean="0"/>
              <a:t>F.prototype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2800" dirty="0" err="1"/>
              <a:t>var</a:t>
            </a:r>
            <a:r>
              <a:rPr lang="en-US" sz="2800" dirty="0"/>
              <a:t> animal = {</a:t>
            </a:r>
          </a:p>
          <a:p>
            <a:r>
              <a:rPr lang="en-US" sz="2800" dirty="0"/>
              <a:t>  </a:t>
            </a:r>
            <a:r>
              <a:rPr lang="ru-RU" sz="2800" dirty="0" smtClean="0"/>
              <a:t>  </a:t>
            </a:r>
            <a:r>
              <a:rPr lang="en-US" sz="2800" dirty="0" smtClean="0"/>
              <a:t>eats</a:t>
            </a:r>
            <a:r>
              <a:rPr lang="en-US" sz="2800" dirty="0"/>
              <a:t>: true</a:t>
            </a:r>
          </a:p>
          <a:p>
            <a:r>
              <a:rPr lang="en-US" sz="2800" dirty="0" smtClean="0"/>
              <a:t>};</a:t>
            </a:r>
            <a:endParaRPr lang="ru-RU" sz="2800" dirty="0" smtClean="0"/>
          </a:p>
          <a:p>
            <a:endParaRPr lang="en-US" sz="2800" dirty="0"/>
          </a:p>
          <a:p>
            <a:r>
              <a:rPr lang="en-US" sz="2800" dirty="0"/>
              <a:t>function Rabbit(name) {</a:t>
            </a:r>
          </a:p>
          <a:p>
            <a:r>
              <a:rPr lang="en-US" sz="2800" dirty="0"/>
              <a:t>  </a:t>
            </a:r>
            <a:r>
              <a:rPr lang="ru-RU" sz="2800" dirty="0" smtClean="0"/>
              <a:t>  </a:t>
            </a:r>
            <a:r>
              <a:rPr lang="en-US" sz="2800" dirty="0" smtClean="0"/>
              <a:t>this.name </a:t>
            </a:r>
            <a:r>
              <a:rPr lang="en-US" sz="2800" dirty="0"/>
              <a:t>= name;</a:t>
            </a:r>
          </a:p>
          <a:p>
            <a:r>
              <a:rPr lang="en-US" sz="2800" dirty="0" smtClean="0"/>
              <a:t>}</a:t>
            </a:r>
            <a:endParaRPr lang="ru-RU" sz="2800" dirty="0" smtClean="0"/>
          </a:p>
          <a:p>
            <a:endParaRPr lang="en-US" sz="2800" dirty="0"/>
          </a:p>
          <a:p>
            <a:r>
              <a:rPr lang="en-US" sz="2800" dirty="0" err="1"/>
              <a:t>Rabbit.</a:t>
            </a:r>
            <a:r>
              <a:rPr lang="en-US" sz="2800" b="1" dirty="0" err="1"/>
              <a:t>prototype</a:t>
            </a:r>
            <a:r>
              <a:rPr lang="en-US" sz="2800" dirty="0"/>
              <a:t> = animal</a:t>
            </a:r>
            <a:r>
              <a:rPr lang="en-US" sz="2800" dirty="0" smtClean="0"/>
              <a:t>;</a:t>
            </a:r>
            <a:endParaRPr lang="en-US" sz="2800" dirty="0"/>
          </a:p>
          <a:p>
            <a:r>
              <a:rPr lang="en-US" sz="2800" dirty="0" err="1"/>
              <a:t>var</a:t>
            </a:r>
            <a:r>
              <a:rPr lang="en-US" sz="2800" dirty="0"/>
              <a:t> rabbit = new Rabbit("</a:t>
            </a:r>
            <a:r>
              <a:rPr lang="ru-RU" sz="2800" dirty="0"/>
              <a:t>Кроль"); //  </a:t>
            </a:r>
            <a:r>
              <a:rPr lang="en-US" sz="2800" dirty="0" err="1"/>
              <a:t>rabbit.__proto</a:t>
            </a:r>
            <a:r>
              <a:rPr lang="en-US" sz="2800" dirty="0"/>
              <a:t>__ == </a:t>
            </a:r>
            <a:r>
              <a:rPr lang="en-US" sz="2800" dirty="0" smtClean="0"/>
              <a:t>animal</a:t>
            </a:r>
            <a:endParaRPr lang="en-US" sz="2800" dirty="0"/>
          </a:p>
          <a:p>
            <a:r>
              <a:rPr lang="en-US" sz="2800" dirty="0"/>
              <a:t>alert( </a:t>
            </a:r>
            <a:r>
              <a:rPr lang="en-US" sz="2800" dirty="0" err="1"/>
              <a:t>rabbit.eats</a:t>
            </a:r>
            <a:r>
              <a:rPr lang="en-US" sz="2800" dirty="0"/>
              <a:t> ); // true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Свойство</a:t>
            </a:r>
            <a:r>
              <a:rPr lang="en-US" sz="4400" dirty="0"/>
              <a:t> </a:t>
            </a:r>
            <a:r>
              <a:rPr lang="en-US" sz="4400" dirty="0" err="1" smtClean="0"/>
              <a:t>F.prototype</a:t>
            </a:r>
            <a:endParaRPr lang="en-US" sz="4400" dirty="0" smtClean="0"/>
          </a:p>
          <a:p>
            <a:endParaRPr lang="en-US" sz="4400" dirty="0"/>
          </a:p>
          <a:p>
            <a:r>
              <a:rPr lang="ru-RU" sz="3600" b="1" dirty="0" smtClean="0"/>
              <a:t>Свойство </a:t>
            </a:r>
            <a:r>
              <a:rPr lang="en-US" sz="3600" b="1" dirty="0" smtClean="0"/>
              <a:t>prototype </a:t>
            </a:r>
            <a:r>
              <a:rPr lang="ru-RU" sz="3600" b="1" dirty="0"/>
              <a:t>имеет смысл только у </a:t>
            </a:r>
            <a:r>
              <a:rPr lang="ru-RU" sz="3600" b="1" dirty="0" smtClean="0"/>
              <a:t>конструктора</a:t>
            </a:r>
            <a:r>
              <a:rPr lang="en-US" sz="3600" b="1" dirty="0" smtClean="0"/>
              <a:t>.</a:t>
            </a:r>
          </a:p>
          <a:p>
            <a:endParaRPr lang="en-US" sz="3600" b="1" dirty="0"/>
          </a:p>
          <a:p>
            <a:r>
              <a:rPr lang="ru-RU" sz="2800" dirty="0" smtClean="0"/>
              <a:t>Свойство </a:t>
            </a:r>
            <a:r>
              <a:rPr lang="ru-RU" sz="2800" dirty="0"/>
              <a:t>с именем </a:t>
            </a:r>
            <a:r>
              <a:rPr lang="ru-RU" sz="2800" dirty="0" err="1"/>
              <a:t>prototype</a:t>
            </a:r>
            <a:r>
              <a:rPr lang="ru-RU" sz="2800" dirty="0"/>
              <a:t> можно указать на любом объекте, но особый смысл оно имеет, лишь если назначено функции-конструктору.</a:t>
            </a:r>
          </a:p>
          <a:p>
            <a:endParaRPr lang="ru-RU" sz="2800" dirty="0"/>
          </a:p>
          <a:p>
            <a:r>
              <a:rPr lang="ru-RU" sz="2800" dirty="0"/>
              <a:t>Само по себе, без вызова оператора </a:t>
            </a:r>
            <a:r>
              <a:rPr lang="ru-RU" sz="2800" dirty="0" err="1"/>
              <a:t>new</a:t>
            </a:r>
            <a:r>
              <a:rPr lang="ru-RU" sz="2800" dirty="0"/>
              <a:t>, оно вообще ничего не делает, его единственное назначение – указывать __</a:t>
            </a:r>
            <a:r>
              <a:rPr lang="ru-RU" sz="2800" dirty="0" err="1"/>
              <a:t>proto</a:t>
            </a:r>
            <a:r>
              <a:rPr lang="ru-RU" sz="2800" dirty="0"/>
              <a:t>__ для новых объектов.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16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Свойство</a:t>
            </a:r>
            <a:r>
              <a:rPr lang="en-US" sz="4400" dirty="0"/>
              <a:t> </a:t>
            </a:r>
            <a:r>
              <a:rPr lang="en-US" sz="4400" dirty="0" smtClean="0"/>
              <a:t>constructor</a:t>
            </a:r>
          </a:p>
          <a:p>
            <a:endParaRPr lang="en-US" sz="3600" dirty="0" smtClean="0"/>
          </a:p>
          <a:p>
            <a:r>
              <a:rPr lang="ru-RU" sz="3600" dirty="0"/>
              <a:t>У каждой функции по умолчанию уже есть </a:t>
            </a:r>
            <a:r>
              <a:rPr lang="ru-RU" sz="3600" dirty="0" smtClean="0"/>
              <a:t>свойство</a:t>
            </a:r>
            <a:r>
              <a:rPr lang="en-US" sz="3600" dirty="0" smtClean="0"/>
              <a:t> prototype. </a:t>
            </a:r>
            <a:r>
              <a:rPr lang="ru-RU" sz="3600" dirty="0"/>
              <a:t>Оно содержит объект такого вида</a:t>
            </a:r>
            <a:r>
              <a:rPr lang="ru-RU" sz="3600" dirty="0" smtClean="0"/>
              <a:t>: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200" dirty="0" smtClean="0"/>
              <a:t>function Rabbit() {}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Rabbit.prototype</a:t>
            </a:r>
            <a:r>
              <a:rPr lang="en-US" sz="3200" dirty="0" smtClean="0"/>
              <a:t> = {</a:t>
            </a:r>
          </a:p>
          <a:p>
            <a:r>
              <a:rPr lang="en-US" sz="3200" dirty="0" smtClean="0"/>
              <a:t>    constructor: Rabbit</a:t>
            </a:r>
          </a:p>
          <a:p>
            <a:r>
              <a:rPr lang="en-US" sz="3200" dirty="0" smtClean="0"/>
              <a:t>};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19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Свойство</a:t>
            </a:r>
            <a:r>
              <a:rPr lang="en-US" sz="4400" dirty="0"/>
              <a:t> </a:t>
            </a:r>
            <a:r>
              <a:rPr lang="en-US" sz="4400" dirty="0" smtClean="0"/>
              <a:t>constructor</a:t>
            </a:r>
          </a:p>
          <a:p>
            <a:endParaRPr lang="en-US" sz="3600" dirty="0" smtClean="0"/>
          </a:p>
          <a:p>
            <a:r>
              <a:rPr lang="en-US" sz="2800" dirty="0"/>
              <a:t>function Rabbit() {}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6"/>
                </a:solidFill>
              </a:rPr>
              <a:t>// </a:t>
            </a:r>
            <a:r>
              <a:rPr lang="ru-RU" sz="2800" dirty="0">
                <a:solidFill>
                  <a:schemeClr val="accent6"/>
                </a:solidFill>
              </a:rPr>
              <a:t>в </a:t>
            </a:r>
            <a:r>
              <a:rPr lang="en-US" sz="2800" dirty="0" err="1">
                <a:solidFill>
                  <a:schemeClr val="accent6"/>
                </a:solidFill>
              </a:rPr>
              <a:t>Rabbit.prototype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ru-RU" sz="2800" dirty="0">
                <a:solidFill>
                  <a:schemeClr val="accent6"/>
                </a:solidFill>
              </a:rPr>
              <a:t>есть одно свойство: </a:t>
            </a:r>
            <a:r>
              <a:rPr lang="en-US" sz="2800" dirty="0">
                <a:solidFill>
                  <a:schemeClr val="accent6"/>
                </a:solidFill>
              </a:rPr>
              <a:t>constructor</a:t>
            </a:r>
          </a:p>
          <a:p>
            <a:r>
              <a:rPr lang="en-US" sz="2800" dirty="0" smtClean="0"/>
              <a:t>console.log( </a:t>
            </a:r>
            <a:r>
              <a:rPr lang="en-US" sz="2800" dirty="0" err="1"/>
              <a:t>Object.getOwnPropertyNames</a:t>
            </a:r>
            <a:r>
              <a:rPr lang="en-US" sz="2800" dirty="0"/>
              <a:t>(</a:t>
            </a:r>
            <a:r>
              <a:rPr lang="en-US" sz="2800" dirty="0" err="1"/>
              <a:t>Rabbit.prototype</a:t>
            </a:r>
            <a:r>
              <a:rPr lang="en-US" sz="2800" dirty="0"/>
              <a:t>) ); 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accent6"/>
                </a:solidFill>
              </a:rPr>
              <a:t>// </a:t>
            </a:r>
            <a:r>
              <a:rPr lang="en-US" sz="2800" dirty="0">
                <a:solidFill>
                  <a:schemeClr val="accent6"/>
                </a:solidFill>
              </a:rPr>
              <a:t>constructor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6"/>
                </a:solidFill>
              </a:rPr>
              <a:t>// </a:t>
            </a:r>
            <a:r>
              <a:rPr lang="ru-RU" sz="2800" dirty="0">
                <a:solidFill>
                  <a:schemeClr val="accent6"/>
                </a:solidFill>
              </a:rPr>
              <a:t>оно равно </a:t>
            </a:r>
            <a:r>
              <a:rPr lang="en-US" sz="2800" dirty="0">
                <a:solidFill>
                  <a:schemeClr val="accent6"/>
                </a:solidFill>
              </a:rPr>
              <a:t>Rabbit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onsole.log( </a:t>
            </a:r>
            <a:r>
              <a:rPr lang="en-US" sz="2800" dirty="0" err="1"/>
              <a:t>Rabbit.prototype.</a:t>
            </a:r>
            <a:r>
              <a:rPr lang="en-US" sz="2800" b="1" dirty="0" err="1"/>
              <a:t>constructor</a:t>
            </a:r>
            <a:r>
              <a:rPr lang="en-US" sz="2800" dirty="0"/>
              <a:t> == Rabbit ); </a:t>
            </a:r>
            <a:r>
              <a:rPr lang="en-US" sz="2800" dirty="0">
                <a:solidFill>
                  <a:schemeClr val="accent6"/>
                </a:solidFill>
              </a:rPr>
              <a:t>// true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70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Свойство</a:t>
            </a:r>
            <a:r>
              <a:rPr lang="en-US" sz="4400" dirty="0"/>
              <a:t> </a:t>
            </a:r>
            <a:r>
              <a:rPr lang="en-US" sz="4400" dirty="0" smtClean="0"/>
              <a:t>constructor</a:t>
            </a:r>
          </a:p>
          <a:p>
            <a:endParaRPr lang="en-US" sz="3600" dirty="0" smtClean="0"/>
          </a:p>
          <a:p>
            <a:r>
              <a:rPr lang="en-US" sz="3600" b="1" dirty="0" smtClean="0"/>
              <a:t>constructor</a:t>
            </a:r>
            <a:r>
              <a:rPr lang="en-US" sz="3600" dirty="0" smtClean="0"/>
              <a:t> </a:t>
            </a:r>
            <a:r>
              <a:rPr lang="ru-RU" sz="3600" dirty="0" smtClean="0"/>
              <a:t>бывает полез</a:t>
            </a:r>
            <a:r>
              <a:rPr lang="ru-RU" sz="3600" dirty="0"/>
              <a:t>е</a:t>
            </a:r>
            <a:r>
              <a:rPr lang="ru-RU" sz="3600" dirty="0" smtClean="0"/>
              <a:t>н, </a:t>
            </a:r>
            <a:r>
              <a:rPr lang="ru-RU" sz="3600" dirty="0"/>
              <a:t>когда, получив объект, мы не знаем в точности, какой у него был конструктор (например, сделан вне нашего кода), а нужно создать такой же.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Свойство</a:t>
            </a:r>
            <a:r>
              <a:rPr lang="en-US" sz="4400" dirty="0"/>
              <a:t> </a:t>
            </a:r>
            <a:r>
              <a:rPr lang="en-US" sz="4400" dirty="0" smtClean="0"/>
              <a:t>constructor</a:t>
            </a:r>
          </a:p>
          <a:p>
            <a:endParaRPr lang="en-US" sz="3200" dirty="0" smtClean="0"/>
          </a:p>
          <a:p>
            <a:r>
              <a:rPr lang="en-US" sz="3200" dirty="0"/>
              <a:t>function Rabbit(name) {</a:t>
            </a:r>
          </a:p>
          <a:p>
            <a:r>
              <a:rPr lang="en-US" sz="3200" dirty="0"/>
              <a:t> </a:t>
            </a:r>
            <a:r>
              <a:rPr lang="ru-RU" sz="3200" dirty="0" smtClean="0"/>
              <a:t>   </a:t>
            </a:r>
            <a:r>
              <a:rPr lang="en-US" sz="3200" dirty="0" smtClean="0"/>
              <a:t> </a:t>
            </a:r>
            <a:r>
              <a:rPr lang="en-US" sz="3200" dirty="0"/>
              <a:t>this.name = name;</a:t>
            </a:r>
          </a:p>
          <a:p>
            <a:r>
              <a:rPr lang="en-US" sz="3200" dirty="0"/>
              <a:t>  </a:t>
            </a:r>
            <a:r>
              <a:rPr lang="ru-RU" sz="3200" dirty="0" smtClean="0"/>
              <a:t>   </a:t>
            </a:r>
            <a:r>
              <a:rPr lang="en-US" sz="3200" dirty="0" smtClean="0"/>
              <a:t>console.log( </a:t>
            </a:r>
            <a:r>
              <a:rPr lang="en-US" sz="3200" dirty="0"/>
              <a:t>name );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  <a:p>
            <a:r>
              <a:rPr lang="en-US" sz="3200" dirty="0" err="1"/>
              <a:t>var</a:t>
            </a:r>
            <a:r>
              <a:rPr lang="en-US" sz="3200" dirty="0"/>
              <a:t> rabbit = new Rabbit("</a:t>
            </a:r>
            <a:r>
              <a:rPr lang="ru-RU" sz="3200" dirty="0"/>
              <a:t>Кроль");</a:t>
            </a:r>
          </a:p>
          <a:p>
            <a:endParaRPr lang="ru-RU" sz="3200" dirty="0"/>
          </a:p>
          <a:p>
            <a:r>
              <a:rPr lang="en-US" sz="3200" dirty="0" err="1"/>
              <a:t>var</a:t>
            </a:r>
            <a:r>
              <a:rPr lang="en-US" sz="3200" dirty="0"/>
              <a:t> rabbit2 = new </a:t>
            </a:r>
            <a:r>
              <a:rPr lang="en-US" sz="3200" dirty="0" err="1"/>
              <a:t>rabbit.</a:t>
            </a:r>
            <a:r>
              <a:rPr lang="en-US" sz="3200" b="1" dirty="0" err="1"/>
              <a:t>constructor</a:t>
            </a:r>
            <a:r>
              <a:rPr lang="en-US" sz="3200" dirty="0"/>
              <a:t>("</a:t>
            </a:r>
            <a:r>
              <a:rPr lang="ru-RU" sz="3200" dirty="0"/>
              <a:t>Крольчиха");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8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Встроенные классы в </a:t>
            </a:r>
            <a:r>
              <a:rPr lang="en-US" sz="4400" dirty="0" err="1" smtClean="0"/>
              <a:t>Javascript</a:t>
            </a:r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18" y="1471612"/>
            <a:ext cx="8343765" cy="502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Встроенные классы в </a:t>
            </a:r>
            <a:r>
              <a:rPr lang="en-US" sz="4400" dirty="0" err="1" smtClean="0"/>
              <a:t>Javascript</a:t>
            </a:r>
            <a:endParaRPr lang="en-US" sz="4400" dirty="0" smtClean="0"/>
          </a:p>
          <a:p>
            <a:endParaRPr lang="en-US" sz="4400" dirty="0"/>
          </a:p>
          <a:p>
            <a:r>
              <a:rPr lang="ru-RU" sz="3200" dirty="0"/>
              <a:t>Объект </a:t>
            </a:r>
            <a:r>
              <a:rPr lang="ru-RU" sz="3200" dirty="0" err="1"/>
              <a:t>Object.prototype</a:t>
            </a:r>
            <a:r>
              <a:rPr lang="ru-RU" sz="3200" dirty="0"/>
              <a:t> – вершина иерархии, единственный, у которого __</a:t>
            </a:r>
            <a:r>
              <a:rPr lang="ru-RU" sz="3200" dirty="0" err="1"/>
              <a:t>proto</a:t>
            </a:r>
            <a:r>
              <a:rPr lang="ru-RU" sz="3200" dirty="0"/>
              <a:t>__ равно </a:t>
            </a:r>
            <a:r>
              <a:rPr lang="ru-RU" sz="3200" dirty="0" err="1"/>
              <a:t>null</a:t>
            </a:r>
            <a:r>
              <a:rPr lang="ru-RU" sz="3200" dirty="0"/>
              <a:t>.</a:t>
            </a:r>
          </a:p>
          <a:p>
            <a:endParaRPr lang="ru-RU" sz="3200" dirty="0"/>
          </a:p>
          <a:p>
            <a:r>
              <a:rPr lang="ru-RU" sz="3200" dirty="0"/>
              <a:t>Поэтому говорят, что "все объекты наследуют от </a:t>
            </a:r>
            <a:r>
              <a:rPr lang="ru-RU" sz="3200" dirty="0" err="1"/>
              <a:t>Object</a:t>
            </a:r>
            <a:r>
              <a:rPr lang="ru-RU" sz="3200" dirty="0"/>
              <a:t>", а если более точно, то от </a:t>
            </a:r>
            <a:r>
              <a:rPr lang="ru-RU" sz="3200" dirty="0" err="1"/>
              <a:t>Object.prototype</a:t>
            </a:r>
            <a:r>
              <a:rPr lang="ru-RU" sz="3200" dirty="0" smtClean="0"/>
              <a:t>.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41451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Встроенные классы в </a:t>
            </a:r>
            <a:r>
              <a:rPr lang="en-US" sz="4400" dirty="0" err="1" smtClean="0"/>
              <a:t>Javascript</a:t>
            </a:r>
            <a:endParaRPr lang="en-US" sz="4400" dirty="0" smtClean="0"/>
          </a:p>
          <a:p>
            <a:endParaRPr lang="en-US" sz="4400" dirty="0" smtClean="0"/>
          </a:p>
          <a:p>
            <a:r>
              <a:rPr lang="ru-RU" sz="3600" b="1" dirty="0" smtClean="0"/>
              <a:t>"классом"</a:t>
            </a:r>
            <a:r>
              <a:rPr lang="ru-RU" sz="3600" dirty="0" smtClean="0"/>
              <a:t>, </a:t>
            </a:r>
            <a:r>
              <a:rPr lang="ru-RU" sz="3600" dirty="0"/>
              <a:t>называют функцию-конструктор вместе с её </a:t>
            </a:r>
            <a:r>
              <a:rPr lang="ru-RU" sz="3600" dirty="0" err="1"/>
              <a:t>prototype</a:t>
            </a:r>
            <a:r>
              <a:rPr lang="ru-RU" sz="3600" dirty="0"/>
              <a:t>. Такой способ объявления классов называют </a:t>
            </a:r>
            <a:r>
              <a:rPr lang="ru-RU" sz="3600" b="1" dirty="0" smtClean="0"/>
              <a:t>"</a:t>
            </a:r>
            <a:r>
              <a:rPr lang="ru-RU" sz="3600" b="1" dirty="0" err="1" smtClean="0"/>
              <a:t>прототипным</a:t>
            </a:r>
            <a:r>
              <a:rPr lang="ru-RU" sz="3600" b="1" dirty="0" smtClean="0"/>
              <a:t> стилем ООП"</a:t>
            </a:r>
            <a:r>
              <a:rPr lang="ru-RU" sz="3600" dirty="0" smtClean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985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Встроенные классы в </a:t>
            </a:r>
            <a:r>
              <a:rPr lang="en-US" sz="4400" dirty="0" err="1" smtClean="0"/>
              <a:t>Javascript</a:t>
            </a:r>
            <a:endParaRPr lang="en-US" sz="4400" dirty="0" smtClean="0"/>
          </a:p>
          <a:p>
            <a:endParaRPr lang="en-US" sz="4400" dirty="0" smtClean="0"/>
          </a:p>
          <a:p>
            <a:r>
              <a:rPr lang="ru-RU" sz="3600" b="1" dirty="0" smtClean="0"/>
              <a:t>"классом"</a:t>
            </a:r>
            <a:r>
              <a:rPr lang="ru-RU" sz="3600" dirty="0" smtClean="0"/>
              <a:t>, </a:t>
            </a:r>
            <a:r>
              <a:rPr lang="ru-RU" sz="3600" dirty="0"/>
              <a:t>называют функцию-конструктор вместе с её </a:t>
            </a:r>
            <a:r>
              <a:rPr lang="ru-RU" sz="3600" dirty="0" err="1"/>
              <a:t>prototype</a:t>
            </a:r>
            <a:r>
              <a:rPr lang="ru-RU" sz="3600" dirty="0"/>
              <a:t>. Такой способ объявления классов называют </a:t>
            </a:r>
            <a:r>
              <a:rPr lang="ru-RU" sz="3600" b="1" dirty="0" smtClean="0"/>
              <a:t>"</a:t>
            </a:r>
            <a:r>
              <a:rPr lang="ru-RU" sz="3600" b="1" dirty="0" err="1" smtClean="0"/>
              <a:t>прототипным</a:t>
            </a:r>
            <a:r>
              <a:rPr lang="ru-RU" sz="3600" b="1" dirty="0" smtClean="0"/>
              <a:t> стилем ООП"</a:t>
            </a:r>
            <a:r>
              <a:rPr lang="ru-RU" sz="3600" dirty="0" smtClean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637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ООП</a:t>
            </a:r>
          </a:p>
          <a:p>
            <a:endParaRPr lang="en-US" sz="3200" dirty="0" smtClean="0"/>
          </a:p>
          <a:p>
            <a:r>
              <a:rPr lang="en-US" sz="3200" dirty="0" smtClean="0"/>
              <a:t>function </a:t>
            </a:r>
            <a:r>
              <a:rPr lang="en-US" sz="3200" b="1" dirty="0" smtClean="0"/>
              <a:t>Student</a:t>
            </a:r>
            <a:r>
              <a:rPr lang="en-US" sz="3200" dirty="0" smtClean="0"/>
              <a:t>(name) {</a:t>
            </a:r>
            <a:endParaRPr lang="en-US" sz="3200" dirty="0"/>
          </a:p>
          <a:p>
            <a:r>
              <a:rPr lang="en-US" sz="3200" dirty="0"/>
              <a:t>    </a:t>
            </a:r>
            <a:r>
              <a:rPr lang="en-US" sz="3200" dirty="0" err="1" smtClean="0"/>
              <a:t>this.doSmth</a:t>
            </a:r>
            <a:r>
              <a:rPr lang="en-US" sz="3200" dirty="0"/>
              <a:t>: function() {</a:t>
            </a:r>
          </a:p>
          <a:p>
            <a:r>
              <a:rPr lang="en-US" sz="3200" dirty="0"/>
              <a:t>        alert("</a:t>
            </a:r>
            <a:r>
              <a:rPr lang="ru-RU" sz="3200" dirty="0" smtClean="0"/>
              <a:t>Привет, </a:t>
            </a:r>
            <a:r>
              <a:rPr lang="ru-RU" sz="3200" dirty="0"/>
              <a:t>я </a:t>
            </a:r>
            <a:r>
              <a:rPr lang="ru-RU" sz="3200" dirty="0" smtClean="0"/>
              <a:t>" + </a:t>
            </a:r>
            <a:r>
              <a:rPr lang="en-US" sz="3200" dirty="0" smtClean="0"/>
              <a:t>name</a:t>
            </a:r>
            <a:r>
              <a:rPr lang="en-US" sz="3200" dirty="0"/>
              <a:t>)</a:t>
            </a:r>
          </a:p>
          <a:p>
            <a:r>
              <a:rPr lang="en-US" sz="3200" dirty="0"/>
              <a:t>    }</a:t>
            </a:r>
          </a:p>
          <a:p>
            <a:r>
              <a:rPr lang="en-US" sz="3200" dirty="0" smtClean="0"/>
              <a:t>}</a:t>
            </a:r>
            <a:endParaRPr lang="ru-RU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var</a:t>
            </a:r>
            <a:r>
              <a:rPr lang="en-US" sz="3200" dirty="0" smtClean="0"/>
              <a:t> </a:t>
            </a:r>
            <a:r>
              <a:rPr lang="en-US" sz="3200" dirty="0" err="1" smtClean="0"/>
              <a:t>vasya</a:t>
            </a:r>
            <a:r>
              <a:rPr lang="en-US" sz="3200" dirty="0" smtClean="0"/>
              <a:t> = new </a:t>
            </a:r>
            <a:r>
              <a:rPr lang="en-US" sz="3200" b="1" dirty="0"/>
              <a:t>Student</a:t>
            </a:r>
            <a:r>
              <a:rPr lang="en-US" sz="3200" dirty="0" smtClean="0"/>
              <a:t>("</a:t>
            </a:r>
            <a:r>
              <a:rPr lang="ru-RU" sz="3200" dirty="0" smtClean="0"/>
              <a:t>Вася</a:t>
            </a:r>
            <a:r>
              <a:rPr lang="en-US" sz="3200" dirty="0" smtClean="0"/>
              <a:t>");</a:t>
            </a:r>
            <a:endParaRPr lang="ru-RU" sz="3200" dirty="0" smtClean="0"/>
          </a:p>
          <a:p>
            <a:r>
              <a:rPr lang="en-US" sz="3200" dirty="0" err="1" smtClean="0"/>
              <a:t>vasya.doSmth</a:t>
            </a:r>
            <a:r>
              <a:rPr lang="en-US" sz="3200" dirty="0" smtClean="0"/>
              <a:t>();</a:t>
            </a:r>
            <a:endParaRPr lang="ru-RU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11568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Класс в функциональном стиле</a:t>
            </a:r>
          </a:p>
          <a:p>
            <a:endParaRPr lang="en-US" sz="2000" dirty="0" smtClean="0"/>
          </a:p>
          <a:p>
            <a:r>
              <a:rPr lang="en-US" sz="2000" dirty="0" smtClean="0"/>
              <a:t>function </a:t>
            </a:r>
            <a:r>
              <a:rPr lang="en-US" sz="2000" dirty="0"/>
              <a:t>Animal(name) {</a:t>
            </a:r>
          </a:p>
          <a:p>
            <a:r>
              <a:rPr lang="en-US" sz="2000" dirty="0"/>
              <a:t> </a:t>
            </a:r>
            <a:r>
              <a:rPr lang="ru-RU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err="1"/>
              <a:t>this.speed</a:t>
            </a:r>
            <a:r>
              <a:rPr lang="en-US" sz="2000" dirty="0"/>
              <a:t> = 0;</a:t>
            </a:r>
          </a:p>
          <a:p>
            <a:r>
              <a:rPr lang="en-US" sz="2000" dirty="0"/>
              <a:t>  </a:t>
            </a:r>
            <a:r>
              <a:rPr lang="ru-RU" sz="2000" dirty="0" smtClean="0"/>
              <a:t>  </a:t>
            </a:r>
            <a:r>
              <a:rPr lang="en-US" sz="2000" dirty="0" smtClean="0"/>
              <a:t>this.name </a:t>
            </a:r>
            <a:r>
              <a:rPr lang="en-US" sz="2000" dirty="0"/>
              <a:t>= name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ru-RU" sz="2000" dirty="0" smtClean="0"/>
              <a:t>  </a:t>
            </a:r>
            <a:r>
              <a:rPr lang="en-US" sz="2000" dirty="0" err="1" smtClean="0"/>
              <a:t>this.run</a:t>
            </a:r>
            <a:r>
              <a:rPr lang="en-US" sz="2000" dirty="0" smtClean="0"/>
              <a:t> </a:t>
            </a:r>
            <a:r>
              <a:rPr lang="en-US" sz="2000" dirty="0"/>
              <a:t>= function(speed) {</a:t>
            </a:r>
          </a:p>
          <a:p>
            <a:r>
              <a:rPr lang="en-US" sz="2000" dirty="0"/>
              <a:t>    </a:t>
            </a:r>
            <a:r>
              <a:rPr lang="ru-RU" sz="2000" dirty="0" smtClean="0"/>
              <a:t>    </a:t>
            </a:r>
            <a:r>
              <a:rPr lang="en-US" sz="2000" dirty="0" err="1" smtClean="0"/>
              <a:t>this.speed</a:t>
            </a:r>
            <a:r>
              <a:rPr lang="en-US" sz="2000" dirty="0" smtClean="0"/>
              <a:t> </a:t>
            </a:r>
            <a:r>
              <a:rPr lang="en-US" sz="2000" dirty="0"/>
              <a:t>+= speed;</a:t>
            </a:r>
          </a:p>
          <a:p>
            <a:r>
              <a:rPr lang="en-US" sz="2000" dirty="0"/>
              <a:t>    </a:t>
            </a:r>
            <a:r>
              <a:rPr lang="ru-RU" sz="2000" dirty="0" smtClean="0"/>
              <a:t>    </a:t>
            </a:r>
            <a:r>
              <a:rPr lang="en-US" sz="2000" dirty="0" smtClean="0"/>
              <a:t>console.log( </a:t>
            </a:r>
            <a:r>
              <a:rPr lang="en-US" sz="2000" dirty="0"/>
              <a:t>this.name + ' </a:t>
            </a:r>
            <a:r>
              <a:rPr lang="ru-RU" sz="2000" dirty="0"/>
              <a:t>бежит, скорость ' + </a:t>
            </a:r>
            <a:r>
              <a:rPr lang="en-US" sz="2000" dirty="0" err="1"/>
              <a:t>this.speed</a:t>
            </a:r>
            <a:r>
              <a:rPr lang="en-US" sz="2000" dirty="0"/>
              <a:t> );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};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smtClean="0"/>
              <a:t>  </a:t>
            </a:r>
            <a:r>
              <a:rPr lang="en-US" sz="2000" dirty="0" err="1" smtClean="0"/>
              <a:t>this.stop</a:t>
            </a:r>
            <a:r>
              <a:rPr lang="en-US" sz="2000" dirty="0" smtClean="0"/>
              <a:t> </a:t>
            </a:r>
            <a:r>
              <a:rPr lang="en-US" sz="2000" dirty="0"/>
              <a:t>= function() {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</a:t>
            </a:r>
            <a:r>
              <a:rPr lang="en-US" sz="2000" dirty="0" err="1" smtClean="0"/>
              <a:t>this.speed</a:t>
            </a:r>
            <a:r>
              <a:rPr lang="en-US" sz="2000" dirty="0" smtClean="0"/>
              <a:t> </a:t>
            </a:r>
            <a:r>
              <a:rPr lang="en-US" sz="2000" dirty="0"/>
              <a:t>= 0;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console.log( </a:t>
            </a:r>
            <a:r>
              <a:rPr lang="en-US" sz="2000" dirty="0"/>
              <a:t>this.name + ' </a:t>
            </a:r>
            <a:r>
              <a:rPr lang="ru-RU" sz="2000" dirty="0"/>
              <a:t>стоит' );</a:t>
            </a:r>
          </a:p>
          <a:p>
            <a:r>
              <a:rPr lang="ru-RU" sz="2000" dirty="0"/>
              <a:t>  </a:t>
            </a:r>
            <a:r>
              <a:rPr lang="en-US" sz="2000" dirty="0" smtClean="0"/>
              <a:t>  </a:t>
            </a:r>
            <a:r>
              <a:rPr lang="ru-RU" sz="2000" dirty="0" smtClean="0"/>
              <a:t>};</a:t>
            </a:r>
            <a:endParaRPr lang="ru-RU" sz="2000" dirty="0"/>
          </a:p>
          <a:p>
            <a:r>
              <a:rPr lang="ru-RU" sz="2000" dirty="0"/>
              <a:t>};</a:t>
            </a:r>
          </a:p>
          <a:p>
            <a:endParaRPr lang="ru-RU" sz="2000" dirty="0"/>
          </a:p>
          <a:p>
            <a:r>
              <a:rPr lang="en-US" sz="2000" dirty="0" err="1"/>
              <a:t>var</a:t>
            </a:r>
            <a:r>
              <a:rPr lang="en-US" sz="2000" dirty="0"/>
              <a:t> animal = new Animal('</a:t>
            </a:r>
            <a:r>
              <a:rPr lang="ru-RU" sz="2000" dirty="0"/>
              <a:t>Зверь</a:t>
            </a:r>
            <a:r>
              <a:rPr lang="ru-RU" sz="2000" dirty="0" smtClean="0"/>
              <a:t>');</a:t>
            </a:r>
          </a:p>
          <a:p>
            <a:r>
              <a:rPr lang="en-US" sz="2000" dirty="0" err="1" smtClean="0"/>
              <a:t>animal.run</a:t>
            </a:r>
            <a:r>
              <a:rPr lang="en-US" sz="2000" dirty="0" smtClean="0"/>
              <a:t>(</a:t>
            </a:r>
            <a:r>
              <a:rPr lang="ru-RU" sz="2000" dirty="0" smtClean="0"/>
              <a:t>5</a:t>
            </a:r>
            <a:r>
              <a:rPr lang="en-US" sz="2000" dirty="0" smtClean="0"/>
              <a:t>); </a:t>
            </a:r>
            <a:r>
              <a:rPr lang="en-US" sz="2000" dirty="0">
                <a:solidFill>
                  <a:schemeClr val="accent6"/>
                </a:solidFill>
              </a:rPr>
              <a:t>// </a:t>
            </a:r>
            <a:r>
              <a:rPr lang="ru-RU" sz="2000" dirty="0">
                <a:solidFill>
                  <a:schemeClr val="accent6"/>
                </a:solidFill>
              </a:rPr>
              <a:t>Зверь бежит, скорость </a:t>
            </a:r>
            <a:r>
              <a:rPr lang="ru-RU" sz="2000" dirty="0" smtClean="0">
                <a:solidFill>
                  <a:schemeClr val="accent6"/>
                </a:solidFill>
              </a:rPr>
              <a:t>5</a:t>
            </a:r>
            <a:endParaRPr lang="ru-RU" sz="2000" dirty="0">
              <a:solidFill>
                <a:schemeClr val="accent6"/>
              </a:solidFill>
            </a:endParaRPr>
          </a:p>
          <a:p>
            <a:r>
              <a:rPr lang="en-US" sz="2000" dirty="0" err="1"/>
              <a:t>animal.stop</a:t>
            </a:r>
            <a:r>
              <a:rPr lang="en-US" sz="2000" dirty="0"/>
              <a:t>();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// </a:t>
            </a:r>
            <a:r>
              <a:rPr lang="ru-RU" sz="2000" dirty="0">
                <a:solidFill>
                  <a:schemeClr val="accent6"/>
                </a:solidFill>
              </a:rPr>
              <a:t>Зверь стоит</a:t>
            </a:r>
            <a:endParaRPr lang="ru-RU" sz="20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Класс на прототипах</a:t>
            </a:r>
          </a:p>
          <a:p>
            <a:r>
              <a:rPr lang="ru-RU" sz="2000" dirty="0">
                <a:solidFill>
                  <a:schemeClr val="accent6"/>
                </a:solidFill>
              </a:rPr>
              <a:t>// конструктор</a:t>
            </a:r>
          </a:p>
          <a:p>
            <a:r>
              <a:rPr lang="en-US" sz="2000" dirty="0"/>
              <a:t>function Animal(name) {</a:t>
            </a:r>
          </a:p>
          <a:p>
            <a:r>
              <a:rPr lang="en-US" sz="2000" dirty="0"/>
              <a:t>  </a:t>
            </a:r>
            <a:r>
              <a:rPr lang="ru-RU" sz="2000" dirty="0" smtClean="0"/>
              <a:t>  </a:t>
            </a:r>
            <a:r>
              <a:rPr lang="en-US" sz="2000" dirty="0" smtClean="0"/>
              <a:t>this.name </a:t>
            </a:r>
            <a:r>
              <a:rPr lang="en-US" sz="2000" dirty="0"/>
              <a:t>= name;</a:t>
            </a:r>
          </a:p>
          <a:p>
            <a:r>
              <a:rPr lang="en-US" sz="2000" dirty="0"/>
              <a:t>  </a:t>
            </a:r>
            <a:r>
              <a:rPr lang="ru-RU" sz="2000" dirty="0" smtClean="0"/>
              <a:t>  </a:t>
            </a:r>
            <a:r>
              <a:rPr lang="en-US" sz="2000" dirty="0" err="1" smtClean="0"/>
              <a:t>this.speed</a:t>
            </a:r>
            <a:r>
              <a:rPr lang="en-US" sz="2000" dirty="0" smtClean="0"/>
              <a:t> </a:t>
            </a:r>
            <a:r>
              <a:rPr lang="en-US" sz="2000" dirty="0"/>
              <a:t>=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dirty="0">
                <a:solidFill>
                  <a:schemeClr val="accent6"/>
                </a:solidFill>
              </a:rPr>
              <a:t>// </a:t>
            </a:r>
            <a:r>
              <a:rPr lang="ru-RU" sz="2000" dirty="0">
                <a:solidFill>
                  <a:schemeClr val="accent6"/>
                </a:solidFill>
              </a:rPr>
              <a:t>методы в прототипе</a:t>
            </a:r>
          </a:p>
          <a:p>
            <a:r>
              <a:rPr lang="en-US" sz="2000" dirty="0" err="1"/>
              <a:t>Animal.prototype.run</a:t>
            </a:r>
            <a:r>
              <a:rPr lang="en-US" sz="2000" dirty="0"/>
              <a:t> = function(speed) {</a:t>
            </a:r>
          </a:p>
          <a:p>
            <a:r>
              <a:rPr lang="ru-RU" sz="2000" dirty="0" smtClean="0"/>
              <a:t>  </a:t>
            </a:r>
            <a:r>
              <a:rPr lang="en-US" sz="2000" dirty="0" smtClean="0"/>
              <a:t>  </a:t>
            </a:r>
            <a:r>
              <a:rPr lang="en-US" sz="2000" dirty="0" err="1"/>
              <a:t>this.speed</a:t>
            </a:r>
            <a:r>
              <a:rPr lang="en-US" sz="2000" dirty="0"/>
              <a:t> += speed;</a:t>
            </a:r>
          </a:p>
          <a:p>
            <a:r>
              <a:rPr lang="en-US" sz="2000" dirty="0"/>
              <a:t>  </a:t>
            </a:r>
            <a:r>
              <a:rPr lang="ru-RU" sz="2000" dirty="0" smtClean="0"/>
              <a:t>  </a:t>
            </a:r>
            <a:r>
              <a:rPr lang="en-US" sz="2000" dirty="0" smtClean="0"/>
              <a:t>console.log( </a:t>
            </a:r>
            <a:r>
              <a:rPr lang="en-US" sz="2000" dirty="0"/>
              <a:t>this.name + ' </a:t>
            </a:r>
            <a:r>
              <a:rPr lang="ru-RU" sz="2000" dirty="0"/>
              <a:t>бежит, скорость ' + </a:t>
            </a:r>
            <a:r>
              <a:rPr lang="en-US" sz="2000" dirty="0" err="1"/>
              <a:t>this.speed</a:t>
            </a:r>
            <a:r>
              <a:rPr lang="en-US" sz="2000" dirty="0"/>
              <a:t> );</a:t>
            </a:r>
          </a:p>
          <a:p>
            <a:r>
              <a:rPr lang="en-US" sz="2000" dirty="0"/>
              <a:t>};</a:t>
            </a:r>
          </a:p>
          <a:p>
            <a:r>
              <a:rPr lang="en-US" sz="2000" dirty="0" err="1" smtClean="0"/>
              <a:t>Animal.prototype.stop</a:t>
            </a:r>
            <a:r>
              <a:rPr lang="en-US" sz="2000" dirty="0" smtClean="0"/>
              <a:t> </a:t>
            </a:r>
            <a:r>
              <a:rPr lang="en-US" sz="2000" dirty="0"/>
              <a:t>= function() {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</a:t>
            </a:r>
            <a:r>
              <a:rPr lang="en-US" sz="2000" dirty="0" err="1" smtClean="0"/>
              <a:t>this.speed</a:t>
            </a:r>
            <a:r>
              <a:rPr lang="en-US" sz="2000" dirty="0" smtClean="0"/>
              <a:t> </a:t>
            </a:r>
            <a:r>
              <a:rPr lang="en-US" sz="2000" dirty="0"/>
              <a:t>= 0;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console.log( </a:t>
            </a:r>
            <a:r>
              <a:rPr lang="en-US" sz="2000" dirty="0"/>
              <a:t>this.name + ' </a:t>
            </a:r>
            <a:r>
              <a:rPr lang="ru-RU" sz="2000" dirty="0"/>
              <a:t>стоит' );</a:t>
            </a:r>
          </a:p>
          <a:p>
            <a:r>
              <a:rPr lang="ru-RU" sz="2000" dirty="0" smtClean="0"/>
              <a:t>};</a:t>
            </a:r>
            <a:endParaRPr lang="ru-RU" sz="2000" dirty="0"/>
          </a:p>
          <a:p>
            <a:r>
              <a:rPr lang="en-US" sz="2000" dirty="0" err="1"/>
              <a:t>var</a:t>
            </a:r>
            <a:r>
              <a:rPr lang="en-US" sz="2000" dirty="0"/>
              <a:t> animal = new Animal('</a:t>
            </a:r>
            <a:r>
              <a:rPr lang="ru-RU" sz="2000" dirty="0"/>
              <a:t>Зверь');</a:t>
            </a:r>
          </a:p>
          <a:p>
            <a:r>
              <a:rPr lang="en-US" sz="2000" dirty="0" err="1" smtClean="0"/>
              <a:t>animal.run</a:t>
            </a:r>
            <a:r>
              <a:rPr lang="en-US" sz="2000" dirty="0" smtClean="0"/>
              <a:t>(5</a:t>
            </a:r>
            <a:r>
              <a:rPr lang="en-US" sz="2000" dirty="0"/>
              <a:t>); </a:t>
            </a:r>
            <a:r>
              <a:rPr lang="en-US" sz="2000" dirty="0">
                <a:solidFill>
                  <a:schemeClr val="accent6"/>
                </a:solidFill>
              </a:rPr>
              <a:t>// </a:t>
            </a:r>
            <a:r>
              <a:rPr lang="ru-RU" sz="2000" dirty="0">
                <a:solidFill>
                  <a:schemeClr val="accent6"/>
                </a:solidFill>
              </a:rPr>
              <a:t>Зверь бежит, скорость 5</a:t>
            </a:r>
          </a:p>
          <a:p>
            <a:r>
              <a:rPr lang="en-US" sz="2000" dirty="0" err="1" smtClean="0"/>
              <a:t>animal.stop</a:t>
            </a:r>
            <a:r>
              <a:rPr lang="en-US" sz="2000" dirty="0"/>
              <a:t>(); </a:t>
            </a:r>
            <a:r>
              <a:rPr lang="en-US" sz="2000" dirty="0">
                <a:solidFill>
                  <a:schemeClr val="accent6"/>
                </a:solidFill>
              </a:rPr>
              <a:t>// </a:t>
            </a:r>
            <a:r>
              <a:rPr lang="ru-RU" sz="2000" dirty="0">
                <a:solidFill>
                  <a:schemeClr val="accent6"/>
                </a:solidFill>
              </a:rPr>
              <a:t>Зверь стоит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Сравнение</a:t>
            </a:r>
          </a:p>
          <a:p>
            <a:endParaRPr lang="ru-RU" sz="4400" dirty="0"/>
          </a:p>
          <a:p>
            <a:r>
              <a:rPr lang="ru-RU" sz="3600" dirty="0"/>
              <a:t>Функциональный стиль записывает в каждый объект и свойства и методы, а </a:t>
            </a:r>
            <a:r>
              <a:rPr lang="ru-RU" sz="3600" dirty="0" err="1"/>
              <a:t>прототипный</a:t>
            </a:r>
            <a:r>
              <a:rPr lang="ru-RU" sz="3600" dirty="0"/>
              <a:t> – только свойства. Поэтому </a:t>
            </a:r>
            <a:r>
              <a:rPr lang="ru-RU" sz="3600" dirty="0" err="1"/>
              <a:t>прототипный</a:t>
            </a:r>
            <a:r>
              <a:rPr lang="ru-RU" sz="3600" dirty="0"/>
              <a:t> стиль – быстрее и экономнее по </a:t>
            </a:r>
            <a:r>
              <a:rPr lang="ru-RU" sz="3600" dirty="0" smtClean="0"/>
              <a:t>памяти.</a:t>
            </a:r>
            <a:endParaRPr 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0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Наследование</a:t>
            </a:r>
            <a:endParaRPr lang="en-US" sz="4400" dirty="0" smtClean="0"/>
          </a:p>
          <a:p>
            <a:endParaRPr lang="en-US" sz="4400" dirty="0"/>
          </a:p>
          <a:p>
            <a:r>
              <a:rPr lang="ru-RU" sz="4400" dirty="0" smtClean="0">
                <a:hlinkClick r:id="rId3"/>
              </a:rPr>
              <a:t>Пример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08242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Наследование</a:t>
            </a:r>
            <a:endParaRPr lang="en-US" sz="4400" dirty="0" smtClean="0"/>
          </a:p>
          <a:p>
            <a:endParaRPr lang="en-US" sz="4400" dirty="0"/>
          </a:p>
          <a:p>
            <a:r>
              <a:rPr lang="en-US" sz="3600" dirty="0" err="1"/>
              <a:t>Rabbit.prototype</a:t>
            </a:r>
            <a:r>
              <a:rPr lang="en-US" sz="3600" dirty="0"/>
              <a:t> = </a:t>
            </a:r>
            <a:r>
              <a:rPr lang="en-US" sz="3600" b="1" dirty="0" err="1"/>
              <a:t>Object.create</a:t>
            </a:r>
            <a:r>
              <a:rPr lang="en-US" sz="3600" b="1" dirty="0"/>
              <a:t>(</a:t>
            </a:r>
            <a:r>
              <a:rPr lang="en-US" sz="3600" dirty="0" err="1"/>
              <a:t>Animal.prototype</a:t>
            </a:r>
            <a:r>
              <a:rPr lang="en-US" sz="3600" b="1" dirty="0" smtClean="0"/>
              <a:t>)</a:t>
            </a:r>
            <a:endParaRPr lang="ru-RU" sz="3600" b="1" dirty="0"/>
          </a:p>
          <a:p>
            <a:endParaRPr lang="ru-RU" sz="3600" b="1" dirty="0" smtClean="0"/>
          </a:p>
          <a:p>
            <a:endParaRPr lang="ru-RU" sz="3600" b="1" dirty="0" smtClean="0"/>
          </a:p>
          <a:p>
            <a:r>
              <a:rPr lang="ru-RU" sz="3600" b="1" dirty="0" smtClean="0"/>
              <a:t>Неправильный вариант:</a:t>
            </a:r>
          </a:p>
          <a:p>
            <a:r>
              <a:rPr lang="en-US" sz="3600" dirty="0" err="1" smtClean="0"/>
              <a:t>Rabbit.prototype</a:t>
            </a:r>
            <a:r>
              <a:rPr lang="en-US" sz="3600" dirty="0" smtClean="0"/>
              <a:t> </a:t>
            </a:r>
            <a:r>
              <a:rPr lang="en-US" sz="3600" dirty="0"/>
              <a:t>= </a:t>
            </a:r>
            <a:r>
              <a:rPr lang="en-US" sz="3600" b="1" dirty="0"/>
              <a:t>new</a:t>
            </a:r>
            <a:r>
              <a:rPr lang="en-US" sz="3600" dirty="0"/>
              <a:t> Animal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83954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Вызов конструктора родителя</a:t>
            </a:r>
          </a:p>
          <a:p>
            <a:endParaRPr lang="ru-RU" sz="4400" dirty="0"/>
          </a:p>
          <a:p>
            <a:r>
              <a:rPr lang="en-US" sz="3600" dirty="0"/>
              <a:t>function Rabbit(name) {</a:t>
            </a:r>
          </a:p>
          <a:p>
            <a:r>
              <a:rPr lang="en-US" sz="3600" dirty="0"/>
              <a:t>  </a:t>
            </a:r>
            <a:r>
              <a:rPr lang="ru-RU" sz="3600" dirty="0" smtClean="0"/>
              <a:t>  </a:t>
            </a:r>
            <a:r>
              <a:rPr lang="en-US" sz="3600" dirty="0" err="1" smtClean="0"/>
              <a:t>Animal.</a:t>
            </a:r>
            <a:r>
              <a:rPr lang="en-US" sz="3600" b="1" dirty="0" err="1" smtClean="0"/>
              <a:t>apply</a:t>
            </a:r>
            <a:r>
              <a:rPr lang="en-US" sz="3600" dirty="0" smtClean="0"/>
              <a:t>(this</a:t>
            </a:r>
            <a:r>
              <a:rPr lang="en-US" sz="3600" dirty="0"/>
              <a:t>, arguments);</a:t>
            </a:r>
          </a:p>
          <a:p>
            <a:r>
              <a:rPr lang="en-US" sz="3600" dirty="0"/>
              <a:t>}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156137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Переопределение метода</a:t>
            </a:r>
          </a:p>
          <a:p>
            <a:endParaRPr lang="ru-RU" sz="4400" dirty="0"/>
          </a:p>
          <a:p>
            <a:r>
              <a:rPr lang="ru-RU" sz="3600" dirty="0" smtClean="0"/>
              <a:t>Вызов метода родителя внутри своего</a:t>
            </a:r>
          </a:p>
          <a:p>
            <a:endParaRPr lang="ru-RU" sz="3600" dirty="0"/>
          </a:p>
          <a:p>
            <a:r>
              <a:rPr lang="en-US" sz="2800" dirty="0" err="1" smtClean="0"/>
              <a:t>Rabbit.prototype.run</a:t>
            </a:r>
            <a:r>
              <a:rPr lang="en-US" sz="2800" dirty="0" smtClean="0"/>
              <a:t> </a:t>
            </a:r>
            <a:r>
              <a:rPr lang="en-US" sz="2800" dirty="0"/>
              <a:t>= function() {</a:t>
            </a:r>
          </a:p>
          <a:p>
            <a:r>
              <a:rPr lang="en-US" sz="2800" dirty="0"/>
              <a:t>   </a:t>
            </a:r>
            <a:r>
              <a:rPr lang="ru-RU" sz="2800" dirty="0" smtClean="0"/>
              <a:t>  </a:t>
            </a:r>
            <a:r>
              <a:rPr lang="en-US" sz="2800" dirty="0" smtClean="0">
                <a:solidFill>
                  <a:schemeClr val="accent6"/>
                </a:solidFill>
              </a:rPr>
              <a:t>// </a:t>
            </a:r>
            <a:r>
              <a:rPr lang="ru-RU" sz="2800" dirty="0" smtClean="0">
                <a:solidFill>
                  <a:schemeClr val="accent6"/>
                </a:solidFill>
              </a:rPr>
              <a:t>вызов метод родителя </a:t>
            </a:r>
            <a:r>
              <a:rPr lang="ru-RU" sz="2800" dirty="0" err="1" smtClean="0">
                <a:solidFill>
                  <a:schemeClr val="accent6"/>
                </a:solidFill>
              </a:rPr>
              <a:t>спередачей</a:t>
            </a:r>
            <a:r>
              <a:rPr lang="ru-RU" sz="2800" dirty="0" smtClean="0">
                <a:solidFill>
                  <a:schemeClr val="accent6"/>
                </a:solidFill>
              </a:rPr>
              <a:t> ему текущих аргументов</a:t>
            </a:r>
            <a:endParaRPr lang="ru-RU" sz="2800" dirty="0">
              <a:solidFill>
                <a:schemeClr val="accent6"/>
              </a:solidFill>
            </a:endParaRPr>
          </a:p>
          <a:p>
            <a:r>
              <a:rPr lang="ru-RU" sz="2800" dirty="0"/>
              <a:t>   </a:t>
            </a:r>
            <a:r>
              <a:rPr lang="ru-RU" sz="2800" dirty="0" smtClean="0"/>
              <a:t>  </a:t>
            </a:r>
            <a:r>
              <a:rPr lang="en-US" sz="2800" dirty="0" err="1" smtClean="0"/>
              <a:t>Animal.prototype.run.</a:t>
            </a:r>
            <a:r>
              <a:rPr lang="en-US" sz="2800" b="1" dirty="0" err="1" smtClean="0"/>
              <a:t>apply</a:t>
            </a:r>
            <a:r>
              <a:rPr lang="en-US" sz="2800" b="1" dirty="0" smtClean="0"/>
              <a:t>(this</a:t>
            </a:r>
            <a:r>
              <a:rPr lang="en-US" sz="2800" b="1" dirty="0"/>
              <a:t>, arguments)</a:t>
            </a:r>
            <a:r>
              <a:rPr lang="en-US" sz="2800" dirty="0"/>
              <a:t>;</a:t>
            </a:r>
          </a:p>
          <a:p>
            <a:r>
              <a:rPr lang="en-US" sz="2800" dirty="0"/>
              <a:t>   </a:t>
            </a:r>
            <a:r>
              <a:rPr lang="ru-RU" sz="2800" dirty="0" smtClean="0"/>
              <a:t>  </a:t>
            </a:r>
            <a:r>
              <a:rPr lang="en-US" sz="2800" dirty="0" err="1" smtClean="0"/>
              <a:t>this.jump</a:t>
            </a:r>
            <a:r>
              <a:rPr lang="en-US" sz="2800" dirty="0" smtClean="0"/>
              <a:t>();</a:t>
            </a:r>
            <a:endParaRPr lang="ru-RU" sz="2800" dirty="0" smtClean="0"/>
          </a:p>
          <a:p>
            <a:r>
              <a:rPr lang="en-US" sz="2800" dirty="0" smtClean="0"/>
              <a:t>}</a:t>
            </a:r>
            <a:endParaRPr lang="ru-RU" sz="4400" dirty="0" smtClean="0"/>
          </a:p>
        </p:txBody>
      </p:sp>
    </p:spTree>
    <p:extLst>
      <p:ext uri="{BB962C8B-B14F-4D97-AF65-F5344CB8AC3E}">
        <p14:creationId xmlns:p14="http://schemas.microsoft.com/office/powerpoint/2010/main" val="11984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Классы </a:t>
            </a:r>
            <a:r>
              <a:rPr lang="en-US" sz="4400" dirty="0" smtClean="0"/>
              <a:t>ES 2015</a:t>
            </a:r>
          </a:p>
          <a:p>
            <a:r>
              <a:rPr lang="en-US" sz="2000" b="1" dirty="0" smtClean="0"/>
              <a:t>class</a:t>
            </a:r>
            <a:r>
              <a:rPr lang="en-US" sz="2000" dirty="0" smtClean="0"/>
              <a:t> </a:t>
            </a:r>
            <a:r>
              <a:rPr lang="en-US" sz="2000" dirty="0"/>
              <a:t>Animal {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</a:t>
            </a:r>
            <a:r>
              <a:rPr lang="en-US" sz="2000" b="1" dirty="0" smtClean="0"/>
              <a:t>constructor</a:t>
            </a:r>
            <a:r>
              <a:rPr lang="en-US" sz="2000" dirty="0" smtClean="0"/>
              <a:t>(name</a:t>
            </a:r>
            <a:r>
              <a:rPr lang="en-US" sz="2000" dirty="0"/>
              <a:t>) {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this.name </a:t>
            </a:r>
            <a:r>
              <a:rPr lang="en-US" sz="2000" dirty="0"/>
              <a:t>= name;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}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smtClean="0"/>
              <a:t>  walk</a:t>
            </a:r>
            <a:r>
              <a:rPr lang="en-US" sz="2000" dirty="0"/>
              <a:t>() {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    alert</a:t>
            </a:r>
            <a:r>
              <a:rPr lang="en-US" sz="2000" dirty="0"/>
              <a:t>("I walk: " + this.name);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}</a:t>
            </a:r>
            <a:endParaRPr lang="en-US" sz="2000" dirty="0"/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class Rabbit </a:t>
            </a:r>
            <a:r>
              <a:rPr lang="en-US" sz="2000" b="1" dirty="0"/>
              <a:t>extends</a:t>
            </a:r>
            <a:r>
              <a:rPr lang="en-US" sz="2000" dirty="0"/>
              <a:t> Animal {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 constructor</a:t>
            </a:r>
            <a:r>
              <a:rPr lang="en-US" sz="2000" dirty="0"/>
              <a:t>() {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    </a:t>
            </a:r>
            <a:r>
              <a:rPr lang="en-US" sz="2000" dirty="0" smtClean="0">
                <a:solidFill>
                  <a:schemeClr val="accent6"/>
                </a:solidFill>
              </a:rPr>
              <a:t>    // </a:t>
            </a:r>
            <a:r>
              <a:rPr lang="ru-RU" sz="2000" dirty="0">
                <a:solidFill>
                  <a:schemeClr val="accent6"/>
                </a:solidFill>
              </a:rPr>
              <a:t>вызвать конструктор </a:t>
            </a:r>
            <a:r>
              <a:rPr lang="en-US" sz="2000" dirty="0">
                <a:solidFill>
                  <a:schemeClr val="accent6"/>
                </a:solidFill>
              </a:rPr>
              <a:t>Animal </a:t>
            </a:r>
            <a:r>
              <a:rPr lang="ru-RU" sz="2000" dirty="0">
                <a:solidFill>
                  <a:schemeClr val="accent6"/>
                </a:solidFill>
              </a:rPr>
              <a:t>с аргументом "Кроль"</a:t>
            </a:r>
          </a:p>
          <a:p>
            <a:r>
              <a:rPr lang="ru-RU" sz="2000" b="1" dirty="0"/>
              <a:t>    </a:t>
            </a:r>
            <a:r>
              <a:rPr lang="en-US" sz="2000" b="1" dirty="0" smtClean="0"/>
              <a:t>    super</a:t>
            </a:r>
            <a:r>
              <a:rPr lang="en-US" sz="2000" dirty="0"/>
              <a:t>("</a:t>
            </a:r>
            <a:r>
              <a:rPr lang="ru-RU" sz="2000" dirty="0"/>
              <a:t>Кроль"); </a:t>
            </a:r>
            <a:r>
              <a:rPr lang="ru-RU" sz="2000" dirty="0">
                <a:solidFill>
                  <a:schemeClr val="accent6"/>
                </a:solidFill>
              </a:rPr>
              <a:t>// то же, что и </a:t>
            </a:r>
            <a:r>
              <a:rPr lang="en-US" sz="2000" dirty="0" err="1">
                <a:solidFill>
                  <a:schemeClr val="accent6"/>
                </a:solidFill>
              </a:rPr>
              <a:t>Animal.call</a:t>
            </a:r>
            <a:r>
              <a:rPr lang="en-US" sz="2000" dirty="0">
                <a:solidFill>
                  <a:schemeClr val="accent6"/>
                </a:solidFill>
              </a:rPr>
              <a:t>(this, "</a:t>
            </a:r>
            <a:r>
              <a:rPr lang="ru-RU" sz="2000" dirty="0">
                <a:solidFill>
                  <a:schemeClr val="accent6"/>
                </a:solidFill>
              </a:rPr>
              <a:t>Кроль")</a:t>
            </a:r>
          </a:p>
          <a:p>
            <a:r>
              <a:rPr lang="ru-RU" sz="2000" dirty="0"/>
              <a:t>  </a:t>
            </a:r>
            <a:r>
              <a:rPr lang="en-US" sz="2000" dirty="0" smtClean="0"/>
              <a:t>  </a:t>
            </a:r>
            <a:r>
              <a:rPr lang="ru-RU" sz="2000" dirty="0" smtClean="0"/>
              <a:t>}</a:t>
            </a:r>
            <a:endParaRPr lang="ru-RU" sz="2000" dirty="0"/>
          </a:p>
          <a:p>
            <a:r>
              <a:rPr lang="ru-RU" sz="2000" dirty="0"/>
              <a:t>}</a:t>
            </a:r>
          </a:p>
          <a:p>
            <a:endParaRPr lang="ru-RU" sz="2000" dirty="0"/>
          </a:p>
          <a:p>
            <a:r>
              <a:rPr lang="en-US" sz="2000" dirty="0"/>
              <a:t>new Rabbit().walk(); </a:t>
            </a:r>
            <a:r>
              <a:rPr lang="en-US" sz="2000" dirty="0">
                <a:solidFill>
                  <a:schemeClr val="accent6"/>
                </a:solidFill>
              </a:rPr>
              <a:t>// I walk: </a:t>
            </a:r>
            <a:r>
              <a:rPr lang="ru-RU" sz="2000" dirty="0">
                <a:solidFill>
                  <a:schemeClr val="accent6"/>
                </a:solidFill>
              </a:rPr>
              <a:t>Кроль</a:t>
            </a:r>
            <a:endParaRPr lang="ru-RU" sz="24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Классы </a:t>
            </a:r>
            <a:r>
              <a:rPr lang="en-US" sz="4400" dirty="0" smtClean="0"/>
              <a:t>ES 2015</a:t>
            </a:r>
            <a:endParaRPr lang="en-US" sz="2400" dirty="0">
              <a:solidFill>
                <a:schemeClr val="accent6"/>
              </a:solidFill>
            </a:endParaRPr>
          </a:p>
          <a:p>
            <a:endParaRPr lang="ru-RU" sz="2400" dirty="0" smtClean="0">
              <a:solidFill>
                <a:schemeClr val="accent6"/>
              </a:solidFill>
            </a:endParaRPr>
          </a:p>
          <a:p>
            <a:r>
              <a:rPr lang="ru-RU" sz="3200" dirty="0" smtClean="0"/>
              <a:t>Классы в </a:t>
            </a:r>
            <a:r>
              <a:rPr lang="en-US" sz="3200" dirty="0" smtClean="0"/>
              <a:t>ES 2015 </a:t>
            </a:r>
            <a:r>
              <a:rPr lang="ru-RU" sz="3200" dirty="0" smtClean="0"/>
              <a:t>являются лишь синтаксическим сахаром над прототипами.</a:t>
            </a:r>
            <a:endParaRPr lang="ru-RU" sz="3600" dirty="0" smtClean="0"/>
          </a:p>
          <a:p>
            <a:endParaRPr lang="en-US" sz="2800" dirty="0" smtClean="0"/>
          </a:p>
          <a:p>
            <a:r>
              <a:rPr lang="en-US" sz="2800" dirty="0" smtClean="0"/>
              <a:t>class </a:t>
            </a:r>
            <a:r>
              <a:rPr lang="en-US" sz="2800" dirty="0"/>
              <a:t>Test {</a:t>
            </a:r>
          </a:p>
          <a:p>
            <a:r>
              <a:rPr lang="ru-RU" sz="2800" dirty="0" smtClean="0"/>
              <a:t>    </a:t>
            </a:r>
            <a:r>
              <a:rPr lang="en-US" sz="2800" dirty="0" smtClean="0"/>
              <a:t>constructor</a:t>
            </a:r>
            <a:r>
              <a:rPr lang="en-US" sz="2800" dirty="0"/>
              <a:t>() { }</a:t>
            </a:r>
          </a:p>
          <a:p>
            <a:r>
              <a:rPr lang="ru-RU" sz="2800" dirty="0" smtClean="0"/>
              <a:t>    </a:t>
            </a:r>
            <a:r>
              <a:rPr lang="en-US" sz="2800" dirty="0" err="1" smtClean="0"/>
              <a:t>someMethod</a:t>
            </a:r>
            <a:r>
              <a:rPr lang="en-US" sz="2800" dirty="0"/>
              <a:t>() { }</a:t>
            </a:r>
          </a:p>
          <a:p>
            <a:r>
              <a:rPr lang="en-US" sz="2800" dirty="0" smtClean="0"/>
              <a:t>};</a:t>
            </a:r>
            <a:endParaRPr lang="ru-RU" sz="2800" dirty="0" smtClean="0"/>
          </a:p>
          <a:p>
            <a:endParaRPr lang="en-US" sz="2800" dirty="0"/>
          </a:p>
          <a:p>
            <a:r>
              <a:rPr lang="en-US" sz="2800" dirty="0" err="1"/>
              <a:t>var</a:t>
            </a:r>
            <a:r>
              <a:rPr lang="en-US" sz="2800" dirty="0"/>
              <a:t> a = new Test();</a:t>
            </a:r>
          </a:p>
          <a:p>
            <a:r>
              <a:rPr lang="en-US" sz="2800" dirty="0" err="1"/>
              <a:t>var</a:t>
            </a:r>
            <a:r>
              <a:rPr lang="en-US" sz="2800" dirty="0"/>
              <a:t> b = new Test</a:t>
            </a:r>
            <a:r>
              <a:rPr lang="en-US" sz="2800" dirty="0" smtClean="0"/>
              <a:t>();</a:t>
            </a:r>
            <a:endParaRPr lang="en-US" sz="2800" dirty="0"/>
          </a:p>
          <a:p>
            <a:r>
              <a:rPr lang="en-US" sz="2800" dirty="0"/>
              <a:t>c</a:t>
            </a:r>
            <a:r>
              <a:rPr lang="en-US" sz="2800" dirty="0" smtClean="0"/>
              <a:t>onsole.log(</a:t>
            </a:r>
            <a:r>
              <a:rPr lang="en-US" sz="2800" dirty="0" err="1" smtClean="0"/>
              <a:t>a.someMethod</a:t>
            </a:r>
            <a:r>
              <a:rPr lang="en-US" sz="2800" dirty="0" smtClean="0"/>
              <a:t> </a:t>
            </a:r>
            <a:r>
              <a:rPr lang="en-US" sz="2800" dirty="0"/>
              <a:t>=== </a:t>
            </a:r>
            <a:r>
              <a:rPr lang="en-US" sz="2800" dirty="0" err="1"/>
              <a:t>b.someMethod</a:t>
            </a:r>
            <a:r>
              <a:rPr lang="en-US" sz="2800" dirty="0" smtClean="0"/>
              <a:t>); </a:t>
            </a:r>
            <a:r>
              <a:rPr lang="en-US" sz="2800" dirty="0" smtClean="0">
                <a:solidFill>
                  <a:schemeClr val="accent6"/>
                </a:solidFill>
              </a:rPr>
              <a:t>// true</a:t>
            </a:r>
            <a:endParaRPr lang="en-US" sz="4400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6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ООП</a:t>
            </a:r>
          </a:p>
          <a:p>
            <a:endParaRPr lang="en-US" sz="3200" dirty="0" smtClean="0"/>
          </a:p>
          <a:p>
            <a:r>
              <a:rPr lang="en-US" sz="3200" dirty="0" smtClean="0"/>
              <a:t>function </a:t>
            </a:r>
            <a:r>
              <a:rPr lang="en-US" sz="3200" b="1" dirty="0" smtClean="0"/>
              <a:t>Student</a:t>
            </a:r>
            <a:r>
              <a:rPr lang="en-US" sz="3200" dirty="0" smtClean="0"/>
              <a:t>(name) { … }</a:t>
            </a:r>
          </a:p>
          <a:p>
            <a:endParaRPr lang="en-US" sz="3200" dirty="0"/>
          </a:p>
          <a:p>
            <a:r>
              <a:rPr lang="ru-RU" sz="3200" dirty="0" smtClean="0"/>
              <a:t>Используя терминологию ООП такие функции конструкторы называют </a:t>
            </a:r>
            <a:r>
              <a:rPr lang="ru-RU" sz="3200" b="1" dirty="0" smtClean="0"/>
              <a:t>классами</a:t>
            </a:r>
            <a:r>
              <a:rPr lang="ru-RU" sz="3200" dirty="0" smtClean="0"/>
              <a:t>. В данном случае мы можем сказать, что имеем класс </a:t>
            </a:r>
            <a:r>
              <a:rPr lang="en-US" sz="3200" dirty="0" smtClean="0"/>
              <a:t>Student.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5169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Внутренний и внешний интерфейсы</a:t>
            </a:r>
          </a:p>
          <a:p>
            <a:endParaRPr lang="ru-RU" sz="4400" dirty="0"/>
          </a:p>
          <a:p>
            <a:r>
              <a:rPr lang="ru-RU" sz="3600" b="1" dirty="0"/>
              <a:t>Внутренний интерфейс</a:t>
            </a:r>
            <a:r>
              <a:rPr lang="ru-RU" sz="3600" dirty="0"/>
              <a:t> – это свойства и методы, доступ к которым может быть осуществлен только из других методов объекта, их также называют </a:t>
            </a:r>
            <a:r>
              <a:rPr lang="ru-RU" sz="3600" b="1" dirty="0" smtClean="0"/>
              <a:t>приватными</a:t>
            </a:r>
            <a:r>
              <a:rPr lang="ru-RU" sz="3600" dirty="0" smtClean="0"/>
              <a:t>.</a:t>
            </a:r>
          </a:p>
          <a:p>
            <a:endParaRPr lang="ru-RU" sz="3600" dirty="0"/>
          </a:p>
          <a:p>
            <a:r>
              <a:rPr lang="ru-RU" sz="3600" b="1" dirty="0"/>
              <a:t>Внешний интерфейс</a:t>
            </a:r>
            <a:r>
              <a:rPr lang="ru-RU" sz="3600" dirty="0"/>
              <a:t> – это свойства и методы, доступные снаружи объекта, их называют </a:t>
            </a:r>
            <a:r>
              <a:rPr lang="ru-RU" sz="3600" b="1" dirty="0" smtClean="0"/>
              <a:t>публичными</a:t>
            </a:r>
            <a:r>
              <a:rPr lang="ru-RU" sz="3600" dirty="0" smtClean="0"/>
              <a:t>.</a:t>
            </a:r>
            <a:endParaRPr lang="ru-RU" sz="4400" dirty="0" smtClean="0"/>
          </a:p>
        </p:txBody>
      </p:sp>
    </p:spTree>
    <p:extLst>
      <p:ext uri="{BB962C8B-B14F-4D97-AF65-F5344CB8AC3E}">
        <p14:creationId xmlns:p14="http://schemas.microsoft.com/office/powerpoint/2010/main" val="5146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Публичное и приватное свойство</a:t>
            </a:r>
          </a:p>
          <a:p>
            <a:endParaRPr lang="ru-RU" sz="4400" dirty="0" smtClean="0"/>
          </a:p>
          <a:p>
            <a:r>
              <a:rPr lang="en-US" sz="3200" dirty="0"/>
              <a:t>f</a:t>
            </a:r>
            <a:r>
              <a:rPr lang="en-US" sz="3200" dirty="0" smtClean="0"/>
              <a:t>unction Car (power) {</a:t>
            </a:r>
          </a:p>
          <a:p>
            <a:r>
              <a:rPr lang="ru-RU" sz="3200" dirty="0" smtClean="0"/>
              <a:t>  </a:t>
            </a:r>
            <a:r>
              <a:rPr lang="en-US" sz="3200" dirty="0" smtClean="0"/>
              <a:t>    </a:t>
            </a:r>
            <a:r>
              <a:rPr lang="en-US" sz="3200" dirty="0" err="1" smtClean="0"/>
              <a:t>this.transmission</a:t>
            </a:r>
            <a:r>
              <a:rPr lang="en-US" sz="3200" dirty="0" smtClean="0"/>
              <a:t> </a:t>
            </a:r>
            <a:r>
              <a:rPr lang="en-US" sz="3200" dirty="0"/>
              <a:t>= </a:t>
            </a:r>
            <a:r>
              <a:rPr lang="en-US" sz="3200" dirty="0" smtClean="0"/>
              <a:t>"Manual";</a:t>
            </a:r>
            <a:r>
              <a:rPr lang="en-US" sz="4400" dirty="0" smtClean="0"/>
              <a:t> </a:t>
            </a:r>
            <a:endParaRPr lang="ru-RU" sz="3200" dirty="0" smtClean="0"/>
          </a:p>
          <a:p>
            <a:r>
              <a:rPr lang="en-US" sz="3200" dirty="0" smtClean="0"/>
              <a:t>      console.log</a:t>
            </a:r>
            <a:r>
              <a:rPr lang="en-US" sz="3200" dirty="0" smtClean="0"/>
              <a:t>("</a:t>
            </a:r>
            <a:r>
              <a:rPr lang="ru-RU" sz="3200" dirty="0" smtClean="0"/>
              <a:t>Машина мощностью </a:t>
            </a:r>
            <a:r>
              <a:rPr lang="en-US" sz="3200" dirty="0" smtClean="0"/>
              <a:t>"</a:t>
            </a:r>
            <a:r>
              <a:rPr lang="ru-RU" sz="3200" dirty="0" smtClean="0"/>
              <a:t> + </a:t>
            </a:r>
            <a:r>
              <a:rPr lang="en-US" sz="3200" dirty="0" smtClean="0"/>
              <a:t>power + "</a:t>
            </a:r>
            <a:r>
              <a:rPr lang="ru-RU" sz="3200" dirty="0" smtClean="0"/>
              <a:t>создана</a:t>
            </a:r>
            <a:r>
              <a:rPr lang="en-US" sz="3200" dirty="0" smtClean="0"/>
              <a:t>")</a:t>
            </a:r>
            <a:endParaRPr lang="en-US" sz="3200" dirty="0"/>
          </a:p>
          <a:p>
            <a:r>
              <a:rPr lang="en-US" sz="3200" dirty="0" smtClean="0"/>
              <a:t>}</a:t>
            </a:r>
            <a:endParaRPr lang="ru-RU" sz="3200" dirty="0" smtClean="0"/>
          </a:p>
          <a:p>
            <a:endParaRPr lang="en-US" sz="3200" dirty="0" smtClean="0"/>
          </a:p>
          <a:p>
            <a:r>
              <a:rPr lang="en-US" sz="3200" dirty="0" err="1"/>
              <a:t>v</a:t>
            </a:r>
            <a:r>
              <a:rPr lang="en-US" sz="3200" dirty="0" err="1" smtClean="0"/>
              <a:t>ar</a:t>
            </a:r>
            <a:r>
              <a:rPr lang="en-US" sz="3200" dirty="0" smtClean="0"/>
              <a:t> car = new Car(250);</a:t>
            </a:r>
          </a:p>
          <a:p>
            <a:r>
              <a:rPr lang="en-US" sz="3200" dirty="0" err="1" smtClean="0"/>
              <a:t>car.transmission</a:t>
            </a:r>
            <a:r>
              <a:rPr lang="en-US" sz="3200" dirty="0" smtClean="0"/>
              <a:t> = "Automatic";</a:t>
            </a:r>
            <a:r>
              <a:rPr lang="en-US" sz="36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415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6669" y="528034"/>
            <a:ext cx="106250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Публичное и приватное свойство</a:t>
            </a:r>
          </a:p>
          <a:p>
            <a:endParaRPr lang="ru-RU" sz="4400" dirty="0" smtClean="0"/>
          </a:p>
          <a:p>
            <a:r>
              <a:rPr lang="ru-RU" sz="3600" dirty="0"/>
              <a:t>Локальные переменные, включая параметры конструктора, можно считать приватными свойствами</a:t>
            </a:r>
            <a:r>
              <a:rPr lang="ru-RU" sz="3600" dirty="0" smtClean="0"/>
              <a:t>.</a:t>
            </a:r>
            <a:endParaRPr lang="en-US" sz="3600" dirty="0" smtClean="0"/>
          </a:p>
          <a:p>
            <a:endParaRPr lang="en-US" sz="3600" dirty="0"/>
          </a:p>
          <a:p>
            <a:r>
              <a:rPr lang="ru-RU" sz="3600" dirty="0"/>
              <a:t>Свойства, записанные в </a:t>
            </a:r>
            <a:r>
              <a:rPr lang="ru-RU" sz="3600" b="1" dirty="0" err="1"/>
              <a:t>this</a:t>
            </a:r>
            <a:r>
              <a:rPr lang="ru-RU" sz="3600" dirty="0"/>
              <a:t>, можно считать публичными.</a:t>
            </a:r>
            <a:r>
              <a:rPr lang="en-US" sz="36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5030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2154</Words>
  <Application>Microsoft Office PowerPoint</Application>
  <PresentationFormat>Widescreen</PresentationFormat>
  <Paragraphs>505</Paragraphs>
  <Slides>58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Bronishevsky, Vladislav</dc:creator>
  <cp:lastModifiedBy>Bronishevsky, Vladislav</cp:lastModifiedBy>
  <cp:revision>172</cp:revision>
  <dcterms:created xsi:type="dcterms:W3CDTF">2017-03-26T11:04:31Z</dcterms:created>
  <dcterms:modified xsi:type="dcterms:W3CDTF">2017-04-09T21:11:46Z</dcterms:modified>
</cp:coreProperties>
</file>