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0"/>
  </p:notes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7" r:id="rId23"/>
    <p:sldId id="288" r:id="rId24"/>
    <p:sldId id="285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289" r:id="rId38"/>
    <p:sldId id="290" r:id="rId39"/>
  </p:sldIdLst>
  <p:sldSz cx="12192000" cy="6858000"/>
  <p:notesSz cx="6858000" cy="9144000"/>
  <p:embeddedFontLst>
    <p:embeddedFont>
      <p:font typeface="Calibri Light" panose="020F0302020204030204" pitchFamily="34" charset="0"/>
      <p:regular r:id="rId41"/>
      <p: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74686" autoAdjust="0"/>
  </p:normalViewPr>
  <p:slideViewPr>
    <p:cSldViewPr snapToGrid="0">
      <p:cViewPr varScale="1">
        <p:scale>
          <a:sx n="55" d="100"/>
          <a:sy n="55" d="100"/>
        </p:scale>
        <p:origin x="1278" y="7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85B27-240D-4039-99AE-2665CF48E62F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5796B-85A4-406C-8AD2-8390D85C3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66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75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718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661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170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90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121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146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609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300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306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0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915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991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860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507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431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388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73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98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763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9677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8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5100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1289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9843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4504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4436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1686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5631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0582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98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50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526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758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902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806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04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49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29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26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2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58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33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82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03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74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61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8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01EE-3E99-4FB3-9998-2969A18BC72A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49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nkr.co/edit/sQ3uTxrwGTWLTdwKipE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nkr.co/edit/UieLFzp4jz2ibpfcwOk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lnkr.co/edit/RurdRKVIODW3uiMNzoD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lnkr.co/edit/w8mGPsq9Vm7S7Qff6dsw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aja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nkr.co/edit/w8mGPsq9Vm7S7Qff6ds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lnkr.co/edit/NkQy6dIcXWVDrFzU1BtZ" TargetMode="External"/><Relationship Id="rId5" Type="http://schemas.openxmlformats.org/officeDocument/2006/relationships/hyperlink" Target="https://plnkr.co/edit/N3o3VNlLoN22gVZVJttt" TargetMode="External"/><Relationship Id="rId4" Type="http://schemas.openxmlformats.org/officeDocument/2006/relationships/hyperlink" Target="https://plnkr.co/edit/WZLWNfUleT4eALeIFFV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validation.org/documenta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lnkr.co/edit/R63buVTTXReM75aT8dX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lnkr.co/edit/YmfnK73LqzxXzM65YUm1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nkr.co/edit/h9Hocs2ZiUtUnealzFl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bankrot/qTtv8/2/" TargetMode="External"/><Relationship Id="rId7" Type="http://schemas.openxmlformats.org/officeDocument/2006/relationships/hyperlink" Target="http://jsfiddle.net/bankrot/XVG5b/3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sfiddle.net/bankrot/LGuaz/2/" TargetMode="External"/><Relationship Id="rId5" Type="http://schemas.openxmlformats.org/officeDocument/2006/relationships/hyperlink" Target="http://jsfiddle.net/bankrot/VX9Tr/2/" TargetMode="External"/><Relationship Id="rId4" Type="http://schemas.openxmlformats.org/officeDocument/2006/relationships/hyperlink" Target="http://jsfiddle.net/bankrot/psx39/3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bankrot/rY8mq/2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sfiddle.net/bankrot/eyGh7/2/" TargetMode="External"/><Relationship Id="rId5" Type="http://schemas.openxmlformats.org/officeDocument/2006/relationships/hyperlink" Target="http://jsfiddle.net/bankrot/m2YVX/1/" TargetMode="External"/><Relationship Id="rId4" Type="http://schemas.openxmlformats.org/officeDocument/2006/relationships/hyperlink" Target="http://jsfiddle.net/bankrot/LDFTF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promise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pi.jquery.com/category/deferred-object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company/mailru/blog/269465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.javascript.ru/promis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nkr.co/edit/x8eqZDj4CFSrXjiNiQs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nkr.co/edit/IyrP9sfwq7tDOVOJtiN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nkr.co/edit/IyrP9sfwq7tDOVOJtiN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nkr.co/edit/FbfxNR45fPXfhhsU1V9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1064" y="1043189"/>
            <a:ext cx="106250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ТЕМА </a:t>
            </a:r>
            <a:r>
              <a:rPr lang="en-US" sz="4400" dirty="0"/>
              <a:t>E</a:t>
            </a:r>
            <a:r>
              <a:rPr lang="ru-RU" sz="4400" dirty="0" smtClean="0"/>
              <a:t>.</a:t>
            </a:r>
            <a:br>
              <a:rPr lang="ru-RU" sz="4400" dirty="0" smtClean="0"/>
            </a:br>
            <a:r>
              <a:rPr lang="en-US" sz="4400" dirty="0" smtClean="0"/>
              <a:t>jQuery Validate. AJAX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9574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062507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remote </a:t>
            </a:r>
            <a:r>
              <a:rPr lang="ru-RU" sz="4400" dirty="0" err="1" smtClean="0"/>
              <a:t>валидация</a:t>
            </a:r>
            <a:endParaRPr lang="en-US" sz="4400" dirty="0" smtClean="0"/>
          </a:p>
          <a:p>
            <a:endParaRPr lang="en-US" sz="4400" dirty="0"/>
          </a:p>
          <a:p>
            <a:r>
              <a:rPr lang="en-US" sz="3200" dirty="0"/>
              <a:t>rules: {                </a:t>
            </a:r>
            <a:endParaRPr lang="ru-RU" sz="3200" dirty="0" smtClean="0"/>
          </a:p>
          <a:p>
            <a:r>
              <a:rPr lang="ru-RU" sz="3200" dirty="0"/>
              <a:t> </a:t>
            </a:r>
            <a:r>
              <a:rPr lang="ru-RU" sz="3200" dirty="0" smtClean="0"/>
              <a:t>   </a:t>
            </a:r>
            <a:r>
              <a:rPr lang="en-US" sz="3200" dirty="0" smtClean="0"/>
              <a:t>field: {</a:t>
            </a:r>
            <a:endParaRPr lang="ru-RU" sz="3200" dirty="0" smtClean="0"/>
          </a:p>
          <a:p>
            <a:r>
              <a:rPr lang="ru-RU" sz="3200" dirty="0" smtClean="0"/>
              <a:t>         </a:t>
            </a:r>
            <a:r>
              <a:rPr lang="en-US" sz="3200" dirty="0" smtClean="0"/>
              <a:t>remote</a:t>
            </a:r>
            <a:r>
              <a:rPr lang="en-US" sz="3200" dirty="0"/>
              <a:t>: </a:t>
            </a:r>
            <a:r>
              <a:rPr lang="en-US" sz="3200" dirty="0" smtClean="0"/>
              <a:t>{</a:t>
            </a:r>
            <a:endParaRPr lang="ru-RU" sz="3200" dirty="0" smtClean="0"/>
          </a:p>
          <a:p>
            <a:r>
              <a:rPr lang="ru-RU" sz="3200" dirty="0" smtClean="0"/>
              <a:t>    </a:t>
            </a:r>
            <a:r>
              <a:rPr lang="en-US" sz="3200" dirty="0" smtClean="0"/>
              <a:t>         </a:t>
            </a:r>
            <a:r>
              <a:rPr lang="en-US" sz="3200" dirty="0"/>
              <a:t>url: '</a:t>
            </a:r>
            <a:r>
              <a:rPr lang="en-US" sz="3200" dirty="0" err="1"/>
              <a:t>remote-validation-url:here</a:t>
            </a:r>
            <a:r>
              <a:rPr lang="en-US" sz="3200" dirty="0" smtClean="0"/>
              <a:t>',</a:t>
            </a:r>
            <a:endParaRPr lang="ru-RU" sz="3200" dirty="0" smtClean="0"/>
          </a:p>
          <a:p>
            <a:r>
              <a:rPr lang="ru-RU" sz="3200" dirty="0"/>
              <a:t> </a:t>
            </a:r>
            <a:r>
              <a:rPr lang="ru-RU" sz="3200" dirty="0" smtClean="0"/>
              <a:t>            </a:t>
            </a:r>
            <a:r>
              <a:rPr lang="en-US" sz="3200" dirty="0" smtClean="0"/>
              <a:t>type: 'POST'</a:t>
            </a:r>
          </a:p>
          <a:p>
            <a:r>
              <a:rPr lang="en-US" sz="3200" dirty="0" smtClean="0"/>
              <a:t>         }</a:t>
            </a:r>
          </a:p>
          <a:p>
            <a:r>
              <a:rPr lang="en-US" sz="3200" dirty="0" smtClean="0"/>
              <a:t>    }</a:t>
            </a:r>
          </a:p>
          <a:p>
            <a:r>
              <a:rPr lang="en-US" sz="3200" dirty="0" smtClean="0"/>
              <a:t>}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6001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06250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err="1" smtClean="0"/>
              <a:t>Кастомная</a:t>
            </a:r>
            <a:r>
              <a:rPr lang="en-US" sz="4400" dirty="0" smtClean="0"/>
              <a:t> </a:t>
            </a:r>
            <a:r>
              <a:rPr lang="ru-RU" sz="4400" dirty="0" err="1" smtClean="0"/>
              <a:t>валидация</a:t>
            </a:r>
            <a:endParaRPr lang="en-US" sz="4400" dirty="0" smtClean="0"/>
          </a:p>
          <a:p>
            <a:endParaRPr lang="en-US" sz="4400" dirty="0"/>
          </a:p>
          <a:p>
            <a:r>
              <a:rPr lang="ru-RU" sz="4400" dirty="0" smtClean="0">
                <a:hlinkClick r:id="rId3"/>
              </a:rPr>
              <a:t>Пример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7944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062507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err="1" smtClean="0"/>
              <a:t>Кастомная</a:t>
            </a:r>
            <a:r>
              <a:rPr lang="en-US" sz="4400" dirty="0" smtClean="0"/>
              <a:t> </a:t>
            </a:r>
            <a:r>
              <a:rPr lang="ru-RU" sz="4400" dirty="0" err="1" smtClean="0"/>
              <a:t>валидация</a:t>
            </a:r>
            <a:endParaRPr lang="en-US" sz="4400" dirty="0" smtClean="0"/>
          </a:p>
          <a:p>
            <a:endParaRPr lang="en-US" sz="4400" dirty="0"/>
          </a:p>
          <a:p>
            <a:r>
              <a:rPr lang="en-US" sz="3200" dirty="0" smtClean="0"/>
              <a:t>$.</a:t>
            </a:r>
            <a:r>
              <a:rPr lang="en-US" sz="3200" dirty="0" err="1"/>
              <a:t>validator.addMethod</a:t>
            </a:r>
            <a:r>
              <a:rPr lang="en-US" sz="3200" dirty="0" smtClean="0"/>
              <a:t>(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'</a:t>
            </a:r>
            <a:r>
              <a:rPr lang="en-US" sz="3200" dirty="0" err="1" smtClean="0"/>
              <a:t>custome_rule</a:t>
            </a:r>
            <a:r>
              <a:rPr lang="en-US" sz="3200" dirty="0" smtClean="0"/>
              <a:t>',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</a:t>
            </a:r>
            <a:r>
              <a:rPr lang="en-US" sz="3200" dirty="0" err="1" smtClean="0"/>
              <a:t>validationCallback</a:t>
            </a:r>
            <a:r>
              <a:rPr lang="en-US" sz="3200" dirty="0" smtClean="0"/>
              <a:t>,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'custom message</a:t>
            </a:r>
            <a:r>
              <a:rPr lang="en-US" sz="3200" dirty="0"/>
              <a:t>'</a:t>
            </a:r>
            <a:endParaRPr lang="en-US" sz="3200" dirty="0" smtClean="0"/>
          </a:p>
          <a:p>
            <a:r>
              <a:rPr lang="ru-RU" sz="32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862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06250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Сообщения об ошибках</a:t>
            </a:r>
          </a:p>
          <a:p>
            <a:endParaRPr lang="ru-RU" sz="4400" dirty="0"/>
          </a:p>
          <a:p>
            <a:r>
              <a:rPr lang="ru-RU" sz="4400" dirty="0" smtClean="0">
                <a:hlinkClick r:id="rId3"/>
              </a:rPr>
              <a:t>Пример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4337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06250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Оформление сообщений об ошибках</a:t>
            </a:r>
          </a:p>
          <a:p>
            <a:endParaRPr lang="ru-RU" sz="4400" dirty="0"/>
          </a:p>
          <a:p>
            <a:r>
              <a:rPr lang="ru-RU" sz="4400" dirty="0" smtClean="0">
                <a:hlinkClick r:id="rId3"/>
              </a:rPr>
              <a:t>Приме</a:t>
            </a:r>
            <a:r>
              <a:rPr lang="ru-RU" sz="4400" dirty="0">
                <a:hlinkClick r:id="rId3"/>
              </a:rPr>
              <a:t>р</a:t>
            </a:r>
            <a:r>
              <a:rPr lang="en-US" sz="4400" dirty="0" smtClean="0">
                <a:hlinkClick r:id="rId3"/>
              </a:rPr>
              <a:t> 1</a:t>
            </a:r>
            <a:endParaRPr lang="ru-RU" sz="4400" dirty="0" smtClean="0"/>
          </a:p>
          <a:p>
            <a:r>
              <a:rPr lang="ru-RU" sz="4400" dirty="0">
                <a:hlinkClick r:id="rId4"/>
              </a:rPr>
              <a:t>Пример</a:t>
            </a:r>
            <a:r>
              <a:rPr lang="en-US" sz="4400" dirty="0">
                <a:hlinkClick r:id="rId4"/>
              </a:rPr>
              <a:t> </a:t>
            </a:r>
            <a:r>
              <a:rPr lang="ru-RU" sz="4400" dirty="0" smtClean="0">
                <a:hlinkClick r:id="rId4"/>
              </a:rPr>
              <a:t>2</a:t>
            </a:r>
            <a:r>
              <a:rPr lang="en-US" sz="4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0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102581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AJAX</a:t>
            </a:r>
            <a:endParaRPr lang="ru-RU" sz="4400" dirty="0" smtClean="0"/>
          </a:p>
          <a:p>
            <a:endParaRPr lang="ru-RU" sz="4400" dirty="0"/>
          </a:p>
          <a:p>
            <a:r>
              <a:rPr lang="ru-RU" sz="3600" dirty="0" smtClean="0"/>
              <a:t>Аббревиатура </a:t>
            </a:r>
            <a:r>
              <a:rPr lang="ru-RU" sz="3600" dirty="0"/>
              <a:t>от «</a:t>
            </a:r>
            <a:r>
              <a:rPr lang="ru-RU" sz="3600" b="1" dirty="0" err="1"/>
              <a:t>A</a:t>
            </a:r>
            <a:r>
              <a:rPr lang="ru-RU" sz="3600" dirty="0" err="1"/>
              <a:t>synchronous</a:t>
            </a:r>
            <a:r>
              <a:rPr lang="ru-RU" sz="3600" dirty="0"/>
              <a:t> </a:t>
            </a:r>
            <a:r>
              <a:rPr lang="ru-RU" sz="3600" b="1" dirty="0" err="1"/>
              <a:t>J</a:t>
            </a:r>
            <a:r>
              <a:rPr lang="ru-RU" sz="3600" dirty="0" err="1"/>
              <a:t>avascript</a:t>
            </a:r>
            <a:r>
              <a:rPr lang="ru-RU" sz="3600" dirty="0"/>
              <a:t> </a:t>
            </a:r>
            <a:r>
              <a:rPr lang="ru-RU" sz="3600" b="1" dirty="0" err="1"/>
              <a:t>A</a:t>
            </a:r>
            <a:r>
              <a:rPr lang="ru-RU" sz="3600" dirty="0" err="1"/>
              <a:t>nd</a:t>
            </a:r>
            <a:r>
              <a:rPr lang="ru-RU" sz="3600" dirty="0"/>
              <a:t> </a:t>
            </a:r>
            <a:r>
              <a:rPr lang="ru-RU" sz="3600" b="1" dirty="0" err="1"/>
              <a:t>X</a:t>
            </a:r>
            <a:r>
              <a:rPr lang="ru-RU" sz="3600" dirty="0" err="1"/>
              <a:t>ml</a:t>
            </a:r>
            <a:r>
              <a:rPr lang="ru-RU" sz="3600" dirty="0" smtClean="0"/>
              <a:t>» </a:t>
            </a:r>
            <a:r>
              <a:rPr lang="ru-RU" sz="3600" dirty="0"/>
              <a:t>– технология обращения к серверу без перезагрузки страницы</a:t>
            </a:r>
            <a:r>
              <a:rPr lang="ru-RU" sz="3600" dirty="0" smtClean="0"/>
              <a:t>.</a:t>
            </a:r>
          </a:p>
          <a:p>
            <a:endParaRPr lang="ru-RU" sz="3600" dirty="0"/>
          </a:p>
          <a:p>
            <a:r>
              <a:rPr lang="ru-RU" sz="3600" dirty="0"/>
              <a:t>Под AJAX подразумевают любое общение с сервером без перезагрузки страницы, организованное при помощи </a:t>
            </a:r>
            <a:r>
              <a:rPr lang="ru-RU" sz="3600" dirty="0" err="1"/>
              <a:t>JavaScript</a:t>
            </a:r>
            <a:r>
              <a:rPr lang="ru-RU" sz="3600" dirty="0"/>
              <a:t>.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08820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10258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XMLHttpRequest</a:t>
            </a:r>
            <a:endParaRPr lang="en-US" sz="4400" dirty="0"/>
          </a:p>
          <a:p>
            <a:endParaRPr lang="ru-RU" sz="4400" dirty="0" smtClean="0"/>
          </a:p>
          <a:p>
            <a:r>
              <a:rPr lang="ru-RU" sz="3600" dirty="0"/>
              <a:t>Объект </a:t>
            </a:r>
            <a:r>
              <a:rPr lang="ru-RU" sz="3600" dirty="0" err="1"/>
              <a:t>XMLHttpRequest</a:t>
            </a:r>
            <a:r>
              <a:rPr lang="ru-RU" sz="3600" dirty="0"/>
              <a:t> (или, как его кратко называют, «XHR») дает возможность из </a:t>
            </a:r>
            <a:r>
              <a:rPr lang="ru-RU" sz="3600" dirty="0" err="1"/>
              <a:t>JavaScript</a:t>
            </a:r>
            <a:r>
              <a:rPr lang="ru-RU" sz="3600" dirty="0"/>
              <a:t> делать HTTP-запросы к серверу без перезагрузки страницы.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1482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1025813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Пример использования</a:t>
            </a:r>
            <a:br>
              <a:rPr lang="ru-RU" sz="4400" dirty="0" smtClean="0"/>
            </a:br>
            <a:endParaRPr lang="ru-RU" sz="1200" dirty="0" smtClean="0"/>
          </a:p>
          <a:p>
            <a:r>
              <a:rPr lang="ru-RU" sz="2200" dirty="0" smtClean="0">
                <a:solidFill>
                  <a:schemeClr val="accent6"/>
                </a:solidFill>
              </a:rPr>
              <a:t>// </a:t>
            </a:r>
            <a:r>
              <a:rPr lang="ru-RU" sz="2200" dirty="0">
                <a:solidFill>
                  <a:schemeClr val="accent6"/>
                </a:solidFill>
              </a:rPr>
              <a:t>1. Создаём новый объект </a:t>
            </a:r>
            <a:r>
              <a:rPr lang="en-US" sz="2200" dirty="0" err="1">
                <a:solidFill>
                  <a:schemeClr val="accent6"/>
                </a:solidFill>
              </a:rPr>
              <a:t>XMLHttpRequest</a:t>
            </a:r>
            <a:endParaRPr lang="en-US" sz="2200" dirty="0">
              <a:solidFill>
                <a:schemeClr val="accent6"/>
              </a:solidFill>
            </a:endParaRPr>
          </a:p>
          <a:p>
            <a:r>
              <a:rPr lang="en-US" sz="2200" dirty="0" err="1"/>
              <a:t>var</a:t>
            </a:r>
            <a:r>
              <a:rPr lang="en-US" sz="2200" dirty="0"/>
              <a:t> </a:t>
            </a:r>
            <a:r>
              <a:rPr lang="en-US" sz="2200" dirty="0" err="1"/>
              <a:t>xhr</a:t>
            </a:r>
            <a:r>
              <a:rPr lang="en-US" sz="2200" dirty="0"/>
              <a:t> = new </a:t>
            </a:r>
            <a:r>
              <a:rPr lang="en-US" sz="2200" dirty="0" err="1"/>
              <a:t>XMLHttpRequest</a:t>
            </a:r>
            <a:r>
              <a:rPr lang="en-US" sz="2200" dirty="0"/>
              <a:t>();</a:t>
            </a:r>
          </a:p>
          <a:p>
            <a:endParaRPr lang="en-US" sz="2200" dirty="0"/>
          </a:p>
          <a:p>
            <a:r>
              <a:rPr lang="en-US" sz="2200" dirty="0">
                <a:solidFill>
                  <a:schemeClr val="accent6"/>
                </a:solidFill>
              </a:rPr>
              <a:t>// 2. </a:t>
            </a:r>
            <a:r>
              <a:rPr lang="ru-RU" sz="2200" dirty="0">
                <a:solidFill>
                  <a:schemeClr val="accent6"/>
                </a:solidFill>
              </a:rPr>
              <a:t>Конфигурируем его: </a:t>
            </a:r>
            <a:r>
              <a:rPr lang="en-US" sz="2200" dirty="0">
                <a:solidFill>
                  <a:schemeClr val="accent6"/>
                </a:solidFill>
              </a:rPr>
              <a:t>GET-</a:t>
            </a:r>
            <a:r>
              <a:rPr lang="ru-RU" sz="2200" dirty="0">
                <a:solidFill>
                  <a:schemeClr val="accent6"/>
                </a:solidFill>
              </a:rPr>
              <a:t>запрос на </a:t>
            </a:r>
            <a:r>
              <a:rPr lang="en-US" sz="2200" dirty="0">
                <a:solidFill>
                  <a:schemeClr val="accent6"/>
                </a:solidFill>
              </a:rPr>
              <a:t>URL '</a:t>
            </a:r>
            <a:r>
              <a:rPr lang="en-US" sz="2200" dirty="0" err="1">
                <a:solidFill>
                  <a:schemeClr val="accent6"/>
                </a:solidFill>
              </a:rPr>
              <a:t>phones.json</a:t>
            </a:r>
            <a:r>
              <a:rPr lang="en-US" sz="2200" dirty="0">
                <a:solidFill>
                  <a:schemeClr val="accent6"/>
                </a:solidFill>
              </a:rPr>
              <a:t>'</a:t>
            </a:r>
          </a:p>
          <a:p>
            <a:r>
              <a:rPr lang="en-US" sz="2200" dirty="0" err="1"/>
              <a:t>xhr.open</a:t>
            </a:r>
            <a:r>
              <a:rPr lang="en-US" sz="2200" dirty="0"/>
              <a:t>('GET', '</a:t>
            </a:r>
            <a:r>
              <a:rPr lang="en-US" sz="2200" dirty="0" err="1"/>
              <a:t>phones.json</a:t>
            </a:r>
            <a:r>
              <a:rPr lang="en-US" sz="2200" dirty="0"/>
              <a:t>', false);</a:t>
            </a:r>
          </a:p>
          <a:p>
            <a:endParaRPr lang="en-US" sz="2200" dirty="0"/>
          </a:p>
          <a:p>
            <a:r>
              <a:rPr lang="en-US" sz="2200" dirty="0">
                <a:solidFill>
                  <a:schemeClr val="accent6"/>
                </a:solidFill>
              </a:rPr>
              <a:t>// 3. </a:t>
            </a:r>
            <a:r>
              <a:rPr lang="ru-RU" sz="2200" dirty="0">
                <a:solidFill>
                  <a:schemeClr val="accent6"/>
                </a:solidFill>
              </a:rPr>
              <a:t>Отсылаем запрос</a:t>
            </a:r>
          </a:p>
          <a:p>
            <a:r>
              <a:rPr lang="en-US" sz="2200" dirty="0" err="1"/>
              <a:t>xhr.send</a:t>
            </a:r>
            <a:r>
              <a:rPr lang="en-US" sz="2200" dirty="0"/>
              <a:t>();</a:t>
            </a:r>
          </a:p>
          <a:p>
            <a:endParaRPr lang="en-US" sz="2200" dirty="0"/>
          </a:p>
          <a:p>
            <a:r>
              <a:rPr lang="en-US" sz="2200" dirty="0">
                <a:solidFill>
                  <a:schemeClr val="accent6"/>
                </a:solidFill>
              </a:rPr>
              <a:t>// 4. </a:t>
            </a:r>
            <a:r>
              <a:rPr lang="ru-RU" sz="2200" dirty="0">
                <a:solidFill>
                  <a:schemeClr val="accent6"/>
                </a:solidFill>
              </a:rPr>
              <a:t>Если код ответа сервера не 200, то это ошибка</a:t>
            </a:r>
          </a:p>
          <a:p>
            <a:r>
              <a:rPr lang="en-US" sz="2200" dirty="0"/>
              <a:t>if (</a:t>
            </a:r>
            <a:r>
              <a:rPr lang="en-US" sz="2200" dirty="0" err="1"/>
              <a:t>xhr.status</a:t>
            </a:r>
            <a:r>
              <a:rPr lang="en-US" sz="2200" dirty="0"/>
              <a:t> != 200) {</a:t>
            </a:r>
          </a:p>
          <a:p>
            <a:r>
              <a:rPr lang="en-US" sz="2200" dirty="0">
                <a:solidFill>
                  <a:schemeClr val="accent6"/>
                </a:solidFill>
              </a:rPr>
              <a:t>  // </a:t>
            </a:r>
            <a:r>
              <a:rPr lang="ru-RU" sz="2200" dirty="0">
                <a:solidFill>
                  <a:schemeClr val="accent6"/>
                </a:solidFill>
              </a:rPr>
              <a:t>обработать ошибку</a:t>
            </a:r>
          </a:p>
          <a:p>
            <a:r>
              <a:rPr lang="ru-RU" sz="2200" dirty="0"/>
              <a:t>  </a:t>
            </a:r>
            <a:r>
              <a:rPr lang="en-US" sz="2200" dirty="0"/>
              <a:t>alert( </a:t>
            </a:r>
            <a:r>
              <a:rPr lang="en-US" sz="2200" dirty="0" err="1"/>
              <a:t>xhr.status</a:t>
            </a:r>
            <a:r>
              <a:rPr lang="en-US" sz="2200" dirty="0"/>
              <a:t> + ': ' + </a:t>
            </a:r>
            <a:r>
              <a:rPr lang="en-US" sz="2200" dirty="0" err="1"/>
              <a:t>xhr.statusText</a:t>
            </a:r>
            <a:r>
              <a:rPr lang="en-US" sz="2200" dirty="0"/>
              <a:t> ); </a:t>
            </a:r>
            <a:r>
              <a:rPr lang="en-US" sz="2200" dirty="0">
                <a:solidFill>
                  <a:schemeClr val="accent6"/>
                </a:solidFill>
              </a:rPr>
              <a:t>// </a:t>
            </a:r>
            <a:r>
              <a:rPr lang="ru-RU" sz="2200" dirty="0">
                <a:solidFill>
                  <a:schemeClr val="accent6"/>
                </a:solidFill>
              </a:rPr>
              <a:t>пример вывода: 404: </a:t>
            </a:r>
            <a:r>
              <a:rPr lang="en-US" sz="2200" dirty="0">
                <a:solidFill>
                  <a:schemeClr val="accent6"/>
                </a:solidFill>
              </a:rPr>
              <a:t>Not Found</a:t>
            </a:r>
          </a:p>
          <a:p>
            <a:r>
              <a:rPr lang="en-US" sz="2200" dirty="0"/>
              <a:t>} else {</a:t>
            </a:r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accent6"/>
                </a:solidFill>
              </a:rPr>
              <a:t>// </a:t>
            </a:r>
            <a:r>
              <a:rPr lang="ru-RU" sz="2200" dirty="0">
                <a:solidFill>
                  <a:schemeClr val="accent6"/>
                </a:solidFill>
              </a:rPr>
              <a:t>вывести результат</a:t>
            </a:r>
          </a:p>
          <a:p>
            <a:r>
              <a:rPr lang="ru-RU" sz="2200" dirty="0"/>
              <a:t>  </a:t>
            </a:r>
            <a:r>
              <a:rPr lang="en-US" sz="2200" dirty="0"/>
              <a:t>alert( </a:t>
            </a:r>
            <a:r>
              <a:rPr lang="en-US" sz="2200" dirty="0" err="1"/>
              <a:t>xhr.responseText</a:t>
            </a:r>
            <a:r>
              <a:rPr lang="en-US" sz="2200" dirty="0"/>
              <a:t> ); </a:t>
            </a:r>
            <a:r>
              <a:rPr lang="en-US" sz="2200" dirty="0">
                <a:solidFill>
                  <a:schemeClr val="accent6"/>
                </a:solidFill>
              </a:rPr>
              <a:t>// </a:t>
            </a:r>
            <a:r>
              <a:rPr lang="en-US" sz="2200" dirty="0" err="1">
                <a:solidFill>
                  <a:schemeClr val="accent6"/>
                </a:solidFill>
              </a:rPr>
              <a:t>responseText</a:t>
            </a:r>
            <a:r>
              <a:rPr lang="en-US" sz="2200" dirty="0">
                <a:solidFill>
                  <a:schemeClr val="accent6"/>
                </a:solidFill>
              </a:rPr>
              <a:t> -- </a:t>
            </a:r>
            <a:r>
              <a:rPr lang="ru-RU" sz="2200" dirty="0">
                <a:solidFill>
                  <a:schemeClr val="accent6"/>
                </a:solidFill>
              </a:rPr>
              <a:t>текст ответа.</a:t>
            </a:r>
          </a:p>
          <a:p>
            <a:r>
              <a:rPr lang="ru-RU" sz="2200" dirty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9028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10258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Самостоятельно</a:t>
            </a:r>
            <a:br>
              <a:rPr lang="ru-RU" sz="4400" dirty="0" smtClean="0"/>
            </a:br>
            <a:endParaRPr lang="ru-RU" sz="1200" dirty="0" smtClean="0"/>
          </a:p>
          <a:p>
            <a:endParaRPr lang="ru-RU" sz="3600" dirty="0" smtClean="0"/>
          </a:p>
          <a:p>
            <a:r>
              <a:rPr lang="en-US" sz="4000" dirty="0" smtClean="0">
                <a:hlinkClick r:id="rId3"/>
              </a:rPr>
              <a:t>AJAX </a:t>
            </a:r>
            <a:r>
              <a:rPr lang="ru-RU" sz="4000" dirty="0" smtClean="0">
                <a:hlinkClick r:id="rId3"/>
              </a:rPr>
              <a:t>и </a:t>
            </a:r>
            <a:r>
              <a:rPr lang="en-US" sz="4000" dirty="0" smtClean="0">
                <a:hlinkClick r:id="rId3"/>
              </a:rPr>
              <a:t>COMET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1406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10258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jQuery AJAX</a:t>
            </a:r>
            <a:r>
              <a:rPr lang="ru-RU" sz="4400" dirty="0" smtClean="0"/>
              <a:t> примеры</a:t>
            </a:r>
            <a:endParaRPr lang="en-US" sz="4400" dirty="0" smtClean="0"/>
          </a:p>
          <a:p>
            <a:endParaRPr lang="en-US" sz="4400" dirty="0"/>
          </a:p>
          <a:p>
            <a:r>
              <a:rPr lang="ru-RU" sz="4400" dirty="0" smtClean="0">
                <a:hlinkClick r:id="rId3"/>
              </a:rPr>
              <a:t>текст</a:t>
            </a:r>
            <a:endParaRPr lang="ru-RU" sz="4400" dirty="0" smtClean="0"/>
          </a:p>
          <a:p>
            <a:r>
              <a:rPr lang="en-US" sz="4400" dirty="0" smtClean="0">
                <a:hlinkClick r:id="rId4"/>
              </a:rPr>
              <a:t>html</a:t>
            </a:r>
            <a:endParaRPr lang="en-US" sz="4400" dirty="0" smtClean="0"/>
          </a:p>
          <a:p>
            <a:r>
              <a:rPr lang="en-US" sz="4400" dirty="0" err="1" smtClean="0">
                <a:hlinkClick r:id="rId5"/>
              </a:rPr>
              <a:t>json</a:t>
            </a:r>
            <a:endParaRPr lang="en-US" sz="4400" dirty="0" smtClean="0"/>
          </a:p>
          <a:p>
            <a:r>
              <a:rPr lang="en-US" sz="4400" dirty="0" err="1" smtClean="0">
                <a:hlinkClick r:id="rId6"/>
              </a:rPr>
              <a:t>javascript</a:t>
            </a:r>
            <a:r>
              <a:rPr lang="ru-RU" sz="4400" dirty="0" smtClean="0"/>
              <a:t/>
            </a:r>
            <a:br>
              <a:rPr lang="ru-RU" sz="4400" dirty="0" smtClean="0"/>
            </a:br>
            <a:endParaRPr lang="ru-RU" sz="1200" dirty="0" smtClean="0"/>
          </a:p>
        </p:txBody>
      </p:sp>
    </p:spTree>
    <p:extLst>
      <p:ext uri="{BB962C8B-B14F-4D97-AF65-F5344CB8AC3E}">
        <p14:creationId xmlns:p14="http://schemas.microsoft.com/office/powerpoint/2010/main" val="27089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06250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jQuery Validation Plugin</a:t>
            </a:r>
          </a:p>
          <a:p>
            <a:endParaRPr lang="en-US" sz="4400" dirty="0"/>
          </a:p>
          <a:p>
            <a:r>
              <a:rPr lang="ru-RU" sz="3600" dirty="0" smtClean="0"/>
              <a:t>Ссылка на </a:t>
            </a:r>
            <a:r>
              <a:rPr lang="ru-RU" sz="3600" dirty="0" smtClean="0">
                <a:hlinkClick r:id="rId3"/>
              </a:rPr>
              <a:t>документацию</a:t>
            </a:r>
            <a:endParaRPr lang="en-US" sz="4400" dirty="0" smtClean="0"/>
          </a:p>
          <a:p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4813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10258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Загрузка без </a:t>
            </a:r>
            <a:r>
              <a:rPr lang="en-US" sz="4400" dirty="0" smtClean="0"/>
              <a:t>AJAX</a:t>
            </a:r>
          </a:p>
          <a:p>
            <a:endParaRPr lang="en-US" sz="4400" dirty="0"/>
          </a:p>
          <a:p>
            <a:r>
              <a:rPr lang="ru-RU" sz="4400" dirty="0" smtClean="0">
                <a:hlinkClick r:id="rId3"/>
              </a:rPr>
              <a:t>Пример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41249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10258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Типичная ошибка асинхронного программирования</a:t>
            </a:r>
            <a:endParaRPr lang="en-US" sz="4400" dirty="0" smtClean="0"/>
          </a:p>
          <a:p>
            <a:endParaRPr lang="en-US" sz="4400" dirty="0"/>
          </a:p>
          <a:p>
            <a:r>
              <a:rPr lang="en-US" sz="3600" dirty="0" err="1"/>
              <a:t>var</a:t>
            </a:r>
            <a:r>
              <a:rPr lang="en-US" sz="3600" dirty="0"/>
              <a:t> </a:t>
            </a:r>
            <a:r>
              <a:rPr lang="en-US" sz="3600" dirty="0" smtClean="0"/>
              <a:t>result;</a:t>
            </a:r>
          </a:p>
          <a:p>
            <a:r>
              <a:rPr lang="en-US" sz="3600" dirty="0" smtClean="0"/>
              <a:t>function </a:t>
            </a:r>
            <a:r>
              <a:rPr lang="en-US" sz="3600" dirty="0" err="1" smtClean="0"/>
              <a:t>dataLoaded</a:t>
            </a:r>
            <a:r>
              <a:rPr lang="en-US" sz="3600" dirty="0" smtClean="0"/>
              <a:t>(data) {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result = data;</a:t>
            </a:r>
          </a:p>
          <a:p>
            <a:r>
              <a:rPr lang="en-US" sz="3600" dirty="0" smtClean="0"/>
              <a:t>}</a:t>
            </a:r>
          </a:p>
          <a:p>
            <a:endParaRPr lang="en-US" sz="3600" dirty="0" smtClean="0"/>
          </a:p>
          <a:p>
            <a:r>
              <a:rPr lang="en-US" sz="3600" dirty="0" smtClean="0"/>
              <a:t>$.ajax({ …, success: </a:t>
            </a:r>
            <a:r>
              <a:rPr lang="en-US" sz="3600" dirty="0" err="1" smtClean="0"/>
              <a:t>dataLoaded</a:t>
            </a:r>
            <a:r>
              <a:rPr lang="en-US" sz="3600" dirty="0" smtClean="0"/>
              <a:t> });</a:t>
            </a:r>
            <a:endParaRPr lang="en-US" sz="3600" dirty="0"/>
          </a:p>
          <a:p>
            <a:r>
              <a:rPr lang="en-US" sz="3600" dirty="0" smtClean="0"/>
              <a:t>alert(result);</a:t>
            </a:r>
          </a:p>
        </p:txBody>
      </p:sp>
    </p:spTree>
    <p:extLst>
      <p:ext uri="{BB962C8B-B14F-4D97-AF65-F5344CB8AC3E}">
        <p14:creationId xmlns:p14="http://schemas.microsoft.com/office/powerpoint/2010/main" val="125420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102581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Решение</a:t>
            </a:r>
            <a:r>
              <a:rPr lang="en-US" sz="4400" dirty="0" smtClean="0"/>
              <a:t>. callbacks</a:t>
            </a:r>
          </a:p>
          <a:p>
            <a:endParaRPr lang="en-US" sz="4400" dirty="0"/>
          </a:p>
          <a:p>
            <a:r>
              <a:rPr lang="en-US" sz="3600" dirty="0" err="1"/>
              <a:t>var</a:t>
            </a:r>
            <a:r>
              <a:rPr lang="en-US" sz="3600" dirty="0"/>
              <a:t> </a:t>
            </a:r>
            <a:r>
              <a:rPr lang="en-US" sz="3600" dirty="0" smtClean="0"/>
              <a:t>result;</a:t>
            </a:r>
          </a:p>
          <a:p>
            <a:r>
              <a:rPr lang="en-US" sz="3600" dirty="0" smtClean="0"/>
              <a:t>function </a:t>
            </a:r>
            <a:r>
              <a:rPr lang="en-US" sz="3600" dirty="0" err="1" smtClean="0"/>
              <a:t>dataLoaded</a:t>
            </a:r>
            <a:r>
              <a:rPr lang="en-US" sz="3600" dirty="0" smtClean="0"/>
              <a:t>(data) {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result = data;</a:t>
            </a:r>
          </a:p>
          <a:p>
            <a:r>
              <a:rPr lang="en-US" sz="3600" dirty="0" smtClean="0"/>
              <a:t>   alert(result);</a:t>
            </a:r>
          </a:p>
          <a:p>
            <a:r>
              <a:rPr lang="en-US" sz="3600" dirty="0" smtClean="0"/>
              <a:t>}</a:t>
            </a:r>
          </a:p>
          <a:p>
            <a:endParaRPr lang="en-US" sz="3600" dirty="0" smtClean="0"/>
          </a:p>
          <a:p>
            <a:r>
              <a:rPr lang="en-US" sz="3600" dirty="0" smtClean="0"/>
              <a:t>$.ajax({ …, success: </a:t>
            </a:r>
            <a:r>
              <a:rPr lang="en-US" sz="3600" dirty="0" err="1" smtClean="0"/>
              <a:t>dataLoaded</a:t>
            </a:r>
            <a:r>
              <a:rPr lang="en-US" sz="3600" dirty="0" smtClean="0"/>
              <a:t> });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15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102581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Решение</a:t>
            </a:r>
            <a:r>
              <a:rPr lang="en-US" sz="4400" dirty="0" smtClean="0"/>
              <a:t>. promises</a:t>
            </a:r>
          </a:p>
          <a:p>
            <a:endParaRPr lang="en-US" sz="4400" dirty="0"/>
          </a:p>
          <a:p>
            <a:r>
              <a:rPr lang="en-US" sz="3600" dirty="0" err="1"/>
              <a:t>var</a:t>
            </a:r>
            <a:r>
              <a:rPr lang="en-US" sz="3600" dirty="0"/>
              <a:t> </a:t>
            </a:r>
            <a:r>
              <a:rPr lang="en-US" sz="3600" dirty="0" smtClean="0"/>
              <a:t>result;</a:t>
            </a:r>
          </a:p>
          <a:p>
            <a:endParaRPr lang="en-US" sz="3600" dirty="0" smtClean="0"/>
          </a:p>
          <a:p>
            <a:r>
              <a:rPr lang="en-US" sz="3600" dirty="0" smtClean="0"/>
              <a:t>$.ajax({ …}).then(</a:t>
            </a:r>
            <a:r>
              <a:rPr lang="en-US" sz="3600" dirty="0"/>
              <a:t>function </a:t>
            </a:r>
            <a:r>
              <a:rPr lang="en-US" sz="3600" dirty="0" smtClean="0"/>
              <a:t>(</a:t>
            </a:r>
            <a:r>
              <a:rPr lang="en-US" sz="3600" dirty="0"/>
              <a:t>data) {</a:t>
            </a:r>
          </a:p>
          <a:p>
            <a:r>
              <a:rPr lang="en-US" sz="3600" dirty="0"/>
              <a:t>   result = data;</a:t>
            </a:r>
          </a:p>
          <a:p>
            <a:r>
              <a:rPr lang="en-US" sz="3600" dirty="0"/>
              <a:t>   alert(result);</a:t>
            </a:r>
          </a:p>
          <a:p>
            <a:r>
              <a:rPr lang="en-US" sz="3600" dirty="0" smtClean="0"/>
              <a:t>});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70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10258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jQuery AJAX</a:t>
            </a:r>
            <a:r>
              <a:rPr lang="ru-RU" sz="4400" dirty="0"/>
              <a:t> </a:t>
            </a:r>
            <a:r>
              <a:rPr lang="en-US" sz="4400" dirty="0" smtClean="0"/>
              <a:t>promises</a:t>
            </a:r>
          </a:p>
          <a:p>
            <a:endParaRPr lang="en-US" sz="4400" dirty="0"/>
          </a:p>
          <a:p>
            <a:r>
              <a:rPr lang="ru-RU" sz="4400" dirty="0" smtClean="0">
                <a:hlinkClick r:id="rId3"/>
              </a:rPr>
              <a:t>Пример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50018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102581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$.</a:t>
            </a:r>
            <a:r>
              <a:rPr lang="en-US" sz="4400" dirty="0" err="1" smtClean="0"/>
              <a:t>Deffered</a:t>
            </a:r>
            <a:endParaRPr lang="en-US" sz="4400" dirty="0"/>
          </a:p>
          <a:p>
            <a:endParaRPr lang="ru-RU" sz="4400" dirty="0" smtClean="0"/>
          </a:p>
          <a:p>
            <a:r>
              <a:rPr lang="ru-RU" sz="3600" dirty="0" smtClean="0"/>
              <a:t>методы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resolve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reject</a:t>
            </a:r>
            <a:endParaRPr lang="ru-RU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 smtClean="0"/>
          </a:p>
          <a:p>
            <a:r>
              <a:rPr lang="ru-RU" sz="3600" dirty="0"/>
              <a:t>с</a:t>
            </a:r>
            <a:r>
              <a:rPr lang="ru-RU" sz="3600" dirty="0" smtClean="0"/>
              <a:t>обытия, позволяющие навесить обработчики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done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fail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always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8812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102581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$.</a:t>
            </a:r>
            <a:r>
              <a:rPr lang="en-US" sz="4400" dirty="0" err="1" smtClean="0"/>
              <a:t>Deffered</a:t>
            </a:r>
            <a:endParaRPr lang="en-US" sz="4400" dirty="0"/>
          </a:p>
          <a:p>
            <a:endParaRPr lang="ru-RU" sz="4400" dirty="0" smtClean="0"/>
          </a:p>
          <a:p>
            <a:r>
              <a:rPr lang="en-US" sz="3600" dirty="0" err="1"/>
              <a:t>var</a:t>
            </a:r>
            <a:r>
              <a:rPr lang="en-US" sz="3600" dirty="0"/>
              <a:t> deferred = $.Deferred();</a:t>
            </a:r>
          </a:p>
          <a:p>
            <a:endParaRPr lang="en-US" sz="3600" dirty="0"/>
          </a:p>
          <a:p>
            <a:r>
              <a:rPr lang="en-US" sz="3600" dirty="0" err="1"/>
              <a:t>deferred.done</a:t>
            </a:r>
            <a:r>
              <a:rPr lang="en-US" sz="3600" dirty="0"/>
              <a:t>(function(value) {</a:t>
            </a:r>
          </a:p>
          <a:p>
            <a:r>
              <a:rPr lang="en-US" sz="3600" dirty="0"/>
              <a:t>   alert(value);</a:t>
            </a:r>
          </a:p>
          <a:p>
            <a:r>
              <a:rPr lang="en-US" sz="3600" dirty="0"/>
              <a:t>});</a:t>
            </a:r>
          </a:p>
          <a:p>
            <a:endParaRPr lang="en-US" sz="3600" dirty="0"/>
          </a:p>
          <a:p>
            <a:r>
              <a:rPr lang="en-US" sz="3600" dirty="0" err="1"/>
              <a:t>deferred.resolve</a:t>
            </a:r>
            <a:r>
              <a:rPr lang="en-US" sz="3600" dirty="0"/>
              <a:t>("hello world");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4693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10258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$.</a:t>
            </a:r>
            <a:r>
              <a:rPr lang="en-US" sz="4400" dirty="0" err="1" smtClean="0"/>
              <a:t>Deffered</a:t>
            </a:r>
            <a:endParaRPr lang="en-US" sz="4400" dirty="0"/>
          </a:p>
          <a:p>
            <a:endParaRPr lang="ru-RU" sz="4400" dirty="0" smtClean="0"/>
          </a:p>
          <a:p>
            <a:r>
              <a:rPr lang="en-US" sz="2800" dirty="0" err="1"/>
              <a:t>var</a:t>
            </a:r>
            <a:r>
              <a:rPr lang="en-US" sz="2800" dirty="0"/>
              <a:t> deferred = $.Deferred();</a:t>
            </a:r>
          </a:p>
          <a:p>
            <a:endParaRPr lang="en-US" sz="2800" dirty="0"/>
          </a:p>
          <a:p>
            <a:r>
              <a:rPr lang="en-US" sz="2800" dirty="0" err="1"/>
              <a:t>deferred.done</a:t>
            </a:r>
            <a:r>
              <a:rPr lang="en-US" sz="2800" dirty="0"/>
              <a:t>(function(value) {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alert("Done: " + value</a:t>
            </a:r>
            <a:r>
              <a:rPr lang="en-US" sz="2800" dirty="0"/>
              <a:t>);</a:t>
            </a:r>
          </a:p>
          <a:p>
            <a:r>
              <a:rPr lang="en-US" sz="2800" dirty="0" smtClean="0"/>
              <a:t>});</a:t>
            </a:r>
          </a:p>
          <a:p>
            <a:endParaRPr lang="en-US" sz="2800" dirty="0"/>
          </a:p>
          <a:p>
            <a:r>
              <a:rPr lang="en-US" sz="2800" dirty="0" err="1" smtClean="0"/>
              <a:t>deferred.fail</a:t>
            </a:r>
            <a:r>
              <a:rPr lang="en-US" sz="2800" dirty="0" smtClean="0"/>
              <a:t>(function(value</a:t>
            </a:r>
            <a:r>
              <a:rPr lang="en-US" sz="2800" dirty="0"/>
              <a:t>) {</a:t>
            </a:r>
          </a:p>
          <a:p>
            <a:r>
              <a:rPr lang="en-US" sz="2800" dirty="0"/>
              <a:t>   alert</a:t>
            </a:r>
            <a:r>
              <a:rPr lang="en-US" sz="2800" dirty="0" smtClean="0"/>
              <a:t>("Fail: </a:t>
            </a:r>
            <a:r>
              <a:rPr lang="en-US" sz="2800" dirty="0"/>
              <a:t>" + value);</a:t>
            </a:r>
          </a:p>
          <a:p>
            <a:r>
              <a:rPr lang="en-US" sz="2800" dirty="0"/>
              <a:t>});</a:t>
            </a:r>
          </a:p>
          <a:p>
            <a:endParaRPr lang="en-US" sz="2800" dirty="0"/>
          </a:p>
          <a:p>
            <a:r>
              <a:rPr lang="en-US" sz="2800" dirty="0" err="1" smtClean="0"/>
              <a:t>deferred.reject</a:t>
            </a:r>
            <a:r>
              <a:rPr lang="en-US" sz="2800" dirty="0" smtClean="0"/>
              <a:t>("error");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693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10258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$.</a:t>
            </a:r>
            <a:r>
              <a:rPr lang="en-US" sz="4400" dirty="0" err="1" smtClean="0"/>
              <a:t>Deffered</a:t>
            </a:r>
            <a:endParaRPr lang="en-US" sz="4400" dirty="0"/>
          </a:p>
          <a:p>
            <a:endParaRPr lang="ru-RU" sz="4400" dirty="0" smtClean="0"/>
          </a:p>
          <a:p>
            <a:r>
              <a:rPr lang="en-US" sz="2800" dirty="0" err="1"/>
              <a:t>var</a:t>
            </a:r>
            <a:r>
              <a:rPr lang="en-US" sz="2800" dirty="0"/>
              <a:t> deferred = $.Deferred();</a:t>
            </a:r>
          </a:p>
          <a:p>
            <a:endParaRPr lang="en-US" sz="2800" dirty="0"/>
          </a:p>
          <a:p>
            <a:r>
              <a:rPr lang="en-US" sz="2800" dirty="0" err="1"/>
              <a:t>deferred.done</a:t>
            </a:r>
            <a:r>
              <a:rPr lang="en-US" sz="2800" dirty="0"/>
              <a:t>(function(value) {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alert("Done: " + value</a:t>
            </a:r>
            <a:r>
              <a:rPr lang="en-US" sz="2800" dirty="0"/>
              <a:t>);</a:t>
            </a:r>
          </a:p>
          <a:p>
            <a:r>
              <a:rPr lang="en-US" sz="2800" dirty="0" smtClean="0"/>
              <a:t>}).</a:t>
            </a:r>
            <a:r>
              <a:rPr lang="en-US" sz="2800" dirty="0"/>
              <a:t>fail(function(value) {</a:t>
            </a:r>
          </a:p>
          <a:p>
            <a:r>
              <a:rPr lang="en-US" sz="2800" dirty="0"/>
              <a:t>   alert("Fail: " + value);</a:t>
            </a:r>
          </a:p>
          <a:p>
            <a:r>
              <a:rPr lang="en-US" sz="2800" dirty="0" smtClean="0"/>
              <a:t>}).always(function(value</a:t>
            </a:r>
            <a:r>
              <a:rPr lang="en-US" sz="2800" dirty="0"/>
              <a:t>) {</a:t>
            </a:r>
          </a:p>
          <a:p>
            <a:r>
              <a:rPr lang="en-US" sz="2800" dirty="0"/>
              <a:t>   alert</a:t>
            </a:r>
            <a:r>
              <a:rPr lang="en-US" sz="2800" dirty="0" smtClean="0"/>
              <a:t>("Always: </a:t>
            </a:r>
            <a:r>
              <a:rPr lang="en-US" sz="2800" dirty="0"/>
              <a:t>" + value);</a:t>
            </a:r>
          </a:p>
          <a:p>
            <a:r>
              <a:rPr lang="en-US" sz="2800" dirty="0"/>
              <a:t>})</a:t>
            </a:r>
            <a:r>
              <a:rPr lang="en-US" sz="2800" dirty="0" smtClean="0"/>
              <a:t>;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deferred.reject</a:t>
            </a:r>
            <a:r>
              <a:rPr lang="en-US" sz="2800" dirty="0" smtClean="0"/>
              <a:t>("error");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8871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102581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$.</a:t>
            </a:r>
            <a:r>
              <a:rPr lang="en-US" sz="4400" dirty="0" err="1" smtClean="0"/>
              <a:t>Deffered</a:t>
            </a:r>
            <a:endParaRPr lang="en-US" sz="4400" dirty="0"/>
          </a:p>
          <a:p>
            <a:endParaRPr lang="ru-RU" sz="4400" dirty="0" smtClean="0"/>
          </a:p>
          <a:p>
            <a:r>
              <a:rPr lang="en-US" sz="3600" dirty="0" err="1"/>
              <a:t>var</a:t>
            </a:r>
            <a:r>
              <a:rPr lang="en-US" sz="3600" dirty="0"/>
              <a:t> deferred = $.Deferred();</a:t>
            </a:r>
          </a:p>
          <a:p>
            <a:endParaRPr lang="en-US" sz="3600" dirty="0"/>
          </a:p>
          <a:p>
            <a:r>
              <a:rPr lang="en-US" sz="3600" dirty="0" err="1"/>
              <a:t>deferred.resolve</a:t>
            </a:r>
            <a:r>
              <a:rPr lang="en-US" sz="3600" dirty="0"/>
              <a:t>("hello world");</a:t>
            </a:r>
          </a:p>
          <a:p>
            <a:endParaRPr lang="en-US" sz="3600" dirty="0"/>
          </a:p>
          <a:p>
            <a:r>
              <a:rPr lang="en-US" sz="3600" dirty="0" err="1"/>
              <a:t>deferred.done</a:t>
            </a:r>
            <a:r>
              <a:rPr lang="en-US" sz="3600" dirty="0"/>
              <a:t>(function(value) {</a:t>
            </a:r>
          </a:p>
          <a:p>
            <a:r>
              <a:rPr lang="en-US" sz="3600" dirty="0"/>
              <a:t>    alert(value);</a:t>
            </a:r>
          </a:p>
          <a:p>
            <a:r>
              <a:rPr lang="en-US" sz="3600" dirty="0"/>
              <a:t>});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6929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06250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Подключение плагина</a:t>
            </a:r>
          </a:p>
          <a:p>
            <a:endParaRPr lang="ru-RU" sz="4400" dirty="0"/>
          </a:p>
          <a:p>
            <a:r>
              <a:rPr lang="ru-RU" sz="4400" dirty="0" smtClean="0">
                <a:hlinkClick r:id="rId3"/>
              </a:rPr>
              <a:t>Пример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46300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102581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$.</a:t>
            </a:r>
            <a:r>
              <a:rPr lang="en-US" sz="4400" dirty="0" err="1" smtClean="0"/>
              <a:t>Deffered</a:t>
            </a:r>
            <a:endParaRPr lang="en-US" sz="4400" dirty="0"/>
          </a:p>
          <a:p>
            <a:endParaRPr lang="ru-RU" sz="4400" dirty="0" smtClean="0"/>
          </a:p>
          <a:p>
            <a:r>
              <a:rPr lang="en-US" sz="3200" dirty="0" err="1"/>
              <a:t>var</a:t>
            </a:r>
            <a:r>
              <a:rPr lang="en-US" sz="3200" dirty="0"/>
              <a:t> deferred = $.Deferred();</a:t>
            </a:r>
          </a:p>
          <a:p>
            <a:endParaRPr lang="en-US" sz="3200" dirty="0"/>
          </a:p>
          <a:p>
            <a:r>
              <a:rPr lang="en-US" sz="3200" dirty="0" err="1" smtClean="0"/>
              <a:t>deferred.then</a:t>
            </a:r>
            <a:r>
              <a:rPr lang="en-US" sz="3200" dirty="0" smtClean="0"/>
              <a:t>(function(value</a:t>
            </a:r>
            <a:r>
              <a:rPr lang="en-US" sz="3200" dirty="0"/>
              <a:t>) {</a:t>
            </a:r>
          </a:p>
          <a:p>
            <a:r>
              <a:rPr lang="en-US" sz="3200" dirty="0"/>
              <a:t>   </a:t>
            </a:r>
            <a:r>
              <a:rPr lang="en-US" sz="3200" dirty="0" smtClean="0"/>
              <a:t>alert("Done: " + value</a:t>
            </a:r>
            <a:r>
              <a:rPr lang="en-US" sz="3200" dirty="0"/>
              <a:t>);</a:t>
            </a:r>
          </a:p>
          <a:p>
            <a:r>
              <a:rPr lang="en-US" sz="3200" dirty="0" smtClean="0"/>
              <a:t>}, </a:t>
            </a:r>
            <a:r>
              <a:rPr lang="en-US" sz="3200" dirty="0"/>
              <a:t>function(value) {</a:t>
            </a:r>
          </a:p>
          <a:p>
            <a:r>
              <a:rPr lang="en-US" sz="3200" dirty="0"/>
              <a:t>   alert</a:t>
            </a:r>
            <a:r>
              <a:rPr lang="en-US" sz="3200" dirty="0" smtClean="0"/>
              <a:t>("Fail: </a:t>
            </a:r>
            <a:r>
              <a:rPr lang="en-US" sz="3200" dirty="0"/>
              <a:t>" + value);</a:t>
            </a:r>
          </a:p>
          <a:p>
            <a:r>
              <a:rPr lang="en-US" sz="3200" dirty="0"/>
              <a:t>}</a:t>
            </a:r>
            <a:r>
              <a:rPr lang="en-US" sz="3200" dirty="0" smtClean="0"/>
              <a:t>);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deferred.resolve</a:t>
            </a:r>
            <a:r>
              <a:rPr lang="en-US" sz="3200" dirty="0"/>
              <a:t>("hello world");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3750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102581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$.</a:t>
            </a:r>
            <a:r>
              <a:rPr lang="en-US" sz="4400" dirty="0" err="1" smtClean="0"/>
              <a:t>Deffered</a:t>
            </a:r>
            <a:endParaRPr lang="en-US" sz="4400" dirty="0"/>
          </a:p>
          <a:p>
            <a:endParaRPr lang="ru-RU" sz="4400" dirty="0" smtClean="0"/>
          </a:p>
          <a:p>
            <a:r>
              <a:rPr lang="en-US" sz="3200" dirty="0" err="1"/>
              <a:t>var</a:t>
            </a:r>
            <a:r>
              <a:rPr lang="en-US" sz="3200" dirty="0"/>
              <a:t> deferred = $.Deferred();</a:t>
            </a:r>
          </a:p>
          <a:p>
            <a:endParaRPr lang="en-US" sz="3200" dirty="0"/>
          </a:p>
          <a:p>
            <a:r>
              <a:rPr lang="en-US" sz="3200" dirty="0" err="1" smtClean="0"/>
              <a:t>deferred.then</a:t>
            </a:r>
            <a:r>
              <a:rPr lang="en-US" sz="3200" dirty="0" smtClean="0"/>
              <a:t>(function(value</a:t>
            </a:r>
            <a:r>
              <a:rPr lang="en-US" sz="3200" dirty="0"/>
              <a:t>) {</a:t>
            </a:r>
          </a:p>
          <a:p>
            <a:r>
              <a:rPr lang="en-US" sz="3200" dirty="0"/>
              <a:t>   </a:t>
            </a:r>
            <a:r>
              <a:rPr lang="en-US" sz="3200" dirty="0" smtClean="0"/>
              <a:t>alert("Done: " + value</a:t>
            </a:r>
            <a:r>
              <a:rPr lang="en-US" sz="3200" dirty="0"/>
              <a:t>);</a:t>
            </a:r>
          </a:p>
          <a:p>
            <a:r>
              <a:rPr lang="en-US" sz="3200" dirty="0" smtClean="0"/>
              <a:t>}).then(</a:t>
            </a:r>
            <a:r>
              <a:rPr lang="en-US" sz="3200" dirty="0"/>
              <a:t>function(value) {</a:t>
            </a:r>
          </a:p>
          <a:p>
            <a:r>
              <a:rPr lang="en-US" sz="3200" dirty="0"/>
              <a:t>   alert</a:t>
            </a:r>
            <a:r>
              <a:rPr lang="en-US" sz="3200" dirty="0" smtClean="0"/>
              <a:t>("After Done</a:t>
            </a:r>
            <a:r>
              <a:rPr lang="en-US" sz="3200" dirty="0"/>
              <a:t>: " + value);</a:t>
            </a:r>
          </a:p>
          <a:p>
            <a:r>
              <a:rPr lang="en-US" sz="3200" dirty="0"/>
              <a:t>}</a:t>
            </a:r>
            <a:r>
              <a:rPr lang="en-US" sz="3200" dirty="0" smtClean="0"/>
              <a:t>);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deferred.resolve</a:t>
            </a:r>
            <a:r>
              <a:rPr lang="en-US" sz="3200" dirty="0"/>
              <a:t>("hello world");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854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102581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$.</a:t>
            </a:r>
            <a:r>
              <a:rPr lang="en-US" sz="4400" dirty="0" err="1" smtClean="0"/>
              <a:t>Deffered</a:t>
            </a:r>
            <a:endParaRPr lang="en-US" sz="4400" dirty="0"/>
          </a:p>
          <a:p>
            <a:endParaRPr lang="ru-RU" sz="4400" dirty="0" smtClean="0"/>
          </a:p>
          <a:p>
            <a:r>
              <a:rPr lang="en-US" sz="3200" dirty="0" err="1"/>
              <a:t>var</a:t>
            </a:r>
            <a:r>
              <a:rPr lang="en-US" sz="3200" dirty="0"/>
              <a:t> deferred = $.Deferred();</a:t>
            </a:r>
          </a:p>
          <a:p>
            <a:endParaRPr lang="en-US" sz="3200" dirty="0"/>
          </a:p>
          <a:p>
            <a:r>
              <a:rPr lang="en-US" sz="3200" dirty="0" err="1" smtClean="0"/>
              <a:t>deferred.then</a:t>
            </a:r>
            <a:r>
              <a:rPr lang="en-US" sz="3200" dirty="0" smtClean="0"/>
              <a:t>(function(value</a:t>
            </a:r>
            <a:r>
              <a:rPr lang="en-US" sz="3200" dirty="0"/>
              <a:t>) {</a:t>
            </a:r>
          </a:p>
          <a:p>
            <a:r>
              <a:rPr lang="en-US" sz="3200" dirty="0"/>
              <a:t>   </a:t>
            </a:r>
            <a:r>
              <a:rPr lang="en-US" sz="3200" dirty="0" smtClean="0"/>
              <a:t>alert("Done: " + value);</a:t>
            </a:r>
          </a:p>
          <a:p>
            <a:r>
              <a:rPr lang="en-US" sz="3200" dirty="0" smtClean="0"/>
              <a:t>   </a:t>
            </a:r>
            <a:r>
              <a:rPr lang="en-US" sz="3200" b="1" dirty="0" smtClean="0"/>
              <a:t>return value;</a:t>
            </a:r>
            <a:endParaRPr lang="en-US" sz="3200" b="1" dirty="0"/>
          </a:p>
          <a:p>
            <a:r>
              <a:rPr lang="en-US" sz="3200" dirty="0" smtClean="0"/>
              <a:t>}).then(</a:t>
            </a:r>
            <a:r>
              <a:rPr lang="en-US" sz="3200" dirty="0"/>
              <a:t>function(value) {</a:t>
            </a:r>
          </a:p>
          <a:p>
            <a:r>
              <a:rPr lang="en-US" sz="3200" dirty="0"/>
              <a:t>   alert</a:t>
            </a:r>
            <a:r>
              <a:rPr lang="en-US" sz="3200" dirty="0" smtClean="0"/>
              <a:t>("After Done</a:t>
            </a:r>
            <a:r>
              <a:rPr lang="en-US" sz="3200" dirty="0"/>
              <a:t>: " + value);</a:t>
            </a:r>
          </a:p>
          <a:p>
            <a:r>
              <a:rPr lang="en-US" sz="3200" dirty="0"/>
              <a:t>}</a:t>
            </a:r>
            <a:r>
              <a:rPr lang="en-US" sz="3200" dirty="0" smtClean="0"/>
              <a:t>);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deferred.resolve</a:t>
            </a:r>
            <a:r>
              <a:rPr lang="en-US" sz="3200" dirty="0"/>
              <a:t>("hello world");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360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102581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Promise</a:t>
            </a:r>
            <a:endParaRPr lang="en-US" sz="4400" dirty="0"/>
          </a:p>
          <a:p>
            <a:endParaRPr lang="ru-RU" sz="4400" dirty="0" smtClean="0"/>
          </a:p>
          <a:p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smtClean="0"/>
              <a:t>promise </a:t>
            </a:r>
            <a:r>
              <a:rPr lang="en-US" sz="3200" dirty="0"/>
              <a:t>= $.Deferred</a:t>
            </a:r>
            <a:r>
              <a:rPr lang="en-US" sz="3200" dirty="0" smtClean="0"/>
              <a:t>().promise();</a:t>
            </a:r>
          </a:p>
          <a:p>
            <a:endParaRPr lang="en-US" sz="3200" dirty="0"/>
          </a:p>
          <a:p>
            <a:r>
              <a:rPr lang="en-US" sz="3200" dirty="0" smtClean="0"/>
              <a:t>Promise – </a:t>
            </a:r>
            <a:r>
              <a:rPr lang="ru-RU" sz="3200" dirty="0" smtClean="0"/>
              <a:t>объект </a:t>
            </a:r>
            <a:r>
              <a:rPr lang="ru-RU" sz="3200" dirty="0"/>
              <a:t>с почти тем же интерфейсом, что и у </a:t>
            </a:r>
            <a:r>
              <a:rPr lang="ru-RU" sz="3200" dirty="0" err="1"/>
              <a:t>deferred</a:t>
            </a:r>
            <a:r>
              <a:rPr lang="ru-RU" sz="3200" dirty="0"/>
              <a:t> объекта, он этот новый объект имеет только методы добавления обработчиков, но не имеет методов </a:t>
            </a:r>
            <a:r>
              <a:rPr lang="ru-RU" sz="3200" dirty="0" err="1"/>
              <a:t>resolve</a:t>
            </a:r>
            <a:r>
              <a:rPr lang="ru-RU" sz="3200" dirty="0"/>
              <a:t> и </a:t>
            </a:r>
            <a:r>
              <a:rPr lang="ru-RU" sz="3200" dirty="0" err="1"/>
              <a:t>reject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r>
              <a:rPr lang="ru-RU" sz="3200" dirty="0"/>
              <a:t>Это полезно, если вы хотите, чтобы API предоставлял возможность подписаться на события, но не давал возможности изменить состояние </a:t>
            </a:r>
            <a:r>
              <a:rPr lang="ru-RU" sz="3200" dirty="0" err="1"/>
              <a:t>deferred</a:t>
            </a:r>
            <a:r>
              <a:rPr lang="ru-RU" sz="3200" dirty="0"/>
              <a:t> объекта.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0655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137328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Promise</a:t>
            </a:r>
            <a:endParaRPr lang="en-US" sz="4400" dirty="0"/>
          </a:p>
          <a:p>
            <a:endParaRPr lang="ru-RU" sz="4400" dirty="0" smtClean="0"/>
          </a:p>
          <a:p>
            <a:r>
              <a:rPr lang="en-US" sz="3200" dirty="0"/>
              <a:t>$.ajax("content.html", </a:t>
            </a:r>
            <a:r>
              <a:rPr lang="en-US" sz="3200" dirty="0" smtClean="0"/>
              <a:t>{</a:t>
            </a:r>
          </a:p>
          <a:p>
            <a:r>
              <a:rPr lang="en-US" sz="3200" dirty="0" smtClean="0"/>
              <a:t>    type</a:t>
            </a:r>
            <a:r>
              <a:rPr lang="en-US" sz="3200" dirty="0"/>
              <a:t>: 'GET</a:t>
            </a:r>
            <a:r>
              <a:rPr lang="en-US" sz="3200" dirty="0" smtClean="0"/>
              <a:t>',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dirty="0" err="1"/>
              <a:t>dataType</a:t>
            </a:r>
            <a:r>
              <a:rPr lang="en-US" sz="3200" dirty="0"/>
              <a:t>: </a:t>
            </a:r>
            <a:r>
              <a:rPr lang="en-US" sz="3200" dirty="0" smtClean="0"/>
              <a:t>'html</a:t>
            </a:r>
            <a:r>
              <a:rPr lang="en-US" sz="3200" dirty="0"/>
              <a:t>'</a:t>
            </a:r>
            <a:endParaRPr lang="en-US" sz="3200" dirty="0" smtClean="0"/>
          </a:p>
          <a:p>
            <a:r>
              <a:rPr lang="en-US" sz="3200" dirty="0" smtClean="0"/>
              <a:t>}).then(function(content) {</a:t>
            </a:r>
          </a:p>
          <a:p>
            <a:r>
              <a:rPr lang="en-US" sz="3200" dirty="0" smtClean="0"/>
              <a:t>    // do </a:t>
            </a:r>
            <a:r>
              <a:rPr lang="en-US" sz="3200" dirty="0" err="1" smtClean="0"/>
              <a:t>smth</a:t>
            </a:r>
            <a:r>
              <a:rPr lang="en-US" sz="3200" dirty="0" smtClean="0"/>
              <a:t> with content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// </a:t>
            </a:r>
            <a:r>
              <a:rPr lang="en-US" sz="3200" dirty="0" err="1" smtClean="0"/>
              <a:t>var</a:t>
            </a:r>
            <a:r>
              <a:rPr lang="en-US" sz="3200" dirty="0" smtClean="0"/>
              <a:t> </a:t>
            </a:r>
            <a:r>
              <a:rPr lang="en-US" sz="3200" dirty="0" err="1" smtClean="0"/>
              <a:t>processedContent</a:t>
            </a:r>
            <a:r>
              <a:rPr lang="en-US" sz="3200" dirty="0" smtClean="0"/>
              <a:t> = …;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return </a:t>
            </a:r>
            <a:r>
              <a:rPr lang="en-US" sz="3200" dirty="0" err="1" smtClean="0"/>
              <a:t>processedContent</a:t>
            </a:r>
            <a:r>
              <a:rPr lang="en-US" sz="3200" dirty="0" smtClean="0"/>
              <a:t>;</a:t>
            </a:r>
            <a:endParaRPr lang="en-US" sz="3200" dirty="0"/>
          </a:p>
          <a:p>
            <a:r>
              <a:rPr lang="en-US" sz="3200" dirty="0" smtClean="0"/>
              <a:t>}).then(function(content) {</a:t>
            </a:r>
          </a:p>
          <a:p>
            <a:r>
              <a:rPr lang="en-US" sz="3200" dirty="0" smtClean="0"/>
              <a:t>    // content </a:t>
            </a:r>
            <a:r>
              <a:rPr lang="ru-RU" sz="3200" dirty="0" smtClean="0"/>
              <a:t>здесь это то, что мы вернули из предыдущего </a:t>
            </a:r>
            <a:r>
              <a:rPr lang="en-US" sz="3200" dirty="0" smtClean="0"/>
              <a:t>then</a:t>
            </a:r>
            <a:endParaRPr lang="en-US" sz="3200" dirty="0"/>
          </a:p>
          <a:p>
            <a:r>
              <a:rPr lang="en-US" sz="3200" dirty="0" smtClean="0"/>
              <a:t>});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510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13732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Promise</a:t>
            </a:r>
            <a:endParaRPr lang="en-US" sz="4400" dirty="0"/>
          </a:p>
          <a:p>
            <a:endParaRPr lang="ru-RU" sz="4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hlinkClick r:id="rId3"/>
              </a:rPr>
              <a:t>Последовательное </a:t>
            </a:r>
            <a:r>
              <a:rPr lang="ru-RU" sz="3200" dirty="0" smtClean="0">
                <a:hlinkClick r:id="rId3"/>
              </a:rPr>
              <a:t>выполнение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hlinkClick r:id="rId4"/>
              </a:rPr>
              <a:t>Параллельное выполнение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hlinkClick r:id="rId5"/>
              </a:rPr>
              <a:t>Последовательно-параллельное выполнение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hlinkClick r:id="rId6"/>
              </a:rPr>
              <a:t>Параллельное выполнение </a:t>
            </a:r>
            <a:r>
              <a:rPr lang="ru-RU" sz="3200" dirty="0" smtClean="0">
                <a:hlinkClick r:id="rId6"/>
              </a:rPr>
              <a:t>произвольного количества </a:t>
            </a:r>
            <a:r>
              <a:rPr lang="ru-RU" sz="3200" dirty="0">
                <a:hlinkClick r:id="rId6"/>
              </a:rPr>
              <a:t>асинхронных операций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hlinkClick r:id="rId7"/>
              </a:rPr>
              <a:t>Последовательное </a:t>
            </a:r>
            <a:r>
              <a:rPr lang="ru-RU" sz="3200" dirty="0">
                <a:hlinkClick r:id="rId7"/>
              </a:rPr>
              <a:t>выполнение произвольного количества </a:t>
            </a:r>
            <a:r>
              <a:rPr lang="ru-RU" sz="3200" dirty="0" smtClean="0">
                <a:hlinkClick r:id="rId7"/>
              </a:rPr>
              <a:t>синхронных операций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017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137328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Promise </a:t>
            </a:r>
            <a:r>
              <a:rPr lang="ru-RU" sz="4400" dirty="0" smtClean="0"/>
              <a:t>обработка ошибок – </a:t>
            </a:r>
            <a:r>
              <a:rPr lang="en-US" sz="4400" dirty="0" smtClean="0"/>
              <a:t>fai</a:t>
            </a:r>
            <a:r>
              <a:rPr lang="en-US" sz="4400" dirty="0"/>
              <a:t>l</a:t>
            </a:r>
            <a:endParaRPr lang="en-US" sz="4400" dirty="0"/>
          </a:p>
          <a:p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hlinkClick r:id="rId3"/>
              </a:rPr>
              <a:t>п</a:t>
            </a:r>
            <a:r>
              <a:rPr lang="ru-RU" sz="3200" dirty="0" smtClean="0">
                <a:hlinkClick r:id="rId3"/>
              </a:rPr>
              <a:t>ропуск </a:t>
            </a:r>
            <a:r>
              <a:rPr lang="en-US" sz="3200" dirty="0" smtClean="0">
                <a:hlinkClick r:id="rId3"/>
              </a:rPr>
              <a:t>done</a:t>
            </a:r>
            <a:r>
              <a:rPr lang="ru-RU" sz="3200" dirty="0" smtClean="0">
                <a:hlinkClick r:id="rId3"/>
              </a:rPr>
              <a:t>-</a:t>
            </a:r>
            <a:r>
              <a:rPr lang="ru-RU" sz="3200" dirty="0" err="1" smtClean="0">
                <a:hlinkClick r:id="rId3"/>
              </a:rPr>
              <a:t>колбэков</a:t>
            </a:r>
            <a:r>
              <a:rPr lang="ru-RU" sz="3200" dirty="0" smtClean="0">
                <a:hlinkClick r:id="rId3"/>
              </a:rPr>
              <a:t> при ошибке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hlinkClick r:id="rId4"/>
              </a:rPr>
              <a:t>вызов всех последующих </a:t>
            </a:r>
            <a:r>
              <a:rPr lang="en-US" sz="3200" dirty="0">
                <a:hlinkClick r:id="rId4"/>
              </a:rPr>
              <a:t>fail-</a:t>
            </a:r>
            <a:r>
              <a:rPr lang="ru-RU" sz="3200" dirty="0" err="1" smtClean="0">
                <a:hlinkClick r:id="rId4"/>
              </a:rPr>
              <a:t>колбэков</a:t>
            </a:r>
            <a:r>
              <a:rPr lang="ru-RU" sz="3200" dirty="0" smtClean="0">
                <a:hlinkClick r:id="rId4"/>
              </a:rPr>
              <a:t> при ошибке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hlinkClick r:id="rId5"/>
              </a:rPr>
              <a:t>после обработки ошибки ни один последующий </a:t>
            </a:r>
            <a:r>
              <a:rPr lang="ru-RU" sz="3200" dirty="0" err="1">
                <a:hlinkClick r:id="rId5"/>
              </a:rPr>
              <a:t>колбэк</a:t>
            </a:r>
            <a:r>
              <a:rPr lang="ru-RU" sz="3200" dirty="0">
                <a:hlinkClick r:id="rId5"/>
              </a:rPr>
              <a:t> не </a:t>
            </a:r>
            <a:r>
              <a:rPr lang="ru-RU" sz="3200" dirty="0" smtClean="0">
                <a:hlinkClick r:id="rId5"/>
              </a:rPr>
              <a:t>вызывается</a:t>
            </a:r>
            <a:endParaRPr lang="ru-RU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hlinkClick r:id="rId6"/>
              </a:rPr>
              <a:t>после обработки ошибки </a:t>
            </a:r>
            <a:r>
              <a:rPr lang="ru-RU" sz="3200" dirty="0" smtClean="0">
                <a:hlinkClick r:id="rId6"/>
              </a:rPr>
              <a:t>вызывается только следующий </a:t>
            </a:r>
            <a:r>
              <a:rPr lang="en-US" sz="3200" dirty="0" smtClean="0">
                <a:hlinkClick r:id="rId6"/>
              </a:rPr>
              <a:t>done-</a:t>
            </a:r>
            <a:r>
              <a:rPr lang="ru-RU" sz="3200" dirty="0" err="1" smtClean="0">
                <a:hlinkClick r:id="rId6"/>
              </a:rPr>
              <a:t>колбэк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281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10258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jQuery AJAX</a:t>
            </a:r>
            <a:r>
              <a:rPr lang="ru-RU" sz="4400" dirty="0"/>
              <a:t> </a:t>
            </a:r>
            <a:r>
              <a:rPr lang="en-US" sz="4400" dirty="0" smtClean="0"/>
              <a:t>promises</a:t>
            </a:r>
          </a:p>
          <a:p>
            <a:endParaRPr lang="en-US" sz="4400" dirty="0"/>
          </a:p>
          <a:p>
            <a:r>
              <a:rPr lang="en-US" sz="4400" dirty="0" smtClean="0">
                <a:hlinkClick r:id="rId3"/>
              </a:rPr>
              <a:t>Promise</a:t>
            </a:r>
            <a:endParaRPr lang="en-US" sz="4400" dirty="0" smtClean="0"/>
          </a:p>
          <a:p>
            <a:r>
              <a:rPr lang="en-US" sz="4400" dirty="0" smtClean="0">
                <a:hlinkClick r:id="rId4"/>
              </a:rPr>
              <a:t>Deferred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96650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10258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Про </a:t>
            </a:r>
            <a:r>
              <a:rPr lang="ru-RU" sz="4400" dirty="0" err="1" smtClean="0"/>
              <a:t>промисы</a:t>
            </a:r>
            <a:endParaRPr lang="en-US" sz="4400" dirty="0" smtClean="0"/>
          </a:p>
          <a:p>
            <a:endParaRPr lang="en-US" sz="4400" dirty="0"/>
          </a:p>
          <a:p>
            <a:r>
              <a:rPr lang="en-US" sz="4400" dirty="0" smtClean="0">
                <a:hlinkClick r:id="rId3"/>
              </a:rPr>
              <a:t>Must Have </a:t>
            </a:r>
            <a:r>
              <a:rPr lang="ru-RU" sz="4400" dirty="0" smtClean="0">
                <a:hlinkClick r:id="rId3"/>
              </a:rPr>
              <a:t>для прочтения</a:t>
            </a:r>
            <a:endParaRPr lang="en-US" sz="4400" dirty="0" smtClean="0"/>
          </a:p>
          <a:p>
            <a:r>
              <a:rPr lang="en-US" sz="4400" dirty="0" smtClean="0">
                <a:hlinkClick r:id="rId4"/>
              </a:rPr>
              <a:t>Native Promises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9889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06250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Привязка к </a:t>
            </a:r>
            <a:r>
              <a:rPr lang="ru-RU" sz="4400" dirty="0"/>
              <a:t>к</a:t>
            </a:r>
            <a:r>
              <a:rPr lang="ru-RU" sz="4400" dirty="0" smtClean="0"/>
              <a:t>лассам элемента</a:t>
            </a:r>
          </a:p>
          <a:p>
            <a:endParaRPr lang="ru-RU" sz="4400" dirty="0"/>
          </a:p>
          <a:p>
            <a:r>
              <a:rPr lang="ru-RU" sz="4400" dirty="0" smtClean="0">
                <a:hlinkClick r:id="rId3"/>
              </a:rPr>
              <a:t>Пример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92360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062507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Привязка к </a:t>
            </a:r>
            <a:r>
              <a:rPr lang="ru-RU" sz="4400" dirty="0"/>
              <a:t>к</a:t>
            </a:r>
            <a:r>
              <a:rPr lang="ru-RU" sz="4400" dirty="0" smtClean="0"/>
              <a:t>лассам элемента</a:t>
            </a:r>
          </a:p>
          <a:p>
            <a:endParaRPr lang="en-US" sz="4400" dirty="0" smtClean="0"/>
          </a:p>
          <a:p>
            <a:r>
              <a:rPr lang="en-US" sz="3600" dirty="0" smtClean="0"/>
              <a:t>$(‘</a:t>
            </a:r>
            <a:r>
              <a:rPr lang="en-US" sz="3600" dirty="0" err="1" smtClean="0"/>
              <a:t>formSelector</a:t>
            </a:r>
            <a:r>
              <a:rPr lang="en-US" sz="3600" dirty="0" smtClean="0"/>
              <a:t>').</a:t>
            </a:r>
            <a:r>
              <a:rPr lang="en-US" sz="3600" dirty="0"/>
              <a:t>validate();                $.</a:t>
            </a:r>
            <a:r>
              <a:rPr lang="en-US" sz="3600" dirty="0" err="1"/>
              <a:t>validator.addClassRules</a:t>
            </a:r>
            <a:r>
              <a:rPr lang="en-US" sz="3600" dirty="0" smtClean="0"/>
              <a:t>({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rule1: {…},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rule2: {…}</a:t>
            </a:r>
          </a:p>
          <a:p>
            <a:r>
              <a:rPr lang="en-US" sz="3600" dirty="0" smtClean="0"/>
              <a:t>});</a:t>
            </a:r>
            <a:endParaRPr lang="ru-RU" sz="4400" dirty="0"/>
          </a:p>
          <a:p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7116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06250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Привязка к атрибутам</a:t>
            </a:r>
          </a:p>
          <a:p>
            <a:endParaRPr lang="en-US" sz="4400" dirty="0" smtClean="0"/>
          </a:p>
          <a:p>
            <a:r>
              <a:rPr lang="ru-RU" sz="4400" dirty="0" smtClean="0">
                <a:hlinkClick r:id="rId3"/>
              </a:rPr>
              <a:t>Пример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0256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06250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Привязка к атрибутам</a:t>
            </a:r>
          </a:p>
          <a:p>
            <a:endParaRPr lang="en-US" sz="4400" dirty="0" smtClean="0"/>
          </a:p>
          <a:p>
            <a:r>
              <a:rPr lang="ru-RU" sz="4400" dirty="0" smtClean="0">
                <a:hlinkClick r:id="rId3"/>
              </a:rPr>
              <a:t>Пример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5176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0625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Встроенные </a:t>
            </a:r>
            <a:r>
              <a:rPr lang="ru-RU" sz="4400" dirty="0" err="1" smtClean="0"/>
              <a:t>валидаторы</a:t>
            </a:r>
            <a:endParaRPr lang="ru-RU" sz="44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26033"/>
              </p:ext>
            </p:extLst>
          </p:nvPr>
        </p:nvGraphicFramePr>
        <p:xfrm>
          <a:off x="873979" y="1853522"/>
          <a:ext cx="10444042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22021"/>
                <a:gridCol w="52220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required</a:t>
                      </a:r>
                    </a:p>
                    <a:p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remote</a:t>
                      </a:r>
                    </a:p>
                    <a:p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  <a:p>
                      <a:r>
                        <a:rPr lang="en-US" sz="3600" b="0" dirty="0" err="1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en-US" sz="36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  <a:p>
                      <a:r>
                        <a:rPr lang="en-US" sz="3600" b="0" dirty="0" err="1" smtClean="0">
                          <a:solidFill>
                            <a:schemeClr val="tx1"/>
                          </a:solidFill>
                        </a:rPr>
                        <a:t>dateISO</a:t>
                      </a:r>
                      <a:endParaRPr lang="en-US" sz="36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  <a:p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digits</a:t>
                      </a:r>
                      <a:endParaRPr lang="ru-RU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dirty="0" err="1" smtClean="0">
                          <a:solidFill>
                            <a:schemeClr val="tx1"/>
                          </a:solidFill>
                        </a:rPr>
                        <a:t>equalTo</a:t>
                      </a:r>
                      <a:endParaRPr lang="en-US" sz="36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3600" b="0" dirty="0" err="1" smtClean="0">
                          <a:solidFill>
                            <a:schemeClr val="tx1"/>
                          </a:solidFill>
                        </a:rPr>
                        <a:t>maxlength</a:t>
                      </a:r>
                      <a:endParaRPr lang="en-US" sz="36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3600" b="0" dirty="0" err="1" smtClean="0">
                          <a:solidFill>
                            <a:schemeClr val="tx1"/>
                          </a:solidFill>
                        </a:rPr>
                        <a:t>minlength</a:t>
                      </a:r>
                      <a:endParaRPr lang="en-US" sz="36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3600" b="0" dirty="0" err="1" smtClean="0">
                          <a:solidFill>
                            <a:schemeClr val="tx1"/>
                          </a:solidFill>
                        </a:rPr>
                        <a:t>rangelength</a:t>
                      </a:r>
                      <a:endParaRPr lang="en-US" sz="36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  <a:p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  <a:p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  <a:p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ru-RU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7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06250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remote </a:t>
            </a:r>
            <a:r>
              <a:rPr lang="ru-RU" sz="4400" dirty="0" err="1" smtClean="0"/>
              <a:t>валидация</a:t>
            </a:r>
            <a:endParaRPr lang="en-US" sz="4400" dirty="0" smtClean="0"/>
          </a:p>
          <a:p>
            <a:endParaRPr lang="en-US" sz="4400" dirty="0"/>
          </a:p>
          <a:p>
            <a:r>
              <a:rPr lang="ru-RU" sz="4400" dirty="0" smtClean="0">
                <a:hlinkClick r:id="rId3"/>
              </a:rPr>
              <a:t>Пример</a:t>
            </a:r>
            <a:endParaRPr lang="ru-RU" sz="4400" dirty="0" smtClean="0"/>
          </a:p>
        </p:txBody>
      </p:sp>
    </p:spTree>
    <p:extLst>
      <p:ext uri="{BB962C8B-B14F-4D97-AF65-F5344CB8AC3E}">
        <p14:creationId xmlns:p14="http://schemas.microsoft.com/office/powerpoint/2010/main" val="19770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689</Words>
  <Application>Microsoft Office PowerPoint</Application>
  <PresentationFormat>Widescreen</PresentationFormat>
  <Paragraphs>300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Bronishevsky, Vladislav</dc:creator>
  <cp:lastModifiedBy>Bronishevsky, Vladislav</cp:lastModifiedBy>
  <cp:revision>249</cp:revision>
  <dcterms:created xsi:type="dcterms:W3CDTF">2017-03-26T11:04:31Z</dcterms:created>
  <dcterms:modified xsi:type="dcterms:W3CDTF">2017-04-27T21:16:58Z</dcterms:modified>
</cp:coreProperties>
</file>