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6" r:id="rId9"/>
    <p:sldId id="267" r:id="rId10"/>
    <p:sldId id="268" r:id="rId11"/>
    <p:sldId id="269" r:id="rId12"/>
    <p:sldId id="262" r:id="rId13"/>
    <p:sldId id="263" r:id="rId14"/>
    <p:sldId id="264" r:id="rId15"/>
  </p:sldIdLst>
  <p:sldSz cx="14630400" cy="8229600"/>
  <p:notesSz cx="8229600" cy="14630400"/>
  <p:embeddedFontLst>
    <p:embeddedFont>
      <p:font typeface="Gelasio Semi Bold" charset="0"/>
      <p:regular r:id="rId19"/>
    </p:embeddedFont>
    <p:embeddedFont>
      <p:font typeface="Gelasio Semi Bold" charset="0"/>
      <p:regular r:id="rId20"/>
    </p:embeddedFont>
    <p:embeddedFont>
      <p:font typeface="Gelasio Semi Bold" charset="0"/>
      <p:regular r:id="rId21"/>
    </p:embeddedFont>
    <p:embeddedFont>
      <p:font typeface="Gelasio Semi Bold" charset="0"/>
      <p:regular r:id="rId22"/>
    </p:embeddedFont>
    <p:embeddedFont>
      <p:font typeface="Gelasio" charset="0"/>
      <p:regular r:id="rId23"/>
    </p:embeddedFont>
    <p:embeddedFont>
      <p:font typeface="Gelasio" charset="0"/>
      <p:regular r:id="rId24"/>
    </p:embeddedFont>
    <p:embeddedFont>
      <p:font typeface="Gelasio" charset="0"/>
      <p:regular r:id="rId25"/>
    </p:embeddedFont>
    <p:embeddedFont>
      <p:font typeface="Gelasio" charset="0"/>
      <p:regular r:id="rId26"/>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font" Target="fonts/font8.fntdata"/><Relationship Id="rId25" Type="http://schemas.openxmlformats.org/officeDocument/2006/relationships/font" Target="fonts/font7.fntdata"/><Relationship Id="rId24" Type="http://schemas.openxmlformats.org/officeDocument/2006/relationships/font" Target="fonts/font6.fntdata"/><Relationship Id="rId23" Type="http://schemas.openxmlformats.org/officeDocument/2006/relationships/font" Target="fonts/font5.fntdata"/><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CFBB"/>
          </a:solidFill>
        </p:spPr>
      </p:sp>
      <p:sp>
        <p:nvSpPr>
          <p:cNvPr id="3" name="Shape 1"/>
          <p:cNvSpPr/>
          <p:nvPr/>
        </p:nvSpPr>
        <p:spPr>
          <a:xfrm>
            <a:off x="0" y="0"/>
            <a:ext cx="14630400" cy="8229600"/>
          </a:xfrm>
          <a:prstGeom prst="rect">
            <a:avLst/>
          </a:prstGeom>
          <a:solidFill>
            <a:srgbClr val="F9F6F0"/>
          </a:solidFill>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8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8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8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0" Type="http://schemas.openxmlformats.org/officeDocument/2006/relationships/notesSlide" Target="../notesSlides/notesSlide4.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png"/><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2" Type="http://schemas.openxmlformats.org/officeDocument/2006/relationships/notesSlide" Target="../notesSlides/notesSlide8.xml"/><Relationship Id="rId11" Type="http://schemas.openxmlformats.org/officeDocument/2006/relationships/slideLayout" Target="../slideLayouts/slideLayout1.xml"/><Relationship Id="rId10" Type="http://schemas.openxmlformats.org/officeDocument/2006/relationships/image" Target="../media/image29.png"/><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50" y="796925"/>
            <a:ext cx="7556500" cy="2096135"/>
          </a:xfrm>
          <a:prstGeom prst="rect">
            <a:avLst/>
          </a:prstGeom>
          <a:noFill/>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Requirement Analysis for Quality of Experience Mobile Application</a:t>
            </a:r>
            <a:endParaRPr lang="en-US" sz="4450" dirty="0"/>
          </a:p>
        </p:txBody>
      </p:sp>
      <p:sp>
        <p:nvSpPr>
          <p:cNvPr id="4" name="Text 1"/>
          <p:cNvSpPr/>
          <p:nvPr/>
        </p:nvSpPr>
        <p:spPr>
          <a:xfrm>
            <a:off x="6280190" y="3389074"/>
            <a:ext cx="7556421" cy="1451610"/>
          </a:xfrm>
          <a:prstGeom prst="rect">
            <a:avLst/>
          </a:prstGeom>
          <a:noFill/>
        </p:spPr>
        <p:txBody>
          <a:bodyPr wrap="square" lIns="0" tIns="0" rIns="0" bIns="0" rtlCol="0" anchor="t"/>
          <a:lstStyle/>
          <a:p>
            <a:pPr marL="0" indent="0" algn="l">
              <a:lnSpc>
                <a:spcPts val="2850"/>
              </a:lnSpc>
              <a:buNone/>
            </a:pPr>
            <a:r>
              <a:rPr lang="en-US" sz="2400" dirty="0">
                <a:solidFill>
                  <a:srgbClr val="746558"/>
                </a:solidFill>
                <a:latin typeface="Gelasio" pitchFamily="34" charset="0"/>
                <a:ea typeface="Gelasio" pitchFamily="34" charset="-122"/>
                <a:cs typeface="Gelasio" pitchFamily="34" charset="-120"/>
              </a:rPr>
              <a:t>Following the </a:t>
            </a:r>
            <a:r>
              <a:rPr lang="en-US" sz="2400" b="1" i="1" dirty="0">
                <a:solidFill>
                  <a:srgbClr val="746558"/>
                </a:solidFill>
                <a:latin typeface="Gelasio" pitchFamily="34" charset="0"/>
                <a:ea typeface="Gelasio" pitchFamily="34" charset="-122"/>
                <a:cs typeface="Gelasio" pitchFamily="34" charset="-120"/>
              </a:rPr>
              <a:t>requirement gathering</a:t>
            </a:r>
            <a:r>
              <a:rPr lang="en-US" sz="2400" dirty="0">
                <a:solidFill>
                  <a:srgbClr val="746558"/>
                </a:solidFill>
                <a:latin typeface="Gelasio" pitchFamily="34" charset="0"/>
                <a:ea typeface="Gelasio" pitchFamily="34" charset="-122"/>
                <a:cs typeface="Gelasio" pitchFamily="34" charset="-120"/>
              </a:rPr>
              <a:t> (done in task 2), the information gathered needs to be analysed for further processing and to detect error, uncompleted, missing or ambiguous data in the data collection process to save time and cost in the development of the project.</a:t>
            </a:r>
            <a:endParaRPr lang="en-US" sz="2400" dirty="0">
              <a:solidFill>
                <a:srgbClr val="746558"/>
              </a:solidFill>
              <a:latin typeface="Gelasio" pitchFamily="34" charset="0"/>
              <a:ea typeface="Gelasio" pitchFamily="34" charset="-122"/>
              <a:cs typeface="Gelasio" pitchFamily="34" charset="-120"/>
            </a:endParaRPr>
          </a:p>
        </p:txBody>
      </p:sp>
      <p:sp>
        <p:nvSpPr>
          <p:cNvPr id="5" name="Text 2"/>
          <p:cNvSpPr/>
          <p:nvPr/>
        </p:nvSpPr>
        <p:spPr>
          <a:xfrm>
            <a:off x="6280150" y="5892800"/>
            <a:ext cx="7556500" cy="1034415"/>
          </a:xfrm>
          <a:prstGeom prst="rect">
            <a:avLst/>
          </a:prstGeom>
          <a:noFill/>
        </p:spPr>
        <p:txBody>
          <a:bodyPr wrap="square" lIns="0" tIns="0" rIns="0" bIns="0" rtlCol="0" anchor="t"/>
          <a:lstStyle/>
          <a:p>
            <a:pPr marL="0" indent="0" algn="l">
              <a:lnSpc>
                <a:spcPts val="2850"/>
              </a:lnSpc>
              <a:buNone/>
            </a:pPr>
            <a:r>
              <a:rPr lang="en-US" sz="2400" dirty="0">
                <a:solidFill>
                  <a:srgbClr val="746558"/>
                </a:solidFill>
                <a:latin typeface="Gelasio" pitchFamily="34" charset="0"/>
                <a:ea typeface="Gelasio" pitchFamily="34" charset="-122"/>
                <a:cs typeface="Gelasio" pitchFamily="34" charset="-120"/>
              </a:rPr>
              <a:t>Requirement analysis is the process of refining and structuring the gathered requirements to ensure they are clear, feasible, and aligned with stakeholder goals.</a:t>
            </a:r>
            <a:endParaRPr lang="en-US" sz="2400" dirty="0">
              <a:solidFill>
                <a:srgbClr val="746558"/>
              </a:solidFill>
              <a:latin typeface="Gelasio" pitchFamily="34" charset="0"/>
              <a:ea typeface="Gelasio" pitchFamily="34" charset="-122"/>
              <a:cs typeface="Gelasio"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752594"/>
            <a:ext cx="9342953" cy="637937"/>
          </a:xfrm>
          <a:prstGeom prst="rect">
            <a:avLst/>
          </a:prstGeom>
          <a:noFill/>
        </p:spPr>
        <p:txBody>
          <a:bodyPr wrap="none" lIns="0" tIns="0" rIns="0" bIns="0" rtlCol="0" anchor="t"/>
          <a:lstStyle/>
          <a:p>
            <a:pPr marL="0" indent="0" algn="l">
              <a:lnSpc>
                <a:spcPts val="5000"/>
              </a:lnSpc>
              <a:buNone/>
            </a:pPr>
            <a:r>
              <a:rPr lang="en-US" sz="4000" dirty="0">
                <a:solidFill>
                  <a:srgbClr val="484237"/>
                </a:solidFill>
                <a:latin typeface="Gelasio Semi Bold" pitchFamily="34" charset="0"/>
                <a:ea typeface="Gelasio Semi Bold" pitchFamily="34" charset="-122"/>
                <a:cs typeface="Gelasio Semi Bold" pitchFamily="34" charset="-120"/>
              </a:rPr>
              <a:t>Software Requirements Specification</a:t>
            </a:r>
            <a:endParaRPr lang="en-US" sz="4000" dirty="0"/>
          </a:p>
        </p:txBody>
      </p:sp>
      <p:sp>
        <p:nvSpPr>
          <p:cNvPr id="3" name="Shape 1"/>
          <p:cNvSpPr/>
          <p:nvPr/>
        </p:nvSpPr>
        <p:spPr>
          <a:xfrm>
            <a:off x="793790" y="1798796"/>
            <a:ext cx="459224" cy="459224"/>
          </a:xfrm>
          <a:prstGeom prst="roundRect">
            <a:avLst>
              <a:gd name="adj" fmla="val 6668"/>
            </a:avLst>
          </a:prstGeom>
          <a:solidFill>
            <a:srgbClr val="EEE8DD"/>
          </a:solidFill>
        </p:spPr>
      </p:sp>
      <p:pic>
        <p:nvPicPr>
          <p:cNvPr id="4" name="Image 0" descr="preencoded.png"/>
          <p:cNvPicPr>
            <a:picLocks noChangeAspect="1"/>
          </p:cNvPicPr>
          <p:nvPr/>
        </p:nvPicPr>
        <p:blipFill>
          <a:blip r:embed="rId1"/>
          <a:stretch>
            <a:fillRect/>
          </a:stretch>
        </p:blipFill>
        <p:spPr>
          <a:xfrm>
            <a:off x="870287" y="1837015"/>
            <a:ext cx="306110" cy="382667"/>
          </a:xfrm>
          <a:prstGeom prst="rect">
            <a:avLst/>
          </a:prstGeom>
        </p:spPr>
      </p:pic>
      <p:sp>
        <p:nvSpPr>
          <p:cNvPr id="5" name="Text 2"/>
          <p:cNvSpPr/>
          <p:nvPr/>
        </p:nvSpPr>
        <p:spPr>
          <a:xfrm>
            <a:off x="1457087" y="1868924"/>
            <a:ext cx="2551748" cy="318849"/>
          </a:xfrm>
          <a:prstGeom prst="rect">
            <a:avLst/>
          </a:prstGeom>
          <a:noFill/>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Purpose and Scope</a:t>
            </a:r>
            <a:endParaRPr lang="en-US" sz="2000" dirty="0"/>
          </a:p>
        </p:txBody>
      </p:sp>
      <p:sp>
        <p:nvSpPr>
          <p:cNvPr id="6" name="Text 3"/>
          <p:cNvSpPr/>
          <p:nvPr/>
        </p:nvSpPr>
        <p:spPr>
          <a:xfrm>
            <a:off x="1457087" y="2310170"/>
            <a:ext cx="5730597" cy="1306830"/>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A mobile application for collecting real-time data from mobile subscribers for better network performance insights. Its scope revolves around collecting device/network parameters and user feedback, uploaded to a centralized backend.</a:t>
            </a:r>
            <a:endParaRPr lang="en-US" sz="1600" dirty="0"/>
          </a:p>
        </p:txBody>
      </p:sp>
      <p:sp>
        <p:nvSpPr>
          <p:cNvPr id="7" name="Shape 4"/>
          <p:cNvSpPr/>
          <p:nvPr/>
        </p:nvSpPr>
        <p:spPr>
          <a:xfrm>
            <a:off x="7442835" y="1798796"/>
            <a:ext cx="459224" cy="459224"/>
          </a:xfrm>
          <a:prstGeom prst="roundRect">
            <a:avLst>
              <a:gd name="adj" fmla="val 6668"/>
            </a:avLst>
          </a:prstGeom>
          <a:solidFill>
            <a:srgbClr val="EEE8DD"/>
          </a:solidFill>
        </p:spPr>
      </p:sp>
      <p:sp>
        <p:nvSpPr>
          <p:cNvPr id="8" name="Text 5"/>
          <p:cNvSpPr/>
          <p:nvPr/>
        </p:nvSpPr>
        <p:spPr>
          <a:xfrm>
            <a:off x="8106132" y="1868924"/>
            <a:ext cx="2551748" cy="318849"/>
          </a:xfrm>
          <a:prstGeom prst="rect">
            <a:avLst/>
          </a:prstGeom>
          <a:noFill/>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System Features</a:t>
            </a:r>
            <a:endParaRPr lang="en-US" sz="2000" dirty="0"/>
          </a:p>
        </p:txBody>
      </p:sp>
      <p:sp>
        <p:nvSpPr>
          <p:cNvPr id="9" name="Text 6"/>
          <p:cNvSpPr/>
          <p:nvPr/>
        </p:nvSpPr>
        <p:spPr>
          <a:xfrm>
            <a:off x="8106132" y="2310170"/>
            <a:ext cx="5730597" cy="1960245"/>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Passive Monitoring Module: Collect signal strength periodically, log network type (3G/4G/5G), measure latency and jitter via ping. Active Feedback Module: Prompt users for feedback every 24 hours if no network issue and every 12 hours if network issues, allow 1-5-star ratings, log feedback with timestamp and location.</a:t>
            </a:r>
            <a:endParaRPr lang="en-US" sz="1600" dirty="0"/>
          </a:p>
        </p:txBody>
      </p:sp>
      <p:sp>
        <p:nvSpPr>
          <p:cNvPr id="10" name="Shape 7"/>
          <p:cNvSpPr/>
          <p:nvPr/>
        </p:nvSpPr>
        <p:spPr>
          <a:xfrm>
            <a:off x="793790" y="4678680"/>
            <a:ext cx="459224" cy="459224"/>
          </a:xfrm>
          <a:prstGeom prst="roundRect">
            <a:avLst>
              <a:gd name="adj" fmla="val 6668"/>
            </a:avLst>
          </a:prstGeom>
          <a:solidFill>
            <a:srgbClr val="EEE8DD"/>
          </a:solidFill>
        </p:spPr>
      </p:sp>
      <p:pic>
        <p:nvPicPr>
          <p:cNvPr id="11" name="Image 1" descr="preencoded.png"/>
          <p:cNvPicPr>
            <a:picLocks noChangeAspect="1"/>
          </p:cNvPicPr>
          <p:nvPr/>
        </p:nvPicPr>
        <p:blipFill>
          <a:blip r:embed="rId2"/>
          <a:stretch>
            <a:fillRect/>
          </a:stretch>
        </p:blipFill>
        <p:spPr>
          <a:xfrm>
            <a:off x="870287" y="4716899"/>
            <a:ext cx="306110" cy="382667"/>
          </a:xfrm>
          <a:prstGeom prst="rect">
            <a:avLst/>
          </a:prstGeom>
        </p:spPr>
      </p:pic>
      <p:sp>
        <p:nvSpPr>
          <p:cNvPr id="12" name="Text 8"/>
          <p:cNvSpPr/>
          <p:nvPr/>
        </p:nvSpPr>
        <p:spPr>
          <a:xfrm>
            <a:off x="1457087" y="4748808"/>
            <a:ext cx="2551748" cy="318849"/>
          </a:xfrm>
          <a:prstGeom prst="rect">
            <a:avLst/>
          </a:prstGeom>
          <a:noFill/>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Data Management</a:t>
            </a:r>
            <a:endParaRPr lang="en-US" sz="2000" dirty="0"/>
          </a:p>
        </p:txBody>
      </p:sp>
      <p:sp>
        <p:nvSpPr>
          <p:cNvPr id="13" name="Text 9"/>
          <p:cNvSpPr/>
          <p:nvPr/>
        </p:nvSpPr>
        <p:spPr>
          <a:xfrm>
            <a:off x="1457087" y="5190053"/>
            <a:ext cx="5730597" cy="1306830"/>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Store logs locally before upload, upload logs every 60 minutes, encrypt data before transmission. Request permission for sensitive data, let users opt out of metrics, anonymize user data.</a:t>
            </a:r>
            <a:endParaRPr lang="en-US" sz="1600" dirty="0"/>
          </a:p>
        </p:txBody>
      </p:sp>
      <p:sp>
        <p:nvSpPr>
          <p:cNvPr id="14" name="Shape 10"/>
          <p:cNvSpPr/>
          <p:nvPr/>
        </p:nvSpPr>
        <p:spPr>
          <a:xfrm>
            <a:off x="7442835" y="4678680"/>
            <a:ext cx="459224" cy="459224"/>
          </a:xfrm>
          <a:prstGeom prst="roundRect">
            <a:avLst>
              <a:gd name="adj" fmla="val 6668"/>
            </a:avLst>
          </a:prstGeom>
          <a:solidFill>
            <a:srgbClr val="EEE8DD"/>
          </a:solidFill>
        </p:spPr>
      </p:sp>
      <p:pic>
        <p:nvPicPr>
          <p:cNvPr id="15" name="Image 2" descr="preencoded.png"/>
          <p:cNvPicPr>
            <a:picLocks noChangeAspect="1"/>
          </p:cNvPicPr>
          <p:nvPr/>
        </p:nvPicPr>
        <p:blipFill>
          <a:blip r:embed="rId3"/>
          <a:stretch>
            <a:fillRect/>
          </a:stretch>
        </p:blipFill>
        <p:spPr>
          <a:xfrm>
            <a:off x="7519333" y="4716899"/>
            <a:ext cx="306110" cy="382667"/>
          </a:xfrm>
          <a:prstGeom prst="rect">
            <a:avLst/>
          </a:prstGeom>
        </p:spPr>
      </p:pic>
      <p:sp>
        <p:nvSpPr>
          <p:cNvPr id="16" name="Text 11"/>
          <p:cNvSpPr/>
          <p:nvPr/>
        </p:nvSpPr>
        <p:spPr>
          <a:xfrm>
            <a:off x="8106132" y="4748808"/>
            <a:ext cx="3657719" cy="318849"/>
          </a:xfrm>
          <a:prstGeom prst="rect">
            <a:avLst/>
          </a:prstGeom>
          <a:noFill/>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Interfaces and Requirements</a:t>
            </a:r>
            <a:endParaRPr lang="en-US" sz="2000" dirty="0"/>
          </a:p>
        </p:txBody>
      </p:sp>
      <p:sp>
        <p:nvSpPr>
          <p:cNvPr id="17" name="Text 12"/>
          <p:cNvSpPr/>
          <p:nvPr/>
        </p:nvSpPr>
        <p:spPr>
          <a:xfrm>
            <a:off x="8106132" y="5190053"/>
            <a:ext cx="5730597" cy="2286953"/>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User Interfaces: Simple UI, feedback screen, and settings. Software Interfaces: Android APIs &amp; IOS API. Communication Interfaces: REST API over HTTPS, JSON data format. Non-Functional Requirements: CPU usage under 5% when idle, encrypted data transmission, feedback submission under 30 seconds, auto-restart on crash, optimized background performance.</a:t>
            </a:r>
            <a:endParaRPr 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32961"/>
            <a:ext cx="11620619" cy="637937"/>
          </a:xfrm>
          <a:prstGeom prst="rect">
            <a:avLst/>
          </a:prstGeom>
          <a:noFill/>
        </p:spPr>
        <p:txBody>
          <a:bodyPr wrap="none" lIns="0" tIns="0" rIns="0" bIns="0" rtlCol="0" anchor="t"/>
          <a:lstStyle/>
          <a:p>
            <a:pPr marL="0" indent="0" algn="l">
              <a:lnSpc>
                <a:spcPts val="5000"/>
              </a:lnSpc>
              <a:buNone/>
            </a:pPr>
            <a:r>
              <a:rPr lang="en-US" sz="4000" dirty="0">
                <a:solidFill>
                  <a:srgbClr val="484237"/>
                </a:solidFill>
                <a:latin typeface="Gelasio Semi Bold" pitchFamily="34" charset="0"/>
                <a:ea typeface="Gelasio Semi Bold" pitchFamily="34" charset="-122"/>
                <a:cs typeface="Gelasio Semi Bold" pitchFamily="34" charset="-120"/>
              </a:rPr>
              <a:t>Validation of Requirements with Stakeholders</a:t>
            </a:r>
            <a:endParaRPr lang="en-US" sz="4000" dirty="0"/>
          </a:p>
        </p:txBody>
      </p:sp>
      <p:sp>
        <p:nvSpPr>
          <p:cNvPr id="3" name="Shape 1"/>
          <p:cNvSpPr/>
          <p:nvPr/>
        </p:nvSpPr>
        <p:spPr>
          <a:xfrm>
            <a:off x="793790" y="2797731"/>
            <a:ext cx="3031093" cy="204073"/>
          </a:xfrm>
          <a:prstGeom prst="roundRect">
            <a:avLst>
              <a:gd name="adj" fmla="val 15005"/>
            </a:avLst>
          </a:prstGeom>
          <a:solidFill>
            <a:srgbClr val="EEE8DD"/>
          </a:solidFill>
        </p:spPr>
      </p:sp>
      <p:sp>
        <p:nvSpPr>
          <p:cNvPr id="4" name="Text 2"/>
          <p:cNvSpPr/>
          <p:nvPr/>
        </p:nvSpPr>
        <p:spPr>
          <a:xfrm>
            <a:off x="793790" y="3307913"/>
            <a:ext cx="2705100" cy="318849"/>
          </a:xfrm>
          <a:prstGeom prst="rect">
            <a:avLst/>
          </a:prstGeom>
          <a:noFill/>
        </p:spPr>
        <p:txBody>
          <a:bodyPr wrap="non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Identify Stakeholders</a:t>
            </a:r>
            <a:endParaRPr lang="en-US" sz="2000" dirty="0"/>
          </a:p>
        </p:txBody>
      </p:sp>
      <p:sp>
        <p:nvSpPr>
          <p:cNvPr id="5" name="Text 3"/>
          <p:cNvSpPr/>
          <p:nvPr/>
        </p:nvSpPr>
        <p:spPr>
          <a:xfrm>
            <a:off x="793790" y="3749159"/>
            <a:ext cx="3031093" cy="3267075"/>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List all key stakeholders involved in or affected by the system. These may include Mobile Network Operators (MNO), end users (e.g., mobile app users), software development team (developers, UI/UX designers), and technical stakeholders like app developers and network engineers.</a:t>
            </a:r>
            <a:endParaRPr lang="en-US" sz="1600" dirty="0"/>
          </a:p>
        </p:txBody>
      </p:sp>
      <p:sp>
        <p:nvSpPr>
          <p:cNvPr id="6" name="Shape 4"/>
          <p:cNvSpPr/>
          <p:nvPr/>
        </p:nvSpPr>
        <p:spPr>
          <a:xfrm>
            <a:off x="4130993" y="2491502"/>
            <a:ext cx="3031093" cy="204073"/>
          </a:xfrm>
          <a:prstGeom prst="roundRect">
            <a:avLst>
              <a:gd name="adj" fmla="val 15005"/>
            </a:avLst>
          </a:prstGeom>
          <a:solidFill>
            <a:srgbClr val="EEE8DD"/>
          </a:solidFill>
        </p:spPr>
      </p:sp>
      <p:sp>
        <p:nvSpPr>
          <p:cNvPr id="7" name="Text 5"/>
          <p:cNvSpPr/>
          <p:nvPr/>
        </p:nvSpPr>
        <p:spPr>
          <a:xfrm>
            <a:off x="4130993" y="3001685"/>
            <a:ext cx="3031093" cy="637699"/>
          </a:xfrm>
          <a:prstGeom prst="rect">
            <a:avLst/>
          </a:prstGeom>
          <a:noFill/>
        </p:spPr>
        <p:txBody>
          <a:bodyPr wrap="squar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Schedule Validation Sessions</a:t>
            </a:r>
            <a:endParaRPr lang="en-US" sz="2000" dirty="0"/>
          </a:p>
        </p:txBody>
      </p:sp>
      <p:sp>
        <p:nvSpPr>
          <p:cNvPr id="8" name="Text 6"/>
          <p:cNvSpPr/>
          <p:nvPr/>
        </p:nvSpPr>
        <p:spPr>
          <a:xfrm>
            <a:off x="4130993" y="3761780"/>
            <a:ext cx="3031093" cy="3593783"/>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Set up requirement review meetings or validation workshops with all stakeholders. Tools used: In-person meetings. Material shared: Software Requirements Specification (SRS), Use case diagrams, and User stories. Present each requirement, collect stakeholder feedback, validate the feasibility and relevance.</a:t>
            </a:r>
            <a:endParaRPr lang="en-US" sz="1600" dirty="0"/>
          </a:p>
        </p:txBody>
      </p:sp>
      <p:sp>
        <p:nvSpPr>
          <p:cNvPr id="9" name="Shape 7"/>
          <p:cNvSpPr/>
          <p:nvPr/>
        </p:nvSpPr>
        <p:spPr>
          <a:xfrm>
            <a:off x="7468195" y="2185273"/>
            <a:ext cx="3031093" cy="204073"/>
          </a:xfrm>
          <a:prstGeom prst="roundRect">
            <a:avLst>
              <a:gd name="adj" fmla="val 15005"/>
            </a:avLst>
          </a:prstGeom>
          <a:solidFill>
            <a:srgbClr val="EEE8DD"/>
          </a:solidFill>
        </p:spPr>
      </p:sp>
      <p:sp>
        <p:nvSpPr>
          <p:cNvPr id="10" name="Text 8"/>
          <p:cNvSpPr/>
          <p:nvPr/>
        </p:nvSpPr>
        <p:spPr>
          <a:xfrm>
            <a:off x="7468195" y="2695456"/>
            <a:ext cx="3031093" cy="637699"/>
          </a:xfrm>
          <a:prstGeom prst="rect">
            <a:avLst/>
          </a:prstGeom>
          <a:noFill/>
        </p:spPr>
        <p:txBody>
          <a:bodyPr wrap="squar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Present and Discuss Requirements</a:t>
            </a:r>
            <a:endParaRPr lang="en-US" sz="2000" dirty="0"/>
          </a:p>
        </p:txBody>
      </p:sp>
      <p:sp>
        <p:nvSpPr>
          <p:cNvPr id="11" name="Text 9"/>
          <p:cNvSpPr/>
          <p:nvPr/>
        </p:nvSpPr>
        <p:spPr>
          <a:xfrm>
            <a:off x="7468195" y="3455551"/>
            <a:ext cx="3031093" cy="3920490"/>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Use the SRS document to walk stakeholders through functional requirements (what the system should do), non-functional requirements (performance, security, usability, etc.), and constraints and assumptions. Technique used: Requirement walkthrough where we explained each requirement and stakeholders could raise issues or ask questions.</a:t>
            </a:r>
            <a:endParaRPr lang="en-US" sz="1600" dirty="0"/>
          </a:p>
        </p:txBody>
      </p:sp>
      <p:sp>
        <p:nvSpPr>
          <p:cNvPr id="12" name="Shape 10"/>
          <p:cNvSpPr/>
          <p:nvPr/>
        </p:nvSpPr>
        <p:spPr>
          <a:xfrm>
            <a:off x="10805398" y="1879163"/>
            <a:ext cx="3031212" cy="204073"/>
          </a:xfrm>
          <a:prstGeom prst="roundRect">
            <a:avLst>
              <a:gd name="adj" fmla="val 15005"/>
            </a:avLst>
          </a:prstGeom>
          <a:solidFill>
            <a:srgbClr val="EEE8DD"/>
          </a:solidFill>
        </p:spPr>
      </p:sp>
      <p:sp>
        <p:nvSpPr>
          <p:cNvPr id="13" name="Text 11"/>
          <p:cNvSpPr/>
          <p:nvPr/>
        </p:nvSpPr>
        <p:spPr>
          <a:xfrm>
            <a:off x="10805398" y="2389346"/>
            <a:ext cx="3031212" cy="637699"/>
          </a:xfrm>
          <a:prstGeom prst="rect">
            <a:avLst/>
          </a:prstGeom>
          <a:noFill/>
        </p:spPr>
        <p:txBody>
          <a:bodyPr wrap="square" lIns="0" tIns="0" rIns="0" bIns="0" rtlCol="0" anchor="t"/>
          <a:lstStyle/>
          <a:p>
            <a:pPr marL="0" indent="0" algn="l">
              <a:lnSpc>
                <a:spcPts val="2500"/>
              </a:lnSpc>
              <a:buNone/>
            </a:pPr>
            <a:r>
              <a:rPr lang="en-US" sz="2000" dirty="0">
                <a:solidFill>
                  <a:srgbClr val="746558"/>
                </a:solidFill>
                <a:latin typeface="Gelasio Semi Bold" pitchFamily="34" charset="0"/>
                <a:ea typeface="Gelasio Semi Bold" pitchFamily="34" charset="-122"/>
                <a:cs typeface="Gelasio Semi Bold" pitchFamily="34" charset="-120"/>
              </a:rPr>
              <a:t>Collect Feedback and Update SRS</a:t>
            </a:r>
            <a:endParaRPr lang="en-US" sz="2000" dirty="0"/>
          </a:p>
        </p:txBody>
      </p:sp>
      <p:sp>
        <p:nvSpPr>
          <p:cNvPr id="14" name="Text 12"/>
          <p:cNvSpPr/>
          <p:nvPr/>
        </p:nvSpPr>
        <p:spPr>
          <a:xfrm>
            <a:off x="10805398" y="3149441"/>
            <a:ext cx="3031212" cy="4247198"/>
          </a:xfrm>
          <a:prstGeom prst="rect">
            <a:avLst/>
          </a:prstGeom>
          <a:noFill/>
        </p:spPr>
        <p:txBody>
          <a:bodyPr wrap="square" lIns="0" tIns="0" rIns="0" bIns="0" rtlCol="0" anchor="t"/>
          <a:lstStyle/>
          <a:p>
            <a:pPr marL="0" indent="0" algn="l">
              <a:lnSpc>
                <a:spcPts val="2550"/>
              </a:lnSpc>
              <a:buNone/>
            </a:pPr>
            <a:r>
              <a:rPr lang="en-US" sz="1600" dirty="0">
                <a:solidFill>
                  <a:srgbClr val="746558"/>
                </a:solidFill>
                <a:latin typeface="Gelasio" pitchFamily="34" charset="0"/>
                <a:ea typeface="Gelasio" pitchFamily="34" charset="-122"/>
                <a:cs typeface="Gelasio" pitchFamily="34" charset="-120"/>
              </a:rPr>
              <a:t>Create a feedback log or validation matrix to record stakeholder input. Based on validated feedback, modify unclear or incorrect requirements, add new requirements as requested, remove irrelevant or redundant ones, and highlight all changes using version control or change tracking. Finally, share the updated SRS with stakeholders for formal approval.</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0" y="0"/>
            <a:ext cx="14630400" cy="2385655"/>
          </a:xfrm>
          <a:prstGeom prst="rect">
            <a:avLst/>
          </a:prstGeom>
        </p:spPr>
      </p:pic>
      <p:sp>
        <p:nvSpPr>
          <p:cNvPr id="3" name="Text 0"/>
          <p:cNvSpPr/>
          <p:nvPr/>
        </p:nvSpPr>
        <p:spPr>
          <a:xfrm>
            <a:off x="785813" y="3003113"/>
            <a:ext cx="4771430" cy="596503"/>
          </a:xfrm>
          <a:prstGeom prst="rect">
            <a:avLst/>
          </a:prstGeom>
          <a:noFill/>
        </p:spPr>
        <p:txBody>
          <a:bodyPr wrap="none" lIns="0" tIns="0" rIns="0" bIns="0" rtlCol="0" anchor="t"/>
          <a:lstStyle/>
          <a:p>
            <a:pPr marL="0" indent="0" algn="l">
              <a:lnSpc>
                <a:spcPts val="4650"/>
              </a:lnSpc>
              <a:buNone/>
            </a:pPr>
            <a:r>
              <a:rPr lang="en-US" sz="3750" dirty="0">
                <a:solidFill>
                  <a:srgbClr val="484237"/>
                </a:solidFill>
                <a:latin typeface="Gelasio Semi Bold" pitchFamily="34" charset="0"/>
                <a:ea typeface="Gelasio Semi Bold" pitchFamily="34" charset="-122"/>
                <a:cs typeface="Gelasio Semi Bold" pitchFamily="34" charset="-120"/>
              </a:rPr>
              <a:t>Conclusion</a:t>
            </a:r>
            <a:endParaRPr lang="en-US" sz="3750" dirty="0"/>
          </a:p>
        </p:txBody>
      </p:sp>
      <p:sp>
        <p:nvSpPr>
          <p:cNvPr id="4" name="Text 1"/>
          <p:cNvSpPr/>
          <p:nvPr/>
        </p:nvSpPr>
        <p:spPr>
          <a:xfrm>
            <a:off x="785813" y="3981212"/>
            <a:ext cx="4162068" cy="629722"/>
          </a:xfrm>
          <a:prstGeom prst="rect">
            <a:avLst/>
          </a:prstGeom>
          <a:noFill/>
        </p:spPr>
        <p:txBody>
          <a:bodyPr wrap="none" lIns="0" tIns="0" rIns="0" bIns="0" rtlCol="0" anchor="t"/>
          <a:lstStyle/>
          <a:p>
            <a:pPr marL="0" indent="0" algn="ctr">
              <a:lnSpc>
                <a:spcPts val="4950"/>
              </a:lnSpc>
              <a:buNone/>
            </a:pPr>
            <a:r>
              <a:rPr lang="en-US" sz="4950" dirty="0">
                <a:solidFill>
                  <a:srgbClr val="746558"/>
                </a:solidFill>
                <a:latin typeface="Gelasio Semi Bold" pitchFamily="34" charset="0"/>
                <a:ea typeface="Gelasio Semi Bold" pitchFamily="34" charset="-122"/>
                <a:cs typeface="Gelasio Semi Bold" pitchFamily="34" charset="-120"/>
              </a:rPr>
              <a:t>5</a:t>
            </a:r>
            <a:endParaRPr lang="en-US" sz="4950" dirty="0"/>
          </a:p>
        </p:txBody>
      </p:sp>
      <p:sp>
        <p:nvSpPr>
          <p:cNvPr id="5" name="Text 2"/>
          <p:cNvSpPr/>
          <p:nvPr/>
        </p:nvSpPr>
        <p:spPr>
          <a:xfrm>
            <a:off x="1674019" y="4849416"/>
            <a:ext cx="2385655" cy="298252"/>
          </a:xfrm>
          <a:prstGeom prst="rect">
            <a:avLst/>
          </a:prstGeom>
          <a:noFill/>
        </p:spPr>
        <p:txBody>
          <a:bodyPr wrap="none" lIns="0" tIns="0" rIns="0" bIns="0" rtlCol="0" anchor="t"/>
          <a:lstStyle/>
          <a:p>
            <a:pPr marL="0" indent="0" algn="ctr">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Team Members</a:t>
            </a:r>
            <a:endParaRPr lang="en-US" sz="1850" dirty="0"/>
          </a:p>
        </p:txBody>
      </p:sp>
      <p:sp>
        <p:nvSpPr>
          <p:cNvPr id="6" name="Text 3"/>
          <p:cNvSpPr/>
          <p:nvPr/>
        </p:nvSpPr>
        <p:spPr>
          <a:xfrm>
            <a:off x="785813" y="5262086"/>
            <a:ext cx="4162068" cy="915829"/>
          </a:xfrm>
          <a:prstGeom prst="rect">
            <a:avLst/>
          </a:prstGeom>
          <a:noFill/>
        </p:spPr>
        <p:txBody>
          <a:bodyPr wrap="square" lIns="0" tIns="0" rIns="0" bIns="0" rtlCol="0" anchor="t"/>
          <a:lstStyle/>
          <a:p>
            <a:pPr marL="0" indent="0" algn="ctr">
              <a:lnSpc>
                <a:spcPts val="2400"/>
              </a:lnSpc>
              <a:buNone/>
            </a:pPr>
            <a:endParaRPr lang="en-US" sz="1500" dirty="0"/>
          </a:p>
        </p:txBody>
      </p:sp>
      <p:sp>
        <p:nvSpPr>
          <p:cNvPr id="7" name="Text 4"/>
          <p:cNvSpPr/>
          <p:nvPr/>
        </p:nvSpPr>
        <p:spPr>
          <a:xfrm>
            <a:off x="5234107" y="3981212"/>
            <a:ext cx="4162068" cy="629722"/>
          </a:xfrm>
          <a:prstGeom prst="rect">
            <a:avLst/>
          </a:prstGeom>
          <a:noFill/>
        </p:spPr>
        <p:txBody>
          <a:bodyPr wrap="none" lIns="0" tIns="0" rIns="0" bIns="0" rtlCol="0" anchor="t"/>
          <a:lstStyle/>
          <a:p>
            <a:pPr marL="0" indent="0" algn="ctr">
              <a:lnSpc>
                <a:spcPts val="4950"/>
              </a:lnSpc>
              <a:buNone/>
            </a:pPr>
            <a:r>
              <a:rPr lang="en-US" sz="4950" dirty="0">
                <a:solidFill>
                  <a:srgbClr val="746558"/>
                </a:solidFill>
                <a:latin typeface="Gelasio Semi Bold" pitchFamily="34" charset="0"/>
                <a:ea typeface="Gelasio Semi Bold" pitchFamily="34" charset="-122"/>
                <a:cs typeface="Gelasio Semi Bold" pitchFamily="34" charset="-120"/>
              </a:rPr>
              <a:t>3</a:t>
            </a:r>
            <a:endParaRPr lang="en-US" sz="4950" dirty="0"/>
          </a:p>
        </p:txBody>
      </p:sp>
      <p:sp>
        <p:nvSpPr>
          <p:cNvPr id="8" name="Text 5"/>
          <p:cNvSpPr/>
          <p:nvPr/>
        </p:nvSpPr>
        <p:spPr>
          <a:xfrm>
            <a:off x="6122313" y="4849416"/>
            <a:ext cx="2385655" cy="298252"/>
          </a:xfrm>
          <a:prstGeom prst="rect">
            <a:avLst/>
          </a:prstGeom>
          <a:noFill/>
        </p:spPr>
        <p:txBody>
          <a:bodyPr wrap="none" lIns="0" tIns="0" rIns="0" bIns="0" rtlCol="0" anchor="t"/>
          <a:lstStyle/>
          <a:p>
            <a:pPr marL="0" indent="0" algn="ctr">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Key Phases</a:t>
            </a:r>
            <a:endParaRPr lang="en-US" sz="1850" dirty="0"/>
          </a:p>
        </p:txBody>
      </p:sp>
      <p:sp>
        <p:nvSpPr>
          <p:cNvPr id="9" name="Text 6"/>
          <p:cNvSpPr/>
          <p:nvPr/>
        </p:nvSpPr>
        <p:spPr>
          <a:xfrm>
            <a:off x="5234107" y="5262086"/>
            <a:ext cx="4162068" cy="305276"/>
          </a:xfrm>
          <a:prstGeom prst="rect">
            <a:avLst/>
          </a:prstGeom>
          <a:noFill/>
        </p:spPr>
        <p:txBody>
          <a:bodyPr wrap="none" lIns="0" tIns="0" rIns="0" bIns="0" rtlCol="0" anchor="t"/>
          <a:lstStyle/>
          <a:p>
            <a:pPr marL="0" indent="0" algn="ctr">
              <a:lnSpc>
                <a:spcPts val="2400"/>
              </a:lnSpc>
              <a:buNone/>
            </a:pPr>
            <a:r>
              <a:rPr lang="en-US" sz="2000" dirty="0">
                <a:solidFill>
                  <a:srgbClr val="746558"/>
                </a:solidFill>
                <a:latin typeface="Gelasio" pitchFamily="34" charset="0"/>
                <a:ea typeface="Gelasio" pitchFamily="34" charset="-122"/>
                <a:cs typeface="Gelasio" pitchFamily="34" charset="-120"/>
              </a:rPr>
              <a:t>Analysis, Prioritization, Specification</a:t>
            </a:r>
            <a:endParaRPr lang="en-US" sz="2000" dirty="0">
              <a:solidFill>
                <a:srgbClr val="746558"/>
              </a:solidFill>
              <a:latin typeface="Gelasio" pitchFamily="34" charset="0"/>
              <a:ea typeface="Gelasio" pitchFamily="34" charset="-122"/>
              <a:cs typeface="Gelasio" pitchFamily="34" charset="-120"/>
            </a:endParaRPr>
          </a:p>
        </p:txBody>
      </p:sp>
      <p:sp>
        <p:nvSpPr>
          <p:cNvPr id="10" name="Text 7"/>
          <p:cNvSpPr/>
          <p:nvPr/>
        </p:nvSpPr>
        <p:spPr>
          <a:xfrm>
            <a:off x="9682401" y="3981212"/>
            <a:ext cx="4162187" cy="629722"/>
          </a:xfrm>
          <a:prstGeom prst="rect">
            <a:avLst/>
          </a:prstGeom>
          <a:noFill/>
        </p:spPr>
        <p:txBody>
          <a:bodyPr wrap="none" lIns="0" tIns="0" rIns="0" bIns="0" rtlCol="0" anchor="t"/>
          <a:lstStyle/>
          <a:p>
            <a:pPr marL="0" indent="0" algn="ctr">
              <a:lnSpc>
                <a:spcPts val="4950"/>
              </a:lnSpc>
              <a:buNone/>
            </a:pPr>
            <a:r>
              <a:rPr lang="en-US" altLang="en-US" sz="4950" dirty="0">
                <a:solidFill>
                  <a:srgbClr val="746558"/>
                </a:solidFill>
                <a:latin typeface="Gelasio Semi Bold" pitchFamily="34" charset="0"/>
                <a:ea typeface="Gelasio Semi Bold" pitchFamily="34" charset="-122"/>
                <a:cs typeface="Gelasio Semi Bold" pitchFamily="34" charset="-120"/>
              </a:rPr>
              <a:t>7</a:t>
            </a:r>
            <a:r>
              <a:rPr lang="en-US" sz="4950" dirty="0">
                <a:solidFill>
                  <a:srgbClr val="746558"/>
                </a:solidFill>
                <a:latin typeface="Gelasio Semi Bold" pitchFamily="34" charset="0"/>
                <a:ea typeface="Gelasio Semi Bold" pitchFamily="34" charset="-122"/>
                <a:cs typeface="Gelasio Semi Bold" pitchFamily="34" charset="-120"/>
              </a:rPr>
              <a:t>8.5%</a:t>
            </a:r>
            <a:endParaRPr lang="en-US" sz="4950" dirty="0"/>
          </a:p>
        </p:txBody>
      </p:sp>
      <p:sp>
        <p:nvSpPr>
          <p:cNvPr id="11" name="Text 8"/>
          <p:cNvSpPr/>
          <p:nvPr/>
        </p:nvSpPr>
        <p:spPr>
          <a:xfrm>
            <a:off x="10570607" y="4849416"/>
            <a:ext cx="2385655" cy="298252"/>
          </a:xfrm>
          <a:prstGeom prst="rect">
            <a:avLst/>
          </a:prstGeom>
          <a:noFill/>
        </p:spPr>
        <p:txBody>
          <a:bodyPr wrap="none" lIns="0" tIns="0" rIns="0" bIns="0" rtlCol="0" anchor="t"/>
          <a:lstStyle/>
          <a:p>
            <a:pPr marL="0" indent="0" algn="ctr">
              <a:lnSpc>
                <a:spcPts val="2300"/>
              </a:lnSpc>
              <a:buNone/>
            </a:pPr>
            <a:r>
              <a:rPr lang="en-US" sz="1850" dirty="0">
                <a:solidFill>
                  <a:srgbClr val="746558"/>
                </a:solidFill>
                <a:latin typeface="Gelasio Semi Bold" pitchFamily="34" charset="0"/>
                <a:ea typeface="Gelasio Semi Bold" pitchFamily="34" charset="-122"/>
                <a:cs typeface="Gelasio Semi Bold" pitchFamily="34" charset="-120"/>
              </a:rPr>
              <a:t>Call Breakages </a:t>
            </a:r>
            <a:r>
              <a:rPr lang="en-US" altLang="en-US" sz="1850" dirty="0">
                <a:solidFill>
                  <a:srgbClr val="746558"/>
                </a:solidFill>
                <a:latin typeface="Gelasio Semi Bold" pitchFamily="34" charset="0"/>
                <a:ea typeface="Gelasio Semi Bold" pitchFamily="34" charset="-122"/>
                <a:cs typeface="Gelasio Semi Bold" pitchFamily="34" charset="-120"/>
              </a:rPr>
              <a:t>etc</a:t>
            </a:r>
            <a:endParaRPr lang="en-US" altLang="en-US" sz="1850" dirty="0">
              <a:solidFill>
                <a:srgbClr val="746558"/>
              </a:solidFill>
              <a:latin typeface="Gelasio Semi Bold" pitchFamily="34" charset="0"/>
              <a:ea typeface="Gelasio Semi Bold" pitchFamily="34" charset="-122"/>
              <a:cs typeface="Gelasio Semi Bold" pitchFamily="34" charset="-120"/>
            </a:endParaRPr>
          </a:p>
        </p:txBody>
      </p:sp>
      <p:sp>
        <p:nvSpPr>
          <p:cNvPr id="12" name="Text 9"/>
          <p:cNvSpPr/>
          <p:nvPr/>
        </p:nvSpPr>
        <p:spPr>
          <a:xfrm>
            <a:off x="9682401" y="5262086"/>
            <a:ext cx="4162187" cy="305276"/>
          </a:xfrm>
          <a:prstGeom prst="rect">
            <a:avLst/>
          </a:prstGeom>
          <a:noFill/>
        </p:spPr>
        <p:txBody>
          <a:bodyPr wrap="none" lIns="0" tIns="0" rIns="0" bIns="0" rtlCol="0" anchor="t"/>
          <a:lstStyle/>
          <a:p>
            <a:pPr marL="0" indent="0" algn="ctr">
              <a:lnSpc>
                <a:spcPts val="2400"/>
              </a:lnSpc>
              <a:buNone/>
            </a:pPr>
            <a:r>
              <a:rPr lang="en-US" sz="2000" dirty="0">
                <a:solidFill>
                  <a:srgbClr val="746558"/>
                </a:solidFill>
                <a:latin typeface="Gelasio" pitchFamily="34" charset="0"/>
                <a:ea typeface="Gelasio" pitchFamily="34" charset="-122"/>
                <a:cs typeface="Gelasio" pitchFamily="34" charset="-120"/>
              </a:rPr>
              <a:t>Top user issue identified</a:t>
            </a:r>
            <a:endParaRPr lang="en-US" sz="2000" dirty="0">
              <a:solidFill>
                <a:srgbClr val="746558"/>
              </a:solidFill>
              <a:latin typeface="Gelasio" pitchFamily="34" charset="0"/>
              <a:ea typeface="Gelasio" pitchFamily="34" charset="-122"/>
              <a:cs typeface="Gelasio" pitchFamily="34" charset="-120"/>
            </a:endParaRPr>
          </a:p>
        </p:txBody>
      </p:sp>
      <p:sp>
        <p:nvSpPr>
          <p:cNvPr id="13" name="Text 10"/>
          <p:cNvSpPr/>
          <p:nvPr/>
        </p:nvSpPr>
        <p:spPr>
          <a:xfrm>
            <a:off x="786130" y="6104890"/>
            <a:ext cx="13058775" cy="1508760"/>
          </a:xfrm>
          <a:prstGeom prst="rect">
            <a:avLst/>
          </a:prstGeom>
          <a:noFill/>
        </p:spPr>
        <p:txBody>
          <a:bodyPr wrap="square" lIns="0" tIns="0" rIns="0" bIns="0" rtlCol="0" anchor="t"/>
          <a:lstStyle/>
          <a:p>
            <a:pPr marL="0" indent="0" algn="l">
              <a:lnSpc>
                <a:spcPts val="2400"/>
              </a:lnSpc>
              <a:buNone/>
            </a:pPr>
            <a:r>
              <a:rPr lang="en-US" sz="2000" dirty="0">
                <a:solidFill>
                  <a:srgbClr val="746558"/>
                </a:solidFill>
                <a:latin typeface="Gelasio" pitchFamily="34" charset="0"/>
                <a:ea typeface="Gelasio" pitchFamily="34" charset="-122"/>
                <a:cs typeface="Gelasio" pitchFamily="34" charset="-120"/>
              </a:rPr>
              <a:t>Through this task, we successfully transformed user feedback and survey insights into structured, validated, and actionable requirements. This sets the stage for effective system modelling and design. The requirement analysis process helped identify inconsistencies and ambiguities, prioritize features based on user needs and technical feasibility, classify requirements into functional and non-functional categories, develop a comprehensive software requirements specification, and validate the requirements with stakeholders to ensure alignment between developers and users.</a:t>
            </a:r>
            <a:endParaRPr lang="en-US" sz="2000" dirty="0">
              <a:solidFill>
                <a:srgbClr val="746558"/>
              </a:solidFill>
              <a:latin typeface="Gelasio" pitchFamily="34" charset="0"/>
              <a:ea typeface="Gelasio" pitchFamily="34" charset="-122"/>
              <a:cs typeface="Gelasio" pitchFamily="34" charset="-12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122402"/>
            <a:ext cx="12594908" cy="673418"/>
          </a:xfrm>
          <a:prstGeom prst="rect">
            <a:avLst/>
          </a:prstGeom>
          <a:noFill/>
        </p:spPr>
        <p:txBody>
          <a:bodyPr wrap="none" lIns="0" tIns="0" rIns="0" bIns="0" rtlCol="0" anchor="t"/>
          <a:lstStyle/>
          <a:p>
            <a:pPr marL="0" indent="0" algn="l">
              <a:lnSpc>
                <a:spcPts val="5300"/>
              </a:lnSpc>
              <a:buNone/>
            </a:pPr>
            <a:r>
              <a:rPr lang="en-US" sz="4200" dirty="0">
                <a:solidFill>
                  <a:srgbClr val="484237"/>
                </a:solidFill>
                <a:latin typeface="Gelasio Semi Bold" pitchFamily="34" charset="0"/>
                <a:ea typeface="Gelasio Semi Bold" pitchFamily="34" charset="-122"/>
                <a:cs typeface="Gelasio Semi Bold" pitchFamily="34" charset="-120"/>
              </a:rPr>
              <a:t>Review and Analysis of Gathered Requirements</a:t>
            </a:r>
            <a:endParaRPr lang="en-US" sz="4200" dirty="0"/>
          </a:p>
        </p:txBody>
      </p:sp>
      <p:sp>
        <p:nvSpPr>
          <p:cNvPr id="3" name="Text 1"/>
          <p:cNvSpPr/>
          <p:nvPr/>
        </p:nvSpPr>
        <p:spPr>
          <a:xfrm>
            <a:off x="793790" y="2334339"/>
            <a:ext cx="2693551" cy="336590"/>
          </a:xfrm>
          <a:prstGeom prst="rect">
            <a:avLst/>
          </a:prstGeom>
          <a:noFill/>
        </p:spPr>
        <p:txBody>
          <a:bodyPr wrap="none" lIns="0" tIns="0" rIns="0" bIns="0" rtlCol="0" anchor="t"/>
          <a:lstStyle/>
          <a:p>
            <a:pPr marL="0" indent="0" algn="l">
              <a:lnSpc>
                <a:spcPts val="2650"/>
              </a:lnSpc>
              <a:buNone/>
            </a:pPr>
            <a:r>
              <a:rPr lang="en-US" sz="2000" b="1" i="1" u="sng" dirty="0">
                <a:solidFill>
                  <a:schemeClr val="bg1">
                    <a:lumMod val="65000"/>
                  </a:schemeClr>
                </a:solidFill>
                <a:latin typeface="Gelasio Semi Bold" pitchFamily="34" charset="0"/>
                <a:ea typeface="Gelasio Semi Bold" pitchFamily="34" charset="-122"/>
                <a:cs typeface="Gelasio Semi Bold" pitchFamily="34" charset="-120"/>
              </a:rPr>
              <a:t>Completeness</a:t>
            </a:r>
            <a:endParaRPr lang="en-US" sz="2000" b="1" i="1" u="sng" dirty="0">
              <a:solidFill>
                <a:schemeClr val="bg1">
                  <a:lumMod val="65000"/>
                </a:schemeClr>
              </a:solidFill>
              <a:latin typeface="Gelasio Semi Bold" pitchFamily="34" charset="0"/>
              <a:ea typeface="Gelasio Semi Bold" pitchFamily="34" charset="-122"/>
              <a:cs typeface="Gelasio Semi Bold" pitchFamily="34" charset="-120"/>
            </a:endParaRPr>
          </a:p>
        </p:txBody>
      </p:sp>
      <p:sp>
        <p:nvSpPr>
          <p:cNvPr id="4" name="Text 2"/>
          <p:cNvSpPr/>
          <p:nvPr/>
        </p:nvSpPr>
        <p:spPr>
          <a:xfrm>
            <a:off x="793790" y="2886313"/>
            <a:ext cx="2866311" cy="1379220"/>
          </a:xfrm>
          <a:prstGeom prst="rect">
            <a:avLst/>
          </a:prstGeom>
          <a:noFill/>
        </p:spPr>
        <p:txBody>
          <a:bodyPr wrap="square" lIns="0" tIns="0" rIns="0" bIns="0" rtlCol="0" anchor="t"/>
          <a:lstStyle/>
          <a:p>
            <a:pPr marL="0" indent="0" algn="l">
              <a:lnSpc>
                <a:spcPts val="2700"/>
              </a:lnSpc>
              <a:buNone/>
            </a:pPr>
            <a:r>
              <a:rPr lang="en-US" sz="2000" dirty="0">
                <a:solidFill>
                  <a:srgbClr val="746558"/>
                </a:solidFill>
                <a:latin typeface="Gelasio" pitchFamily="34" charset="0"/>
                <a:ea typeface="Gelasio" pitchFamily="34" charset="-122"/>
                <a:cs typeface="Gelasio" pitchFamily="34" charset="-120"/>
              </a:rPr>
              <a:t>The data captured both subjective (user feedback) and objective (network metrics) requirements.</a:t>
            </a:r>
            <a:endParaRPr lang="en-US" sz="2000" dirty="0">
              <a:solidFill>
                <a:srgbClr val="746558"/>
              </a:solidFill>
              <a:latin typeface="Gelasio" pitchFamily="34" charset="0"/>
              <a:ea typeface="Gelasio" pitchFamily="34" charset="-122"/>
              <a:cs typeface="Gelasio" pitchFamily="34" charset="-120"/>
            </a:endParaRPr>
          </a:p>
        </p:txBody>
      </p:sp>
      <p:sp>
        <p:nvSpPr>
          <p:cNvPr id="5" name="Text 3"/>
          <p:cNvSpPr/>
          <p:nvPr/>
        </p:nvSpPr>
        <p:spPr>
          <a:xfrm>
            <a:off x="4193500" y="2334339"/>
            <a:ext cx="2693551" cy="336590"/>
          </a:xfrm>
          <a:prstGeom prst="rect">
            <a:avLst/>
          </a:prstGeom>
          <a:noFill/>
        </p:spPr>
        <p:txBody>
          <a:bodyPr wrap="none" lIns="0" tIns="0" rIns="0" bIns="0" rtlCol="0" anchor="t"/>
          <a:lstStyle/>
          <a:p>
            <a:pPr marL="0" indent="0" algn="l">
              <a:lnSpc>
                <a:spcPts val="2650"/>
              </a:lnSpc>
              <a:buNone/>
            </a:pPr>
            <a:r>
              <a:rPr lang="en-US" sz="2000" b="1" i="1" u="sng" dirty="0">
                <a:solidFill>
                  <a:schemeClr val="bg1">
                    <a:lumMod val="65000"/>
                  </a:schemeClr>
                </a:solidFill>
                <a:latin typeface="Gelasio Semi Bold" pitchFamily="34" charset="0"/>
                <a:ea typeface="Gelasio Semi Bold" pitchFamily="34" charset="-122"/>
                <a:cs typeface="Gelasio Semi Bold" pitchFamily="34" charset="-120"/>
              </a:rPr>
              <a:t>Clarity</a:t>
            </a:r>
            <a:endParaRPr lang="en-US" sz="2000" b="1" i="1" u="sng" dirty="0">
              <a:solidFill>
                <a:schemeClr val="bg1">
                  <a:lumMod val="65000"/>
                </a:schemeClr>
              </a:solidFill>
              <a:latin typeface="Gelasio Semi Bold" pitchFamily="34" charset="0"/>
              <a:ea typeface="Gelasio Semi Bold" pitchFamily="34" charset="-122"/>
              <a:cs typeface="Gelasio Semi Bold" pitchFamily="34" charset="-120"/>
            </a:endParaRPr>
          </a:p>
        </p:txBody>
      </p:sp>
      <p:sp>
        <p:nvSpPr>
          <p:cNvPr id="6" name="Text 4"/>
          <p:cNvSpPr/>
          <p:nvPr/>
        </p:nvSpPr>
        <p:spPr>
          <a:xfrm>
            <a:off x="4193500" y="2886313"/>
            <a:ext cx="2866311" cy="1379220"/>
          </a:xfrm>
          <a:prstGeom prst="rect">
            <a:avLst/>
          </a:prstGeom>
          <a:noFill/>
        </p:spPr>
        <p:txBody>
          <a:bodyPr wrap="square" lIns="0" tIns="0" rIns="0" bIns="0" rtlCol="0" anchor="t"/>
          <a:lstStyle/>
          <a:p>
            <a:pPr marL="0" indent="0" algn="l">
              <a:lnSpc>
                <a:spcPts val="2700"/>
              </a:lnSpc>
              <a:buNone/>
            </a:pPr>
            <a:r>
              <a:rPr lang="en-US" sz="2000" dirty="0">
                <a:solidFill>
                  <a:srgbClr val="746558"/>
                </a:solidFill>
                <a:latin typeface="Gelasio" pitchFamily="34" charset="0"/>
                <a:ea typeface="Gelasio" pitchFamily="34" charset="-122"/>
                <a:cs typeface="Gelasio" pitchFamily="34" charset="-120"/>
              </a:rPr>
              <a:t>Most user responses were clear, though some feedback required rephrasing for technical understanding.</a:t>
            </a:r>
            <a:endParaRPr lang="en-US" sz="2000" dirty="0">
              <a:solidFill>
                <a:srgbClr val="746558"/>
              </a:solidFill>
              <a:latin typeface="Gelasio" pitchFamily="34" charset="0"/>
              <a:ea typeface="Gelasio" pitchFamily="34" charset="-122"/>
              <a:cs typeface="Gelasio" pitchFamily="34" charset="-120"/>
            </a:endParaRPr>
          </a:p>
        </p:txBody>
      </p:sp>
      <p:sp>
        <p:nvSpPr>
          <p:cNvPr id="7" name="Text 5"/>
          <p:cNvSpPr/>
          <p:nvPr/>
        </p:nvSpPr>
        <p:spPr>
          <a:xfrm>
            <a:off x="7593211" y="2334339"/>
            <a:ext cx="2729032" cy="336590"/>
          </a:xfrm>
          <a:prstGeom prst="rect">
            <a:avLst/>
          </a:prstGeom>
          <a:noFill/>
        </p:spPr>
        <p:txBody>
          <a:bodyPr wrap="none" lIns="0" tIns="0" rIns="0" bIns="0" rtlCol="0" anchor="t"/>
          <a:lstStyle/>
          <a:p>
            <a:pPr marL="0" indent="0" algn="l">
              <a:lnSpc>
                <a:spcPts val="2650"/>
              </a:lnSpc>
              <a:buNone/>
            </a:pPr>
            <a:r>
              <a:rPr lang="en-US" sz="2000" b="1" i="1" u="sng" dirty="0">
                <a:solidFill>
                  <a:schemeClr val="bg1">
                    <a:lumMod val="65000"/>
                  </a:schemeClr>
                </a:solidFill>
                <a:latin typeface="Gelasio Semi Bold" pitchFamily="34" charset="0"/>
                <a:ea typeface="Gelasio Semi Bold" pitchFamily="34" charset="-122"/>
                <a:cs typeface="Gelasio Semi Bold" pitchFamily="34" charset="-120"/>
              </a:rPr>
              <a:t>Technical Feasibility</a:t>
            </a:r>
            <a:endParaRPr lang="en-US" sz="2000" b="1" i="1" u="sng" dirty="0">
              <a:solidFill>
                <a:schemeClr val="bg1">
                  <a:lumMod val="65000"/>
                </a:schemeClr>
              </a:solidFill>
              <a:latin typeface="Gelasio Semi Bold" pitchFamily="34" charset="0"/>
              <a:ea typeface="Gelasio Semi Bold" pitchFamily="34" charset="-122"/>
              <a:cs typeface="Gelasio Semi Bold" pitchFamily="34" charset="-120"/>
            </a:endParaRPr>
          </a:p>
        </p:txBody>
      </p:sp>
      <p:sp>
        <p:nvSpPr>
          <p:cNvPr id="8" name="Text 6"/>
          <p:cNvSpPr/>
          <p:nvPr/>
        </p:nvSpPr>
        <p:spPr>
          <a:xfrm>
            <a:off x="7593211" y="2886313"/>
            <a:ext cx="2866311" cy="2068830"/>
          </a:xfrm>
          <a:prstGeom prst="rect">
            <a:avLst/>
          </a:prstGeom>
          <a:noFill/>
        </p:spPr>
        <p:txBody>
          <a:bodyPr wrap="square" lIns="0" tIns="0" rIns="0" bIns="0" rtlCol="0" anchor="t"/>
          <a:lstStyle/>
          <a:p>
            <a:pPr marL="0" indent="0" algn="l">
              <a:lnSpc>
                <a:spcPts val="2700"/>
              </a:lnSpc>
              <a:buNone/>
            </a:pPr>
            <a:r>
              <a:rPr lang="en-US" sz="2000" dirty="0">
                <a:solidFill>
                  <a:srgbClr val="746558"/>
                </a:solidFill>
                <a:latin typeface="Gelasio" pitchFamily="34" charset="0"/>
                <a:ea typeface="Gelasio" pitchFamily="34" charset="-122"/>
                <a:cs typeface="Gelasio" pitchFamily="34" charset="-120"/>
              </a:rPr>
              <a:t>The app's main features (background monitoring, prompting for feedback, logging network metrics) are feasible using Android's APIs and third-party libraries.</a:t>
            </a:r>
            <a:endParaRPr lang="en-US" sz="2000" dirty="0">
              <a:solidFill>
                <a:srgbClr val="746558"/>
              </a:solidFill>
              <a:latin typeface="Gelasio" pitchFamily="34" charset="0"/>
              <a:ea typeface="Gelasio" pitchFamily="34" charset="-122"/>
              <a:cs typeface="Gelasio" pitchFamily="34" charset="-120"/>
            </a:endParaRPr>
          </a:p>
        </p:txBody>
      </p:sp>
      <p:sp>
        <p:nvSpPr>
          <p:cNvPr id="9" name="Text 7"/>
          <p:cNvSpPr/>
          <p:nvPr/>
        </p:nvSpPr>
        <p:spPr>
          <a:xfrm>
            <a:off x="10992922" y="2334339"/>
            <a:ext cx="2866311" cy="673179"/>
          </a:xfrm>
          <a:prstGeom prst="rect">
            <a:avLst/>
          </a:prstGeom>
          <a:noFill/>
        </p:spPr>
        <p:txBody>
          <a:bodyPr wrap="square" lIns="0" tIns="0" rIns="0" bIns="0" rtlCol="0" anchor="t"/>
          <a:lstStyle/>
          <a:p>
            <a:pPr marL="0" indent="0" algn="l">
              <a:lnSpc>
                <a:spcPts val="2650"/>
              </a:lnSpc>
              <a:buNone/>
            </a:pPr>
            <a:r>
              <a:rPr lang="en-US" sz="2000" b="1" i="1" u="sng" dirty="0">
                <a:solidFill>
                  <a:schemeClr val="bg1">
                    <a:lumMod val="65000"/>
                  </a:schemeClr>
                </a:solidFill>
                <a:latin typeface="Gelasio Semi Bold" pitchFamily="34" charset="0"/>
                <a:ea typeface="Gelasio Semi Bold" pitchFamily="34" charset="-122"/>
                <a:cs typeface="Gelasio Semi Bold" pitchFamily="34" charset="-120"/>
              </a:rPr>
              <a:t>Dependency Relationships</a:t>
            </a:r>
            <a:endParaRPr lang="en-US" sz="2000" b="1" i="1" u="sng" dirty="0">
              <a:solidFill>
                <a:schemeClr val="bg1">
                  <a:lumMod val="65000"/>
                </a:schemeClr>
              </a:solidFill>
              <a:latin typeface="Gelasio Semi Bold" pitchFamily="34" charset="0"/>
              <a:ea typeface="Gelasio Semi Bold" pitchFamily="34" charset="-122"/>
              <a:cs typeface="Gelasio Semi Bold" pitchFamily="34" charset="-120"/>
            </a:endParaRPr>
          </a:p>
        </p:txBody>
      </p:sp>
      <p:sp>
        <p:nvSpPr>
          <p:cNvPr id="10" name="Text 8"/>
          <p:cNvSpPr/>
          <p:nvPr/>
        </p:nvSpPr>
        <p:spPr>
          <a:xfrm>
            <a:off x="10992922" y="3222903"/>
            <a:ext cx="2866311" cy="2758440"/>
          </a:xfrm>
          <a:prstGeom prst="rect">
            <a:avLst/>
          </a:prstGeom>
          <a:noFill/>
        </p:spPr>
        <p:txBody>
          <a:bodyPr wrap="square" lIns="0" tIns="0" rIns="0" bIns="0" rtlCol="0" anchor="t"/>
          <a:lstStyle/>
          <a:p>
            <a:pPr marL="0" indent="0" algn="l">
              <a:lnSpc>
                <a:spcPts val="2700"/>
              </a:lnSpc>
              <a:buNone/>
            </a:pPr>
            <a:r>
              <a:rPr lang="en-US" sz="2000" dirty="0">
                <a:solidFill>
                  <a:srgbClr val="746558"/>
                </a:solidFill>
                <a:latin typeface="Gelasio" pitchFamily="34" charset="0"/>
                <a:ea typeface="Gelasio" pitchFamily="34" charset="-122"/>
                <a:cs typeface="Gelasio" pitchFamily="34" charset="-120"/>
              </a:rPr>
              <a:t>Continuous background activity depends on battery optimization settings. Real-time location tracking depends on GPS permissions. Feedback prompts rely on user interaction at scheduled intervals.</a:t>
            </a:r>
            <a:endParaRPr lang="en-US" sz="2000" dirty="0">
              <a:solidFill>
                <a:srgbClr val="746558"/>
              </a:solidFill>
              <a:latin typeface="Gelasio" pitchFamily="34" charset="0"/>
              <a:ea typeface="Gelasio" pitchFamily="34" charset="-122"/>
              <a:cs typeface="Gelasio" pitchFamily="34" charset="-120"/>
            </a:endParaRPr>
          </a:p>
        </p:txBody>
      </p:sp>
      <p:sp>
        <p:nvSpPr>
          <p:cNvPr id="11" name="Text 9"/>
          <p:cNvSpPr/>
          <p:nvPr/>
        </p:nvSpPr>
        <p:spPr>
          <a:xfrm>
            <a:off x="694730" y="6973213"/>
            <a:ext cx="13042821" cy="689610"/>
          </a:xfrm>
          <a:prstGeom prst="rect">
            <a:avLst/>
          </a:prstGeom>
          <a:noFill/>
        </p:spPr>
        <p:txBody>
          <a:bodyPr wrap="square" lIns="0" tIns="0" rIns="0" bIns="0" rtlCol="0" anchor="t"/>
          <a:lstStyle/>
          <a:p>
            <a:pPr marL="0" indent="0" algn="l">
              <a:lnSpc>
                <a:spcPts val="2700"/>
              </a:lnSpc>
              <a:buNone/>
            </a:pPr>
            <a:r>
              <a:rPr lang="en-US" sz="2000" dirty="0">
                <a:solidFill>
                  <a:srgbClr val="746558"/>
                </a:solidFill>
                <a:latin typeface="Gelasio" pitchFamily="34" charset="0"/>
                <a:ea typeface="Gelasio" pitchFamily="34" charset="-122"/>
                <a:cs typeface="Gelasio" pitchFamily="34" charset="-120"/>
              </a:rPr>
              <a:t>The review confirmed that the gathered requirements are largely relevant, feasible and aligned with user needs. Some dependencies and technical considerations were noted, laying the groundwork for the next phase of design and development.</a:t>
            </a:r>
            <a:endParaRPr lang="en-US" sz="2000" dirty="0">
              <a:solidFill>
                <a:srgbClr val="746558"/>
              </a:solidFill>
              <a:latin typeface="Gelasio" pitchFamily="34" charset="0"/>
              <a:ea typeface="Gelasio" pitchFamily="34" charset="-122"/>
              <a:cs typeface="Gelasio"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865942"/>
            <a:ext cx="13042821" cy="1204913"/>
          </a:xfrm>
          <a:prstGeom prst="rect">
            <a:avLst/>
          </a:prstGeom>
          <a:noFill/>
        </p:spPr>
        <p:txBody>
          <a:bodyPr wrap="square" lIns="0" tIns="0" rIns="0" bIns="0" rtlCol="0" anchor="t"/>
          <a:lstStyle/>
          <a:p>
            <a:pPr marL="0" indent="0" algn="l">
              <a:lnSpc>
                <a:spcPts val="4700"/>
              </a:lnSpc>
              <a:buNone/>
            </a:pPr>
            <a:r>
              <a:rPr lang="en-US" sz="3750" dirty="0">
                <a:solidFill>
                  <a:srgbClr val="484237"/>
                </a:solidFill>
                <a:latin typeface="Gelasio Semi Bold" pitchFamily="34" charset="0"/>
                <a:ea typeface="Gelasio Semi Bold" pitchFamily="34" charset="-122"/>
                <a:cs typeface="Gelasio Semi Bold" pitchFamily="34" charset="-120"/>
              </a:rPr>
              <a:t>Identified Inconsistencies, Ambiguities, and Missing Information</a:t>
            </a:r>
            <a:endParaRPr lang="en-US" sz="3750" dirty="0"/>
          </a:p>
        </p:txBody>
      </p:sp>
      <p:sp>
        <p:nvSpPr>
          <p:cNvPr id="3" name="Shape 1"/>
          <p:cNvSpPr/>
          <p:nvPr/>
        </p:nvSpPr>
        <p:spPr>
          <a:xfrm>
            <a:off x="793790" y="2456378"/>
            <a:ext cx="6425089" cy="4907161"/>
          </a:xfrm>
          <a:prstGeom prst="roundRect">
            <a:avLst>
              <a:gd name="adj" fmla="val 589"/>
            </a:avLst>
          </a:prstGeom>
          <a:solidFill>
            <a:srgbClr val="EEE8DD"/>
          </a:solidFill>
        </p:spPr>
      </p:sp>
      <p:sp>
        <p:nvSpPr>
          <p:cNvPr id="4" name="Text 2"/>
          <p:cNvSpPr/>
          <p:nvPr/>
        </p:nvSpPr>
        <p:spPr>
          <a:xfrm>
            <a:off x="986552" y="2649141"/>
            <a:ext cx="3841075" cy="301228"/>
          </a:xfrm>
          <a:prstGeom prst="rect">
            <a:avLst/>
          </a:prstGeom>
          <a:noFill/>
        </p:spPr>
        <p:txBody>
          <a:bodyPr wrap="none" lIns="0" tIns="0" rIns="0" bIns="0" rtlCol="0" anchor="t"/>
          <a:lstStyle/>
          <a:p>
            <a:pPr marL="0" indent="0" algn="l">
              <a:lnSpc>
                <a:spcPts val="2350"/>
              </a:lnSpc>
              <a:buNone/>
            </a:pPr>
            <a:r>
              <a:rPr lang="en-US" sz="1850" b="1" dirty="0">
                <a:solidFill>
                  <a:srgbClr val="746558"/>
                </a:solidFill>
                <a:latin typeface="Gelasio Semi Bold" pitchFamily="34" charset="0"/>
                <a:ea typeface="Gelasio Semi Bold" pitchFamily="34" charset="-122"/>
                <a:cs typeface="Gelasio Semi Bold" pitchFamily="34" charset="-120"/>
              </a:rPr>
              <a:t>Inconsistencies and Ambiguities</a:t>
            </a:r>
            <a:endParaRPr lang="en-US" sz="1850" b="1" dirty="0"/>
          </a:p>
        </p:txBody>
      </p:sp>
      <p:sp>
        <p:nvSpPr>
          <p:cNvPr id="5" name="Text 3"/>
          <p:cNvSpPr/>
          <p:nvPr/>
        </p:nvSpPr>
        <p:spPr>
          <a:xfrm>
            <a:off x="986552" y="3065978"/>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Target Platform Not Specified: Unclear if app is for Android, iOS, or both.</a:t>
            </a:r>
            <a:endParaRPr lang="en-US" sz="1500" dirty="0"/>
          </a:p>
        </p:txBody>
      </p:sp>
      <p:sp>
        <p:nvSpPr>
          <p:cNvPr id="6" name="Text 4"/>
          <p:cNvSpPr/>
          <p:nvPr/>
        </p:nvSpPr>
        <p:spPr>
          <a:xfrm>
            <a:off x="986552" y="3750112"/>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User Feedback Frequency: Vague how often will users be prompted?</a:t>
            </a:r>
            <a:endParaRPr lang="en-US" sz="1500" dirty="0"/>
          </a:p>
        </p:txBody>
      </p:sp>
      <p:sp>
        <p:nvSpPr>
          <p:cNvPr id="7" name="Text 5"/>
          <p:cNvSpPr/>
          <p:nvPr/>
        </p:nvSpPr>
        <p:spPr>
          <a:xfrm>
            <a:off x="986552" y="4434245"/>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Data Collection Permissions: No clarity on consent for accessing sensitive data like location.</a:t>
            </a:r>
            <a:endParaRPr lang="en-US" sz="1500" dirty="0"/>
          </a:p>
        </p:txBody>
      </p:sp>
      <p:sp>
        <p:nvSpPr>
          <p:cNvPr id="8" name="Text 6"/>
          <p:cNvSpPr/>
          <p:nvPr/>
        </p:nvSpPr>
        <p:spPr>
          <a:xfrm>
            <a:off x="986552" y="5118378"/>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Scope of Network Metrics: Collection methods for jitter, latency, and packet loss are not detailed.</a:t>
            </a:r>
            <a:endParaRPr lang="en-US" sz="1500" dirty="0"/>
          </a:p>
        </p:txBody>
      </p:sp>
      <p:sp>
        <p:nvSpPr>
          <p:cNvPr id="9" name="Text 7"/>
          <p:cNvSpPr/>
          <p:nvPr/>
        </p:nvSpPr>
        <p:spPr>
          <a:xfrm>
            <a:off x="986552" y="5802511"/>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Data Security &amp; Privacy: No mention of how data is protected or anonymized.</a:t>
            </a:r>
            <a:endParaRPr lang="en-US" sz="1500" dirty="0"/>
          </a:p>
        </p:txBody>
      </p:sp>
      <p:sp>
        <p:nvSpPr>
          <p:cNvPr id="10" name="Shape 8"/>
          <p:cNvSpPr/>
          <p:nvPr/>
        </p:nvSpPr>
        <p:spPr>
          <a:xfrm>
            <a:off x="7411641" y="2456378"/>
            <a:ext cx="6425089" cy="4907161"/>
          </a:xfrm>
          <a:prstGeom prst="roundRect">
            <a:avLst>
              <a:gd name="adj" fmla="val 589"/>
            </a:avLst>
          </a:prstGeom>
          <a:solidFill>
            <a:srgbClr val="EEE8DD"/>
          </a:solidFill>
        </p:spPr>
      </p:sp>
      <p:sp>
        <p:nvSpPr>
          <p:cNvPr id="11" name="Text 9"/>
          <p:cNvSpPr/>
          <p:nvPr/>
        </p:nvSpPr>
        <p:spPr>
          <a:xfrm>
            <a:off x="7604403" y="2630091"/>
            <a:ext cx="2453283" cy="301228"/>
          </a:xfrm>
          <a:prstGeom prst="rect">
            <a:avLst/>
          </a:prstGeom>
          <a:noFill/>
        </p:spPr>
        <p:txBody>
          <a:bodyPr wrap="none" lIns="0" tIns="0" rIns="0" bIns="0" rtlCol="0" anchor="t"/>
          <a:lstStyle/>
          <a:p>
            <a:pPr marL="0" indent="0" algn="l">
              <a:lnSpc>
                <a:spcPts val="2350"/>
              </a:lnSpc>
              <a:buNone/>
            </a:pPr>
            <a:r>
              <a:rPr lang="en-US" sz="1850" b="1" dirty="0">
                <a:solidFill>
                  <a:srgbClr val="746558"/>
                </a:solidFill>
                <a:latin typeface="Gelasio Semi Bold" pitchFamily="34" charset="0"/>
                <a:ea typeface="Gelasio Semi Bold" pitchFamily="34" charset="-122"/>
                <a:cs typeface="Gelasio Semi Bold" pitchFamily="34" charset="-120"/>
              </a:rPr>
              <a:t>Missing Information</a:t>
            </a:r>
            <a:endParaRPr lang="en-US" sz="1850" b="1" dirty="0">
              <a:solidFill>
                <a:srgbClr val="746558"/>
              </a:solidFill>
              <a:latin typeface="Gelasio Semi Bold" pitchFamily="34" charset="0"/>
              <a:ea typeface="Gelasio Semi Bold" pitchFamily="34" charset="-122"/>
              <a:cs typeface="Gelasio Semi Bold" pitchFamily="34" charset="-120"/>
            </a:endParaRPr>
          </a:p>
        </p:txBody>
      </p:sp>
      <p:sp>
        <p:nvSpPr>
          <p:cNvPr id="12" name="Text 10"/>
          <p:cNvSpPr/>
          <p:nvPr/>
        </p:nvSpPr>
        <p:spPr>
          <a:xfrm>
            <a:off x="7604403" y="3065978"/>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Target Users: Who will use the app? General public, volunteers, etc.</a:t>
            </a:r>
            <a:endParaRPr lang="en-US" sz="1500" dirty="0"/>
          </a:p>
        </p:txBody>
      </p:sp>
      <p:sp>
        <p:nvSpPr>
          <p:cNvPr id="13" name="Text 11"/>
          <p:cNvSpPr/>
          <p:nvPr/>
        </p:nvSpPr>
        <p:spPr>
          <a:xfrm>
            <a:off x="7604403" y="3750112"/>
            <a:ext cx="6039564" cy="308372"/>
          </a:xfrm>
          <a:prstGeom prst="rect">
            <a:avLst/>
          </a:prstGeom>
          <a:noFill/>
        </p:spPr>
        <p:txBody>
          <a:bodyPr wrap="non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Authentication: Is login required or is the app anonymous?</a:t>
            </a:r>
            <a:endParaRPr lang="en-US" sz="1500" dirty="0"/>
          </a:p>
        </p:txBody>
      </p:sp>
      <p:sp>
        <p:nvSpPr>
          <p:cNvPr id="14" name="Text 12"/>
          <p:cNvSpPr/>
          <p:nvPr/>
        </p:nvSpPr>
        <p:spPr>
          <a:xfrm>
            <a:off x="7604403" y="4125873"/>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Feedback Mechanism: What format is the feedback in (rating, text, etc.)?</a:t>
            </a:r>
            <a:endParaRPr lang="en-US" sz="1500" dirty="0"/>
          </a:p>
        </p:txBody>
      </p:sp>
      <p:sp>
        <p:nvSpPr>
          <p:cNvPr id="15" name="Text 13"/>
          <p:cNvSpPr/>
          <p:nvPr/>
        </p:nvSpPr>
        <p:spPr>
          <a:xfrm>
            <a:off x="7604403" y="4810006"/>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Analysis Tools: Will there be dashboards or reports for network operators?</a:t>
            </a:r>
            <a:endParaRPr lang="en-US" sz="1500" dirty="0"/>
          </a:p>
        </p:txBody>
      </p:sp>
      <p:sp>
        <p:nvSpPr>
          <p:cNvPr id="16" name="Text 14"/>
          <p:cNvSpPr/>
          <p:nvPr/>
        </p:nvSpPr>
        <p:spPr>
          <a:xfrm>
            <a:off x="7604403" y="5494139"/>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Operator Identification: How is the user's network operator detected or recorded?</a:t>
            </a:r>
            <a:endParaRPr lang="en-US" sz="1500" dirty="0"/>
          </a:p>
        </p:txBody>
      </p:sp>
      <p:sp>
        <p:nvSpPr>
          <p:cNvPr id="17" name="Text 15"/>
          <p:cNvSpPr/>
          <p:nvPr/>
        </p:nvSpPr>
        <p:spPr>
          <a:xfrm>
            <a:off x="7604403" y="6178272"/>
            <a:ext cx="6039564" cy="308372"/>
          </a:xfrm>
          <a:prstGeom prst="rect">
            <a:avLst/>
          </a:prstGeom>
          <a:noFill/>
        </p:spPr>
        <p:txBody>
          <a:bodyPr wrap="non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Data Collection Frequency: How often is passive data collected?</a:t>
            </a:r>
            <a:endParaRPr lang="en-US" sz="1500" dirty="0"/>
          </a:p>
        </p:txBody>
      </p:sp>
      <p:sp>
        <p:nvSpPr>
          <p:cNvPr id="18" name="Text 16"/>
          <p:cNvSpPr/>
          <p:nvPr/>
        </p:nvSpPr>
        <p:spPr>
          <a:xfrm>
            <a:off x="7604403" y="6554033"/>
            <a:ext cx="6039564" cy="616744"/>
          </a:xfrm>
          <a:prstGeom prst="rect">
            <a:avLst/>
          </a:prstGeom>
          <a:noFill/>
        </p:spPr>
        <p:txBody>
          <a:bodyPr wrap="square" lIns="0" tIns="0" rIns="0" bIns="0" rtlCol="0" anchor="t"/>
          <a:lstStyle/>
          <a:p>
            <a:pPr marL="342900" indent="-342900" algn="l">
              <a:lnSpc>
                <a:spcPts val="2400"/>
              </a:lnSpc>
              <a:buSzPct val="100000"/>
              <a:buChar char="•"/>
            </a:pPr>
            <a:r>
              <a:rPr lang="en-US" sz="1500" dirty="0">
                <a:solidFill>
                  <a:srgbClr val="746558"/>
                </a:solidFill>
                <a:latin typeface="Gelasio" pitchFamily="34" charset="0"/>
                <a:ea typeface="Gelasio" pitchFamily="34" charset="-122"/>
                <a:cs typeface="Gelasio" pitchFamily="34" charset="-120"/>
              </a:rPr>
              <a:t>Internet Usage: Will the app use mobile data for transmission, and is this disclosed to users?</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89503" y="621149"/>
            <a:ext cx="6021943" cy="599123"/>
          </a:xfrm>
          <a:prstGeom prst="rect">
            <a:avLst/>
          </a:prstGeom>
          <a:noFill/>
        </p:spPr>
        <p:txBody>
          <a:bodyPr wrap="none" lIns="0" tIns="0" rIns="0" bIns="0" rtlCol="0" anchor="t"/>
          <a:lstStyle/>
          <a:p>
            <a:pPr marL="0" indent="0" algn="l">
              <a:lnSpc>
                <a:spcPts val="4700"/>
              </a:lnSpc>
              <a:buNone/>
            </a:pPr>
            <a:r>
              <a:rPr lang="en-US" sz="3750" dirty="0">
                <a:solidFill>
                  <a:srgbClr val="484237"/>
                </a:solidFill>
                <a:latin typeface="Gelasio Semi Bold" pitchFamily="34" charset="0"/>
                <a:ea typeface="Gelasio Semi Bold" pitchFamily="34" charset="-122"/>
                <a:cs typeface="Gelasio Semi Bold" pitchFamily="34" charset="-120"/>
              </a:rPr>
              <a:t>Prioritized Requirements</a:t>
            </a:r>
            <a:endParaRPr lang="en-US" sz="3750" dirty="0"/>
          </a:p>
        </p:txBody>
      </p:sp>
      <p:pic>
        <p:nvPicPr>
          <p:cNvPr id="3" name="Image 0" descr="preencoded.png"/>
          <p:cNvPicPr>
            <a:picLocks noChangeAspect="1"/>
          </p:cNvPicPr>
          <p:nvPr/>
        </p:nvPicPr>
        <p:blipFill>
          <a:blip r:embed="rId1"/>
          <a:stretch>
            <a:fillRect/>
          </a:stretch>
        </p:blipFill>
        <p:spPr>
          <a:xfrm>
            <a:off x="3244691" y="1603653"/>
            <a:ext cx="1615083" cy="1104662"/>
          </a:xfrm>
          <a:prstGeom prst="rect">
            <a:avLst/>
          </a:prstGeom>
        </p:spPr>
      </p:pic>
      <p:pic>
        <p:nvPicPr>
          <p:cNvPr id="4" name="Image 1" descr="preencoded.png"/>
          <p:cNvPicPr>
            <a:picLocks noChangeAspect="1"/>
          </p:cNvPicPr>
          <p:nvPr/>
        </p:nvPicPr>
        <p:blipFill>
          <a:blip r:embed="rId2"/>
          <a:stretch>
            <a:fillRect/>
          </a:stretch>
        </p:blipFill>
        <p:spPr>
          <a:xfrm>
            <a:off x="3917394" y="2124432"/>
            <a:ext cx="269558" cy="336947"/>
          </a:xfrm>
          <a:prstGeom prst="rect">
            <a:avLst/>
          </a:prstGeom>
        </p:spPr>
      </p:pic>
      <p:sp>
        <p:nvSpPr>
          <p:cNvPr id="5" name="Text 1"/>
          <p:cNvSpPr/>
          <p:nvPr/>
        </p:nvSpPr>
        <p:spPr>
          <a:xfrm>
            <a:off x="5051465" y="1795343"/>
            <a:ext cx="2304693" cy="299561"/>
          </a:xfrm>
          <a:prstGeom prst="rect">
            <a:avLst/>
          </a:prstGeom>
          <a:noFill/>
        </p:spPr>
        <p:txBody>
          <a:bodyPr wrap="none" lIns="0" tIns="0" rIns="0" bIns="0" rtlCol="0" anchor="t"/>
          <a:lstStyle/>
          <a:p>
            <a:pPr marL="0" indent="0" algn="l">
              <a:lnSpc>
                <a:spcPts val="2350"/>
              </a:lnSpc>
              <a:buNone/>
            </a:pPr>
            <a:r>
              <a:rPr lang="en-US" sz="1850" dirty="0">
                <a:solidFill>
                  <a:srgbClr val="746558"/>
                </a:solidFill>
                <a:latin typeface="Gelasio Semi Bold" pitchFamily="34" charset="0"/>
                <a:ea typeface="Gelasio Semi Bold" pitchFamily="34" charset="-122"/>
                <a:cs typeface="Gelasio Semi Bold" pitchFamily="34" charset="-120"/>
              </a:rPr>
              <a:t>Must Have</a:t>
            </a:r>
            <a:endParaRPr lang="en-US" sz="1850" dirty="0"/>
          </a:p>
        </p:txBody>
      </p:sp>
      <p:sp>
        <p:nvSpPr>
          <p:cNvPr id="6" name="Text 2"/>
          <p:cNvSpPr/>
          <p:nvPr/>
        </p:nvSpPr>
        <p:spPr>
          <a:xfrm>
            <a:off x="5051465" y="2209919"/>
            <a:ext cx="2304693" cy="306705"/>
          </a:xfrm>
          <a:prstGeom prst="rect">
            <a:avLst/>
          </a:prstGeom>
          <a:noFill/>
        </p:spPr>
        <p:txBody>
          <a:bodyPr wrap="none" lIns="0" tIns="0" rIns="0" bIns="0" rtlCol="0" anchor="t"/>
          <a:lstStyle/>
          <a:p>
            <a:pPr marL="0" indent="0" algn="l">
              <a:lnSpc>
                <a:spcPts val="2400"/>
              </a:lnSpc>
              <a:buNone/>
            </a:pPr>
            <a:r>
              <a:rPr lang="en-US" sz="1500" dirty="0">
                <a:solidFill>
                  <a:srgbClr val="746558"/>
                </a:solidFill>
                <a:latin typeface="Gelasio" pitchFamily="34" charset="0"/>
                <a:ea typeface="Gelasio" pitchFamily="34" charset="-122"/>
                <a:cs typeface="Gelasio" pitchFamily="34" charset="-120"/>
              </a:rPr>
              <a:t>Essential core functionality</a:t>
            </a:r>
            <a:endParaRPr lang="en-US" sz="1500" dirty="0"/>
          </a:p>
        </p:txBody>
      </p:sp>
      <p:sp>
        <p:nvSpPr>
          <p:cNvPr id="7" name="Shape 3"/>
          <p:cNvSpPr/>
          <p:nvPr/>
        </p:nvSpPr>
        <p:spPr>
          <a:xfrm>
            <a:off x="4907637" y="2722721"/>
            <a:ext cx="8885396" cy="11430"/>
          </a:xfrm>
          <a:prstGeom prst="roundRect">
            <a:avLst>
              <a:gd name="adj" fmla="val 251626"/>
            </a:avLst>
          </a:prstGeom>
          <a:solidFill>
            <a:srgbClr val="D4CEC3"/>
          </a:solidFill>
        </p:spPr>
      </p:sp>
      <p:pic>
        <p:nvPicPr>
          <p:cNvPr id="8" name="Image 2" descr="preencoded.png"/>
          <p:cNvPicPr>
            <a:picLocks noChangeAspect="1"/>
          </p:cNvPicPr>
          <p:nvPr/>
        </p:nvPicPr>
        <p:blipFill>
          <a:blip r:embed="rId3"/>
          <a:stretch>
            <a:fillRect/>
          </a:stretch>
        </p:blipFill>
        <p:spPr>
          <a:xfrm>
            <a:off x="2437209" y="2756178"/>
            <a:ext cx="3230166" cy="1104662"/>
          </a:xfrm>
          <a:prstGeom prst="rect">
            <a:avLst/>
          </a:prstGeom>
        </p:spPr>
      </p:pic>
      <p:pic>
        <p:nvPicPr>
          <p:cNvPr id="9" name="Image 3" descr="preencoded.png"/>
          <p:cNvPicPr>
            <a:picLocks noChangeAspect="1"/>
          </p:cNvPicPr>
          <p:nvPr/>
        </p:nvPicPr>
        <p:blipFill>
          <a:blip r:embed="rId4"/>
          <a:stretch>
            <a:fillRect/>
          </a:stretch>
        </p:blipFill>
        <p:spPr>
          <a:xfrm>
            <a:off x="3917513" y="3140035"/>
            <a:ext cx="269558" cy="336947"/>
          </a:xfrm>
          <a:prstGeom prst="rect">
            <a:avLst/>
          </a:prstGeom>
        </p:spPr>
      </p:pic>
      <p:sp>
        <p:nvSpPr>
          <p:cNvPr id="10" name="Text 4"/>
          <p:cNvSpPr/>
          <p:nvPr/>
        </p:nvSpPr>
        <p:spPr>
          <a:xfrm>
            <a:off x="5859066" y="2947868"/>
            <a:ext cx="2165033" cy="299561"/>
          </a:xfrm>
          <a:prstGeom prst="rect">
            <a:avLst/>
          </a:prstGeom>
          <a:noFill/>
        </p:spPr>
        <p:txBody>
          <a:bodyPr wrap="none" lIns="0" tIns="0" rIns="0" bIns="0" rtlCol="0" anchor="t"/>
          <a:lstStyle/>
          <a:p>
            <a:pPr marL="0" indent="0" algn="l">
              <a:lnSpc>
                <a:spcPts val="2350"/>
              </a:lnSpc>
              <a:buNone/>
            </a:pPr>
            <a:r>
              <a:rPr lang="en-US" sz="1850" dirty="0">
                <a:solidFill>
                  <a:srgbClr val="746558"/>
                </a:solidFill>
                <a:latin typeface="Gelasio Semi Bold" pitchFamily="34" charset="0"/>
                <a:ea typeface="Gelasio Semi Bold" pitchFamily="34" charset="-122"/>
                <a:cs typeface="Gelasio Semi Bold" pitchFamily="34" charset="-120"/>
              </a:rPr>
              <a:t>Should Have</a:t>
            </a:r>
            <a:endParaRPr lang="en-US" sz="1850" dirty="0"/>
          </a:p>
        </p:txBody>
      </p:sp>
      <p:sp>
        <p:nvSpPr>
          <p:cNvPr id="11" name="Text 5"/>
          <p:cNvSpPr/>
          <p:nvPr/>
        </p:nvSpPr>
        <p:spPr>
          <a:xfrm>
            <a:off x="5859066" y="3362444"/>
            <a:ext cx="2165033" cy="306705"/>
          </a:xfrm>
          <a:prstGeom prst="rect">
            <a:avLst/>
          </a:prstGeom>
          <a:noFill/>
        </p:spPr>
        <p:txBody>
          <a:bodyPr wrap="none" lIns="0" tIns="0" rIns="0" bIns="0" rtlCol="0" anchor="t"/>
          <a:lstStyle/>
          <a:p>
            <a:pPr marL="0" indent="0" algn="l">
              <a:lnSpc>
                <a:spcPts val="2400"/>
              </a:lnSpc>
              <a:buNone/>
            </a:pPr>
            <a:r>
              <a:rPr lang="en-US" sz="1500" dirty="0">
                <a:solidFill>
                  <a:srgbClr val="746558"/>
                </a:solidFill>
                <a:latin typeface="Gelasio" pitchFamily="34" charset="0"/>
                <a:ea typeface="Gelasio" pitchFamily="34" charset="-122"/>
                <a:cs typeface="Gelasio" pitchFamily="34" charset="-120"/>
              </a:rPr>
              <a:t>Important but not critical</a:t>
            </a:r>
            <a:endParaRPr lang="en-US" sz="1500" dirty="0"/>
          </a:p>
        </p:txBody>
      </p:sp>
      <p:sp>
        <p:nvSpPr>
          <p:cNvPr id="12" name="Shape 6"/>
          <p:cNvSpPr/>
          <p:nvPr/>
        </p:nvSpPr>
        <p:spPr>
          <a:xfrm>
            <a:off x="5715238" y="3875246"/>
            <a:ext cx="8077795" cy="11430"/>
          </a:xfrm>
          <a:prstGeom prst="roundRect">
            <a:avLst>
              <a:gd name="adj" fmla="val 251626"/>
            </a:avLst>
          </a:prstGeom>
          <a:solidFill>
            <a:srgbClr val="D4CEC3"/>
          </a:solidFill>
        </p:spPr>
      </p:sp>
      <p:pic>
        <p:nvPicPr>
          <p:cNvPr id="13" name="Image 4" descr="preencoded.png"/>
          <p:cNvPicPr>
            <a:picLocks noChangeAspect="1"/>
          </p:cNvPicPr>
          <p:nvPr/>
        </p:nvPicPr>
        <p:blipFill>
          <a:blip r:embed="rId5"/>
          <a:stretch>
            <a:fillRect/>
          </a:stretch>
        </p:blipFill>
        <p:spPr>
          <a:xfrm>
            <a:off x="1629608" y="3908703"/>
            <a:ext cx="4845248" cy="1104662"/>
          </a:xfrm>
          <a:prstGeom prst="rect">
            <a:avLst/>
          </a:prstGeom>
        </p:spPr>
      </p:pic>
      <p:pic>
        <p:nvPicPr>
          <p:cNvPr id="14" name="Image 5" descr="preencoded.png"/>
          <p:cNvPicPr>
            <a:picLocks noChangeAspect="1"/>
          </p:cNvPicPr>
          <p:nvPr/>
        </p:nvPicPr>
        <p:blipFill>
          <a:blip r:embed="rId6"/>
          <a:stretch>
            <a:fillRect/>
          </a:stretch>
        </p:blipFill>
        <p:spPr>
          <a:xfrm>
            <a:off x="3917394" y="4292560"/>
            <a:ext cx="269558" cy="336947"/>
          </a:xfrm>
          <a:prstGeom prst="rect">
            <a:avLst/>
          </a:prstGeom>
        </p:spPr>
      </p:pic>
      <p:sp>
        <p:nvSpPr>
          <p:cNvPr id="15" name="Text 7"/>
          <p:cNvSpPr/>
          <p:nvPr/>
        </p:nvSpPr>
        <p:spPr>
          <a:xfrm>
            <a:off x="6666548" y="4100393"/>
            <a:ext cx="2396728" cy="299561"/>
          </a:xfrm>
          <a:prstGeom prst="rect">
            <a:avLst/>
          </a:prstGeom>
          <a:noFill/>
        </p:spPr>
        <p:txBody>
          <a:bodyPr wrap="none" lIns="0" tIns="0" rIns="0" bIns="0" rtlCol="0" anchor="t"/>
          <a:lstStyle/>
          <a:p>
            <a:pPr marL="0" indent="0" algn="l">
              <a:lnSpc>
                <a:spcPts val="2350"/>
              </a:lnSpc>
              <a:buNone/>
            </a:pPr>
            <a:r>
              <a:rPr lang="en-US" sz="1850" dirty="0">
                <a:solidFill>
                  <a:srgbClr val="746558"/>
                </a:solidFill>
                <a:latin typeface="Gelasio Semi Bold" pitchFamily="34" charset="0"/>
                <a:ea typeface="Gelasio Semi Bold" pitchFamily="34" charset="-122"/>
                <a:cs typeface="Gelasio Semi Bold" pitchFamily="34" charset="-120"/>
              </a:rPr>
              <a:t>Could Have</a:t>
            </a:r>
            <a:endParaRPr lang="en-US" sz="1850" dirty="0"/>
          </a:p>
        </p:txBody>
      </p:sp>
      <p:sp>
        <p:nvSpPr>
          <p:cNvPr id="16" name="Text 8"/>
          <p:cNvSpPr/>
          <p:nvPr/>
        </p:nvSpPr>
        <p:spPr>
          <a:xfrm>
            <a:off x="6666548" y="4514969"/>
            <a:ext cx="3036927" cy="306705"/>
          </a:xfrm>
          <a:prstGeom prst="rect">
            <a:avLst/>
          </a:prstGeom>
          <a:noFill/>
        </p:spPr>
        <p:txBody>
          <a:bodyPr wrap="none" lIns="0" tIns="0" rIns="0" bIns="0" rtlCol="0" anchor="t"/>
          <a:lstStyle/>
          <a:p>
            <a:pPr marL="0" indent="0" algn="l">
              <a:lnSpc>
                <a:spcPts val="2400"/>
              </a:lnSpc>
              <a:buNone/>
            </a:pPr>
            <a:r>
              <a:rPr lang="en-US" sz="1500" dirty="0">
                <a:solidFill>
                  <a:srgbClr val="746558"/>
                </a:solidFill>
                <a:latin typeface="Gelasio" pitchFamily="34" charset="0"/>
                <a:ea typeface="Gelasio" pitchFamily="34" charset="-122"/>
                <a:cs typeface="Gelasio" pitchFamily="34" charset="-120"/>
              </a:rPr>
              <a:t>Enhances the app but lower priority</a:t>
            </a:r>
            <a:endParaRPr lang="en-US" sz="1500" dirty="0"/>
          </a:p>
        </p:txBody>
      </p:sp>
      <p:sp>
        <p:nvSpPr>
          <p:cNvPr id="17" name="Shape 9"/>
          <p:cNvSpPr/>
          <p:nvPr/>
        </p:nvSpPr>
        <p:spPr>
          <a:xfrm>
            <a:off x="6522720" y="5027771"/>
            <a:ext cx="7270313" cy="11430"/>
          </a:xfrm>
          <a:prstGeom prst="roundRect">
            <a:avLst>
              <a:gd name="adj" fmla="val 251626"/>
            </a:avLst>
          </a:prstGeom>
          <a:solidFill>
            <a:srgbClr val="D4CEC3"/>
          </a:solidFill>
        </p:spPr>
      </p:sp>
      <p:pic>
        <p:nvPicPr>
          <p:cNvPr id="18" name="Image 6" descr="preencoded.png"/>
          <p:cNvPicPr>
            <a:picLocks noChangeAspect="1"/>
          </p:cNvPicPr>
          <p:nvPr/>
        </p:nvPicPr>
        <p:blipFill>
          <a:blip r:embed="rId7"/>
          <a:stretch>
            <a:fillRect/>
          </a:stretch>
        </p:blipFill>
        <p:spPr>
          <a:xfrm>
            <a:off x="822127" y="5061228"/>
            <a:ext cx="6460331" cy="1104662"/>
          </a:xfrm>
          <a:prstGeom prst="rect">
            <a:avLst/>
          </a:prstGeom>
        </p:spPr>
      </p:pic>
      <p:pic>
        <p:nvPicPr>
          <p:cNvPr id="19" name="Image 7" descr="preencoded.png"/>
          <p:cNvPicPr>
            <a:picLocks noChangeAspect="1"/>
          </p:cNvPicPr>
          <p:nvPr/>
        </p:nvPicPr>
        <p:blipFill>
          <a:blip r:embed="rId8"/>
          <a:stretch>
            <a:fillRect/>
          </a:stretch>
        </p:blipFill>
        <p:spPr>
          <a:xfrm>
            <a:off x="3917394" y="5445085"/>
            <a:ext cx="269558" cy="336947"/>
          </a:xfrm>
          <a:prstGeom prst="rect">
            <a:avLst/>
          </a:prstGeom>
        </p:spPr>
      </p:pic>
      <p:sp>
        <p:nvSpPr>
          <p:cNvPr id="20" name="Text 10"/>
          <p:cNvSpPr/>
          <p:nvPr/>
        </p:nvSpPr>
        <p:spPr>
          <a:xfrm>
            <a:off x="7474148" y="5252918"/>
            <a:ext cx="2396728" cy="299561"/>
          </a:xfrm>
          <a:prstGeom prst="rect">
            <a:avLst/>
          </a:prstGeom>
          <a:noFill/>
        </p:spPr>
        <p:txBody>
          <a:bodyPr wrap="none" lIns="0" tIns="0" rIns="0" bIns="0" rtlCol="0" anchor="t"/>
          <a:lstStyle/>
          <a:p>
            <a:pPr marL="0" indent="0" algn="l">
              <a:lnSpc>
                <a:spcPts val="2350"/>
              </a:lnSpc>
              <a:buNone/>
            </a:pPr>
            <a:r>
              <a:rPr lang="en-US" sz="1850" dirty="0">
                <a:solidFill>
                  <a:srgbClr val="746558"/>
                </a:solidFill>
                <a:latin typeface="Gelasio Semi Bold" pitchFamily="34" charset="0"/>
                <a:ea typeface="Gelasio Semi Bold" pitchFamily="34" charset="-122"/>
                <a:cs typeface="Gelasio Semi Bold" pitchFamily="34" charset="-120"/>
              </a:rPr>
              <a:t>Won't Have</a:t>
            </a:r>
            <a:endParaRPr lang="en-US" sz="1850" dirty="0"/>
          </a:p>
        </p:txBody>
      </p:sp>
      <p:sp>
        <p:nvSpPr>
          <p:cNvPr id="21" name="Text 11"/>
          <p:cNvSpPr/>
          <p:nvPr/>
        </p:nvSpPr>
        <p:spPr>
          <a:xfrm>
            <a:off x="7474148" y="5667494"/>
            <a:ext cx="2627590" cy="306705"/>
          </a:xfrm>
          <a:prstGeom prst="rect">
            <a:avLst/>
          </a:prstGeom>
          <a:noFill/>
        </p:spPr>
        <p:txBody>
          <a:bodyPr wrap="none" lIns="0" tIns="0" rIns="0" bIns="0" rtlCol="0" anchor="t"/>
          <a:lstStyle/>
          <a:p>
            <a:pPr marL="0" indent="0" algn="l">
              <a:lnSpc>
                <a:spcPts val="2400"/>
              </a:lnSpc>
              <a:buNone/>
            </a:pPr>
            <a:r>
              <a:rPr lang="en-US" sz="1500" dirty="0">
                <a:solidFill>
                  <a:srgbClr val="746558"/>
                </a:solidFill>
                <a:latin typeface="Gelasio" pitchFamily="34" charset="0"/>
                <a:ea typeface="Gelasio" pitchFamily="34" charset="-122"/>
                <a:cs typeface="Gelasio" pitchFamily="34" charset="-120"/>
              </a:rPr>
              <a:t>Low importance or not feasible</a:t>
            </a:r>
            <a:endParaRPr lang="en-US" sz="1500" dirty="0"/>
          </a:p>
        </p:txBody>
      </p:sp>
      <p:sp>
        <p:nvSpPr>
          <p:cNvPr id="22" name="Text 12"/>
          <p:cNvSpPr/>
          <p:nvPr/>
        </p:nvSpPr>
        <p:spPr>
          <a:xfrm>
            <a:off x="789503" y="6381512"/>
            <a:ext cx="13051393" cy="1226820"/>
          </a:xfrm>
          <a:prstGeom prst="rect">
            <a:avLst/>
          </a:prstGeom>
          <a:noFill/>
        </p:spPr>
        <p:txBody>
          <a:bodyPr wrap="square" lIns="0" tIns="0" rIns="0" bIns="0" rtlCol="0" anchor="t"/>
          <a:lstStyle/>
          <a:p>
            <a:pPr marL="0" indent="0" algn="l">
              <a:lnSpc>
                <a:spcPts val="2400"/>
              </a:lnSpc>
              <a:buNone/>
            </a:pPr>
            <a:r>
              <a:rPr lang="en-US" sz="1500" dirty="0">
                <a:solidFill>
                  <a:srgbClr val="746558"/>
                </a:solidFill>
                <a:latin typeface="Gelasio" pitchFamily="34" charset="0"/>
                <a:ea typeface="Gelasio" pitchFamily="34" charset="-122"/>
                <a:cs typeface="Gelasio" pitchFamily="34" charset="-120"/>
              </a:rPr>
              <a:t>Our Quality of Experience (QoE) app transforms how users and providers like MTN, Orange and CAMTEL tackle network issues by gathering feedback and tracking metrics like signal strength, call quality, and internet speed. By zeroing in on features that matter most to users—like signal strength, critical for 47.2%—and ensuring they're achievable with our Android tools in the time allocated for the work, we've crafted a focused plan. Guided by the survey responses, this prioritization delivers a user-friendly app that maximizes network performance for all.</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89503" y="621625"/>
            <a:ext cx="6226016" cy="458153"/>
          </a:xfrm>
          <a:prstGeom prst="rect">
            <a:avLst/>
          </a:prstGeom>
          <a:noFill/>
        </p:spPr>
        <p:txBody>
          <a:bodyPr wrap="none" lIns="0" tIns="0" rIns="0" bIns="0" rtlCol="0" anchor="t"/>
          <a:lstStyle/>
          <a:p>
            <a:pPr marL="0" indent="0" algn="l">
              <a:lnSpc>
                <a:spcPts val="3600"/>
              </a:lnSpc>
              <a:buNone/>
            </a:pPr>
            <a:r>
              <a:rPr lang="en-US" sz="2850" dirty="0">
                <a:solidFill>
                  <a:srgbClr val="484237"/>
                </a:solidFill>
                <a:latin typeface="Gelasio Semi Bold" pitchFamily="34" charset="0"/>
                <a:ea typeface="Gelasio Semi Bold" pitchFamily="34" charset="-122"/>
                <a:cs typeface="Gelasio Semi Bold" pitchFamily="34" charset="-120"/>
              </a:rPr>
              <a:t>Detailed Prioritization Breakdown</a:t>
            </a:r>
            <a:endParaRPr lang="en-US" sz="2850" dirty="0"/>
          </a:p>
        </p:txBody>
      </p:sp>
      <p:pic>
        <p:nvPicPr>
          <p:cNvPr id="3" name="Image 0" descr="preencoded.png"/>
          <p:cNvPicPr>
            <a:picLocks noChangeAspect="1"/>
          </p:cNvPicPr>
          <p:nvPr/>
        </p:nvPicPr>
        <p:blipFill>
          <a:blip r:embed="rId1"/>
          <a:stretch>
            <a:fillRect/>
          </a:stretch>
        </p:blipFill>
        <p:spPr>
          <a:xfrm>
            <a:off x="789503" y="1372910"/>
            <a:ext cx="733068" cy="1701641"/>
          </a:xfrm>
          <a:prstGeom prst="rect">
            <a:avLst/>
          </a:prstGeom>
        </p:spPr>
      </p:pic>
      <p:sp>
        <p:nvSpPr>
          <p:cNvPr id="4" name="Text 1"/>
          <p:cNvSpPr/>
          <p:nvPr/>
        </p:nvSpPr>
        <p:spPr>
          <a:xfrm>
            <a:off x="1742480" y="1519476"/>
            <a:ext cx="2299097" cy="228957"/>
          </a:xfrm>
          <a:prstGeom prst="rect">
            <a:avLst/>
          </a:prstGeom>
          <a:noFill/>
        </p:spPr>
        <p:txBody>
          <a:bodyPr wrap="none" lIns="0" tIns="0" rIns="0" bIns="0" rtlCol="0" anchor="t"/>
          <a:lstStyle/>
          <a:p>
            <a:pPr marL="0" indent="0" algn="l">
              <a:lnSpc>
                <a:spcPts val="1800"/>
              </a:lnSpc>
              <a:buNone/>
            </a:pPr>
            <a:r>
              <a:rPr lang="en-US" sz="1400" b="1" dirty="0">
                <a:solidFill>
                  <a:srgbClr val="746558"/>
                </a:solidFill>
                <a:latin typeface="Gelasio Semi Bold" pitchFamily="34" charset="0"/>
                <a:ea typeface="Gelasio Semi Bold" pitchFamily="34" charset="-122"/>
                <a:cs typeface="Gelasio Semi Bold" pitchFamily="34" charset="-120"/>
              </a:rPr>
              <a:t>Must Have Requirements</a:t>
            </a:r>
            <a:endParaRPr lang="en-US" sz="1400" b="1" dirty="0"/>
          </a:p>
        </p:txBody>
      </p:sp>
      <p:sp>
        <p:nvSpPr>
          <p:cNvPr id="5" name="Text 2"/>
          <p:cNvSpPr/>
          <p:nvPr/>
        </p:nvSpPr>
        <p:spPr>
          <a:xfrm>
            <a:off x="1742480" y="1836301"/>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Track Signal Strength: Monitor signal strength metrics, critical due to 47.2% of users reporting poor signal (Task 2, page 5).</a:t>
            </a:r>
            <a:endParaRPr lang="en-US" sz="1600" dirty="0">
              <a:solidFill>
                <a:srgbClr val="746558"/>
              </a:solidFill>
              <a:latin typeface="Gelasio" pitchFamily="34" charset="0"/>
              <a:ea typeface="Gelasio" pitchFamily="34" charset="-122"/>
              <a:cs typeface="Gelasio" pitchFamily="34" charset="-120"/>
            </a:endParaRPr>
          </a:p>
        </p:txBody>
      </p:sp>
      <p:sp>
        <p:nvSpPr>
          <p:cNvPr id="6" name="Text 3"/>
          <p:cNvSpPr/>
          <p:nvPr/>
        </p:nvSpPr>
        <p:spPr>
          <a:xfrm>
            <a:off x="1742480" y="2122051"/>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Track Slow Internet: Measure bandwidth and latency, vital as 43.4% face slow internet issues.</a:t>
            </a:r>
            <a:endParaRPr lang="en-US" sz="1600" dirty="0">
              <a:solidFill>
                <a:srgbClr val="746558"/>
              </a:solidFill>
              <a:latin typeface="Gelasio" pitchFamily="34" charset="0"/>
              <a:ea typeface="Gelasio" pitchFamily="34" charset="-122"/>
              <a:cs typeface="Gelasio" pitchFamily="34" charset="-120"/>
            </a:endParaRPr>
          </a:p>
        </p:txBody>
      </p:sp>
      <p:sp>
        <p:nvSpPr>
          <p:cNvPr id="7" name="Text 4"/>
          <p:cNvSpPr/>
          <p:nvPr/>
        </p:nvSpPr>
        <p:spPr>
          <a:xfrm>
            <a:off x="1742480" y="2407801"/>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Track Call Breakages: Capture jitter and latency for audio/video calls, with 58.5% reporting breakages.</a:t>
            </a:r>
            <a:endParaRPr lang="en-US" sz="1600" dirty="0">
              <a:solidFill>
                <a:srgbClr val="746558"/>
              </a:solidFill>
              <a:latin typeface="Gelasio" pitchFamily="34" charset="0"/>
              <a:ea typeface="Gelasio" pitchFamily="34" charset="-122"/>
              <a:cs typeface="Gelasio" pitchFamily="34" charset="-120"/>
            </a:endParaRPr>
          </a:p>
        </p:txBody>
      </p:sp>
      <p:sp>
        <p:nvSpPr>
          <p:cNvPr id="8" name="Text 5"/>
          <p:cNvSpPr/>
          <p:nvPr/>
        </p:nvSpPr>
        <p:spPr>
          <a:xfrm>
            <a:off x="1742480" y="2693551"/>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Star Ratings for Feedback: Allow users to rate satisfaction, speed, and usability, expected by users (survey question) and simple to implement via Android UI.</a:t>
            </a:r>
            <a:endParaRPr lang="en-US" sz="1600" dirty="0">
              <a:solidFill>
                <a:srgbClr val="746558"/>
              </a:solidFill>
              <a:latin typeface="Gelasio" pitchFamily="34" charset="0"/>
              <a:ea typeface="Gelasio" pitchFamily="34" charset="-122"/>
              <a:cs typeface="Gelasio" pitchFamily="34" charset="-120"/>
            </a:endParaRPr>
          </a:p>
        </p:txBody>
      </p:sp>
      <p:pic>
        <p:nvPicPr>
          <p:cNvPr id="9" name="Image 1" descr="preencoded.png"/>
          <p:cNvPicPr>
            <a:picLocks noChangeAspect="1"/>
          </p:cNvPicPr>
          <p:nvPr/>
        </p:nvPicPr>
        <p:blipFill>
          <a:blip r:embed="rId2"/>
          <a:stretch>
            <a:fillRect/>
          </a:stretch>
        </p:blipFill>
        <p:spPr>
          <a:xfrm>
            <a:off x="789503" y="3074551"/>
            <a:ext cx="733068" cy="1701641"/>
          </a:xfrm>
          <a:prstGeom prst="rect">
            <a:avLst/>
          </a:prstGeom>
        </p:spPr>
      </p:pic>
      <p:sp>
        <p:nvSpPr>
          <p:cNvPr id="10" name="Text 6"/>
          <p:cNvSpPr/>
          <p:nvPr/>
        </p:nvSpPr>
        <p:spPr>
          <a:xfrm>
            <a:off x="1742480" y="3221117"/>
            <a:ext cx="2478286" cy="228957"/>
          </a:xfrm>
          <a:prstGeom prst="rect">
            <a:avLst/>
          </a:prstGeom>
          <a:noFill/>
        </p:spPr>
        <p:txBody>
          <a:bodyPr wrap="none" lIns="0" tIns="0" rIns="0" bIns="0" rtlCol="0" anchor="t"/>
          <a:lstStyle/>
          <a:p>
            <a:pPr marL="0" indent="0" algn="l">
              <a:lnSpc>
                <a:spcPts val="1800"/>
              </a:lnSpc>
              <a:buNone/>
            </a:pPr>
            <a:r>
              <a:rPr lang="en-US" sz="1400" b="1" dirty="0">
                <a:solidFill>
                  <a:srgbClr val="746558"/>
                </a:solidFill>
                <a:latin typeface="Gelasio Semi Bold" pitchFamily="34" charset="0"/>
                <a:ea typeface="Gelasio Semi Bold" pitchFamily="34" charset="-122"/>
                <a:cs typeface="Gelasio Semi Bold" pitchFamily="34" charset="-120"/>
              </a:rPr>
              <a:t>Should Have Requirements</a:t>
            </a:r>
            <a:endParaRPr lang="en-US" sz="1400" b="1" dirty="0"/>
          </a:p>
        </p:txBody>
      </p:sp>
      <p:sp>
        <p:nvSpPr>
          <p:cNvPr id="11" name="Text 7"/>
          <p:cNvSpPr/>
          <p:nvPr/>
        </p:nvSpPr>
        <p:spPr>
          <a:xfrm>
            <a:off x="1742480" y="3537942"/>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Location Tracking with Consent: Log feedback with location data, supported by high survey responses (page 6) noting location's influence, but requires user permission handling.</a:t>
            </a:r>
            <a:endParaRPr lang="en-US" sz="1600" dirty="0">
              <a:solidFill>
                <a:srgbClr val="746558"/>
              </a:solidFill>
              <a:latin typeface="Gelasio" pitchFamily="34" charset="0"/>
              <a:ea typeface="Gelasio" pitchFamily="34" charset="-122"/>
              <a:cs typeface="Gelasio" pitchFamily="34" charset="-120"/>
            </a:endParaRPr>
          </a:p>
        </p:txBody>
      </p:sp>
      <p:sp>
        <p:nvSpPr>
          <p:cNvPr id="12" name="Text 8"/>
          <p:cNvSpPr/>
          <p:nvPr/>
        </p:nvSpPr>
        <p:spPr>
          <a:xfrm>
            <a:off x="1742480" y="3823692"/>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Data Deletion Option: Enable users to delete their feedback, addressing privacy concerns (high demand, page 7) and feasible with database controls.</a:t>
            </a:r>
            <a:endParaRPr lang="en-US" sz="1600" dirty="0">
              <a:solidFill>
                <a:srgbClr val="746558"/>
              </a:solidFill>
              <a:latin typeface="Gelasio" pitchFamily="34" charset="0"/>
              <a:ea typeface="Gelasio" pitchFamily="34" charset="-122"/>
              <a:cs typeface="Gelasio" pitchFamily="34" charset="-120"/>
            </a:endParaRPr>
          </a:p>
        </p:txBody>
      </p:sp>
      <p:sp>
        <p:nvSpPr>
          <p:cNvPr id="13" name="Text 9"/>
          <p:cNvSpPr/>
          <p:nvPr/>
        </p:nvSpPr>
        <p:spPr>
          <a:xfrm>
            <a:off x="1742480" y="4109442"/>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Simple User Interface: Design a straightforward UI, requested by users ("simple, straightforward," page 7), achievable with Android layouts.</a:t>
            </a:r>
            <a:endParaRPr lang="en-US" sz="1600" dirty="0">
              <a:solidFill>
                <a:srgbClr val="746558"/>
              </a:solidFill>
              <a:latin typeface="Gelasio" pitchFamily="34" charset="0"/>
              <a:ea typeface="Gelasio" pitchFamily="34" charset="-122"/>
              <a:cs typeface="Gelasio" pitchFamily="34" charset="-120"/>
            </a:endParaRPr>
          </a:p>
        </p:txBody>
      </p:sp>
      <p:sp>
        <p:nvSpPr>
          <p:cNvPr id="14" name="Text 10"/>
          <p:cNvSpPr/>
          <p:nvPr/>
        </p:nvSpPr>
        <p:spPr>
          <a:xfrm>
            <a:off x="1742480" y="4395192"/>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Low Battery and RAM Usage: Optimize resource consumption, a user concern ("not battery draining," page 7), possible with profiling but secondary.</a:t>
            </a:r>
            <a:endParaRPr lang="en-US" sz="1600" dirty="0">
              <a:solidFill>
                <a:srgbClr val="746558"/>
              </a:solidFill>
              <a:latin typeface="Gelasio" pitchFamily="34" charset="0"/>
              <a:ea typeface="Gelasio" pitchFamily="34" charset="-122"/>
              <a:cs typeface="Gelasio" pitchFamily="34" charset="-120"/>
            </a:endParaRPr>
          </a:p>
        </p:txBody>
      </p:sp>
      <p:pic>
        <p:nvPicPr>
          <p:cNvPr id="15" name="Image 2" descr="preencoded.png"/>
          <p:cNvPicPr>
            <a:picLocks noChangeAspect="1"/>
          </p:cNvPicPr>
          <p:nvPr/>
        </p:nvPicPr>
        <p:blipFill>
          <a:blip r:embed="rId3"/>
          <a:stretch>
            <a:fillRect/>
          </a:stretch>
        </p:blipFill>
        <p:spPr>
          <a:xfrm>
            <a:off x="789503" y="4776192"/>
            <a:ext cx="733068" cy="1130141"/>
          </a:xfrm>
          <a:prstGeom prst="rect">
            <a:avLst/>
          </a:prstGeom>
        </p:spPr>
      </p:pic>
      <p:sp>
        <p:nvSpPr>
          <p:cNvPr id="16" name="Text 11"/>
          <p:cNvSpPr/>
          <p:nvPr/>
        </p:nvSpPr>
        <p:spPr>
          <a:xfrm>
            <a:off x="1742480" y="4922758"/>
            <a:ext cx="2372082" cy="228957"/>
          </a:xfrm>
          <a:prstGeom prst="rect">
            <a:avLst/>
          </a:prstGeom>
          <a:noFill/>
        </p:spPr>
        <p:txBody>
          <a:bodyPr wrap="none" lIns="0" tIns="0" rIns="0" bIns="0" rtlCol="0" anchor="t"/>
          <a:lstStyle/>
          <a:p>
            <a:pPr marL="0" indent="0" algn="l">
              <a:lnSpc>
                <a:spcPts val="1800"/>
              </a:lnSpc>
              <a:buNone/>
            </a:pPr>
            <a:r>
              <a:rPr lang="en-US" sz="1400" b="1" dirty="0">
                <a:solidFill>
                  <a:srgbClr val="746558"/>
                </a:solidFill>
                <a:latin typeface="Gelasio Semi Bold" pitchFamily="34" charset="0"/>
                <a:ea typeface="Gelasio Semi Bold" pitchFamily="34" charset="-122"/>
                <a:cs typeface="Gelasio Semi Bold" pitchFamily="34" charset="-120"/>
              </a:rPr>
              <a:t>Could Have Requirements</a:t>
            </a:r>
            <a:endParaRPr lang="en-US" sz="1400" b="1" dirty="0">
              <a:solidFill>
                <a:srgbClr val="746558"/>
              </a:solidFill>
              <a:latin typeface="Gelasio Semi Bold" pitchFamily="34" charset="0"/>
              <a:ea typeface="Gelasio Semi Bold" pitchFamily="34" charset="-122"/>
              <a:cs typeface="Gelasio Semi Bold" pitchFamily="34" charset="-120"/>
            </a:endParaRPr>
          </a:p>
        </p:txBody>
      </p:sp>
      <p:sp>
        <p:nvSpPr>
          <p:cNvPr id="17" name="Text 12"/>
          <p:cNvSpPr/>
          <p:nvPr/>
        </p:nvSpPr>
        <p:spPr>
          <a:xfrm>
            <a:off x="1742440" y="5239385"/>
            <a:ext cx="12098655" cy="520065"/>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Weekly Feedback Prompts: Remind users to provide feedback weekly, preferred by 60% of respondents (page 7),</a:t>
            </a:r>
            <a:endParaRPr lang="en-US" sz="1600" dirty="0">
              <a:solidFill>
                <a:srgbClr val="746558"/>
              </a:solidFill>
              <a:latin typeface="Gelasio" pitchFamily="34" charset="0"/>
              <a:ea typeface="Gelasio" pitchFamily="34" charset="-122"/>
              <a:cs typeface="Gelasio" pitchFamily="34" charset="-120"/>
            </a:endParaRPr>
          </a:p>
          <a:p>
            <a:pPr indent="0" algn="l">
              <a:lnSpc>
                <a:spcPts val="1800"/>
              </a:lnSpc>
              <a:buSzPct val="100000"/>
              <a:buNone/>
            </a:pPr>
            <a:r>
              <a:rPr lang="en-US" sz="1600" dirty="0">
                <a:solidFill>
                  <a:srgbClr val="746558"/>
                </a:solidFill>
                <a:latin typeface="Gelasio" pitchFamily="34" charset="0"/>
                <a:ea typeface="Gelasio" pitchFamily="34" charset="-122"/>
                <a:cs typeface="Gelasio" pitchFamily="34" charset="-120"/>
              </a:rPr>
              <a:t>      implemented with simple timers.</a:t>
            </a:r>
            <a:endParaRPr lang="en-US" sz="1600" dirty="0">
              <a:solidFill>
                <a:srgbClr val="746558"/>
              </a:solidFill>
              <a:latin typeface="Gelasio" pitchFamily="34" charset="0"/>
              <a:ea typeface="Gelasio" pitchFamily="34" charset="-122"/>
              <a:cs typeface="Gelasio" pitchFamily="34" charset="-120"/>
            </a:endParaRPr>
          </a:p>
        </p:txBody>
      </p:sp>
      <p:sp>
        <p:nvSpPr>
          <p:cNvPr id="18" name="Text 13"/>
          <p:cNvSpPr/>
          <p:nvPr/>
        </p:nvSpPr>
        <p:spPr>
          <a:xfrm>
            <a:off x="1742480" y="5525333"/>
            <a:ext cx="12098417" cy="234434"/>
          </a:xfrm>
          <a:prstGeom prst="rect">
            <a:avLst/>
          </a:prstGeom>
          <a:noFill/>
        </p:spPr>
        <p:txBody>
          <a:bodyPr wrap="none" lIns="0" tIns="0" rIns="0" bIns="0" rtlCol="0" anchor="t"/>
          <a:lstStyle/>
          <a:p>
            <a:pPr marL="342900" indent="-342900" algn="l">
              <a:lnSpc>
                <a:spcPts val="1800"/>
              </a:lnSpc>
              <a:buSzPct val="100000"/>
              <a:buChar char="•"/>
            </a:pPr>
            <a:endParaRPr lang="en-US" sz="1600" dirty="0">
              <a:solidFill>
                <a:srgbClr val="746558"/>
              </a:solidFill>
              <a:latin typeface="Gelasio" pitchFamily="34" charset="0"/>
              <a:ea typeface="Gelasio" pitchFamily="34" charset="-122"/>
              <a:cs typeface="Gelasio" pitchFamily="34" charset="-120"/>
            </a:endParaRPr>
          </a:p>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Free Data Donations: Not feasible and outside project scope.</a:t>
            </a:r>
            <a:endParaRPr lang="en-US" sz="1600" dirty="0">
              <a:solidFill>
                <a:srgbClr val="746558"/>
              </a:solidFill>
              <a:latin typeface="Gelasio" pitchFamily="34" charset="0"/>
              <a:ea typeface="Gelasio" pitchFamily="34" charset="-122"/>
              <a:cs typeface="Gelasio" pitchFamily="34" charset="-120"/>
            </a:endParaRPr>
          </a:p>
        </p:txBody>
      </p:sp>
      <p:pic>
        <p:nvPicPr>
          <p:cNvPr id="19" name="Image 3" descr="preencoded.png"/>
          <p:cNvPicPr>
            <a:picLocks noChangeAspect="1"/>
          </p:cNvPicPr>
          <p:nvPr/>
        </p:nvPicPr>
        <p:blipFill>
          <a:blip r:embed="rId4"/>
          <a:stretch>
            <a:fillRect/>
          </a:stretch>
        </p:blipFill>
        <p:spPr>
          <a:xfrm>
            <a:off x="789503" y="5906333"/>
            <a:ext cx="733068" cy="1701641"/>
          </a:xfrm>
          <a:prstGeom prst="rect">
            <a:avLst/>
          </a:prstGeom>
        </p:spPr>
      </p:pic>
      <p:sp>
        <p:nvSpPr>
          <p:cNvPr id="20" name="Text 14"/>
          <p:cNvSpPr/>
          <p:nvPr/>
        </p:nvSpPr>
        <p:spPr>
          <a:xfrm>
            <a:off x="1742480" y="6052899"/>
            <a:ext cx="2385417" cy="228957"/>
          </a:xfrm>
          <a:prstGeom prst="rect">
            <a:avLst/>
          </a:prstGeom>
          <a:noFill/>
        </p:spPr>
        <p:txBody>
          <a:bodyPr wrap="none" lIns="0" tIns="0" rIns="0" bIns="0" rtlCol="0" anchor="t"/>
          <a:lstStyle/>
          <a:p>
            <a:pPr marL="0" indent="0" algn="l">
              <a:lnSpc>
                <a:spcPts val="1800"/>
              </a:lnSpc>
              <a:buNone/>
            </a:pPr>
            <a:r>
              <a:rPr lang="en-US" sz="1400" b="1" dirty="0">
                <a:solidFill>
                  <a:srgbClr val="746558"/>
                </a:solidFill>
                <a:latin typeface="Gelasio Semi Bold" pitchFamily="34" charset="0"/>
                <a:ea typeface="Gelasio Semi Bold" pitchFamily="34" charset="-122"/>
                <a:cs typeface="Gelasio Semi Bold" pitchFamily="34" charset="-120"/>
              </a:rPr>
              <a:t>Won't Have Requirements</a:t>
            </a:r>
            <a:endParaRPr lang="en-US" sz="1400" b="1" dirty="0">
              <a:solidFill>
                <a:srgbClr val="746558"/>
              </a:solidFill>
              <a:latin typeface="Gelasio Semi Bold" pitchFamily="34" charset="0"/>
              <a:ea typeface="Gelasio Semi Bold" pitchFamily="34" charset="-122"/>
              <a:cs typeface="Gelasio Semi Bold" pitchFamily="34" charset="-120"/>
            </a:endParaRPr>
          </a:p>
        </p:txBody>
      </p:sp>
      <p:sp>
        <p:nvSpPr>
          <p:cNvPr id="21" name="Text 15"/>
          <p:cNvSpPr/>
          <p:nvPr/>
        </p:nvSpPr>
        <p:spPr>
          <a:xfrm>
            <a:off x="1742480" y="6369725"/>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Scam Detection: Suggested by users but unrelated to QoE and technically complex (requires AI, 9-12 months).</a:t>
            </a:r>
            <a:endParaRPr lang="en-US" sz="1600" dirty="0">
              <a:solidFill>
                <a:srgbClr val="746558"/>
              </a:solidFill>
              <a:latin typeface="Gelasio" pitchFamily="34" charset="0"/>
              <a:ea typeface="Gelasio" pitchFamily="34" charset="-122"/>
              <a:cs typeface="Gelasio" pitchFamily="34" charset="-120"/>
            </a:endParaRPr>
          </a:p>
        </p:txBody>
      </p:sp>
      <p:sp>
        <p:nvSpPr>
          <p:cNvPr id="22" name="Text 16"/>
          <p:cNvSpPr/>
          <p:nvPr/>
        </p:nvSpPr>
        <p:spPr>
          <a:xfrm>
            <a:off x="1742480" y="6655475"/>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iOS Support: Not viable as the project focuses on native Android (Task 1).</a:t>
            </a:r>
            <a:endParaRPr lang="en-US" sz="1600" dirty="0">
              <a:solidFill>
                <a:srgbClr val="746558"/>
              </a:solidFill>
              <a:latin typeface="Gelasio" pitchFamily="34" charset="0"/>
              <a:ea typeface="Gelasio" pitchFamily="34" charset="-122"/>
              <a:cs typeface="Gelasio" pitchFamily="34" charset="-120"/>
            </a:endParaRPr>
          </a:p>
        </p:txBody>
      </p:sp>
      <p:sp>
        <p:nvSpPr>
          <p:cNvPr id="23" name="Text 17"/>
          <p:cNvSpPr/>
          <p:nvPr/>
        </p:nvSpPr>
        <p:spPr>
          <a:xfrm>
            <a:off x="1742480" y="6941225"/>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Real-Time Notifications: High effort (complex networking) and less critical than core metrics.</a:t>
            </a:r>
            <a:endParaRPr lang="en-US" sz="1600" dirty="0">
              <a:solidFill>
                <a:srgbClr val="746558"/>
              </a:solidFill>
              <a:latin typeface="Gelasio" pitchFamily="34" charset="0"/>
              <a:ea typeface="Gelasio" pitchFamily="34" charset="-122"/>
              <a:cs typeface="Gelasio" pitchFamily="34" charset="-120"/>
            </a:endParaRPr>
          </a:p>
        </p:txBody>
      </p:sp>
      <p:sp>
        <p:nvSpPr>
          <p:cNvPr id="24" name="Text 18"/>
          <p:cNvSpPr/>
          <p:nvPr/>
        </p:nvSpPr>
        <p:spPr>
          <a:xfrm>
            <a:off x="1742480" y="7226975"/>
            <a:ext cx="12098417" cy="234434"/>
          </a:xfrm>
          <a:prstGeom prst="rect">
            <a:avLst/>
          </a:prstGeom>
          <a:noFill/>
        </p:spPr>
        <p:txBody>
          <a:bodyPr wrap="none" lIns="0" tIns="0" rIns="0" bIns="0" rtlCol="0" anchor="t"/>
          <a:lstStyle/>
          <a:p>
            <a:pPr marL="342900" indent="-342900" algn="l">
              <a:lnSpc>
                <a:spcPts val="1800"/>
              </a:lnSpc>
              <a:buSzPct val="100000"/>
              <a:buChar char="•"/>
            </a:pPr>
            <a:r>
              <a:rPr lang="en-US" sz="1600" dirty="0">
                <a:solidFill>
                  <a:srgbClr val="746558"/>
                </a:solidFill>
                <a:latin typeface="Gelasio" pitchFamily="34" charset="0"/>
                <a:ea typeface="Gelasio" pitchFamily="34" charset="-122"/>
                <a:cs typeface="Gelasio" pitchFamily="34" charset="-120"/>
              </a:rPr>
              <a:t>Global Access: Unaffected by climate/topography, not feasible within timeline and skills.</a:t>
            </a:r>
            <a:endParaRPr lang="en-US" sz="1600" dirty="0">
              <a:solidFill>
                <a:srgbClr val="746558"/>
              </a:solidFill>
              <a:latin typeface="Gelasio" pitchFamily="34" charset="0"/>
              <a:ea typeface="Gelasio" pitchFamily="34" charset="-122"/>
              <a:cs typeface="Gelasio"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648301"/>
            <a:ext cx="7556421" cy="2126337"/>
          </a:xfrm>
          <a:prstGeom prst="rect">
            <a:avLst/>
          </a:prstGeom>
          <a:noFill/>
        </p:spPr>
        <p:txBody>
          <a:bodyPr wrap="square" lIns="0" tIns="0" rIns="0" bIns="0" rtlCol="0" anchor="t"/>
          <a:lstStyle/>
          <a:p>
            <a:pPr marL="0" indent="0" algn="l">
              <a:lnSpc>
                <a:spcPts val="5550"/>
              </a:lnSpc>
              <a:buNone/>
            </a:pPr>
            <a:r>
              <a:rPr lang="en-US" sz="4450" dirty="0">
                <a:solidFill>
                  <a:srgbClr val="484237"/>
                </a:solidFill>
                <a:latin typeface="Gelasio Semi Bold" pitchFamily="34" charset="0"/>
                <a:ea typeface="Gelasio Semi Bold" pitchFamily="34" charset="-122"/>
                <a:cs typeface="Gelasio Semi Bold" pitchFamily="34" charset="-120"/>
              </a:rPr>
              <a:t> </a:t>
            </a:r>
            <a:r>
              <a:rPr lang="en-US" sz="4400" dirty="0">
                <a:solidFill>
                  <a:srgbClr val="484237"/>
                </a:solidFill>
                <a:latin typeface="Gelasio Semi Bold" pitchFamily="34" charset="0"/>
                <a:ea typeface="Gelasio Semi Bold" pitchFamily="34" charset="-122"/>
                <a:cs typeface="Gelasio Semi Bold" pitchFamily="34" charset="-120"/>
              </a:rPr>
              <a:t>Requirements</a:t>
            </a:r>
            <a:endParaRPr lang="en-US" sz="4400" dirty="0"/>
          </a:p>
        </p:txBody>
      </p:sp>
      <p:sp>
        <p:nvSpPr>
          <p:cNvPr id="4" name="Text 1"/>
          <p:cNvSpPr/>
          <p:nvPr/>
        </p:nvSpPr>
        <p:spPr>
          <a:xfrm>
            <a:off x="793790" y="3608070"/>
            <a:ext cx="7556421" cy="1814513"/>
          </a:xfrm>
          <a:prstGeom prst="rect">
            <a:avLst/>
          </a:prstGeom>
          <a:noFill/>
        </p:spPr>
        <p:txBody>
          <a:bodyPr wrap="square" lIns="0" tIns="0" rIns="0" bIns="0" rtlCol="0" anchor="t"/>
          <a:lstStyle/>
          <a:p>
            <a:pPr marL="0" indent="0" algn="l">
              <a:lnSpc>
                <a:spcPts val="2850"/>
              </a:lnSpc>
              <a:buNone/>
            </a:pPr>
            <a:r>
              <a:rPr lang="en-US" sz="2400" dirty="0">
                <a:solidFill>
                  <a:srgbClr val="746558"/>
                </a:solidFill>
                <a:latin typeface="Gelasio" pitchFamily="34" charset="0"/>
                <a:ea typeface="Gelasio" pitchFamily="34" charset="-122"/>
                <a:cs typeface="Gelasio" pitchFamily="34" charset="-120"/>
              </a:rPr>
              <a:t>The requirements </a:t>
            </a:r>
            <a:r>
              <a:rPr lang="en-US" sz="2400" dirty="0">
                <a:solidFill>
                  <a:srgbClr val="746558"/>
                </a:solidFill>
                <a:latin typeface="Gelasio" pitchFamily="34" charset="0"/>
                <a:ea typeface="Gelasio" pitchFamily="34" charset="-122"/>
                <a:cs typeface="Gelasio" pitchFamily="34" charset="-120"/>
                <a:sym typeface="+mn-ea"/>
              </a:rPr>
              <a:t>for </a:t>
            </a:r>
            <a:r>
              <a:rPr lang="en-US" altLang="en-US" sz="2400" dirty="0">
                <a:solidFill>
                  <a:srgbClr val="746558"/>
                </a:solidFill>
                <a:latin typeface="Gelasio" pitchFamily="34" charset="0"/>
                <a:ea typeface="Gelasio" pitchFamily="34" charset="-122"/>
                <a:cs typeface="Gelasio" pitchFamily="34" charset="-120"/>
                <a:sym typeface="+mn-ea"/>
              </a:rPr>
              <a:t>our</a:t>
            </a:r>
            <a:r>
              <a:rPr lang="en-US" sz="2400" dirty="0">
                <a:solidFill>
                  <a:srgbClr val="746558"/>
                </a:solidFill>
                <a:latin typeface="Gelasio" pitchFamily="34" charset="0"/>
                <a:ea typeface="Gelasio" pitchFamily="34" charset="-122"/>
                <a:cs typeface="Gelasio" pitchFamily="34" charset="-120"/>
                <a:sym typeface="+mn-ea"/>
              </a:rPr>
              <a:t> network performance monitoring mobile application </a:t>
            </a:r>
            <a:r>
              <a:rPr lang="en-US" sz="2400" dirty="0">
                <a:solidFill>
                  <a:srgbClr val="746558"/>
                </a:solidFill>
                <a:latin typeface="Gelasio" pitchFamily="34" charset="0"/>
                <a:ea typeface="Gelasio" pitchFamily="34" charset="-122"/>
                <a:cs typeface="Gelasio" pitchFamily="34" charset="-120"/>
              </a:rPr>
              <a:t>are categorized into functional, non-functional, and user experience aspects to ensure the app meets user expectations, improves network performance, and encourages widespread adoption.</a:t>
            </a:r>
            <a:endParaRPr lang="en-US" sz="2400" dirty="0"/>
          </a:p>
        </p:txBody>
      </p:sp>
      <p:sp>
        <p:nvSpPr>
          <p:cNvPr id="5" name="Shape 2"/>
          <p:cNvSpPr/>
          <p:nvPr/>
        </p:nvSpPr>
        <p:spPr>
          <a:xfrm>
            <a:off x="793790" y="6201370"/>
            <a:ext cx="362903" cy="362903"/>
          </a:xfrm>
          <a:prstGeom prst="roundRect">
            <a:avLst>
              <a:gd name="adj" fmla="val 25194296"/>
            </a:avLst>
          </a:prstGeom>
          <a:noFill/>
          <a:ln w="7620">
            <a:solidFill>
              <a:srgbClr val="FFFFFF"/>
            </a:solidFill>
            <a:prstDash val="solid"/>
          </a:ln>
        </p:spPr>
      </p:sp>
      <p:sp>
        <p:nvSpPr>
          <p:cNvPr id="7" name="Text 3"/>
          <p:cNvSpPr/>
          <p:nvPr/>
        </p:nvSpPr>
        <p:spPr>
          <a:xfrm>
            <a:off x="1270040" y="6184463"/>
            <a:ext cx="2837736" cy="396835"/>
          </a:xfrm>
          <a:prstGeom prst="rect">
            <a:avLst/>
          </a:prstGeom>
          <a:noFill/>
        </p:spPr>
        <p:txBody>
          <a:bodyPr wrap="none" lIns="0" tIns="0" rIns="0" bIns="0" rtlCol="0" anchor="t"/>
          <a:lstStyle/>
          <a:p>
            <a:pPr marL="0" indent="0" algn="l">
              <a:lnSpc>
                <a:spcPts val="3100"/>
              </a:lnSpc>
              <a:buNone/>
            </a:pP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34127"/>
            <a:ext cx="4994434" cy="496133"/>
          </a:xfrm>
          <a:prstGeom prst="rect">
            <a:avLst/>
          </a:prstGeom>
          <a:noFill/>
        </p:spPr>
        <p:txBody>
          <a:bodyPr wrap="none" lIns="0" tIns="0" rIns="0" bIns="0" rtlCol="0" anchor="t"/>
          <a:lstStyle/>
          <a:p>
            <a:pPr marL="0" indent="0" algn="l">
              <a:lnSpc>
                <a:spcPts val="3900"/>
              </a:lnSpc>
              <a:buNone/>
            </a:pPr>
            <a:r>
              <a:rPr lang="en-US" sz="3100" dirty="0">
                <a:solidFill>
                  <a:srgbClr val="484237"/>
                </a:solidFill>
                <a:latin typeface="Gelasio Semi Bold" pitchFamily="34" charset="0"/>
                <a:ea typeface="Gelasio Semi Bold" pitchFamily="34" charset="-122"/>
                <a:cs typeface="Gelasio Semi Bold" pitchFamily="34" charset="-120"/>
              </a:rPr>
              <a:t>Functional Requirements</a:t>
            </a:r>
            <a:endParaRPr lang="en-US" sz="3100" dirty="0">
              <a:solidFill>
                <a:srgbClr val="484237"/>
              </a:solidFill>
              <a:latin typeface="Gelasio Semi Bold" pitchFamily="34" charset="0"/>
              <a:ea typeface="Gelasio Semi Bold" pitchFamily="34" charset="-122"/>
              <a:cs typeface="Gelasio Semi Bold" pitchFamily="34" charset="-120"/>
            </a:endParaRPr>
          </a:p>
          <a:p>
            <a:pPr marL="0" indent="0" algn="l">
              <a:lnSpc>
                <a:spcPts val="3900"/>
              </a:lnSpc>
              <a:buNone/>
            </a:pPr>
            <a:endParaRPr lang="en-US" sz="3100" dirty="0"/>
          </a:p>
          <a:p>
            <a:pPr marL="0" indent="0" algn="l">
              <a:lnSpc>
                <a:spcPts val="3900"/>
              </a:lnSpc>
              <a:buNone/>
            </a:pPr>
            <a:endParaRPr lang="en-US" sz="3100" dirty="0"/>
          </a:p>
        </p:txBody>
      </p:sp>
      <p:pic>
        <p:nvPicPr>
          <p:cNvPr id="3" name="Image 0" descr="preencoded.png"/>
          <p:cNvPicPr>
            <a:picLocks noChangeAspect="1"/>
          </p:cNvPicPr>
          <p:nvPr/>
        </p:nvPicPr>
        <p:blipFill>
          <a:blip r:embed="rId1"/>
          <a:stretch>
            <a:fillRect/>
          </a:stretch>
        </p:blipFill>
        <p:spPr>
          <a:xfrm>
            <a:off x="793790" y="2513330"/>
            <a:ext cx="793790" cy="1224320"/>
          </a:xfrm>
          <a:prstGeom prst="rect">
            <a:avLst/>
          </a:prstGeom>
        </p:spPr>
      </p:pic>
      <p:sp>
        <p:nvSpPr>
          <p:cNvPr id="4" name="Text 1"/>
          <p:cNvSpPr/>
          <p:nvPr/>
        </p:nvSpPr>
        <p:spPr>
          <a:xfrm>
            <a:off x="1726009" y="2678390"/>
            <a:ext cx="3658076" cy="248007"/>
          </a:xfrm>
          <a:prstGeom prst="rect">
            <a:avLst/>
          </a:prstGeom>
          <a:noFill/>
        </p:spPr>
        <p:txBody>
          <a:bodyPr wrap="none" lIns="0" tIns="0" rIns="0" bIns="0" rtlCol="0" anchor="t"/>
          <a:lstStyle/>
          <a:p>
            <a:pPr marL="0" indent="0" algn="l">
              <a:lnSpc>
                <a:spcPts val="1950"/>
              </a:lnSpc>
              <a:buNone/>
            </a:pPr>
            <a:r>
              <a:rPr lang="en-US" sz="1550" b="1" dirty="0">
                <a:solidFill>
                  <a:srgbClr val="746558"/>
                </a:solidFill>
                <a:latin typeface="Gelasio Semi Bold" pitchFamily="34" charset="0"/>
                <a:ea typeface="Gelasio Semi Bold" pitchFamily="34" charset="-122"/>
                <a:cs typeface="Gelasio Semi Bold" pitchFamily="34" charset="-120"/>
              </a:rPr>
              <a:t>User Registration and Authentication</a:t>
            </a:r>
            <a:endParaRPr lang="en-US" sz="1550" b="1" dirty="0"/>
          </a:p>
        </p:txBody>
      </p:sp>
      <p:sp>
        <p:nvSpPr>
          <p:cNvPr id="5" name="Text 2"/>
          <p:cNvSpPr/>
          <p:nvPr/>
        </p:nvSpPr>
        <p:spPr>
          <a:xfrm>
            <a:off x="1726009" y="2998153"/>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Users should be able to register and log in securely</a:t>
            </a:r>
            <a:endParaRPr lang="en-US" sz="1400" dirty="0">
              <a:solidFill>
                <a:srgbClr val="746558"/>
              </a:solidFill>
              <a:latin typeface="Gelasio" pitchFamily="34" charset="0"/>
              <a:ea typeface="Gelasio" pitchFamily="34" charset="-122"/>
              <a:cs typeface="Gelasio" pitchFamily="34" charset="-120"/>
            </a:endParaRPr>
          </a:p>
        </p:txBody>
      </p:sp>
      <p:sp>
        <p:nvSpPr>
          <p:cNvPr id="6" name="Text 3"/>
          <p:cNvSpPr/>
          <p:nvPr/>
        </p:nvSpPr>
        <p:spPr>
          <a:xfrm>
            <a:off x="1726009" y="3331845"/>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Include a feature to reset forgotten passwords</a:t>
            </a:r>
            <a:endParaRPr lang="en-US" sz="1400" dirty="0">
              <a:solidFill>
                <a:srgbClr val="746558"/>
              </a:solidFill>
              <a:latin typeface="Gelasio" pitchFamily="34" charset="0"/>
              <a:ea typeface="Gelasio" pitchFamily="34" charset="-122"/>
              <a:cs typeface="Gelasio" pitchFamily="34" charset="-120"/>
            </a:endParaRPr>
          </a:p>
        </p:txBody>
      </p:sp>
      <p:pic>
        <p:nvPicPr>
          <p:cNvPr id="7" name="Image 1" descr="preencoded.png"/>
          <p:cNvPicPr>
            <a:picLocks noChangeAspect="1"/>
          </p:cNvPicPr>
          <p:nvPr/>
        </p:nvPicPr>
        <p:blipFill>
          <a:blip r:embed="rId2"/>
          <a:stretch>
            <a:fillRect/>
          </a:stretch>
        </p:blipFill>
        <p:spPr>
          <a:xfrm>
            <a:off x="793790" y="3912910"/>
            <a:ext cx="793790" cy="1224320"/>
          </a:xfrm>
          <a:prstGeom prst="rect">
            <a:avLst/>
          </a:prstGeom>
        </p:spPr>
      </p:pic>
      <p:sp>
        <p:nvSpPr>
          <p:cNvPr id="8" name="Text 4"/>
          <p:cNvSpPr/>
          <p:nvPr/>
        </p:nvSpPr>
        <p:spPr>
          <a:xfrm>
            <a:off x="1825704" y="3990340"/>
            <a:ext cx="3334226" cy="248007"/>
          </a:xfrm>
          <a:prstGeom prst="rect">
            <a:avLst/>
          </a:prstGeom>
          <a:noFill/>
        </p:spPr>
        <p:txBody>
          <a:bodyPr wrap="none" lIns="0" tIns="0" rIns="0" bIns="0" rtlCol="0" anchor="t"/>
          <a:lstStyle/>
          <a:p>
            <a:pPr marL="0" indent="0" algn="l">
              <a:lnSpc>
                <a:spcPts val="1950"/>
              </a:lnSpc>
              <a:buNone/>
            </a:pPr>
            <a:r>
              <a:rPr lang="en-US" sz="1550" b="1" dirty="0">
                <a:solidFill>
                  <a:srgbClr val="746558"/>
                </a:solidFill>
                <a:latin typeface="Gelasio Semi Bold" pitchFamily="34" charset="0"/>
                <a:ea typeface="Gelasio Semi Bold" pitchFamily="34" charset="-122"/>
                <a:cs typeface="Gelasio Semi Bold" pitchFamily="34" charset="-120"/>
              </a:rPr>
              <a:t>Network Performance Monitoring</a:t>
            </a:r>
            <a:endParaRPr lang="en-US" sz="1550" b="1" dirty="0">
              <a:solidFill>
                <a:srgbClr val="746558"/>
              </a:solidFill>
              <a:latin typeface="Gelasio Semi Bold" pitchFamily="34" charset="0"/>
              <a:ea typeface="Gelasio Semi Bold" pitchFamily="34" charset="-122"/>
              <a:cs typeface="Gelasio Semi Bold" pitchFamily="34" charset="-120"/>
            </a:endParaRPr>
          </a:p>
        </p:txBody>
      </p:sp>
      <p:sp>
        <p:nvSpPr>
          <p:cNvPr id="9" name="Text 5"/>
          <p:cNvSpPr/>
          <p:nvPr/>
        </p:nvSpPr>
        <p:spPr>
          <a:xfrm>
            <a:off x="1825704" y="4325977"/>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Collect and display network metrics such as latency, packet loss, and bandwidth</a:t>
            </a:r>
            <a:endParaRPr lang="en-US" sz="1400" dirty="0">
              <a:solidFill>
                <a:srgbClr val="746558"/>
              </a:solidFill>
              <a:latin typeface="Gelasio" pitchFamily="34" charset="0"/>
              <a:ea typeface="Gelasio" pitchFamily="34" charset="-122"/>
              <a:cs typeface="Gelasio" pitchFamily="34" charset="-120"/>
            </a:endParaRPr>
          </a:p>
        </p:txBody>
      </p:sp>
      <p:sp>
        <p:nvSpPr>
          <p:cNvPr id="10" name="Text 6"/>
          <p:cNvSpPr/>
          <p:nvPr/>
        </p:nvSpPr>
        <p:spPr>
          <a:xfrm>
            <a:off x="1825704" y="4580295"/>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Allow users to view their network performance history</a:t>
            </a:r>
            <a:endParaRPr lang="en-US" sz="1400" dirty="0">
              <a:solidFill>
                <a:srgbClr val="746558"/>
              </a:solidFill>
              <a:latin typeface="Gelasio" pitchFamily="34" charset="0"/>
              <a:ea typeface="Gelasio" pitchFamily="34" charset="-122"/>
              <a:cs typeface="Gelasio" pitchFamily="34" charset="-120"/>
            </a:endParaRPr>
          </a:p>
        </p:txBody>
      </p:sp>
      <p:pic>
        <p:nvPicPr>
          <p:cNvPr id="11" name="Image 2" descr="preencoded.png"/>
          <p:cNvPicPr>
            <a:picLocks noChangeAspect="1"/>
          </p:cNvPicPr>
          <p:nvPr/>
        </p:nvPicPr>
        <p:blipFill>
          <a:blip r:embed="rId3"/>
          <a:stretch>
            <a:fillRect/>
          </a:stretch>
        </p:blipFill>
        <p:spPr>
          <a:xfrm>
            <a:off x="793790" y="5215969"/>
            <a:ext cx="793790" cy="1533882"/>
          </a:xfrm>
          <a:prstGeom prst="rect">
            <a:avLst/>
          </a:prstGeom>
        </p:spPr>
      </p:pic>
      <p:sp>
        <p:nvSpPr>
          <p:cNvPr id="12" name="Text 7"/>
          <p:cNvSpPr/>
          <p:nvPr/>
        </p:nvSpPr>
        <p:spPr>
          <a:xfrm>
            <a:off x="1825704" y="5365155"/>
            <a:ext cx="1984653" cy="248007"/>
          </a:xfrm>
          <a:prstGeom prst="rect">
            <a:avLst/>
          </a:prstGeom>
          <a:noFill/>
        </p:spPr>
        <p:txBody>
          <a:bodyPr wrap="none" lIns="0" tIns="0" rIns="0" bIns="0" rtlCol="0" anchor="t"/>
          <a:lstStyle/>
          <a:p>
            <a:pPr marL="0" indent="0" algn="l">
              <a:lnSpc>
                <a:spcPts val="1950"/>
              </a:lnSpc>
              <a:buNone/>
            </a:pPr>
            <a:r>
              <a:rPr lang="en-US" sz="1550" b="1" dirty="0">
                <a:solidFill>
                  <a:srgbClr val="746558"/>
                </a:solidFill>
                <a:latin typeface="Gelasio Semi Bold" pitchFamily="34" charset="0"/>
                <a:ea typeface="Gelasio Semi Bold" pitchFamily="34" charset="-122"/>
                <a:cs typeface="Gelasio Semi Bold" pitchFamily="34" charset="-120"/>
              </a:rPr>
              <a:t>Feedback Collection</a:t>
            </a:r>
            <a:endParaRPr lang="en-US" sz="1550" b="1" dirty="0">
              <a:solidFill>
                <a:srgbClr val="746558"/>
              </a:solidFill>
              <a:latin typeface="Gelasio Semi Bold" pitchFamily="34" charset="0"/>
              <a:ea typeface="Gelasio Semi Bold" pitchFamily="34" charset="-122"/>
              <a:cs typeface="Gelasio Semi Bold" pitchFamily="34" charset="-120"/>
            </a:endParaRPr>
          </a:p>
        </p:txBody>
      </p:sp>
      <p:sp>
        <p:nvSpPr>
          <p:cNvPr id="13" name="Text 8"/>
          <p:cNvSpPr/>
          <p:nvPr/>
        </p:nvSpPr>
        <p:spPr>
          <a:xfrm>
            <a:off x="1825704" y="5613162"/>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Provide a feature for users to submit feedback on network issues</a:t>
            </a:r>
            <a:endParaRPr lang="en-US" sz="1400" dirty="0">
              <a:solidFill>
                <a:srgbClr val="746558"/>
              </a:solidFill>
              <a:latin typeface="Gelasio" pitchFamily="34" charset="0"/>
              <a:ea typeface="Gelasio" pitchFamily="34" charset="-122"/>
              <a:cs typeface="Gelasio" pitchFamily="34" charset="-120"/>
            </a:endParaRPr>
          </a:p>
        </p:txBody>
      </p:sp>
      <p:sp>
        <p:nvSpPr>
          <p:cNvPr id="14" name="Text 9"/>
          <p:cNvSpPr/>
          <p:nvPr/>
        </p:nvSpPr>
        <p:spPr>
          <a:xfrm>
            <a:off x="1825704" y="5867479"/>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Enable users to rate their network service providers</a:t>
            </a:r>
            <a:endParaRPr lang="en-US" sz="1400" dirty="0">
              <a:solidFill>
                <a:srgbClr val="746558"/>
              </a:solidFill>
              <a:latin typeface="Gelasio" pitchFamily="34" charset="0"/>
              <a:ea typeface="Gelasio" pitchFamily="34" charset="-122"/>
              <a:cs typeface="Gelasio" pitchFamily="34" charset="-120"/>
            </a:endParaRPr>
          </a:p>
        </p:txBody>
      </p:sp>
      <p:sp>
        <p:nvSpPr>
          <p:cNvPr id="15" name="Text 10"/>
          <p:cNvSpPr/>
          <p:nvPr/>
        </p:nvSpPr>
        <p:spPr>
          <a:xfrm>
            <a:off x="1825704" y="6121162"/>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Enable users to to choose the rate at which feedback are been asked</a:t>
            </a:r>
            <a:endParaRPr lang="en-US" sz="1400" dirty="0">
              <a:solidFill>
                <a:srgbClr val="746558"/>
              </a:solidFill>
              <a:latin typeface="Gelasio" pitchFamily="34" charset="0"/>
              <a:ea typeface="Gelasio" pitchFamily="34" charset="-122"/>
              <a:cs typeface="Gelasio" pitchFamily="34" charset="-120"/>
            </a:endParaRPr>
          </a:p>
        </p:txBody>
      </p:sp>
      <p:pic>
        <p:nvPicPr>
          <p:cNvPr id="16" name="Image 3" descr="preencoded.png"/>
          <p:cNvPicPr>
            <a:picLocks noChangeAspect="1"/>
          </p:cNvPicPr>
          <p:nvPr/>
        </p:nvPicPr>
        <p:blipFill>
          <a:blip r:embed="rId4"/>
          <a:stretch>
            <a:fillRect/>
          </a:stretch>
        </p:blipFill>
        <p:spPr>
          <a:xfrm>
            <a:off x="793790" y="6843832"/>
            <a:ext cx="793790" cy="1224320"/>
          </a:xfrm>
          <a:prstGeom prst="rect">
            <a:avLst/>
          </a:prstGeom>
        </p:spPr>
      </p:pic>
      <p:sp>
        <p:nvSpPr>
          <p:cNvPr id="17" name="Text 11"/>
          <p:cNvSpPr/>
          <p:nvPr/>
        </p:nvSpPr>
        <p:spPr>
          <a:xfrm>
            <a:off x="1825704" y="6843792"/>
            <a:ext cx="2330291" cy="248007"/>
          </a:xfrm>
          <a:prstGeom prst="rect">
            <a:avLst/>
          </a:prstGeom>
          <a:noFill/>
        </p:spPr>
        <p:txBody>
          <a:bodyPr wrap="none" lIns="0" tIns="0" rIns="0" bIns="0" rtlCol="0" anchor="t"/>
          <a:lstStyle/>
          <a:p>
            <a:pPr marL="0" indent="0" algn="l">
              <a:lnSpc>
                <a:spcPts val="1950"/>
              </a:lnSpc>
              <a:buNone/>
            </a:pPr>
            <a:r>
              <a:rPr lang="en-US" sz="1550" b="1" dirty="0">
                <a:solidFill>
                  <a:srgbClr val="746558"/>
                </a:solidFill>
                <a:latin typeface="Gelasio Semi Bold" pitchFamily="34" charset="0"/>
                <a:ea typeface="Gelasio Semi Bold" pitchFamily="34" charset="-122"/>
                <a:cs typeface="Gelasio Semi Bold" pitchFamily="34" charset="-120"/>
              </a:rPr>
              <a:t>Real-Time Notifications</a:t>
            </a:r>
            <a:endParaRPr lang="en-US" sz="1550" b="1" dirty="0">
              <a:solidFill>
                <a:srgbClr val="746558"/>
              </a:solidFill>
              <a:latin typeface="Gelasio Semi Bold" pitchFamily="34" charset="0"/>
              <a:ea typeface="Gelasio Semi Bold" pitchFamily="34" charset="-122"/>
              <a:cs typeface="Gelasio Semi Bold" pitchFamily="34" charset="-120"/>
            </a:endParaRPr>
          </a:p>
        </p:txBody>
      </p:sp>
      <p:sp>
        <p:nvSpPr>
          <p:cNvPr id="18" name="Text 12"/>
          <p:cNvSpPr/>
          <p:nvPr/>
        </p:nvSpPr>
        <p:spPr>
          <a:xfrm>
            <a:off x="1825704" y="7240389"/>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Notify users of network issues in their area</a:t>
            </a:r>
            <a:endParaRPr lang="en-US" sz="1400" dirty="0">
              <a:solidFill>
                <a:srgbClr val="746558"/>
              </a:solidFill>
              <a:latin typeface="Gelasio" pitchFamily="34" charset="0"/>
              <a:ea typeface="Gelasio" pitchFamily="34" charset="-122"/>
              <a:cs typeface="Gelasio" pitchFamily="34" charset="-120"/>
            </a:endParaRPr>
          </a:p>
        </p:txBody>
      </p:sp>
      <p:sp>
        <p:nvSpPr>
          <p:cNvPr id="19" name="Text 13"/>
          <p:cNvSpPr/>
          <p:nvPr/>
        </p:nvSpPr>
        <p:spPr>
          <a:xfrm>
            <a:off x="1825704" y="7613452"/>
            <a:ext cx="12010906" cy="254079"/>
          </a:xfrm>
          <a:prstGeom prst="rect">
            <a:avLst/>
          </a:prstGeom>
          <a:noFill/>
        </p:spPr>
        <p:txBody>
          <a:bodyPr wrap="none" lIns="0" tIns="0" rIns="0" bIns="0" rtlCol="0" anchor="t"/>
          <a:lstStyle/>
          <a:p>
            <a:pPr marL="342900" indent="-342900" algn="l">
              <a:lnSpc>
                <a:spcPts val="2000"/>
              </a:lnSpc>
              <a:buSzPct val="100000"/>
              <a:buChar char="•"/>
            </a:pPr>
            <a:r>
              <a:rPr lang="en-US" sz="1400" dirty="0">
                <a:solidFill>
                  <a:srgbClr val="746558"/>
                </a:solidFill>
                <a:latin typeface="Gelasio" pitchFamily="34" charset="0"/>
                <a:ea typeface="Gelasio" pitchFamily="34" charset="-122"/>
                <a:cs typeface="Gelasio" pitchFamily="34" charset="-120"/>
              </a:rPr>
              <a:t>Send alerts for improvements or updates on network performance</a:t>
            </a:r>
            <a:endParaRPr lang="en-US" sz="1400" dirty="0">
              <a:solidFill>
                <a:srgbClr val="746558"/>
              </a:solidFill>
              <a:latin typeface="Gelasio" pitchFamily="34" charset="0"/>
              <a:ea typeface="Gelasio" pitchFamily="34" charset="-122"/>
              <a:cs typeface="Gelasio" pitchFamily="34" charset="-120"/>
            </a:endParaRPr>
          </a:p>
        </p:txBody>
      </p:sp>
      <p:sp>
        <p:nvSpPr>
          <p:cNvPr id="22" name="Text 14"/>
          <p:cNvSpPr/>
          <p:nvPr/>
        </p:nvSpPr>
        <p:spPr>
          <a:xfrm>
            <a:off x="198120" y="1363980"/>
            <a:ext cx="13042900" cy="1080770"/>
          </a:xfrm>
          <a:prstGeom prst="rect">
            <a:avLst/>
          </a:prstGeom>
          <a:noFill/>
        </p:spPr>
        <p:txBody>
          <a:bodyPr wrap="square" lIns="0" tIns="0" rIns="0" bIns="0" rtlCol="0" anchor="t"/>
          <a:lstStyle/>
          <a:p>
            <a:pPr marL="0" indent="0" algn="l">
              <a:lnSpc>
                <a:spcPts val="2000"/>
              </a:lnSpc>
              <a:buNone/>
            </a:pPr>
            <a:r>
              <a:rPr lang="en-US" sz="1600" dirty="0">
                <a:solidFill>
                  <a:srgbClr val="746558"/>
                </a:solidFill>
                <a:latin typeface="Gelasio" pitchFamily="34" charset="0"/>
                <a:ea typeface="Gelasio" pitchFamily="34" charset="-122"/>
                <a:cs typeface="Gelasio" pitchFamily="34" charset="-120"/>
              </a:rPr>
              <a:t>Functional requirements define what the system must do. These are based on the needs of stakeholders and the feedback collected from users. Additional functional requirements include scam detection, ISP integration, data usage tracking, cross-platform availability, offline mode, and customizable user settings that provide options to enable or disable features like notifications, background data collection, and location tracking.</a:t>
            </a:r>
            <a:endParaRPr lang="en-US" sz="1600" dirty="0">
              <a:solidFill>
                <a:srgbClr val="746558"/>
              </a:solidFill>
              <a:latin typeface="Gelasio" pitchFamily="34" charset="0"/>
              <a:ea typeface="Gelasio" pitchFamily="34" charset="-122"/>
              <a:cs typeface="Gelasio"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39961"/>
            <a:ext cx="6397347" cy="531614"/>
          </a:xfrm>
          <a:prstGeom prst="rect">
            <a:avLst/>
          </a:prstGeom>
          <a:noFill/>
        </p:spPr>
        <p:txBody>
          <a:bodyPr wrap="none" lIns="0" tIns="0" rIns="0" bIns="0" rtlCol="0" anchor="t"/>
          <a:lstStyle/>
          <a:p>
            <a:pPr marL="0" indent="0" algn="l">
              <a:lnSpc>
                <a:spcPts val="4150"/>
              </a:lnSpc>
              <a:buNone/>
            </a:pPr>
            <a:r>
              <a:rPr lang="en-US" sz="3300" dirty="0">
                <a:solidFill>
                  <a:srgbClr val="484237"/>
                </a:solidFill>
                <a:latin typeface="Gelasio Semi Bold" pitchFamily="34" charset="0"/>
                <a:ea typeface="Gelasio Semi Bold" pitchFamily="34" charset="-122"/>
                <a:cs typeface="Gelasio Semi Bold" pitchFamily="34" charset="-120"/>
              </a:rPr>
              <a:t>Non-Functional Requirements</a:t>
            </a:r>
            <a:endParaRPr lang="en-US" sz="3300" dirty="0"/>
          </a:p>
        </p:txBody>
      </p:sp>
      <p:pic>
        <p:nvPicPr>
          <p:cNvPr id="3" name="Image 0" descr="preencoded.png"/>
          <p:cNvPicPr>
            <a:picLocks noChangeAspect="1"/>
          </p:cNvPicPr>
          <p:nvPr/>
        </p:nvPicPr>
        <p:blipFill>
          <a:blip r:embed="rId1"/>
          <a:stretch>
            <a:fillRect/>
          </a:stretch>
        </p:blipFill>
        <p:spPr>
          <a:xfrm>
            <a:off x="3408759" y="1511737"/>
            <a:ext cx="1291233" cy="980003"/>
          </a:xfrm>
          <a:prstGeom prst="rect">
            <a:avLst/>
          </a:prstGeom>
        </p:spPr>
      </p:pic>
      <p:pic>
        <p:nvPicPr>
          <p:cNvPr id="4" name="Image 1" descr="preencoded.png"/>
          <p:cNvPicPr>
            <a:picLocks noChangeAspect="1"/>
          </p:cNvPicPr>
          <p:nvPr/>
        </p:nvPicPr>
        <p:blipFill>
          <a:blip r:embed="rId2"/>
          <a:stretch>
            <a:fillRect/>
          </a:stretch>
        </p:blipFill>
        <p:spPr>
          <a:xfrm>
            <a:off x="3934658" y="1973699"/>
            <a:ext cx="239197" cy="298966"/>
          </a:xfrm>
          <a:prstGeom prst="rect">
            <a:avLst/>
          </a:prstGeom>
        </p:spPr>
      </p:pic>
      <p:sp>
        <p:nvSpPr>
          <p:cNvPr id="5" name="Text 1"/>
          <p:cNvSpPr/>
          <p:nvPr/>
        </p:nvSpPr>
        <p:spPr>
          <a:xfrm>
            <a:off x="4870013" y="1681758"/>
            <a:ext cx="2126456" cy="265747"/>
          </a:xfrm>
          <a:prstGeom prst="rect">
            <a:avLst/>
          </a:prstGeom>
          <a:noFill/>
        </p:spPr>
        <p:txBody>
          <a:bodyPr wrap="none" lIns="0" tIns="0" rIns="0" bIns="0" rtlCol="0" anchor="t"/>
          <a:lstStyle/>
          <a:p>
            <a:pPr marL="0" indent="0" algn="l">
              <a:lnSpc>
                <a:spcPts val="2050"/>
              </a:lnSpc>
              <a:buNone/>
            </a:pPr>
            <a:r>
              <a:rPr lang="en-US" sz="1650" dirty="0">
                <a:solidFill>
                  <a:srgbClr val="746558"/>
                </a:solidFill>
                <a:latin typeface="Gelasio Semi Bold" pitchFamily="34" charset="0"/>
                <a:ea typeface="Gelasio Semi Bold" pitchFamily="34" charset="-122"/>
                <a:cs typeface="Gelasio Semi Bold" pitchFamily="34" charset="-120"/>
              </a:rPr>
              <a:t>Security</a:t>
            </a:r>
            <a:endParaRPr lang="en-US" sz="1650" dirty="0"/>
          </a:p>
        </p:txBody>
      </p:sp>
      <p:sp>
        <p:nvSpPr>
          <p:cNvPr id="6" name="Text 2"/>
          <p:cNvSpPr/>
          <p:nvPr/>
        </p:nvSpPr>
        <p:spPr>
          <a:xfrm>
            <a:off x="4870013" y="2049542"/>
            <a:ext cx="4884182" cy="272177"/>
          </a:xfrm>
          <a:prstGeom prst="rect">
            <a:avLst/>
          </a:prstGeom>
          <a:noFill/>
        </p:spPr>
        <p:txBody>
          <a:bodyPr wrap="none" lIns="0" tIns="0" rIns="0" bIns="0" rtlCol="0" anchor="t"/>
          <a:lstStyle/>
          <a:p>
            <a:pPr marL="0" indent="0" algn="l">
              <a:lnSpc>
                <a:spcPts val="2100"/>
              </a:lnSpc>
              <a:buNone/>
            </a:pPr>
            <a:r>
              <a:rPr lang="en-US" sz="1300" dirty="0">
                <a:solidFill>
                  <a:srgbClr val="746558"/>
                </a:solidFill>
                <a:latin typeface="Gelasio" pitchFamily="34" charset="0"/>
                <a:ea typeface="Gelasio" pitchFamily="34" charset="-122"/>
                <a:cs typeface="Gelasio" pitchFamily="34" charset="-120"/>
              </a:rPr>
              <a:t>Implement secure data storage and transmission with encryption</a:t>
            </a:r>
            <a:endParaRPr lang="en-US" sz="1300" dirty="0"/>
          </a:p>
        </p:txBody>
      </p:sp>
      <p:sp>
        <p:nvSpPr>
          <p:cNvPr id="7" name="Shape 3"/>
          <p:cNvSpPr/>
          <p:nvPr/>
        </p:nvSpPr>
        <p:spPr>
          <a:xfrm>
            <a:off x="4742498" y="2503408"/>
            <a:ext cx="9051608" cy="11430"/>
          </a:xfrm>
          <a:prstGeom prst="roundRect">
            <a:avLst>
              <a:gd name="adj" fmla="val 223256"/>
            </a:avLst>
          </a:prstGeom>
          <a:solidFill>
            <a:srgbClr val="D4CEC3"/>
          </a:solidFill>
        </p:spPr>
      </p:sp>
      <p:pic>
        <p:nvPicPr>
          <p:cNvPr id="8" name="Image 2" descr="preencoded.png"/>
          <p:cNvPicPr>
            <a:picLocks noChangeAspect="1"/>
          </p:cNvPicPr>
          <p:nvPr/>
        </p:nvPicPr>
        <p:blipFill>
          <a:blip r:embed="rId3"/>
          <a:stretch>
            <a:fillRect/>
          </a:stretch>
        </p:blipFill>
        <p:spPr>
          <a:xfrm>
            <a:off x="2763203" y="2534245"/>
            <a:ext cx="2582466" cy="980003"/>
          </a:xfrm>
          <a:prstGeom prst="rect">
            <a:avLst/>
          </a:prstGeom>
        </p:spPr>
      </p:pic>
      <p:pic>
        <p:nvPicPr>
          <p:cNvPr id="9" name="Image 3" descr="preencoded.png"/>
          <p:cNvPicPr>
            <a:picLocks noChangeAspect="1"/>
          </p:cNvPicPr>
          <p:nvPr/>
        </p:nvPicPr>
        <p:blipFill>
          <a:blip r:embed="rId4"/>
          <a:stretch>
            <a:fillRect/>
          </a:stretch>
        </p:blipFill>
        <p:spPr>
          <a:xfrm>
            <a:off x="3934777" y="2874764"/>
            <a:ext cx="239197" cy="298966"/>
          </a:xfrm>
          <a:prstGeom prst="rect">
            <a:avLst/>
          </a:prstGeom>
        </p:spPr>
      </p:pic>
      <p:sp>
        <p:nvSpPr>
          <p:cNvPr id="10" name="Text 4"/>
          <p:cNvSpPr/>
          <p:nvPr/>
        </p:nvSpPr>
        <p:spPr>
          <a:xfrm>
            <a:off x="5515689" y="2704267"/>
            <a:ext cx="2126456" cy="265747"/>
          </a:xfrm>
          <a:prstGeom prst="rect">
            <a:avLst/>
          </a:prstGeom>
          <a:noFill/>
        </p:spPr>
        <p:txBody>
          <a:bodyPr wrap="none" lIns="0" tIns="0" rIns="0" bIns="0" rtlCol="0" anchor="t"/>
          <a:lstStyle/>
          <a:p>
            <a:pPr marL="0" indent="0" algn="l">
              <a:lnSpc>
                <a:spcPts val="2050"/>
              </a:lnSpc>
              <a:buNone/>
            </a:pPr>
            <a:r>
              <a:rPr lang="en-US" sz="1650" dirty="0">
                <a:solidFill>
                  <a:srgbClr val="746558"/>
                </a:solidFill>
                <a:latin typeface="Gelasio Semi Bold" pitchFamily="34" charset="0"/>
                <a:ea typeface="Gelasio Semi Bold" pitchFamily="34" charset="-122"/>
                <a:cs typeface="Gelasio Semi Bold" pitchFamily="34" charset="-120"/>
              </a:rPr>
              <a:t>Performance</a:t>
            </a:r>
            <a:endParaRPr lang="en-US" sz="1650" dirty="0"/>
          </a:p>
        </p:txBody>
      </p:sp>
      <p:sp>
        <p:nvSpPr>
          <p:cNvPr id="11" name="Text 5"/>
          <p:cNvSpPr/>
          <p:nvPr/>
        </p:nvSpPr>
        <p:spPr>
          <a:xfrm>
            <a:off x="5515689" y="3072051"/>
            <a:ext cx="4872514" cy="272177"/>
          </a:xfrm>
          <a:prstGeom prst="rect">
            <a:avLst/>
          </a:prstGeom>
          <a:noFill/>
        </p:spPr>
        <p:txBody>
          <a:bodyPr wrap="none" lIns="0" tIns="0" rIns="0" bIns="0" rtlCol="0" anchor="t"/>
          <a:lstStyle/>
          <a:p>
            <a:pPr marL="0" indent="0" algn="l">
              <a:lnSpc>
                <a:spcPts val="2100"/>
              </a:lnSpc>
              <a:buNone/>
            </a:pPr>
            <a:r>
              <a:rPr lang="en-US" sz="1300" dirty="0">
                <a:solidFill>
                  <a:srgbClr val="746558"/>
                </a:solidFill>
                <a:latin typeface="Gelasio" pitchFamily="34" charset="0"/>
                <a:ea typeface="Gelasio" pitchFamily="34" charset="-122"/>
                <a:cs typeface="Gelasio" pitchFamily="34" charset="-120"/>
              </a:rPr>
              <a:t>Minimal battery consumption and optimal handling of large data</a:t>
            </a:r>
            <a:endParaRPr lang="en-US" sz="1300" dirty="0"/>
          </a:p>
        </p:txBody>
      </p:sp>
      <p:sp>
        <p:nvSpPr>
          <p:cNvPr id="12" name="Shape 6"/>
          <p:cNvSpPr/>
          <p:nvPr/>
        </p:nvSpPr>
        <p:spPr>
          <a:xfrm>
            <a:off x="5388173" y="3525917"/>
            <a:ext cx="8405932" cy="11430"/>
          </a:xfrm>
          <a:prstGeom prst="roundRect">
            <a:avLst>
              <a:gd name="adj" fmla="val 223256"/>
            </a:avLst>
          </a:prstGeom>
          <a:solidFill>
            <a:srgbClr val="D4CEC3"/>
          </a:solidFill>
        </p:spPr>
      </p:sp>
      <p:pic>
        <p:nvPicPr>
          <p:cNvPr id="13" name="Image 4" descr="preencoded.png"/>
          <p:cNvPicPr>
            <a:picLocks noChangeAspect="1"/>
          </p:cNvPicPr>
          <p:nvPr/>
        </p:nvPicPr>
        <p:blipFill>
          <a:blip r:embed="rId5"/>
          <a:stretch>
            <a:fillRect/>
          </a:stretch>
        </p:blipFill>
        <p:spPr>
          <a:xfrm>
            <a:off x="2117527" y="3556754"/>
            <a:ext cx="3873698" cy="980003"/>
          </a:xfrm>
          <a:prstGeom prst="rect">
            <a:avLst/>
          </a:prstGeom>
        </p:spPr>
      </p:pic>
      <p:pic>
        <p:nvPicPr>
          <p:cNvPr id="14" name="Image 5" descr="preencoded.png"/>
          <p:cNvPicPr>
            <a:picLocks noChangeAspect="1"/>
          </p:cNvPicPr>
          <p:nvPr/>
        </p:nvPicPr>
        <p:blipFill>
          <a:blip r:embed="rId6"/>
          <a:stretch>
            <a:fillRect/>
          </a:stretch>
        </p:blipFill>
        <p:spPr>
          <a:xfrm>
            <a:off x="3934658" y="3897273"/>
            <a:ext cx="239197" cy="298966"/>
          </a:xfrm>
          <a:prstGeom prst="rect">
            <a:avLst/>
          </a:prstGeom>
        </p:spPr>
      </p:pic>
      <p:sp>
        <p:nvSpPr>
          <p:cNvPr id="15" name="Text 7"/>
          <p:cNvSpPr/>
          <p:nvPr/>
        </p:nvSpPr>
        <p:spPr>
          <a:xfrm>
            <a:off x="6161246" y="3726775"/>
            <a:ext cx="2126456" cy="265747"/>
          </a:xfrm>
          <a:prstGeom prst="rect">
            <a:avLst/>
          </a:prstGeom>
          <a:noFill/>
        </p:spPr>
        <p:txBody>
          <a:bodyPr wrap="none" lIns="0" tIns="0" rIns="0" bIns="0" rtlCol="0" anchor="t"/>
          <a:lstStyle/>
          <a:p>
            <a:pPr marL="0" indent="0" algn="l">
              <a:lnSpc>
                <a:spcPts val="2050"/>
              </a:lnSpc>
              <a:buNone/>
            </a:pPr>
            <a:r>
              <a:rPr lang="en-US" sz="1650" dirty="0">
                <a:solidFill>
                  <a:srgbClr val="746558"/>
                </a:solidFill>
                <a:latin typeface="Gelasio Semi Bold" pitchFamily="34" charset="0"/>
                <a:ea typeface="Gelasio Semi Bold" pitchFamily="34" charset="-122"/>
                <a:cs typeface="Gelasio Semi Bold" pitchFamily="34" charset="-120"/>
              </a:rPr>
              <a:t>Scalability</a:t>
            </a:r>
            <a:endParaRPr lang="en-US" sz="1650" dirty="0"/>
          </a:p>
        </p:txBody>
      </p:sp>
      <p:sp>
        <p:nvSpPr>
          <p:cNvPr id="16" name="Text 8"/>
          <p:cNvSpPr/>
          <p:nvPr/>
        </p:nvSpPr>
        <p:spPr>
          <a:xfrm>
            <a:off x="6161246" y="4094559"/>
            <a:ext cx="5071110" cy="272177"/>
          </a:xfrm>
          <a:prstGeom prst="rect">
            <a:avLst/>
          </a:prstGeom>
          <a:noFill/>
        </p:spPr>
        <p:txBody>
          <a:bodyPr wrap="none" lIns="0" tIns="0" rIns="0" bIns="0" rtlCol="0" anchor="t"/>
          <a:lstStyle/>
          <a:p>
            <a:pPr marL="0" indent="0" algn="l">
              <a:lnSpc>
                <a:spcPts val="2100"/>
              </a:lnSpc>
              <a:buNone/>
            </a:pPr>
            <a:r>
              <a:rPr lang="en-US" sz="1300" dirty="0">
                <a:solidFill>
                  <a:srgbClr val="746558"/>
                </a:solidFill>
                <a:latin typeface="Gelasio" pitchFamily="34" charset="0"/>
                <a:ea typeface="Gelasio" pitchFamily="34" charset="-122"/>
                <a:cs typeface="Gelasio" pitchFamily="34" charset="-120"/>
              </a:rPr>
              <a:t>Handle increasing users and data without performance degradation</a:t>
            </a:r>
            <a:endParaRPr lang="en-US" sz="1300" dirty="0"/>
          </a:p>
        </p:txBody>
      </p:sp>
      <p:sp>
        <p:nvSpPr>
          <p:cNvPr id="17" name="Shape 9"/>
          <p:cNvSpPr/>
          <p:nvPr/>
        </p:nvSpPr>
        <p:spPr>
          <a:xfrm>
            <a:off x="6033730" y="4548426"/>
            <a:ext cx="7760375" cy="11430"/>
          </a:xfrm>
          <a:prstGeom prst="roundRect">
            <a:avLst>
              <a:gd name="adj" fmla="val 223256"/>
            </a:avLst>
          </a:prstGeom>
          <a:solidFill>
            <a:srgbClr val="D4CEC3"/>
          </a:solidFill>
        </p:spPr>
      </p:sp>
      <p:pic>
        <p:nvPicPr>
          <p:cNvPr id="18" name="Image 6" descr="preencoded.png"/>
          <p:cNvPicPr>
            <a:picLocks noChangeAspect="1"/>
          </p:cNvPicPr>
          <p:nvPr/>
        </p:nvPicPr>
        <p:blipFill>
          <a:blip r:embed="rId7"/>
          <a:stretch>
            <a:fillRect/>
          </a:stretch>
        </p:blipFill>
        <p:spPr>
          <a:xfrm>
            <a:off x="1471970" y="4579263"/>
            <a:ext cx="5164931" cy="980003"/>
          </a:xfrm>
          <a:prstGeom prst="rect">
            <a:avLst/>
          </a:prstGeom>
        </p:spPr>
      </p:pic>
      <p:pic>
        <p:nvPicPr>
          <p:cNvPr id="19" name="Image 7" descr="preencoded.png"/>
          <p:cNvPicPr>
            <a:picLocks noChangeAspect="1"/>
          </p:cNvPicPr>
          <p:nvPr/>
        </p:nvPicPr>
        <p:blipFill>
          <a:blip r:embed="rId8"/>
          <a:stretch>
            <a:fillRect/>
          </a:stretch>
        </p:blipFill>
        <p:spPr>
          <a:xfrm>
            <a:off x="3934777" y="4919782"/>
            <a:ext cx="239197" cy="298966"/>
          </a:xfrm>
          <a:prstGeom prst="rect">
            <a:avLst/>
          </a:prstGeom>
        </p:spPr>
      </p:pic>
      <p:sp>
        <p:nvSpPr>
          <p:cNvPr id="20" name="Text 10"/>
          <p:cNvSpPr/>
          <p:nvPr/>
        </p:nvSpPr>
        <p:spPr>
          <a:xfrm>
            <a:off x="6806922" y="4749284"/>
            <a:ext cx="2126456" cy="265747"/>
          </a:xfrm>
          <a:prstGeom prst="rect">
            <a:avLst/>
          </a:prstGeom>
          <a:noFill/>
        </p:spPr>
        <p:txBody>
          <a:bodyPr wrap="none" lIns="0" tIns="0" rIns="0" bIns="0" rtlCol="0" anchor="t"/>
          <a:lstStyle/>
          <a:p>
            <a:pPr marL="0" indent="0" algn="l">
              <a:lnSpc>
                <a:spcPts val="2050"/>
              </a:lnSpc>
              <a:buNone/>
            </a:pPr>
            <a:r>
              <a:rPr lang="en-US" sz="1650" dirty="0">
                <a:solidFill>
                  <a:srgbClr val="746558"/>
                </a:solidFill>
                <a:latin typeface="Gelasio Semi Bold" pitchFamily="34" charset="0"/>
                <a:ea typeface="Gelasio Semi Bold" pitchFamily="34" charset="-122"/>
                <a:cs typeface="Gelasio Semi Bold" pitchFamily="34" charset="-120"/>
              </a:rPr>
              <a:t>Compatibility</a:t>
            </a:r>
            <a:endParaRPr lang="en-US" sz="1650" dirty="0"/>
          </a:p>
        </p:txBody>
      </p:sp>
      <p:sp>
        <p:nvSpPr>
          <p:cNvPr id="21" name="Text 11"/>
          <p:cNvSpPr/>
          <p:nvPr/>
        </p:nvSpPr>
        <p:spPr>
          <a:xfrm>
            <a:off x="6806922" y="5117068"/>
            <a:ext cx="4624268" cy="272177"/>
          </a:xfrm>
          <a:prstGeom prst="rect">
            <a:avLst/>
          </a:prstGeom>
          <a:noFill/>
        </p:spPr>
        <p:txBody>
          <a:bodyPr wrap="none" lIns="0" tIns="0" rIns="0" bIns="0" rtlCol="0" anchor="t"/>
          <a:lstStyle/>
          <a:p>
            <a:pPr marL="0" indent="0" algn="l">
              <a:lnSpc>
                <a:spcPts val="2100"/>
              </a:lnSpc>
              <a:buNone/>
            </a:pPr>
            <a:r>
              <a:rPr lang="en-US" sz="1300" dirty="0">
                <a:solidFill>
                  <a:srgbClr val="746558"/>
                </a:solidFill>
                <a:latin typeface="Gelasio" pitchFamily="34" charset="0"/>
                <a:ea typeface="Gelasio" pitchFamily="34" charset="-122"/>
                <a:cs typeface="Gelasio" pitchFamily="34" charset="-120"/>
              </a:rPr>
              <a:t>Support different devices, operating systems, and screen sizes</a:t>
            </a:r>
            <a:endParaRPr lang="en-US" sz="1300" dirty="0"/>
          </a:p>
        </p:txBody>
      </p:sp>
      <p:sp>
        <p:nvSpPr>
          <p:cNvPr id="22" name="Shape 12"/>
          <p:cNvSpPr/>
          <p:nvPr/>
        </p:nvSpPr>
        <p:spPr>
          <a:xfrm>
            <a:off x="6679406" y="5570934"/>
            <a:ext cx="7114699" cy="11430"/>
          </a:xfrm>
          <a:prstGeom prst="roundRect">
            <a:avLst>
              <a:gd name="adj" fmla="val 223256"/>
            </a:avLst>
          </a:prstGeom>
          <a:solidFill>
            <a:srgbClr val="D4CEC3"/>
          </a:solidFill>
        </p:spPr>
      </p:sp>
      <p:pic>
        <p:nvPicPr>
          <p:cNvPr id="23" name="Image 8" descr="preencoded.png"/>
          <p:cNvPicPr>
            <a:picLocks noChangeAspect="1"/>
          </p:cNvPicPr>
          <p:nvPr/>
        </p:nvPicPr>
        <p:blipFill>
          <a:blip r:embed="rId9"/>
          <a:stretch>
            <a:fillRect/>
          </a:stretch>
        </p:blipFill>
        <p:spPr>
          <a:xfrm>
            <a:off x="826294" y="5601772"/>
            <a:ext cx="6456164" cy="980003"/>
          </a:xfrm>
          <a:prstGeom prst="rect">
            <a:avLst/>
          </a:prstGeom>
        </p:spPr>
      </p:pic>
      <p:pic>
        <p:nvPicPr>
          <p:cNvPr id="24" name="Image 9" descr="preencoded.png"/>
          <p:cNvPicPr>
            <a:picLocks noChangeAspect="1"/>
          </p:cNvPicPr>
          <p:nvPr/>
        </p:nvPicPr>
        <p:blipFill>
          <a:blip r:embed="rId10"/>
          <a:stretch>
            <a:fillRect/>
          </a:stretch>
        </p:blipFill>
        <p:spPr>
          <a:xfrm>
            <a:off x="3934777" y="5942290"/>
            <a:ext cx="239197" cy="298966"/>
          </a:xfrm>
          <a:prstGeom prst="rect">
            <a:avLst/>
          </a:prstGeom>
        </p:spPr>
      </p:pic>
      <p:sp>
        <p:nvSpPr>
          <p:cNvPr id="25" name="Text 13"/>
          <p:cNvSpPr/>
          <p:nvPr/>
        </p:nvSpPr>
        <p:spPr>
          <a:xfrm>
            <a:off x="7452479" y="5771793"/>
            <a:ext cx="2126456" cy="265747"/>
          </a:xfrm>
          <a:prstGeom prst="rect">
            <a:avLst/>
          </a:prstGeom>
          <a:noFill/>
        </p:spPr>
        <p:txBody>
          <a:bodyPr wrap="none" lIns="0" tIns="0" rIns="0" bIns="0" rtlCol="0" anchor="t"/>
          <a:lstStyle/>
          <a:p>
            <a:pPr marL="0" indent="0" algn="l">
              <a:lnSpc>
                <a:spcPts val="2050"/>
              </a:lnSpc>
              <a:buNone/>
            </a:pPr>
            <a:r>
              <a:rPr lang="en-US" sz="1650" dirty="0">
                <a:solidFill>
                  <a:srgbClr val="746558"/>
                </a:solidFill>
                <a:latin typeface="Gelasio Semi Bold" pitchFamily="34" charset="0"/>
                <a:ea typeface="Gelasio Semi Bold" pitchFamily="34" charset="-122"/>
                <a:cs typeface="Gelasio Semi Bold" pitchFamily="34" charset="-120"/>
              </a:rPr>
              <a:t>Reliability</a:t>
            </a:r>
            <a:endParaRPr lang="en-US" sz="1650" dirty="0"/>
          </a:p>
        </p:txBody>
      </p:sp>
      <p:sp>
        <p:nvSpPr>
          <p:cNvPr id="26" name="Text 14"/>
          <p:cNvSpPr/>
          <p:nvPr/>
        </p:nvSpPr>
        <p:spPr>
          <a:xfrm>
            <a:off x="7452479" y="6139577"/>
            <a:ext cx="3045619" cy="272177"/>
          </a:xfrm>
          <a:prstGeom prst="rect">
            <a:avLst/>
          </a:prstGeom>
          <a:noFill/>
        </p:spPr>
        <p:txBody>
          <a:bodyPr wrap="none" lIns="0" tIns="0" rIns="0" bIns="0" rtlCol="0" anchor="t"/>
          <a:lstStyle/>
          <a:p>
            <a:pPr marL="0" indent="0" algn="l">
              <a:lnSpc>
                <a:spcPts val="2100"/>
              </a:lnSpc>
              <a:buNone/>
            </a:pPr>
            <a:r>
              <a:rPr lang="en-US" sz="1300" dirty="0">
                <a:solidFill>
                  <a:srgbClr val="746558"/>
                </a:solidFill>
                <a:latin typeface="Gelasio" pitchFamily="34" charset="0"/>
                <a:ea typeface="Gelasio" pitchFamily="34" charset="-122"/>
                <a:cs typeface="Gelasio" pitchFamily="34" charset="-120"/>
              </a:rPr>
              <a:t>Remain stable during heavy network use</a:t>
            </a:r>
            <a:endParaRPr lang="en-US" sz="1300" dirty="0"/>
          </a:p>
        </p:txBody>
      </p:sp>
      <p:sp>
        <p:nvSpPr>
          <p:cNvPr id="27" name="Text 15"/>
          <p:cNvSpPr/>
          <p:nvPr/>
        </p:nvSpPr>
        <p:spPr>
          <a:xfrm>
            <a:off x="751880" y="7091243"/>
            <a:ext cx="13042821" cy="816531"/>
          </a:xfrm>
          <a:prstGeom prst="rect">
            <a:avLst/>
          </a:prstGeom>
          <a:noFill/>
        </p:spPr>
        <p:txBody>
          <a:bodyPr wrap="square" lIns="0" tIns="0" rIns="0" bIns="0" rtlCol="0" anchor="t"/>
          <a:lstStyle/>
          <a:p>
            <a:pPr marL="0" indent="0" algn="l">
              <a:lnSpc>
                <a:spcPts val="2100"/>
              </a:lnSpc>
              <a:buNone/>
            </a:pPr>
            <a:r>
              <a:rPr lang="en-US" sz="2000" dirty="0">
                <a:solidFill>
                  <a:srgbClr val="746558"/>
                </a:solidFill>
                <a:latin typeface="Gelasio" pitchFamily="34" charset="0"/>
                <a:ea typeface="Gelasio" pitchFamily="34" charset="-122"/>
                <a:cs typeface="Gelasio" pitchFamily="34" charset="-120"/>
              </a:rPr>
              <a:t>Non-functional requirements focus on the system's performance, usability, and other quality aspects. </a:t>
            </a:r>
            <a:endParaRPr lang="en-US" sz="2000" dirty="0">
              <a:solidFill>
                <a:srgbClr val="746558"/>
              </a:solidFill>
              <a:latin typeface="Gelasio" pitchFamily="34" charset="0"/>
              <a:ea typeface="Gelasio" pitchFamily="34" charset="-122"/>
              <a:cs typeface="Gelasio" pitchFamily="34"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77954" y="613053"/>
            <a:ext cx="8014454" cy="555665"/>
          </a:xfrm>
          <a:prstGeom prst="rect">
            <a:avLst/>
          </a:prstGeom>
          <a:noFill/>
        </p:spPr>
        <p:txBody>
          <a:bodyPr wrap="none" lIns="0" tIns="0" rIns="0" bIns="0" rtlCol="0" anchor="t"/>
          <a:lstStyle/>
          <a:p>
            <a:pPr marL="0" indent="0" algn="l">
              <a:lnSpc>
                <a:spcPts val="4350"/>
              </a:lnSpc>
              <a:buNone/>
            </a:pPr>
            <a:r>
              <a:rPr lang="en-US" sz="3500" dirty="0">
                <a:solidFill>
                  <a:srgbClr val="484237"/>
                </a:solidFill>
                <a:latin typeface="Gelasio Semi Bold" pitchFamily="34" charset="0"/>
                <a:ea typeface="Gelasio Semi Bold" pitchFamily="34" charset="-122"/>
                <a:cs typeface="Gelasio Semi Bold" pitchFamily="34" charset="-120"/>
              </a:rPr>
              <a:t>User Experience (UX) Requirements</a:t>
            </a:r>
            <a:endParaRPr lang="en-US" sz="3500" dirty="0"/>
          </a:p>
        </p:txBody>
      </p:sp>
      <p:sp>
        <p:nvSpPr>
          <p:cNvPr id="3" name="Shape 1"/>
          <p:cNvSpPr/>
          <p:nvPr/>
        </p:nvSpPr>
        <p:spPr>
          <a:xfrm>
            <a:off x="777954" y="1524357"/>
            <a:ext cx="6448425" cy="1371243"/>
          </a:xfrm>
          <a:prstGeom prst="roundRect">
            <a:avLst>
              <a:gd name="adj" fmla="val 1945"/>
            </a:avLst>
          </a:prstGeom>
          <a:solidFill>
            <a:srgbClr val="EEE8DD"/>
          </a:solidFill>
        </p:spPr>
      </p:sp>
      <p:sp>
        <p:nvSpPr>
          <p:cNvPr id="4" name="Text 2"/>
          <p:cNvSpPr/>
          <p:nvPr/>
        </p:nvSpPr>
        <p:spPr>
          <a:xfrm>
            <a:off x="955715" y="1702118"/>
            <a:ext cx="2222897" cy="277773"/>
          </a:xfrm>
          <a:prstGeom prst="rect">
            <a:avLst/>
          </a:prstGeom>
          <a:noFill/>
        </p:spPr>
        <p:txBody>
          <a:bodyPr wrap="none" lIns="0" tIns="0" rIns="0" bIns="0" rtlCol="0" anchor="t"/>
          <a:lstStyle/>
          <a:p>
            <a:pPr marL="0" indent="0" algn="l">
              <a:lnSpc>
                <a:spcPts val="2150"/>
              </a:lnSpc>
              <a:buNone/>
            </a:pPr>
            <a:r>
              <a:rPr lang="en-US" sz="1750" dirty="0">
                <a:solidFill>
                  <a:srgbClr val="746558"/>
                </a:solidFill>
                <a:latin typeface="Gelasio Semi Bold" pitchFamily="34" charset="0"/>
                <a:ea typeface="Gelasio Semi Bold" pitchFamily="34" charset="-122"/>
                <a:cs typeface="Gelasio Semi Bold" pitchFamily="34" charset="-120"/>
              </a:rPr>
              <a:t>User Interface (UI)</a:t>
            </a:r>
            <a:endParaRPr lang="en-US" sz="1750" dirty="0"/>
          </a:p>
        </p:txBody>
      </p:sp>
      <p:sp>
        <p:nvSpPr>
          <p:cNvPr id="5" name="Text 3"/>
          <p:cNvSpPr/>
          <p:nvPr/>
        </p:nvSpPr>
        <p:spPr>
          <a:xfrm>
            <a:off x="955715" y="2086570"/>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Provide a clean, simple, and intuitive design</a:t>
            </a:r>
            <a:endParaRPr lang="en-US" sz="1400" dirty="0"/>
          </a:p>
        </p:txBody>
      </p:sp>
      <p:sp>
        <p:nvSpPr>
          <p:cNvPr id="6" name="Text 4"/>
          <p:cNvSpPr/>
          <p:nvPr/>
        </p:nvSpPr>
        <p:spPr>
          <a:xfrm>
            <a:off x="955715" y="2433280"/>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Use minimalistic layouts with clear navigation</a:t>
            </a:r>
            <a:endParaRPr lang="en-US" sz="1400" dirty="0"/>
          </a:p>
        </p:txBody>
      </p:sp>
      <p:sp>
        <p:nvSpPr>
          <p:cNvPr id="7" name="Shape 5"/>
          <p:cNvSpPr/>
          <p:nvPr/>
        </p:nvSpPr>
        <p:spPr>
          <a:xfrm>
            <a:off x="7404140" y="1524357"/>
            <a:ext cx="6448425" cy="1371243"/>
          </a:xfrm>
          <a:prstGeom prst="roundRect">
            <a:avLst>
              <a:gd name="adj" fmla="val 1945"/>
            </a:avLst>
          </a:prstGeom>
          <a:solidFill>
            <a:srgbClr val="EEE8DD"/>
          </a:solidFill>
        </p:spPr>
      </p:sp>
      <p:sp>
        <p:nvSpPr>
          <p:cNvPr id="8" name="Text 6"/>
          <p:cNvSpPr/>
          <p:nvPr/>
        </p:nvSpPr>
        <p:spPr>
          <a:xfrm>
            <a:off x="7581900" y="1702118"/>
            <a:ext cx="2222897" cy="277773"/>
          </a:xfrm>
          <a:prstGeom prst="rect">
            <a:avLst/>
          </a:prstGeom>
          <a:noFill/>
        </p:spPr>
        <p:txBody>
          <a:bodyPr wrap="none" lIns="0" tIns="0" rIns="0" bIns="0" rtlCol="0" anchor="t"/>
          <a:lstStyle/>
          <a:p>
            <a:pPr marL="0" indent="0" algn="l">
              <a:lnSpc>
                <a:spcPts val="2150"/>
              </a:lnSpc>
              <a:buNone/>
            </a:pPr>
            <a:r>
              <a:rPr lang="en-US" sz="1750" dirty="0">
                <a:solidFill>
                  <a:srgbClr val="746558"/>
                </a:solidFill>
                <a:latin typeface="Gelasio Semi Bold" pitchFamily="34" charset="0"/>
                <a:ea typeface="Gelasio Semi Bold" pitchFamily="34" charset="-122"/>
                <a:cs typeface="Gelasio Semi Bold" pitchFamily="34" charset="-120"/>
              </a:rPr>
              <a:t>Ease of Use</a:t>
            </a:r>
            <a:endParaRPr lang="en-US" sz="1750" dirty="0"/>
          </a:p>
        </p:txBody>
      </p:sp>
      <p:sp>
        <p:nvSpPr>
          <p:cNvPr id="9" name="Text 7"/>
          <p:cNvSpPr/>
          <p:nvPr/>
        </p:nvSpPr>
        <p:spPr>
          <a:xfrm>
            <a:off x="7581900" y="2086570"/>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Simplify complex terms (e.g., latency) for non-technical users</a:t>
            </a:r>
            <a:endParaRPr lang="en-US" sz="1400" dirty="0"/>
          </a:p>
        </p:txBody>
      </p:sp>
      <p:sp>
        <p:nvSpPr>
          <p:cNvPr id="10" name="Text 8"/>
          <p:cNvSpPr/>
          <p:nvPr/>
        </p:nvSpPr>
        <p:spPr>
          <a:xfrm>
            <a:off x="7581900" y="2433280"/>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Include tutorials to guide users</a:t>
            </a:r>
            <a:endParaRPr lang="en-US" sz="1400" dirty="0"/>
          </a:p>
        </p:txBody>
      </p:sp>
      <p:sp>
        <p:nvSpPr>
          <p:cNvPr id="11" name="Shape 9"/>
          <p:cNvSpPr/>
          <p:nvPr/>
        </p:nvSpPr>
        <p:spPr>
          <a:xfrm>
            <a:off x="777954" y="3073360"/>
            <a:ext cx="6448425" cy="1655802"/>
          </a:xfrm>
          <a:prstGeom prst="roundRect">
            <a:avLst>
              <a:gd name="adj" fmla="val 1611"/>
            </a:avLst>
          </a:prstGeom>
          <a:solidFill>
            <a:srgbClr val="EEE8DD"/>
          </a:solidFill>
        </p:spPr>
      </p:sp>
      <p:sp>
        <p:nvSpPr>
          <p:cNvPr id="12" name="Text 10"/>
          <p:cNvSpPr/>
          <p:nvPr/>
        </p:nvSpPr>
        <p:spPr>
          <a:xfrm>
            <a:off x="955715" y="3251121"/>
            <a:ext cx="2222897" cy="277773"/>
          </a:xfrm>
          <a:prstGeom prst="rect">
            <a:avLst/>
          </a:prstGeom>
          <a:noFill/>
        </p:spPr>
        <p:txBody>
          <a:bodyPr wrap="none" lIns="0" tIns="0" rIns="0" bIns="0" rtlCol="0" anchor="t"/>
          <a:lstStyle/>
          <a:p>
            <a:pPr marL="0" indent="0" algn="l">
              <a:lnSpc>
                <a:spcPts val="2150"/>
              </a:lnSpc>
              <a:buNone/>
            </a:pPr>
            <a:r>
              <a:rPr lang="en-US" sz="1750" dirty="0">
                <a:solidFill>
                  <a:srgbClr val="746558"/>
                </a:solidFill>
                <a:latin typeface="Gelasio Semi Bold" pitchFamily="34" charset="0"/>
                <a:ea typeface="Gelasio Semi Bold" pitchFamily="34" charset="-122"/>
                <a:cs typeface="Gelasio Semi Bold" pitchFamily="34" charset="-120"/>
              </a:rPr>
              <a:t>Accessibility</a:t>
            </a:r>
            <a:endParaRPr lang="en-US" sz="1750" dirty="0"/>
          </a:p>
        </p:txBody>
      </p:sp>
      <p:sp>
        <p:nvSpPr>
          <p:cNvPr id="13" name="Text 11"/>
          <p:cNvSpPr/>
          <p:nvPr/>
        </p:nvSpPr>
        <p:spPr>
          <a:xfrm>
            <a:off x="955715" y="3635573"/>
            <a:ext cx="6092904" cy="569119"/>
          </a:xfrm>
          <a:prstGeom prst="rect">
            <a:avLst/>
          </a:prstGeom>
          <a:noFill/>
        </p:spPr>
        <p:txBody>
          <a:bodyPr wrap="squar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Ensure the app is lightweight and does not occupy much device storage or RAM</a:t>
            </a:r>
            <a:endParaRPr lang="en-US" sz="1400" dirty="0"/>
          </a:p>
        </p:txBody>
      </p:sp>
      <p:sp>
        <p:nvSpPr>
          <p:cNvPr id="14" name="Text 12"/>
          <p:cNvSpPr/>
          <p:nvPr/>
        </p:nvSpPr>
        <p:spPr>
          <a:xfrm>
            <a:off x="955715" y="4266843"/>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Design for accessibility, including support for visually impaired users</a:t>
            </a:r>
            <a:endParaRPr lang="en-US" sz="1400" dirty="0"/>
          </a:p>
        </p:txBody>
      </p:sp>
      <p:sp>
        <p:nvSpPr>
          <p:cNvPr id="15" name="Shape 13"/>
          <p:cNvSpPr/>
          <p:nvPr/>
        </p:nvSpPr>
        <p:spPr>
          <a:xfrm>
            <a:off x="7404140" y="3073360"/>
            <a:ext cx="6448425" cy="1655802"/>
          </a:xfrm>
          <a:prstGeom prst="roundRect">
            <a:avLst>
              <a:gd name="adj" fmla="val 1611"/>
            </a:avLst>
          </a:prstGeom>
          <a:solidFill>
            <a:srgbClr val="EEE8DD"/>
          </a:solidFill>
        </p:spPr>
      </p:sp>
      <p:sp>
        <p:nvSpPr>
          <p:cNvPr id="16" name="Text 14"/>
          <p:cNvSpPr/>
          <p:nvPr/>
        </p:nvSpPr>
        <p:spPr>
          <a:xfrm>
            <a:off x="7581900" y="3251121"/>
            <a:ext cx="2961203" cy="277773"/>
          </a:xfrm>
          <a:prstGeom prst="rect">
            <a:avLst/>
          </a:prstGeom>
          <a:noFill/>
        </p:spPr>
        <p:txBody>
          <a:bodyPr wrap="none" lIns="0" tIns="0" rIns="0" bIns="0" rtlCol="0" anchor="t"/>
          <a:lstStyle/>
          <a:p>
            <a:pPr marL="0" indent="0" algn="l">
              <a:lnSpc>
                <a:spcPts val="2150"/>
              </a:lnSpc>
              <a:buNone/>
            </a:pPr>
            <a:r>
              <a:rPr lang="en-US" sz="1750" dirty="0">
                <a:solidFill>
                  <a:srgbClr val="746558"/>
                </a:solidFill>
                <a:latin typeface="Gelasio Semi Bold" pitchFamily="34" charset="0"/>
                <a:ea typeface="Gelasio Semi Bold" pitchFamily="34" charset="-122"/>
                <a:cs typeface="Gelasio Semi Bold" pitchFamily="34" charset="-120"/>
              </a:rPr>
              <a:t>Customizable Notifications</a:t>
            </a:r>
            <a:endParaRPr lang="en-US" sz="1750" dirty="0"/>
          </a:p>
        </p:txBody>
      </p:sp>
      <p:sp>
        <p:nvSpPr>
          <p:cNvPr id="17" name="Text 15"/>
          <p:cNvSpPr/>
          <p:nvPr/>
        </p:nvSpPr>
        <p:spPr>
          <a:xfrm>
            <a:off x="7581900" y="3635573"/>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Allow users to customize notification preferences (frequency, type, etc.)</a:t>
            </a:r>
            <a:endParaRPr lang="en-US" sz="1400" dirty="0"/>
          </a:p>
        </p:txBody>
      </p:sp>
      <p:sp>
        <p:nvSpPr>
          <p:cNvPr id="18" name="Shape 16"/>
          <p:cNvSpPr/>
          <p:nvPr/>
        </p:nvSpPr>
        <p:spPr>
          <a:xfrm>
            <a:off x="777954" y="4906923"/>
            <a:ext cx="6448425" cy="1371243"/>
          </a:xfrm>
          <a:prstGeom prst="roundRect">
            <a:avLst>
              <a:gd name="adj" fmla="val 1945"/>
            </a:avLst>
          </a:prstGeom>
          <a:solidFill>
            <a:srgbClr val="EEE8DD"/>
          </a:solidFill>
        </p:spPr>
      </p:sp>
      <p:sp>
        <p:nvSpPr>
          <p:cNvPr id="19" name="Text 17"/>
          <p:cNvSpPr/>
          <p:nvPr/>
        </p:nvSpPr>
        <p:spPr>
          <a:xfrm>
            <a:off x="955715" y="5084683"/>
            <a:ext cx="2859762" cy="277773"/>
          </a:xfrm>
          <a:prstGeom prst="rect">
            <a:avLst/>
          </a:prstGeom>
          <a:noFill/>
        </p:spPr>
        <p:txBody>
          <a:bodyPr wrap="none" lIns="0" tIns="0" rIns="0" bIns="0" rtlCol="0" anchor="t"/>
          <a:lstStyle/>
          <a:p>
            <a:pPr marL="0" indent="0" algn="l">
              <a:lnSpc>
                <a:spcPts val="2150"/>
              </a:lnSpc>
              <a:buNone/>
            </a:pPr>
            <a:r>
              <a:rPr lang="en-US" sz="1750" dirty="0">
                <a:solidFill>
                  <a:srgbClr val="746558"/>
                </a:solidFill>
                <a:latin typeface="Gelasio Semi Bold" pitchFamily="34" charset="0"/>
                <a:ea typeface="Gelasio Semi Bold" pitchFamily="34" charset="-122"/>
                <a:cs typeface="Gelasio Semi Bold" pitchFamily="34" charset="-120"/>
              </a:rPr>
              <a:t>Feedback-Friendly Design</a:t>
            </a:r>
            <a:endParaRPr lang="en-US" sz="1750" dirty="0"/>
          </a:p>
        </p:txBody>
      </p:sp>
      <p:sp>
        <p:nvSpPr>
          <p:cNvPr id="20" name="Text 18"/>
          <p:cNvSpPr/>
          <p:nvPr/>
        </p:nvSpPr>
        <p:spPr>
          <a:xfrm>
            <a:off x="955715" y="5469136"/>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Simplify the process of submitting feedback</a:t>
            </a:r>
            <a:endParaRPr lang="en-US" sz="1400" dirty="0"/>
          </a:p>
        </p:txBody>
      </p:sp>
      <p:sp>
        <p:nvSpPr>
          <p:cNvPr id="21" name="Text 19"/>
          <p:cNvSpPr/>
          <p:nvPr/>
        </p:nvSpPr>
        <p:spPr>
          <a:xfrm>
            <a:off x="955715" y="5815846"/>
            <a:ext cx="6092904" cy="284559"/>
          </a:xfrm>
          <a:prstGeom prst="rect">
            <a:avLst/>
          </a:prstGeom>
          <a:noFill/>
        </p:spPr>
        <p:txBody>
          <a:bodyPr wrap="non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Use interactive elements, such as sliders and buttons, for user ratings</a:t>
            </a:r>
            <a:endParaRPr lang="en-US" sz="1400" dirty="0"/>
          </a:p>
        </p:txBody>
      </p:sp>
      <p:sp>
        <p:nvSpPr>
          <p:cNvPr id="22" name="Shape 20"/>
          <p:cNvSpPr/>
          <p:nvPr/>
        </p:nvSpPr>
        <p:spPr>
          <a:xfrm>
            <a:off x="7404140" y="4906923"/>
            <a:ext cx="6448425" cy="1371243"/>
          </a:xfrm>
          <a:prstGeom prst="roundRect">
            <a:avLst>
              <a:gd name="adj" fmla="val 1945"/>
            </a:avLst>
          </a:prstGeom>
          <a:solidFill>
            <a:srgbClr val="EEE8DD"/>
          </a:solidFill>
        </p:spPr>
      </p:sp>
      <p:sp>
        <p:nvSpPr>
          <p:cNvPr id="23" name="Text 21"/>
          <p:cNvSpPr/>
          <p:nvPr/>
        </p:nvSpPr>
        <p:spPr>
          <a:xfrm>
            <a:off x="7581900" y="5084683"/>
            <a:ext cx="2222897" cy="277773"/>
          </a:xfrm>
          <a:prstGeom prst="rect">
            <a:avLst/>
          </a:prstGeom>
          <a:noFill/>
        </p:spPr>
        <p:txBody>
          <a:bodyPr wrap="none" lIns="0" tIns="0" rIns="0" bIns="0" rtlCol="0" anchor="t"/>
          <a:lstStyle/>
          <a:p>
            <a:pPr marL="0" indent="0" algn="l">
              <a:lnSpc>
                <a:spcPts val="2150"/>
              </a:lnSpc>
              <a:buNone/>
            </a:pPr>
            <a:r>
              <a:rPr lang="en-US" sz="1750" dirty="0">
                <a:solidFill>
                  <a:srgbClr val="746558"/>
                </a:solidFill>
                <a:latin typeface="Gelasio Semi Bold" pitchFamily="34" charset="0"/>
                <a:ea typeface="Gelasio Semi Bold" pitchFamily="34" charset="-122"/>
                <a:cs typeface="Gelasio Semi Bold" pitchFamily="34" charset="-120"/>
              </a:rPr>
              <a:t>Battery Efficiency</a:t>
            </a:r>
            <a:endParaRPr lang="en-US" sz="1750" dirty="0"/>
          </a:p>
        </p:txBody>
      </p:sp>
      <p:sp>
        <p:nvSpPr>
          <p:cNvPr id="24" name="Text 22"/>
          <p:cNvSpPr/>
          <p:nvPr/>
        </p:nvSpPr>
        <p:spPr>
          <a:xfrm>
            <a:off x="7581900" y="5469136"/>
            <a:ext cx="6092904" cy="569119"/>
          </a:xfrm>
          <a:prstGeom prst="rect">
            <a:avLst/>
          </a:prstGeom>
          <a:noFill/>
        </p:spPr>
        <p:txBody>
          <a:bodyPr wrap="square" lIns="0" tIns="0" rIns="0" bIns="0" rtlCol="0" anchor="t"/>
          <a:lstStyle/>
          <a:p>
            <a:pPr marL="342900" indent="-342900" algn="l">
              <a:lnSpc>
                <a:spcPts val="2200"/>
              </a:lnSpc>
              <a:buSzPct val="100000"/>
              <a:buChar char="•"/>
            </a:pPr>
            <a:r>
              <a:rPr lang="en-US" sz="1400" dirty="0">
                <a:solidFill>
                  <a:srgbClr val="746558"/>
                </a:solidFill>
                <a:latin typeface="Gelasio" pitchFamily="34" charset="0"/>
                <a:ea typeface="Gelasio" pitchFamily="34" charset="-122"/>
                <a:cs typeface="Gelasio" pitchFamily="34" charset="-120"/>
              </a:rPr>
              <a:t>Optimize the app to minimize battery usage during background operations</a:t>
            </a:r>
            <a:endParaRPr lang="en-US" sz="1400" dirty="0"/>
          </a:p>
        </p:txBody>
      </p:sp>
      <p:sp>
        <p:nvSpPr>
          <p:cNvPr id="25" name="Text 23"/>
          <p:cNvSpPr/>
          <p:nvPr/>
        </p:nvSpPr>
        <p:spPr>
          <a:xfrm>
            <a:off x="777954" y="6478191"/>
            <a:ext cx="13074491" cy="1138238"/>
          </a:xfrm>
          <a:prstGeom prst="rect">
            <a:avLst/>
          </a:prstGeom>
          <a:noFill/>
        </p:spPr>
        <p:txBody>
          <a:bodyPr wrap="square" lIns="0" tIns="0" rIns="0" bIns="0" rtlCol="0" anchor="t"/>
          <a:lstStyle/>
          <a:p>
            <a:pPr marL="0" indent="0" algn="l">
              <a:lnSpc>
                <a:spcPts val="2200"/>
              </a:lnSpc>
              <a:buNone/>
            </a:pPr>
            <a:r>
              <a:rPr lang="en-US" sz="1600" dirty="0">
                <a:solidFill>
                  <a:srgbClr val="746558"/>
                </a:solidFill>
                <a:latin typeface="Gelasio" pitchFamily="34" charset="0"/>
                <a:ea typeface="Gelasio" pitchFamily="34" charset="-122"/>
                <a:cs typeface="Gelasio" pitchFamily="34" charset="-120"/>
              </a:rPr>
              <a:t>User experience requirements focus on ensuring the app is intuitive, accessible, and enjoyable to use. Additional UX requirements include real-time updates (ensuring real-time performance tracking and issue notifications, providing live updates on network metrics), multi-language support (including options for multiple languages to cater to diverse users)</a:t>
            </a:r>
            <a:r>
              <a:rPr lang="en-US" altLang="en-US" sz="1600" dirty="0">
                <a:solidFill>
                  <a:srgbClr val="746558"/>
                </a:solidFill>
                <a:latin typeface="Gelasio" pitchFamily="34" charset="0"/>
                <a:ea typeface="Gelasio" pitchFamily="34" charset="-122"/>
                <a:cs typeface="Gelasio" pitchFamily="34" charset="-120"/>
              </a:rPr>
              <a:t>.</a:t>
            </a:r>
            <a:r>
              <a:rPr lang="en-US" sz="1600" dirty="0">
                <a:solidFill>
                  <a:srgbClr val="746558"/>
                </a:solidFill>
                <a:latin typeface="Gelasio" pitchFamily="34" charset="0"/>
                <a:ea typeface="Gelasio" pitchFamily="34" charset="-122"/>
                <a:cs typeface="Gelasio" pitchFamily="34" charset="-120"/>
              </a:rPr>
              <a:t> </a:t>
            </a:r>
            <a:endParaRPr lang="en-US" sz="1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11183</Words>
  <Application>WPS Presentation</Application>
  <PresentationFormat>On-screen Show (16:9)</PresentationFormat>
  <Paragraphs>267</Paragraphs>
  <Slides>12</Slides>
  <Notes>9</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Gelasio Semi Bold</vt:lpstr>
      <vt:lpstr>Gelasio Semi Bold</vt:lpstr>
      <vt:lpstr>Gelasio Semi Bold</vt:lpstr>
      <vt:lpstr>Gelasio</vt:lpstr>
      <vt:lpstr>Gelasio</vt:lpstr>
      <vt:lpstr>Gelasio</vt:lpstr>
      <vt:lpstr>URW Bookman</vt:lpstr>
      <vt:lpstr>Calibri</vt:lpstr>
      <vt:lpstr>DejaVu Sans</vt:lpstr>
      <vt:lpstr>微软雅黑</vt:lpstr>
      <vt:lpstr>Droid Sans Fallback</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kiyotaka</cp:lastModifiedBy>
  <cp:revision>5</cp:revision>
  <dcterms:created xsi:type="dcterms:W3CDTF">2025-05-06T08:19:04Z</dcterms:created>
  <dcterms:modified xsi:type="dcterms:W3CDTF">2025-05-06T08:19:04Z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