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27" r:id="rId4"/>
    <p:sldId id="328" r:id="rId5"/>
    <p:sldId id="356" r:id="rId6"/>
    <p:sldId id="357" r:id="rId7"/>
    <p:sldId id="358" r:id="rId8"/>
    <p:sldId id="329" r:id="rId9"/>
    <p:sldId id="355" r:id="rId10"/>
    <p:sldId id="336" r:id="rId11"/>
    <p:sldId id="332" r:id="rId12"/>
    <p:sldId id="337" r:id="rId13"/>
    <p:sldId id="333" r:id="rId14"/>
    <p:sldId id="359" r:id="rId15"/>
    <p:sldId id="360" r:id="rId16"/>
    <p:sldId id="361" r:id="rId17"/>
    <p:sldId id="362" r:id="rId18"/>
    <p:sldId id="342" r:id="rId19"/>
    <p:sldId id="344" r:id="rId20"/>
    <p:sldId id="347" r:id="rId21"/>
    <p:sldId id="363" r:id="rId22"/>
    <p:sldId id="349" r:id="rId23"/>
    <p:sldId id="350" r:id="rId24"/>
    <p:sldId id="32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9128" autoAdjust="0"/>
  </p:normalViewPr>
  <p:slideViewPr>
    <p:cSldViewPr snapToGrid="0">
      <p:cViewPr varScale="1">
        <p:scale>
          <a:sx n="60" d="100"/>
          <a:sy n="60" d="100"/>
        </p:scale>
        <p:origin x="832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2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29C0-71D1-425C-A44E-F3D57A07696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EF0C6-C43A-4AD3-9D24-3E1D7F8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14FFF-78B8-4653-9230-B587D77A6044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AFE9-7E4D-4BB1-8FB6-359BAE9DA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8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73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88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78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31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34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97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45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23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0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64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76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4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33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2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8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48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7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668383" y="947584"/>
            <a:ext cx="7672552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6058535"/>
            <a:ext cx="57423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ICNLAB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,  </a:t>
            </a:r>
            <a:r>
              <a:rPr lang="en-US" altLang="zh-CN" sz="2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SECE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Peking University</a:t>
            </a:r>
            <a:endParaRPr lang="en-US" altLang="zh-CN" sz="2200" b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u="sng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http://netlab.pkusz.edu.cn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4" name="图片 3" descr="实验室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50" y="6008370"/>
            <a:ext cx="1466850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83" y="256082"/>
            <a:ext cx="10515600" cy="582459"/>
          </a:xfrm>
        </p:spPr>
        <p:txBody>
          <a:bodyPr>
            <a:noAutofit/>
          </a:bodyPr>
          <a:lstStyle>
            <a:lvl1pPr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66985" y="6194425"/>
            <a:ext cx="1186815" cy="365125"/>
          </a:xfrm>
        </p:spPr>
        <p:txBody>
          <a:bodyPr/>
          <a:lstStyle>
            <a:lvl1pPr>
              <a:defRPr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defRPr>
            </a:lvl1pPr>
          </a:lstStyle>
          <a:p>
            <a:fld id="{9571118C-CC21-4CA8-A4A3-CD56A272538E}" type="slidenum">
              <a:rPr lang="zh-CN" altLang="en-US" smtClean="0"/>
              <a:t>‹#›</a:t>
            </a:fld>
            <a:r>
              <a:rPr lang="en-US" altLang="zh-CN" dirty="0"/>
              <a:t>/28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68383" y="947584"/>
            <a:ext cx="7672552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实验室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95" y="6008370"/>
            <a:ext cx="1466850" cy="8382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503045" y="6059170"/>
            <a:ext cx="57423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ICNLAB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,  </a:t>
            </a:r>
            <a:r>
              <a:rPr lang="en-US" altLang="zh-CN" sz="2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SECE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Peking University</a:t>
            </a:r>
            <a:endParaRPr lang="en-US" altLang="zh-CN" sz="2200" b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u="sng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http://netlab.pkusz.edu.cn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223" y="1826313"/>
            <a:ext cx="11636828" cy="2387600"/>
          </a:xfrm>
        </p:spPr>
        <p:txBody>
          <a:bodyPr anchor="ctr">
            <a:norm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 Profiling View for Unsupervised Traffic Classification by Exploring the Statistic Features and Link Patterns</a:t>
            </a:r>
            <a:b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248392" y="3724457"/>
            <a:ext cx="9694490" cy="489456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Meng Qin</a:t>
            </a:r>
            <a:r>
              <a:rPr lang="en-US" altLang="zh-CN" sz="280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Kai Lei</a:t>
            </a:r>
            <a:r>
              <a:rPr lang="en-US" altLang="zh-CN" sz="280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1,*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Bo Bai</a:t>
            </a:r>
            <a:r>
              <a:rPr lang="en-US" altLang="zh-CN" sz="280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Gong Zhang</a:t>
            </a:r>
            <a:r>
              <a:rPr lang="en-US" altLang="zh-CN" sz="280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副标题 7"/>
          <p:cNvSpPr txBox="1"/>
          <p:nvPr/>
        </p:nvSpPr>
        <p:spPr>
          <a:xfrm>
            <a:off x="9297653" y="6061305"/>
            <a:ext cx="2739967" cy="523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2019-8-23 (Friday)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83583" y="4300466"/>
            <a:ext cx="9024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aseline="30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ICNLAB, SECE, Peking University </a:t>
            </a:r>
            <a:r>
              <a:rPr lang="en-US" altLang="zh-CN" sz="22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Shenzhen Graduate School</a:t>
            </a:r>
            <a:endParaRPr lang="zh-CN" altLang="en-US" sz="2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aseline="30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Network Theory Lab, 2012 Labs, Huawei Technologies Co. Ltd</a:t>
            </a:r>
            <a:endParaRPr lang="en-US" altLang="zh-CN" sz="2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421135-3B73-4D87-84C6-5DA68D999C33}"/>
              </a:ext>
            </a:extLst>
          </p:cNvPr>
          <p:cNvGrpSpPr/>
          <p:nvPr/>
        </p:nvGrpSpPr>
        <p:grpSpPr>
          <a:xfrm>
            <a:off x="3466689" y="5136989"/>
            <a:ext cx="5257895" cy="705503"/>
            <a:chOff x="3937401" y="5140802"/>
            <a:chExt cx="5257895" cy="705503"/>
          </a:xfrm>
        </p:grpSpPr>
        <p:pic>
          <p:nvPicPr>
            <p:cNvPr id="4" name="图片 3" descr="北大深研院logo"/>
            <p:cNvPicPr>
              <a:picLocks noChangeAspect="1"/>
            </p:cNvPicPr>
            <p:nvPr/>
          </p:nvPicPr>
          <p:blipFill>
            <a:blip r:embed="rId3"/>
            <a:srcRect t="33461" r="44661" b="15064"/>
            <a:stretch>
              <a:fillRect/>
            </a:stretch>
          </p:blipFill>
          <p:spPr>
            <a:xfrm>
              <a:off x="3937401" y="5144615"/>
              <a:ext cx="2231401" cy="701690"/>
            </a:xfrm>
            <a:prstGeom prst="rect">
              <a:avLst/>
            </a:prstGeom>
          </p:spPr>
        </p:pic>
        <p:pic>
          <p:nvPicPr>
            <p:cNvPr id="5" name="图片 4" descr="Huawei-logo"/>
            <p:cNvPicPr>
              <a:picLocks noChangeAspect="1"/>
            </p:cNvPicPr>
            <p:nvPr/>
          </p:nvPicPr>
          <p:blipFill>
            <a:blip r:embed="rId4"/>
            <a:srcRect t="17836" b="30098"/>
            <a:stretch>
              <a:fillRect/>
            </a:stretch>
          </p:blipFill>
          <p:spPr>
            <a:xfrm>
              <a:off x="6378210" y="5140802"/>
              <a:ext cx="2817086" cy="701690"/>
            </a:xfrm>
            <a:prstGeom prst="rect">
              <a:avLst/>
            </a:prstGeom>
          </p:spPr>
        </p:pic>
      </p:grpSp>
    </p:spTree>
  </p:cSld>
  <p:clrMapOvr>
    <a:masterClrMapping/>
  </p:clrMapOvr>
  <p:transition advTm="6089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62A6-3D2D-467E-B335-E68E4C9C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780"/>
            <a:ext cx="9144000" cy="23876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6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ln w="0"/>
                <a:sym typeface="+mn-ea"/>
              </a:rPr>
              <a:t>Problem Definition</a:t>
            </a:r>
            <a:endParaRPr lang="en-US" altLang="zh-CN" sz="3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11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010750"/>
            <a:ext cx="10515600" cy="460248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 </a:t>
            </a:r>
            <a:r>
              <a:rPr lang="en-US" altLang="zh-CN" sz="2800" b="1" dirty="0"/>
              <a:t>Unsupervised</a:t>
            </a:r>
            <a:r>
              <a:rPr lang="en-US" altLang="zh-CN" sz="2800" dirty="0"/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r>
              <a:rPr lang="en-US" altLang="zh-CN" sz="2800" dirty="0"/>
              <a:t> &amp;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Flow</a:t>
            </a:r>
            <a:r>
              <a:rPr lang="en-US" altLang="zh-CN" sz="2400" dirty="0"/>
              <a:t> → </a:t>
            </a:r>
            <a:r>
              <a:rPr lang="en-US" altLang="zh-CN" sz="2400" b="1" dirty="0"/>
              <a:t>Graph</a:t>
            </a:r>
            <a:r>
              <a:rPr lang="en-US" altLang="zh-CN" sz="2400" dirty="0"/>
              <a:t> with </a:t>
            </a:r>
            <a:r>
              <a:rPr lang="en-US" altLang="zh-CN" sz="2400" b="1" dirty="0"/>
              <a:t>edge</a:t>
            </a:r>
            <a:r>
              <a:rPr lang="en-US" altLang="zh-CN" sz="2400" dirty="0"/>
              <a:t>-</a:t>
            </a:r>
            <a:r>
              <a:rPr lang="en-US" altLang="zh-CN" sz="2400" b="1" dirty="0"/>
              <a:t>induced</a:t>
            </a:r>
            <a:r>
              <a:rPr lang="en-US" altLang="zh-CN" sz="2400" dirty="0"/>
              <a:t> </a:t>
            </a:r>
            <a:r>
              <a:rPr lang="en-US" altLang="zh-CN" sz="2400" b="1" dirty="0"/>
              <a:t>feat</a:t>
            </a:r>
            <a:r>
              <a:rPr lang="en-US" altLang="zh-CN" sz="2400" dirty="0"/>
              <a:t>.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r>
              <a:rPr lang="en-US" altLang="zh-CN" sz="2400" dirty="0"/>
              <a:t> </a:t>
            </a:r>
            <a:r>
              <a:rPr lang="en-US" altLang="zh-CN" sz="2000" dirty="0"/>
              <a:t>– Flow Membership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Partition the </a:t>
            </a:r>
            <a:r>
              <a:rPr lang="en-US" altLang="zh-CN" b="1" dirty="0"/>
              <a:t>flow set</a:t>
            </a:r>
            <a:r>
              <a:rPr lang="en-US" altLang="zh-CN" dirty="0"/>
              <a:t> into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en-US" altLang="zh-CN" b="1" dirty="0"/>
              <a:t>subsets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With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 linage</a:t>
            </a:r>
            <a:r>
              <a:rPr lang="en-US" altLang="zh-CN" dirty="0"/>
              <a:t> &amp;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feat.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Profiling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Representative feat.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&amp;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dominant link cluster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For each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class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ECC7500-613E-4D64-801F-AA56BF710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26" y="1562771"/>
            <a:ext cx="3951338" cy="24047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E5CD69E-5676-4561-B93A-091A1647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612" y="4515719"/>
            <a:ext cx="4571269" cy="1557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10E162C-3E63-41B2-8E14-786191240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343" y="4143240"/>
            <a:ext cx="4953657" cy="25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07323"/>
      </p:ext>
    </p:extLst>
  </p:cSld>
  <p:clrMapOvr>
    <a:masterClrMapping/>
  </p:clrMapOvr>
  <p:transition advTm="9309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62A6-3D2D-467E-B335-E68E4C9C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780"/>
            <a:ext cx="9144000" cy="23876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4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Methodology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13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127760"/>
            <a:ext cx="10515600" cy="460248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1"/>
                </a:solidFill>
              </a:rPr>
              <a:t> Our </a:t>
            </a:r>
            <a:r>
              <a:rPr lang="en-US" altLang="zh-CN" sz="2800" b="1" dirty="0"/>
              <a:t>model: Hybrid Flow Clustering </a:t>
            </a:r>
            <a:r>
              <a:rPr lang="en-US" altLang="zh-CN" sz="2800" dirty="0"/>
              <a:t>(HFC)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Based on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Non-negative Matrix Factorization</a:t>
            </a:r>
            <a:r>
              <a:rPr lang="en-US" altLang="zh-CN" sz="2400" dirty="0"/>
              <a:t> (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NMF</a:t>
            </a:r>
            <a:r>
              <a:rPr lang="en-US" altLang="zh-CN" sz="2400" dirty="0"/>
              <a:t>) </a:t>
            </a:r>
            <a:r>
              <a:rPr lang="en-US" altLang="zh-CN" sz="2000" dirty="0"/>
              <a:t>[Lee, et al. Nature'98]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NMF’s </a:t>
            </a:r>
            <a:r>
              <a:rPr lang="en-US" altLang="zh-CN" sz="2400" b="1" dirty="0"/>
              <a:t>equivalent views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-means clustering 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models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CN" sz="28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CAECB56-C7D4-4FF9-A9A9-0837493A8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646951"/>
              </p:ext>
            </p:extLst>
          </p:nvPr>
        </p:nvGraphicFramePr>
        <p:xfrm>
          <a:off x="3337135" y="4113317"/>
          <a:ext cx="5178096" cy="77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Equation" r:id="rId4" imgW="2387520" imgH="355320" progId="Equation.DSMT4">
                  <p:embed/>
                </p:oleObj>
              </mc:Choice>
              <mc:Fallback>
                <p:oleObj name="Equation" r:id="rId4" imgW="23875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7135" y="4113317"/>
                        <a:ext cx="5178096" cy="771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9E9E989-28C8-49D1-9ED0-510A17C14546}"/>
              </a:ext>
            </a:extLst>
          </p:cNvPr>
          <p:cNvSpPr txBox="1"/>
          <p:nvPr/>
        </p:nvSpPr>
        <p:spPr>
          <a:xfrm>
            <a:off x="3453339" y="5186165"/>
            <a:ext cx="227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(Observable)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Matrix  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F7AD3-A38C-42CA-97D5-1DDCEBF53713}"/>
              </a:ext>
            </a:extLst>
          </p:cNvPr>
          <p:cNvSpPr txBox="1"/>
          <p:nvPr/>
        </p:nvSpPr>
        <p:spPr>
          <a:xfrm>
            <a:off x="6548644" y="5186165"/>
            <a:ext cx="1966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Non-negative Constraints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9DF730-0155-4400-9050-E93E7323F127}"/>
              </a:ext>
            </a:extLst>
          </p:cNvPr>
          <p:cNvSpPr txBox="1"/>
          <p:nvPr/>
        </p:nvSpPr>
        <p:spPr>
          <a:xfrm>
            <a:off x="5151327" y="3380788"/>
            <a:ext cx="2768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Intro.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Space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146567-6871-47D8-B4B1-723965945418}"/>
              </a:ext>
            </a:extLst>
          </p:cNvPr>
          <p:cNvCxnSpPr>
            <a:cxnSpLocks/>
          </p:cNvCxnSpPr>
          <p:nvPr/>
        </p:nvCxnSpPr>
        <p:spPr>
          <a:xfrm flipH="1" flipV="1">
            <a:off x="4592521" y="4597052"/>
            <a:ext cx="1" cy="5891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D67E8A5-8BAF-4D8D-A548-B7D088DBB0A8}"/>
              </a:ext>
            </a:extLst>
          </p:cNvPr>
          <p:cNvCxnSpPr/>
          <p:nvPr/>
        </p:nvCxnSpPr>
        <p:spPr>
          <a:xfrm>
            <a:off x="5101223" y="4597052"/>
            <a:ext cx="5803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49031A7-239E-4448-8A25-A603622B0469}"/>
              </a:ext>
            </a:extLst>
          </p:cNvPr>
          <p:cNvCxnSpPr>
            <a:cxnSpLocks/>
          </p:cNvCxnSpPr>
          <p:nvPr/>
        </p:nvCxnSpPr>
        <p:spPr>
          <a:xfrm flipH="1">
            <a:off x="5436296" y="3811675"/>
            <a:ext cx="563671" cy="434648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4A6086-9465-4F1C-9BB9-B2BD0343DCB8}"/>
              </a:ext>
            </a:extLst>
          </p:cNvPr>
          <p:cNvCxnSpPr>
            <a:stCxn id="8" idx="0"/>
          </p:cNvCxnSpPr>
          <p:nvPr/>
        </p:nvCxnSpPr>
        <p:spPr>
          <a:xfrm flipV="1">
            <a:off x="7531938" y="4597052"/>
            <a:ext cx="8730" cy="589113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76E6F49-DC3A-46E5-BE83-2509D7B4F576}"/>
              </a:ext>
            </a:extLst>
          </p:cNvPr>
          <p:cNvCxnSpPr/>
          <p:nvPr/>
        </p:nvCxnSpPr>
        <p:spPr>
          <a:xfrm>
            <a:off x="6789107" y="4597052"/>
            <a:ext cx="1663494" cy="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26316"/>
      </p:ext>
    </p:extLst>
  </p:cSld>
  <p:clrMapOvr>
    <a:masterClrMapping/>
  </p:clrMapOvr>
  <p:transition advTm="9309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Methodology (</a:t>
            </a:r>
            <a:r>
              <a:rPr lang="en-US" altLang="zh-CN" sz="3800" dirty="0" err="1"/>
              <a:t>Cont</a:t>
            </a:r>
            <a:r>
              <a:rPr lang="en-US" altLang="zh-CN" sz="3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14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002500"/>
            <a:ext cx="10515600" cy="460248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 Modeling the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Stat. Feat.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Divide the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feat.</a:t>
            </a:r>
            <a:r>
              <a:rPr lang="en-US" altLang="zh-CN" sz="2400" dirty="0"/>
              <a:t> into </a:t>
            </a:r>
            <a:r>
              <a:rPr lang="en-US" altLang="zh-CN" sz="2400" b="1" dirty="0" err="1"/>
              <a:t>mult</a:t>
            </a:r>
            <a:r>
              <a:rPr lang="en-US" altLang="zh-CN" sz="2400" b="1" dirty="0"/>
              <a:t>.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</a:t>
            </a:r>
            <a:r>
              <a:rPr lang="en-US" altLang="zh-CN" sz="2400" b="1" dirty="0"/>
              <a:t> levels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/>
              <a:t>Clearer semantic</a:t>
            </a:r>
            <a:r>
              <a:rPr lang="en-US" altLang="zh-CN" dirty="0"/>
              <a:t> &amp; </a:t>
            </a:r>
            <a:r>
              <a:rPr lang="en-US" altLang="zh-CN" b="1" dirty="0"/>
              <a:t>Better Performance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i="1" dirty="0"/>
              <a:t>Flow Feat. Mat.</a:t>
            </a:r>
            <a:r>
              <a:rPr lang="en-US" altLang="zh-CN" sz="2400" dirty="0"/>
              <a:t> </a:t>
            </a:r>
            <a:r>
              <a:rPr lang="en-US" altLang="zh-CN" sz="2400" b="1" dirty="0"/>
              <a:t>F 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,:</a:t>
            </a:r>
            <a:r>
              <a:rPr lang="en-US" altLang="zh-CN" dirty="0"/>
              <a:t> - flow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i</a:t>
            </a:r>
            <a:r>
              <a:rPr lang="en-US" altLang="zh-CN" dirty="0" err="1"/>
              <a:t>’s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features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i="1" dirty="0"/>
              <a:t>Feat. Membership Mat.</a:t>
            </a:r>
            <a:r>
              <a:rPr lang="en-US" altLang="zh-CN" sz="2400" dirty="0"/>
              <a:t> </a:t>
            </a:r>
            <a:r>
              <a:rPr lang="en-US" altLang="zh-CN" sz="2400" b="1" dirty="0"/>
              <a:t>X</a:t>
            </a:r>
            <a:r>
              <a:rPr lang="en-US" altLang="zh-CN" sz="2400" dirty="0"/>
              <a:t>; </a:t>
            </a:r>
            <a:r>
              <a:rPr lang="en-US" altLang="zh-CN" sz="2400" i="1" dirty="0"/>
              <a:t>Feat. Description Mat.</a:t>
            </a:r>
            <a:r>
              <a:rPr lang="en-US" altLang="zh-CN" sz="2400" dirty="0"/>
              <a:t> </a:t>
            </a:r>
            <a:r>
              <a:rPr lang="en-US" altLang="zh-CN" sz="2400" b="1" dirty="0"/>
              <a:t>Y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/>
              <a:t> </a:t>
            </a:r>
            <a:r>
              <a:rPr lang="en-US" altLang="zh-CN" b="1" dirty="0" err="1"/>
              <a:t>X</a:t>
            </a:r>
            <a:r>
              <a:rPr lang="en-US" altLang="zh-CN" i="1" baseline="-25000" dirty="0" err="1"/>
              <a:t>ir</a:t>
            </a:r>
            <a:r>
              <a:rPr lang="en-US" altLang="zh-CN" dirty="0"/>
              <a:t>  - pro. that </a:t>
            </a:r>
            <a:r>
              <a:rPr lang="en-US" altLang="zh-CN" b="1" dirty="0"/>
              <a:t>Flow</a:t>
            </a:r>
            <a:r>
              <a:rPr lang="en-US" altLang="zh-CN" dirty="0"/>
              <a:t>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 is a member of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r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 err="1"/>
              <a:t>Y</a:t>
            </a:r>
            <a:r>
              <a:rPr lang="en-US" altLang="zh-CN" i="1" baseline="-25000" dirty="0" err="1"/>
              <a:t>jr</a:t>
            </a:r>
            <a:r>
              <a:rPr lang="en-US" altLang="zh-CN" dirty="0"/>
              <a:t>  - pro. that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r</a:t>
            </a:r>
            <a:r>
              <a:rPr lang="en-US" altLang="zh-CN" dirty="0"/>
              <a:t> can be described by </a:t>
            </a:r>
            <a:r>
              <a:rPr lang="en-US" altLang="zh-CN" b="1" dirty="0"/>
              <a:t>(disc.) feat.</a:t>
            </a:r>
            <a:r>
              <a:rPr lang="en-US" altLang="zh-CN" dirty="0"/>
              <a:t>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endParaRPr lang="en-US" altLang="zh-CN" i="1" baseline="-25000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i="1" dirty="0"/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/>
              <a:t>.: 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A78FE36-4B36-4352-A111-E15AFB40E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16203"/>
              </p:ext>
            </p:extLst>
          </p:nvPr>
        </p:nvGraphicFramePr>
        <p:xfrm>
          <a:off x="3188790" y="4483927"/>
          <a:ext cx="5474786" cy="81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3" name="Equation" r:id="rId4" imgW="2489040" imgH="368280" progId="Equation.DSMT4">
                  <p:embed/>
                </p:oleObj>
              </mc:Choice>
              <mc:Fallback>
                <p:oleObj name="Equation" r:id="rId4" imgW="24890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8790" y="4483927"/>
                        <a:ext cx="5474786" cy="81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FA2A592A-2700-44FD-B03A-743501B5AD3D}"/>
              </a:ext>
            </a:extLst>
          </p:cNvPr>
          <p:cNvGrpSpPr/>
          <p:nvPr/>
        </p:nvGrpSpPr>
        <p:grpSpPr>
          <a:xfrm>
            <a:off x="9028930" y="3270684"/>
            <a:ext cx="626302" cy="998851"/>
            <a:chOff x="9770301" y="3732756"/>
            <a:chExt cx="626302" cy="870459"/>
          </a:xfrm>
        </p:grpSpPr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430B57D8-6AE0-470D-8576-F4042BB359B9}"/>
                </a:ext>
              </a:extLst>
            </p:cNvPr>
            <p:cNvSpPr/>
            <p:nvPr/>
          </p:nvSpPr>
          <p:spPr>
            <a:xfrm>
              <a:off x="9770301" y="3732756"/>
              <a:ext cx="275573" cy="870459"/>
            </a:xfrm>
            <a:prstGeom prst="rightBrac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BBEEFA9-26BA-45D5-9256-094F063CD23F}"/>
                </a:ext>
              </a:extLst>
            </p:cNvPr>
            <p:cNvCxnSpPr>
              <a:stCxn id="12" idx="1"/>
            </p:cNvCxnSpPr>
            <p:nvPr/>
          </p:nvCxnSpPr>
          <p:spPr>
            <a:xfrm>
              <a:off x="10045874" y="4167986"/>
              <a:ext cx="350729" cy="3181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566D1E7-4053-4015-B3E7-5B49644605AF}"/>
              </a:ext>
            </a:extLst>
          </p:cNvPr>
          <p:cNvSpPr txBox="1"/>
          <p:nvPr/>
        </p:nvSpPr>
        <p:spPr>
          <a:xfrm>
            <a:off x="2642992" y="5446730"/>
            <a:ext cx="2404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Mem. Ind.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D02B715-5B7A-47BF-8498-4E0D40F77CAD}"/>
              </a:ext>
            </a:extLst>
          </p:cNvPr>
          <p:cNvSpPr txBox="1"/>
          <p:nvPr/>
        </p:nvSpPr>
        <p:spPr>
          <a:xfrm>
            <a:off x="5223355" y="5446730"/>
            <a:ext cx="2179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Centers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C525B8-D2D5-412E-A8AC-BBB2B4F6B5A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845491" y="4978804"/>
            <a:ext cx="1202498" cy="46792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7667C9-4C4F-410B-A9EB-8E904260E96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223355" y="4978804"/>
            <a:ext cx="1089764" cy="46792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BA16FFF-3D5C-4485-A501-10BBF48AACE1}"/>
              </a:ext>
            </a:extLst>
          </p:cNvPr>
          <p:cNvCxnSpPr/>
          <p:nvPr/>
        </p:nvCxnSpPr>
        <p:spPr>
          <a:xfrm>
            <a:off x="6225436" y="5191747"/>
            <a:ext cx="2425614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C6FFF1A-7E13-4212-A22E-18368AC05FE5}"/>
              </a:ext>
            </a:extLst>
          </p:cNvPr>
          <p:cNvSpPr txBox="1"/>
          <p:nvPr/>
        </p:nvSpPr>
        <p:spPr>
          <a:xfrm>
            <a:off x="7371178" y="5494103"/>
            <a:ext cx="1666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Constraint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8C746D-D565-44C0-8B88-A9AC29F1E71C}"/>
              </a:ext>
            </a:extLst>
          </p:cNvPr>
          <p:cNvCxnSpPr/>
          <p:nvPr/>
        </p:nvCxnSpPr>
        <p:spPr>
          <a:xfrm flipH="1" flipV="1">
            <a:off x="7528142" y="5191747"/>
            <a:ext cx="676087" cy="47042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60FEF7F-8E44-4C41-8B5D-9EB83FDFD0F5}"/>
              </a:ext>
            </a:extLst>
          </p:cNvPr>
          <p:cNvGrpSpPr/>
          <p:nvPr/>
        </p:nvGrpSpPr>
        <p:grpSpPr>
          <a:xfrm>
            <a:off x="9066508" y="4928693"/>
            <a:ext cx="626302" cy="1259107"/>
            <a:chOff x="9770301" y="3732756"/>
            <a:chExt cx="626302" cy="870459"/>
          </a:xfrm>
        </p:grpSpPr>
        <p:sp>
          <p:nvSpPr>
            <p:cNvPr id="36" name="右大括号 35">
              <a:extLst>
                <a:ext uri="{FF2B5EF4-FFF2-40B4-BE49-F238E27FC236}">
                  <a16:creationId xmlns:a16="http://schemas.microsoft.com/office/drawing/2014/main" id="{336FEFF7-EB12-4D92-992B-66BE5CDA54CF}"/>
                </a:ext>
              </a:extLst>
            </p:cNvPr>
            <p:cNvSpPr/>
            <p:nvPr/>
          </p:nvSpPr>
          <p:spPr>
            <a:xfrm>
              <a:off x="9770301" y="3732756"/>
              <a:ext cx="275573" cy="870459"/>
            </a:xfrm>
            <a:prstGeom prst="rightBrac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FDF0201-5B4B-40D9-9D85-9769D1352A5D}"/>
                </a:ext>
              </a:extLst>
            </p:cNvPr>
            <p:cNvCxnSpPr>
              <a:stCxn id="36" idx="1"/>
            </p:cNvCxnSpPr>
            <p:nvPr/>
          </p:nvCxnSpPr>
          <p:spPr>
            <a:xfrm>
              <a:off x="10045874" y="4167986"/>
              <a:ext cx="350729" cy="318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FF9E7901-6AB7-4F1B-BE53-34217E76271A}"/>
              </a:ext>
            </a:extLst>
          </p:cNvPr>
          <p:cNvSpPr txBox="1"/>
          <p:nvPr/>
        </p:nvSpPr>
        <p:spPr>
          <a:xfrm>
            <a:off x="9603670" y="3385388"/>
            <a:ext cx="1527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NMF’s prob. view</a:t>
            </a:r>
            <a:endParaRPr lang="zh-CN" altLang="en-US" sz="2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8E470E-9B01-4990-9A01-3FFE825FF866}"/>
              </a:ext>
            </a:extLst>
          </p:cNvPr>
          <p:cNvSpPr txBox="1"/>
          <p:nvPr/>
        </p:nvSpPr>
        <p:spPr>
          <a:xfrm>
            <a:off x="9616587" y="5150418"/>
            <a:ext cx="2177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NMF’s Clustering. view</a:t>
            </a:r>
            <a:endParaRPr lang="zh-CN" alt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286EA01D-F635-4740-9A06-2634C0597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104739"/>
              </p:ext>
            </p:extLst>
          </p:nvPr>
        </p:nvGraphicFramePr>
        <p:xfrm>
          <a:off x="7866185" y="1857237"/>
          <a:ext cx="4231926" cy="76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4" name="Equation" r:id="rId6" imgW="2514600" imgH="457200" progId="Equation.DSMT4">
                  <p:embed/>
                </p:oleObj>
              </mc:Choice>
              <mc:Fallback>
                <p:oleObj name="Equation" r:id="rId6" imgW="2514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66185" y="1857237"/>
                        <a:ext cx="4231926" cy="769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485739"/>
      </p:ext>
    </p:extLst>
  </p:cSld>
  <p:clrMapOvr>
    <a:masterClrMapping/>
  </p:clrMapOvr>
  <p:transition advTm="9309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Methodology (</a:t>
            </a:r>
            <a:r>
              <a:rPr lang="en-US" altLang="zh-CN" sz="3800" dirty="0" err="1"/>
              <a:t>Cont</a:t>
            </a:r>
            <a:r>
              <a:rPr lang="en-US" altLang="zh-CN" sz="3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15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065130"/>
            <a:ext cx="10515600" cy="460248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 Modeling the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Patterns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i="1" dirty="0"/>
              <a:t>Link Structure Mat.</a:t>
            </a:r>
            <a:r>
              <a:rPr lang="en-US" altLang="zh-CN" sz="2400" dirty="0"/>
              <a:t> </a:t>
            </a:r>
            <a:r>
              <a:rPr lang="en-US" altLang="zh-CN" sz="2400" b="1" dirty="0"/>
              <a:t>B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 err="1"/>
              <a:t>B</a:t>
            </a:r>
            <a:r>
              <a:rPr lang="en-US" altLang="zh-CN" i="1" baseline="-25000" dirty="0" err="1"/>
              <a:t>il</a:t>
            </a:r>
            <a:r>
              <a:rPr lang="en-US" altLang="zh-CN" dirty="0"/>
              <a:t> = 1, if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l</a:t>
            </a:r>
            <a:r>
              <a:rPr lang="en-US" altLang="zh-CN" dirty="0"/>
              <a:t> is an induced host of flow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 err="1"/>
              <a:t>B</a:t>
            </a:r>
            <a:r>
              <a:rPr lang="en-US" altLang="zh-CN" i="1" baseline="-25000" dirty="0" err="1"/>
              <a:t>il</a:t>
            </a:r>
            <a:r>
              <a:rPr lang="en-US" altLang="zh-CN" dirty="0"/>
              <a:t> = 0, otherwise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i="1" dirty="0"/>
              <a:t>Edge Mem. Mat.</a:t>
            </a:r>
            <a:r>
              <a:rPr lang="en-US" altLang="zh-CN" sz="2400" dirty="0"/>
              <a:t> </a:t>
            </a:r>
            <a:r>
              <a:rPr lang="en-US" altLang="zh-CN" sz="2400" b="1" dirty="0"/>
              <a:t>Z</a:t>
            </a:r>
            <a:r>
              <a:rPr lang="en-US" altLang="zh-CN" sz="2400" dirty="0"/>
              <a:t>; </a:t>
            </a:r>
            <a:r>
              <a:rPr lang="en-US" altLang="zh-CN" sz="2400" i="1" dirty="0"/>
              <a:t>Node Mem. Mat.</a:t>
            </a:r>
            <a:r>
              <a:rPr lang="en-US" altLang="zh-CN" sz="2400" dirty="0"/>
              <a:t> </a:t>
            </a:r>
            <a:r>
              <a:rPr lang="en-US" altLang="zh-CN" sz="2400" b="1" dirty="0"/>
              <a:t>R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 err="1"/>
              <a:t>Z</a:t>
            </a:r>
            <a:r>
              <a:rPr lang="en-US" altLang="zh-CN" i="1" baseline="-25000" dirty="0" err="1"/>
              <a:t>ik</a:t>
            </a:r>
            <a:r>
              <a:rPr lang="en-US" altLang="zh-CN" dirty="0"/>
              <a:t> - pro. that </a:t>
            </a:r>
            <a:r>
              <a:rPr lang="en-US" altLang="zh-CN" b="1" dirty="0"/>
              <a:t>edge</a:t>
            </a:r>
            <a:r>
              <a:rPr lang="en-US" altLang="zh-CN" dirty="0"/>
              <a:t> (i.e., </a:t>
            </a:r>
            <a:r>
              <a:rPr lang="en-US" altLang="zh-CN" b="1" dirty="0"/>
              <a:t>flow</a:t>
            </a:r>
            <a:r>
              <a:rPr lang="en-US" altLang="zh-CN" dirty="0"/>
              <a:t>)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 belongs to </a:t>
            </a:r>
            <a:r>
              <a:rPr lang="en-US" altLang="zh-CN" b="1" dirty="0"/>
              <a:t>link. cluster</a:t>
            </a:r>
            <a:r>
              <a:rPr lang="en-US" altLang="zh-CN" dirty="0"/>
              <a:t>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k</a:t>
            </a:r>
            <a:r>
              <a:rPr lang="en-US" altLang="zh-CN" dirty="0"/>
              <a:t> 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 err="1"/>
              <a:t>R</a:t>
            </a:r>
            <a:r>
              <a:rPr lang="en-US" altLang="zh-CN" i="1" baseline="-25000" dirty="0" err="1"/>
              <a:t>lk</a:t>
            </a:r>
            <a:r>
              <a:rPr lang="en-US" altLang="zh-CN" dirty="0"/>
              <a:t> – pro. that </a:t>
            </a:r>
            <a:r>
              <a:rPr lang="en-US" altLang="zh-CN" b="1" dirty="0"/>
              <a:t>node</a:t>
            </a:r>
            <a:r>
              <a:rPr lang="en-US" altLang="zh-CN" dirty="0"/>
              <a:t> (i.e., </a:t>
            </a:r>
            <a:r>
              <a:rPr lang="en-US" altLang="zh-CN" b="1" dirty="0"/>
              <a:t>edge host</a:t>
            </a:r>
            <a:r>
              <a:rPr lang="en-US" altLang="zh-CN" dirty="0"/>
              <a:t>)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l</a:t>
            </a:r>
            <a:r>
              <a:rPr lang="en-US" altLang="zh-CN" dirty="0"/>
              <a:t> belongs to </a:t>
            </a:r>
            <a:r>
              <a:rPr lang="en-US" altLang="zh-CN" b="1" dirty="0"/>
              <a:t>link. cluster</a:t>
            </a:r>
            <a:r>
              <a:rPr lang="en-US" altLang="zh-CN" dirty="0"/>
              <a:t>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k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Expectation</a:t>
            </a:r>
            <a:r>
              <a:rPr lang="en-US" altLang="zh-CN" sz="2400" dirty="0"/>
              <a:t> that </a:t>
            </a:r>
            <a:r>
              <a:rPr lang="en-US" altLang="zh-CN" sz="2400" i="1" dirty="0"/>
              <a:t>h</a:t>
            </a:r>
            <a:r>
              <a:rPr lang="en-US" altLang="zh-CN" sz="2400" i="1" baseline="-25000" dirty="0"/>
              <a:t>l</a:t>
            </a:r>
            <a:r>
              <a:rPr lang="en-US" altLang="zh-CN" sz="2400" dirty="0"/>
              <a:t> is the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 host</a:t>
            </a:r>
            <a:r>
              <a:rPr lang="en-US" altLang="zh-CN" sz="2400" dirty="0"/>
              <a:t> of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r>
              <a:rPr lang="en-US" altLang="zh-CN" sz="2400" dirty="0"/>
              <a:t> </a:t>
            </a:r>
            <a:r>
              <a:rPr lang="en-US" altLang="zh-CN" sz="2400" i="1" dirty="0"/>
              <a:t>F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 - 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Obj.: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5EC42C1-5983-4B2B-9837-3D9F170FC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95750"/>
              </p:ext>
            </p:extLst>
          </p:nvPr>
        </p:nvGraphicFramePr>
        <p:xfrm>
          <a:off x="4465531" y="4741957"/>
          <a:ext cx="2320055" cy="70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Equation" r:id="rId4" imgW="1218960" imgH="368280" progId="Equation.DSMT4">
                  <p:embed/>
                </p:oleObj>
              </mc:Choice>
              <mc:Fallback>
                <p:oleObj name="Equation" r:id="rId4" imgW="12189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5531" y="4741957"/>
                        <a:ext cx="2320055" cy="70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6935808-3553-44AA-95B2-1D8ED6A7A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498519"/>
              </p:ext>
            </p:extLst>
          </p:nvPr>
        </p:nvGraphicFramePr>
        <p:xfrm>
          <a:off x="7478557" y="3903074"/>
          <a:ext cx="2531540" cy="61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6" imgW="1143000" imgH="279360" progId="Equation.DSMT4">
                  <p:embed/>
                </p:oleObj>
              </mc:Choice>
              <mc:Fallback>
                <p:oleObj name="Equation" r:id="rId6" imgW="1143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78557" y="3903074"/>
                        <a:ext cx="2531540" cy="618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529281"/>
      </p:ext>
    </p:extLst>
  </p:cSld>
  <p:clrMapOvr>
    <a:masterClrMapping/>
  </p:clrMapOvr>
  <p:transition advTm="9309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Methodology (</a:t>
            </a:r>
            <a:r>
              <a:rPr lang="en-US" altLang="zh-CN" sz="3800" dirty="0" err="1"/>
              <a:t>Cont</a:t>
            </a:r>
            <a:r>
              <a:rPr lang="en-US" altLang="zh-CN" sz="3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16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065130"/>
            <a:ext cx="10515600" cy="460248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 </a:t>
            </a:r>
            <a:r>
              <a:rPr lang="en-US" altLang="zh-CN" sz="2800" b="1" dirty="0"/>
              <a:t>Unified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HFC</a:t>
            </a:r>
            <a:r>
              <a:rPr lang="en-US" altLang="zh-CN" sz="2800" b="1" dirty="0"/>
              <a:t> Model 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Feat.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/>
              <a:t>+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altLang="zh-CN" sz="2400" dirty="0"/>
              <a:t>)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View of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 Clustering Membership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Link cluster with </a:t>
            </a:r>
            <a:r>
              <a:rPr lang="en-US" altLang="zh-CN" b="1" dirty="0"/>
              <a:t>mixture</a:t>
            </a:r>
            <a:r>
              <a:rPr lang="en-US" altLang="zh-CN" dirty="0"/>
              <a:t> of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classes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Treat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stat. feat.</a:t>
            </a:r>
            <a:r>
              <a:rPr lang="en-US" altLang="zh-CN" dirty="0"/>
              <a:t> as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dominant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With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dirty="0"/>
              <a:t> as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auxiliary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(Insp. Markov Trans.) </a:t>
            </a:r>
            <a:r>
              <a:rPr lang="en-US" altLang="zh-CN" sz="2400" b="1" dirty="0"/>
              <a:t>Attention-like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Trans. Mat.</a:t>
            </a:r>
            <a:r>
              <a:rPr lang="en-US" altLang="zh-CN" sz="2400" dirty="0"/>
              <a:t> </a:t>
            </a:r>
            <a:r>
              <a:rPr lang="en-US" altLang="zh-CN" sz="2400" b="1" dirty="0"/>
              <a:t>U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 err="1"/>
              <a:t>U</a:t>
            </a:r>
            <a:r>
              <a:rPr lang="en-US" altLang="zh-CN" i="1" baseline="-25000" dirty="0" err="1"/>
              <a:t>rk</a:t>
            </a:r>
            <a:r>
              <a:rPr lang="en-US" altLang="zh-CN" dirty="0"/>
              <a:t> </a:t>
            </a:r>
            <a:r>
              <a:rPr lang="en-US" altLang="zh-CN" b="1" dirty="0"/>
              <a:t>trans.</a:t>
            </a:r>
            <a:r>
              <a:rPr lang="en-US" altLang="zh-CN" dirty="0"/>
              <a:t> propensity from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feat. </a:t>
            </a:r>
            <a:r>
              <a:rPr lang="en-US" altLang="zh-CN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r</a:t>
            </a:r>
            <a:r>
              <a:rPr lang="en-US" altLang="zh-CN" dirty="0"/>
              <a:t> to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dirty="0"/>
              <a:t>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k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/>
              <a:t>Z</a:t>
            </a:r>
            <a:r>
              <a:rPr lang="en-US" altLang="zh-CN" dirty="0"/>
              <a:t>=</a:t>
            </a:r>
            <a:r>
              <a:rPr lang="en-US" altLang="zh-CN" b="1" dirty="0"/>
              <a:t>XU </a:t>
            </a:r>
            <a:r>
              <a:rPr lang="en-US" altLang="zh-CN" dirty="0"/>
              <a:t>i.e., replace </a:t>
            </a:r>
            <a:r>
              <a:rPr lang="en-US" altLang="zh-CN" b="1" dirty="0"/>
              <a:t>Z</a:t>
            </a:r>
            <a:r>
              <a:rPr lang="en-US" altLang="zh-CN" dirty="0"/>
              <a:t> with </a:t>
            </a:r>
            <a:r>
              <a:rPr lang="en-US" altLang="zh-CN" b="1" dirty="0"/>
              <a:t>XU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/>
              <a:t> Obj.: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A34A3DC-90F4-4908-ADAD-462A5D0F35CA}"/>
              </a:ext>
            </a:extLst>
          </p:cNvPr>
          <p:cNvGrpSpPr/>
          <p:nvPr/>
        </p:nvGrpSpPr>
        <p:grpSpPr>
          <a:xfrm>
            <a:off x="8681048" y="802084"/>
            <a:ext cx="3306359" cy="3212936"/>
            <a:chOff x="8267690" y="1065130"/>
            <a:chExt cx="3306359" cy="321293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5CD47E5-71D9-479D-AF33-6FD5BAD57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3258" y="1065130"/>
              <a:ext cx="2820725" cy="2863878"/>
            </a:xfrm>
            <a:prstGeom prst="rect">
              <a:avLst/>
            </a:prstGeom>
          </p:spPr>
        </p:pic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5F7799A2-C3A6-4437-BA42-686E16EC2972}"/>
                </a:ext>
              </a:extLst>
            </p:cNvPr>
            <p:cNvSpPr/>
            <p:nvPr/>
          </p:nvSpPr>
          <p:spPr>
            <a:xfrm>
              <a:off x="9236902" y="1532783"/>
              <a:ext cx="1947081" cy="2062187"/>
            </a:xfrm>
            <a:prstGeom prst="flowChartConnector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77B11EC-D28A-4C16-8BCB-82BBA0EF59BC}"/>
                </a:ext>
              </a:extLst>
            </p:cNvPr>
            <p:cNvSpPr txBox="1"/>
            <p:nvPr/>
          </p:nvSpPr>
          <p:spPr>
            <a:xfrm>
              <a:off x="8267690" y="3847179"/>
              <a:ext cx="30118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e.g., </a:t>
              </a:r>
              <a:r>
                <a:rPr lang="en-US" altLang="zh-CN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Mixture of Classes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3EEDD0E-C127-4430-A305-BC3E124FFBB9}"/>
                </a:ext>
              </a:extLst>
            </p:cNvPr>
            <p:cNvCxnSpPr>
              <a:stCxn id="6" idx="6"/>
            </p:cNvCxnSpPr>
            <p:nvPr/>
          </p:nvCxnSpPr>
          <p:spPr>
            <a:xfrm flipV="1">
              <a:off x="11183983" y="2563876"/>
              <a:ext cx="390066" cy="1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4E8D65B-F0B9-47A3-BA4A-36DE5AF75C42}"/>
                </a:ext>
              </a:extLst>
            </p:cNvPr>
            <p:cNvCxnSpPr/>
            <p:nvPr/>
          </p:nvCxnSpPr>
          <p:spPr>
            <a:xfrm>
              <a:off x="11574049" y="2563876"/>
              <a:ext cx="0" cy="1283303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8FEC91C-E981-46D3-9FBD-14AC818EEED9}"/>
                </a:ext>
              </a:extLst>
            </p:cNvPr>
            <p:cNvCxnSpPr/>
            <p:nvPr/>
          </p:nvCxnSpPr>
          <p:spPr>
            <a:xfrm flipH="1">
              <a:off x="11183983" y="3847179"/>
              <a:ext cx="390066" cy="215443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9B43E8F-97BB-4412-A3F3-81B66ADB9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976124"/>
              </p:ext>
            </p:extLst>
          </p:nvPr>
        </p:nvGraphicFramePr>
        <p:xfrm>
          <a:off x="2535326" y="4485748"/>
          <a:ext cx="6841601" cy="71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5" imgW="3543120" imgH="368280" progId="Equation.DSMT4">
                  <p:embed/>
                </p:oleObj>
              </mc:Choice>
              <mc:Fallback>
                <p:oleObj name="Equation" r:id="rId5" imgW="35431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5326" y="4485748"/>
                        <a:ext cx="6841601" cy="71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77E4E90-2FF9-40F2-A22A-DB446DD6342D}"/>
              </a:ext>
            </a:extLst>
          </p:cNvPr>
          <p:cNvSpPr txBox="1"/>
          <p:nvPr/>
        </p:nvSpPr>
        <p:spPr>
          <a:xfrm>
            <a:off x="2694705" y="5298322"/>
            <a:ext cx="1578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Class Mem.</a:t>
            </a:r>
            <a:endParaRPr lang="zh-CN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6FA68A-ACBD-4C3C-9223-C30399046829}"/>
              </a:ext>
            </a:extLst>
          </p:cNvPr>
          <p:cNvSpPr txBox="1"/>
          <p:nvPr/>
        </p:nvSpPr>
        <p:spPr>
          <a:xfrm>
            <a:off x="4218468" y="5298322"/>
            <a:ext cx="170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Rep. Feat. of Each Class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16D584-C308-4263-B2CA-1C042EDAB79F}"/>
              </a:ext>
            </a:extLst>
          </p:cNvPr>
          <p:cNvSpPr txBox="1"/>
          <p:nvPr/>
        </p:nvSpPr>
        <p:spPr>
          <a:xfrm>
            <a:off x="5889903" y="5313667"/>
            <a:ext cx="199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Distribution. of Link Cluster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FAEE653-135F-4D12-9E18-E2E39CE92F34}"/>
              </a:ext>
            </a:extLst>
          </p:cNvPr>
          <p:cNvSpPr txBox="1"/>
          <p:nvPr/>
        </p:nvSpPr>
        <p:spPr>
          <a:xfrm>
            <a:off x="7882736" y="5329012"/>
            <a:ext cx="2284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Rep. End Hosts of Each Link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1BB76FD-2BAB-49AB-8518-B797020CAE96}"/>
              </a:ext>
            </a:extLst>
          </p:cNvPr>
          <p:cNvCxnSpPr>
            <a:endCxn id="23" idx="0"/>
          </p:cNvCxnSpPr>
          <p:nvPr/>
        </p:nvCxnSpPr>
        <p:spPr>
          <a:xfrm flipH="1">
            <a:off x="3483846" y="4935255"/>
            <a:ext cx="637217" cy="36306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4ABA1C5-B653-4FDF-8A20-F4E190B5BB1E}"/>
              </a:ext>
            </a:extLst>
          </p:cNvPr>
          <p:cNvCxnSpPr>
            <a:endCxn id="24" idx="0"/>
          </p:cNvCxnSpPr>
          <p:nvPr/>
        </p:nvCxnSpPr>
        <p:spPr>
          <a:xfrm>
            <a:off x="4371584" y="4935255"/>
            <a:ext cx="700742" cy="36306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1D012B9-C3A5-47F4-B69D-7D2A2D4D9476}"/>
              </a:ext>
            </a:extLst>
          </p:cNvPr>
          <p:cNvCxnSpPr>
            <a:endCxn id="25" idx="0"/>
          </p:cNvCxnSpPr>
          <p:nvPr/>
        </p:nvCxnSpPr>
        <p:spPr>
          <a:xfrm>
            <a:off x="6275540" y="4935255"/>
            <a:ext cx="610780" cy="378412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84B65D7-0C6B-4D6B-8132-20152D6BE491}"/>
              </a:ext>
            </a:extLst>
          </p:cNvPr>
          <p:cNvCxnSpPr>
            <a:endCxn id="26" idx="0"/>
          </p:cNvCxnSpPr>
          <p:nvPr/>
        </p:nvCxnSpPr>
        <p:spPr>
          <a:xfrm>
            <a:off x="6513534" y="4935255"/>
            <a:ext cx="2511327" cy="39375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78450"/>
      </p:ext>
    </p:extLst>
  </p:cSld>
  <p:clrMapOvr>
    <a:masterClrMapping/>
  </p:clrMapOvr>
  <p:transition advTm="9309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Methodology (</a:t>
            </a:r>
            <a:r>
              <a:rPr lang="en-US" altLang="zh-CN" sz="3800" dirty="0" err="1"/>
              <a:t>Cont</a:t>
            </a:r>
            <a:r>
              <a:rPr lang="en-US" altLang="zh-CN" sz="3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17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065130"/>
            <a:ext cx="10515600" cy="460248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Optimization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NNDSVD</a:t>
            </a:r>
            <a:r>
              <a:rPr lang="en-US" altLang="zh-CN" sz="2400" dirty="0"/>
              <a:t> initialization </a:t>
            </a:r>
            <a:r>
              <a:rPr lang="en-US" altLang="zh-CN" sz="2000" dirty="0"/>
              <a:t>[</a:t>
            </a:r>
            <a:r>
              <a:rPr lang="en-US" altLang="zh-CN" sz="2000" dirty="0" err="1"/>
              <a:t>Boutsidis</a:t>
            </a:r>
            <a:r>
              <a:rPr lang="en-US" altLang="zh-CN" sz="2000" dirty="0"/>
              <a:t>, et al. PR'08]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Iterative Updating</a:t>
            </a:r>
            <a:r>
              <a:rPr lang="en-US" altLang="zh-CN" sz="2400" dirty="0"/>
              <a:t> (with </a:t>
            </a:r>
            <a:r>
              <a:rPr lang="en-US" altLang="zh-CN" sz="2400" b="1" dirty="0"/>
              <a:t>multiplicative rules</a:t>
            </a:r>
            <a:r>
              <a:rPr lang="en-US" altLang="zh-CN" sz="2400" dirty="0"/>
              <a:t>) until </a:t>
            </a:r>
            <a:r>
              <a:rPr lang="en-US" altLang="zh-CN" sz="2400" b="1" dirty="0"/>
              <a:t>converge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In terms update one variable (with others fixed) 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X</a:t>
            </a:r>
            <a:r>
              <a:rPr lang="en-US" altLang="zh-CN" sz="2400" dirty="0"/>
              <a:t>-Step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1800" dirty="0"/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/>
              <a:t> Y</a:t>
            </a:r>
            <a:r>
              <a:rPr lang="en-US" altLang="zh-CN" sz="2400" dirty="0"/>
              <a:t>-Step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1800" dirty="0"/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/>
              <a:t> U</a:t>
            </a:r>
            <a:r>
              <a:rPr lang="en-US" altLang="zh-CN" sz="2400" dirty="0"/>
              <a:t>-Step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1800" dirty="0"/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/>
              <a:t> R</a:t>
            </a:r>
            <a:r>
              <a:rPr lang="en-US" altLang="zh-CN" sz="2400" dirty="0"/>
              <a:t>-Step 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E8AB491-66D5-4D01-BBAB-4BBF163B1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03209"/>
              </p:ext>
            </p:extLst>
          </p:nvPr>
        </p:nvGraphicFramePr>
        <p:xfrm>
          <a:off x="3676061" y="2833279"/>
          <a:ext cx="3715105" cy="71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7" name="Equation" r:id="rId4" imgW="2247840" imgH="431640" progId="Equation.DSMT4">
                  <p:embed/>
                </p:oleObj>
              </mc:Choice>
              <mc:Fallback>
                <p:oleObj name="Equation" r:id="rId4" imgW="2247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6061" y="2833279"/>
                        <a:ext cx="3715105" cy="713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141B0E7-E1DB-40CF-A02D-C88E878F8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53902"/>
              </p:ext>
            </p:extLst>
          </p:nvPr>
        </p:nvGraphicFramePr>
        <p:xfrm>
          <a:off x="3676061" y="3534389"/>
          <a:ext cx="2668827" cy="7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8" name="Equation" r:id="rId6" imgW="1726920" imgH="495000" progId="Equation.DSMT4">
                  <p:embed/>
                </p:oleObj>
              </mc:Choice>
              <mc:Fallback>
                <p:oleObj name="Equation" r:id="rId6" imgW="17269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76061" y="3534389"/>
                        <a:ext cx="2668827" cy="76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EB89486-E5E1-448C-B126-254C5EAA6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080115"/>
              </p:ext>
            </p:extLst>
          </p:nvPr>
        </p:nvGraphicFramePr>
        <p:xfrm>
          <a:off x="3676061" y="4285645"/>
          <a:ext cx="2264733" cy="715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9" name="Equation" r:id="rId8" imgW="1447560" imgH="457200" progId="Equation.DSMT4">
                  <p:embed/>
                </p:oleObj>
              </mc:Choice>
              <mc:Fallback>
                <p:oleObj name="Equation" r:id="rId8" imgW="144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76061" y="4285645"/>
                        <a:ext cx="2264733" cy="715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A57DA1E-5A60-4FDE-A0C0-085CAF3BA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7220"/>
              </p:ext>
            </p:extLst>
          </p:nvPr>
        </p:nvGraphicFramePr>
        <p:xfrm>
          <a:off x="3676061" y="5018319"/>
          <a:ext cx="2026338" cy="71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0" name="Equation" r:id="rId10" imgW="1295280" imgH="457200" progId="Equation.DSMT4">
                  <p:embed/>
                </p:oleObj>
              </mc:Choice>
              <mc:Fallback>
                <p:oleObj name="Equation" r:id="rId10" imgW="1295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76061" y="5018319"/>
                        <a:ext cx="2026338" cy="715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8BE197-8853-4A0D-850D-9A1F3EF8CF83}"/>
              </a:ext>
            </a:extLst>
          </p:cNvPr>
          <p:cNvCxnSpPr>
            <a:cxnSpLocks/>
          </p:cNvCxnSpPr>
          <p:nvPr/>
        </p:nvCxnSpPr>
        <p:spPr>
          <a:xfrm>
            <a:off x="2943616" y="3089889"/>
            <a:ext cx="676406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ED692FE-90C2-434C-9EE3-DDDC99C695BC}"/>
              </a:ext>
            </a:extLst>
          </p:cNvPr>
          <p:cNvCxnSpPr>
            <a:cxnSpLocks/>
          </p:cNvCxnSpPr>
          <p:nvPr/>
        </p:nvCxnSpPr>
        <p:spPr>
          <a:xfrm>
            <a:off x="2943616" y="3902573"/>
            <a:ext cx="676406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A4D147-3B9D-4A57-B8D5-C0554B50344D}"/>
              </a:ext>
            </a:extLst>
          </p:cNvPr>
          <p:cNvCxnSpPr>
            <a:cxnSpLocks/>
          </p:cNvCxnSpPr>
          <p:nvPr/>
        </p:nvCxnSpPr>
        <p:spPr>
          <a:xfrm>
            <a:off x="2943616" y="4643234"/>
            <a:ext cx="676406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193FBAE-984A-46DB-92CB-74D6ED7681C8}"/>
              </a:ext>
            </a:extLst>
          </p:cNvPr>
          <p:cNvCxnSpPr>
            <a:cxnSpLocks/>
          </p:cNvCxnSpPr>
          <p:nvPr/>
        </p:nvCxnSpPr>
        <p:spPr>
          <a:xfrm>
            <a:off x="2943616" y="5375908"/>
            <a:ext cx="676406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132102"/>
      </p:ext>
    </p:extLst>
  </p:cSld>
  <p:clrMapOvr>
    <a:masterClrMapping/>
  </p:clrMapOvr>
  <p:transition advTm="9309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62A6-3D2D-467E-B335-E68E4C9C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780"/>
            <a:ext cx="9144000" cy="23876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7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Experimental Evaluation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19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2" y="1040077"/>
            <a:ext cx="10515601" cy="5333199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Dataset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3 </a:t>
            </a:r>
            <a:r>
              <a:rPr lang="en-US" altLang="zh-CN" sz="2400" b="1" dirty="0"/>
              <a:t>public real traffic datasets</a:t>
            </a:r>
            <a:endParaRPr lang="en-US" altLang="zh-CN" sz="2400" dirty="0"/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i="1" dirty="0"/>
              <a:t> Keio</a:t>
            </a:r>
            <a:r>
              <a:rPr lang="en-US" altLang="zh-CN" dirty="0"/>
              <a:t>, </a:t>
            </a:r>
            <a:r>
              <a:rPr lang="en-US" altLang="zh-CN" b="1" i="1" dirty="0"/>
              <a:t>WIDE</a:t>
            </a:r>
            <a:r>
              <a:rPr lang="en-US" altLang="zh-CN" dirty="0"/>
              <a:t>, </a:t>
            </a:r>
            <a:r>
              <a:rPr lang="en-US" altLang="zh-CN" b="1" i="1" dirty="0"/>
              <a:t>ISP</a:t>
            </a:r>
            <a:r>
              <a:rPr lang="en-US" altLang="zh-CN" dirty="0"/>
              <a:t> </a:t>
            </a:r>
            <a:r>
              <a:rPr lang="en-US" altLang="zh-CN" sz="1800" dirty="0"/>
              <a:t>[Zhang et al. TON’15]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Average #flow </a:t>
            </a:r>
            <a:r>
              <a:rPr lang="en-US" altLang="zh-CN" sz="2400" dirty="0"/>
              <a:t>per </a:t>
            </a:r>
            <a:r>
              <a:rPr lang="en-US" altLang="zh-CN" sz="2400" b="1" dirty="0"/>
              <a:t>second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i="1" dirty="0"/>
              <a:t>Keio</a:t>
            </a:r>
            <a:r>
              <a:rPr lang="en-US" altLang="zh-CN" dirty="0"/>
              <a:t>: 97.43;  </a:t>
            </a:r>
            <a:r>
              <a:rPr lang="en-US" altLang="zh-CN" b="1" i="1" dirty="0"/>
              <a:t>WIDE</a:t>
            </a:r>
            <a:r>
              <a:rPr lang="en-US" altLang="zh-CN" dirty="0"/>
              <a:t>: 133.55;  </a:t>
            </a:r>
            <a:r>
              <a:rPr lang="en-US" altLang="zh-CN" b="1" i="1" dirty="0"/>
              <a:t>ISP</a:t>
            </a:r>
            <a:r>
              <a:rPr lang="en-US" altLang="zh-CN" dirty="0"/>
              <a:t>: 5.59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Assume there are </a:t>
            </a:r>
            <a:r>
              <a:rPr lang="en-US" altLang="zh-CN" b="1" u="sng" dirty="0"/>
              <a:t>≤ 1,000 flows in 5 Sec. 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For each </a:t>
            </a:r>
            <a:r>
              <a:rPr lang="en-US" altLang="zh-CN" sz="2400" b="1" dirty="0"/>
              <a:t>dataset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Sample </a:t>
            </a:r>
            <a:r>
              <a:rPr lang="en-US" altLang="zh-CN" b="1" dirty="0"/>
              <a:t>1,000 flows</a:t>
            </a:r>
            <a:r>
              <a:rPr lang="en-US" altLang="zh-CN" dirty="0"/>
              <a:t> for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</a:t>
            </a:r>
            <a:r>
              <a:rPr lang="en-US" altLang="zh-CN" b="1" dirty="0"/>
              <a:t> meth.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Sample </a:t>
            </a:r>
            <a:r>
              <a:rPr lang="en-US" altLang="zh-CN" b="1" dirty="0"/>
              <a:t>2,000 flows</a:t>
            </a:r>
            <a:r>
              <a:rPr lang="en-US" altLang="zh-CN" dirty="0"/>
              <a:t> for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</a:t>
            </a:r>
            <a:r>
              <a:rPr lang="en-US" altLang="zh-CN" b="1" dirty="0"/>
              <a:t> meth.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First </a:t>
            </a:r>
            <a:r>
              <a:rPr lang="en-US" altLang="zh-CN" sz="2200" b="1" dirty="0"/>
              <a:t>1,000</a:t>
            </a:r>
            <a:r>
              <a:rPr lang="en-US" altLang="zh-CN" sz="2200" dirty="0"/>
              <a:t> as </a:t>
            </a:r>
            <a:r>
              <a:rPr lang="en-US" altLang="zh-CN" sz="2200" b="1" dirty="0"/>
              <a:t>training set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Last </a:t>
            </a:r>
            <a:r>
              <a:rPr lang="en-US" altLang="zh-CN" sz="2200" b="1" dirty="0"/>
              <a:t>1,000</a:t>
            </a:r>
            <a:r>
              <a:rPr lang="en-US" altLang="zh-CN" sz="2200" dirty="0"/>
              <a:t> as </a:t>
            </a:r>
            <a:r>
              <a:rPr lang="en-US" altLang="zh-CN" sz="2200" b="1" dirty="0"/>
              <a:t>testing set</a:t>
            </a:r>
            <a:r>
              <a:rPr lang="en-US" altLang="zh-CN" sz="2200" dirty="0"/>
              <a:t> – </a:t>
            </a:r>
            <a:r>
              <a:rPr lang="en-US" altLang="zh-CN" sz="2200" b="1" dirty="0"/>
              <a:t>same set</a:t>
            </a:r>
            <a:r>
              <a:rPr lang="en-US" altLang="zh-CN" sz="2200" dirty="0"/>
              <a:t> with </a:t>
            </a:r>
            <a:r>
              <a:rPr lang="en-US" altLang="zh-CN" sz="2200" b="1" dirty="0"/>
              <a:t>unsupervised meth.</a:t>
            </a:r>
            <a:r>
              <a:rPr lang="en-US" altLang="zh-CN" sz="2200" dirty="0"/>
              <a:t> !!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dirty="0"/>
              <a:t>Repeat</a:t>
            </a:r>
            <a:r>
              <a:rPr lang="en-US" altLang="zh-CN" dirty="0"/>
              <a:t> the sampling </a:t>
            </a:r>
            <a:r>
              <a:rPr lang="en-US" altLang="zh-CN" b="1" dirty="0"/>
              <a:t>twice</a:t>
            </a:r>
            <a:r>
              <a:rPr lang="en-US" altLang="zh-CN" dirty="0"/>
              <a:t> → </a:t>
            </a:r>
            <a:r>
              <a:rPr lang="en-US" altLang="zh-CN" b="1" dirty="0"/>
              <a:t>6 testing datasets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2A36466-184B-4590-BB0C-68AB335AAB2D}"/>
              </a:ext>
            </a:extLst>
          </p:cNvPr>
          <p:cNvCxnSpPr/>
          <p:nvPr/>
        </p:nvCxnSpPr>
        <p:spPr>
          <a:xfrm flipV="1">
            <a:off x="6926893" y="4421688"/>
            <a:ext cx="0" cy="826717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41D1603E-B74A-42C8-86C2-07C39682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88" y="1547121"/>
            <a:ext cx="4700870" cy="14758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76D8E0D-7153-4231-9530-7F3605E0D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88" y="3680492"/>
            <a:ext cx="4822522" cy="112967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8A2BA9A-C036-430F-B47F-96F962AA2B43}"/>
              </a:ext>
            </a:extLst>
          </p:cNvPr>
          <p:cNvSpPr/>
          <p:nvPr/>
        </p:nvSpPr>
        <p:spPr>
          <a:xfrm>
            <a:off x="11110586" y="1778696"/>
            <a:ext cx="413032" cy="110229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3AC5DD-90A3-4F09-A180-144C06E27DAA}"/>
              </a:ext>
            </a:extLst>
          </p:cNvPr>
          <p:cNvSpPr txBox="1"/>
          <p:nvPr/>
        </p:nvSpPr>
        <p:spPr>
          <a:xfrm>
            <a:off x="10760392" y="1177727"/>
            <a:ext cx="1102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Feat.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31BA94A-54C8-4F10-9FB6-9C5B42F29991}"/>
              </a:ext>
            </a:extLst>
          </p:cNvPr>
          <p:cNvSpPr txBox="1"/>
          <p:nvPr/>
        </p:nvSpPr>
        <p:spPr>
          <a:xfrm>
            <a:off x="7164888" y="3280382"/>
            <a:ext cx="3333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testing datasets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44589"/>
      </p:ext>
    </p:extLst>
  </p:cSld>
  <p:clrMapOvr>
    <a:masterClrMapping/>
  </p:clrMapOvr>
  <p:transition advTm="9309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8383" y="272864"/>
            <a:ext cx="10515600" cy="582459"/>
          </a:xfrm>
        </p:spPr>
        <p:txBody>
          <a:bodyPr>
            <a:noAutofit/>
          </a:bodyPr>
          <a:lstStyle/>
          <a:p>
            <a:r>
              <a:rPr lang="en-US" altLang="zh-CN" sz="3800" b="1" dirty="0"/>
              <a:t>Outline</a:t>
            </a:r>
            <a:endParaRPr lang="zh-CN" altLang="en-US" sz="38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8655" y="1288415"/>
            <a:ext cx="10515600" cy="3833495"/>
          </a:xfrm>
        </p:spPr>
        <p:txBody>
          <a:bodyPr anchor="t">
            <a:normAutofit/>
          </a:bodyPr>
          <a:lstStyle/>
          <a:p>
            <a:pPr>
              <a:lnSpc>
                <a:spcPts val="5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Motivation</a:t>
            </a:r>
          </a:p>
          <a:p>
            <a:pPr>
              <a:lnSpc>
                <a:spcPts val="5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 Definition </a:t>
            </a:r>
          </a:p>
          <a:p>
            <a:pPr>
              <a:lnSpc>
                <a:spcPts val="5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Methodology</a:t>
            </a:r>
          </a:p>
          <a:p>
            <a:pPr>
              <a:lnSpc>
                <a:spcPts val="5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Experimental Evaluation</a:t>
            </a:r>
          </a:p>
          <a:p>
            <a:pPr>
              <a:lnSpc>
                <a:spcPts val="5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</a:t>
            </a:r>
            <a:endParaRPr lang="en-US" altLang="zh-CN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2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582798" y="1952037"/>
            <a:ext cx="4502785" cy="461665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 Classification</a:t>
            </a:r>
            <a:endParaRPr lang="zh-CN" altLang="en-US" sz="2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57068" y="3299011"/>
            <a:ext cx="5554249" cy="830997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Co-Clustering Problem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Edge Attributes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 135"/>
          <p:cNvSpPr/>
          <p:nvPr/>
        </p:nvSpPr>
        <p:spPr>
          <a:xfrm rot="5400000">
            <a:off x="8510954" y="2578664"/>
            <a:ext cx="646475" cy="475774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2C3FCD91-9491-40A9-B5CE-F2C9330A207F}"/>
              </a:ext>
            </a:extLst>
          </p:cNvPr>
          <p:cNvSpPr txBox="1">
            <a:spLocks/>
          </p:cNvSpPr>
          <p:nvPr/>
        </p:nvSpPr>
        <p:spPr>
          <a:xfrm>
            <a:off x="5593302" y="4346554"/>
            <a:ext cx="6481782" cy="10135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b="1" dirty="0"/>
              <a:t> Flow </a:t>
            </a:r>
            <a:r>
              <a:rPr lang="en-US" altLang="zh-CN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 Features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Patterns</a:t>
            </a:r>
            <a:r>
              <a:rPr lang="en-US" altLang="zh-CN" sz="2200" b="1" dirty="0"/>
              <a:t> </a:t>
            </a:r>
            <a:endParaRPr lang="en-US" altLang="zh-CN" sz="2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b="1" dirty="0"/>
              <a:t> Unsupervised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Profiling-</a:t>
            </a:r>
            <a:r>
              <a:rPr lang="en-US" altLang="zh-CN" sz="2200" b="1" dirty="0"/>
              <a:t>Based </a:t>
            </a:r>
            <a:r>
              <a:rPr lang="en-US" altLang="zh-CN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Class.</a:t>
            </a:r>
            <a:r>
              <a:rPr lang="en-US" altLang="zh-CN" sz="2200" b="1" dirty="0"/>
              <a:t> &amp; </a:t>
            </a:r>
            <a:r>
              <a:rPr lang="en-US" altLang="zh-CN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US" altLang="zh-CN" sz="2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1551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Experimental Evaluation (</a:t>
            </a:r>
            <a:r>
              <a:rPr lang="en-US" altLang="zh-CN" sz="3800" dirty="0" err="1"/>
              <a:t>Cont</a:t>
            </a:r>
            <a:r>
              <a:rPr lang="en-US" altLang="zh-CN" sz="3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20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2" y="1002349"/>
            <a:ext cx="10515601" cy="490505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/>
              <a:t> Performance evaluation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mem.</a:t>
            </a:r>
            <a:r>
              <a:rPr lang="en-US" altLang="zh-CN" sz="2400" dirty="0"/>
              <a:t> learned by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HFC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inspected</a:t>
            </a:r>
            <a:r>
              <a:rPr lang="en-US" altLang="zh-CN" sz="2400" dirty="0"/>
              <a:t> </a:t>
            </a:r>
            <a:r>
              <a:rPr lang="en-US" altLang="zh-CN" sz="2400" b="1" dirty="0"/>
              <a:t>traffic categories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5 </a:t>
            </a:r>
            <a:r>
              <a:rPr lang="en-US" altLang="zh-CN" b="1" dirty="0"/>
              <a:t>supervised</a:t>
            </a:r>
            <a:r>
              <a:rPr lang="en-US" altLang="zh-CN" dirty="0"/>
              <a:t> baselines (with first 1,000 flows as training set)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3 </a:t>
            </a:r>
            <a:r>
              <a:rPr lang="en-US" altLang="zh-CN" b="1" dirty="0"/>
              <a:t>unsupervised</a:t>
            </a:r>
            <a:r>
              <a:rPr lang="en-US" altLang="zh-CN" dirty="0"/>
              <a:t> baselines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Basic NMF model regarding (1)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stat. feat.</a:t>
            </a:r>
            <a:r>
              <a:rPr lang="en-US" altLang="zh-CN" dirty="0"/>
              <a:t> &amp; (2)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patterns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NMF</a:t>
            </a:r>
            <a:r>
              <a:rPr lang="en-US" altLang="zh-CN" sz="2000" baseline="-25000" dirty="0"/>
              <a:t>(S)</a:t>
            </a:r>
            <a:r>
              <a:rPr lang="en-US" altLang="zh-CN" sz="2000" dirty="0"/>
              <a:t>, NMF</a:t>
            </a:r>
            <a:r>
              <a:rPr lang="en-US" altLang="zh-CN" sz="2000" baseline="-25000" dirty="0"/>
              <a:t>(L)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EE4730-1E45-4154-98FF-24F27F492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3" y="3575274"/>
            <a:ext cx="4507368" cy="24756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70C444-3616-4001-AAA9-42C243E69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22" y="3575274"/>
            <a:ext cx="4531532" cy="247563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10F9957-6AA5-4DE2-8CC2-D44BB97F2ABB}"/>
              </a:ext>
            </a:extLst>
          </p:cNvPr>
          <p:cNvSpPr/>
          <p:nvPr/>
        </p:nvSpPr>
        <p:spPr>
          <a:xfrm>
            <a:off x="764089" y="4221271"/>
            <a:ext cx="11207906" cy="789140"/>
          </a:xfrm>
          <a:prstGeom prst="rect">
            <a:avLst/>
          </a:prstGeom>
          <a:noFill/>
          <a:ln w="28575">
            <a:solidFill>
              <a:srgbClr val="C00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E50E5C-CF06-4027-BE86-9A49989945DC}"/>
              </a:ext>
            </a:extLst>
          </p:cNvPr>
          <p:cNvSpPr/>
          <p:nvPr/>
        </p:nvSpPr>
        <p:spPr>
          <a:xfrm>
            <a:off x="764088" y="5010411"/>
            <a:ext cx="11207906" cy="789140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02E0F7-D537-469D-9902-EE24AC71CB6E}"/>
              </a:ext>
            </a:extLst>
          </p:cNvPr>
          <p:cNvSpPr txBox="1"/>
          <p:nvPr/>
        </p:nvSpPr>
        <p:spPr>
          <a:xfrm>
            <a:off x="5306975" y="4293048"/>
            <a:ext cx="2133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to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Base.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F94F3D-7F44-4341-84F3-67E070566080}"/>
              </a:ext>
            </a:extLst>
          </p:cNvPr>
          <p:cNvSpPr txBox="1"/>
          <p:nvPr/>
        </p:nvSpPr>
        <p:spPr>
          <a:xfrm>
            <a:off x="5270327" y="5082188"/>
            <a:ext cx="2265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13.73%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38.04%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26152"/>
      </p:ext>
    </p:extLst>
  </p:cSld>
  <p:clrMapOvr>
    <a:masterClrMapping/>
  </p:clrMapOvr>
  <p:transition advTm="9309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Experimental Evaluation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21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2" y="964921"/>
            <a:ext cx="10515601" cy="5333199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/>
              <a:t> Time Analysis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Running time </a:t>
            </a:r>
            <a:r>
              <a:rPr lang="en-US" altLang="zh-CN" sz="2400" b="1" dirty="0"/>
              <a:t>&lt;1sec.</a:t>
            </a:r>
            <a:r>
              <a:rPr lang="en-US" altLang="zh-CN" sz="2400" dirty="0"/>
              <a:t> on all the datasets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&lt;5 sec.</a:t>
            </a:r>
            <a:r>
              <a:rPr lang="en-US" altLang="zh-CN" sz="2400" dirty="0"/>
              <a:t> (i.e., the assumed time win.)</a:t>
            </a:r>
          </a:p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/>
              <a:t> Case Study </a:t>
            </a:r>
            <a:r>
              <a:rPr lang="en-US" altLang="zh-CN" sz="2800" dirty="0"/>
              <a:t>(Unsupervised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Profiling</a:t>
            </a:r>
            <a:r>
              <a:rPr lang="en-US" altLang="zh-CN" sz="2800" dirty="0"/>
              <a:t>)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Example res. on </a:t>
            </a:r>
            <a:r>
              <a:rPr lang="en-US" altLang="zh-CN" sz="2400" i="1" dirty="0"/>
              <a:t>ISP</a:t>
            </a:r>
            <a:r>
              <a:rPr lang="en-US" altLang="zh-CN" sz="2400" baseline="-25000" dirty="0"/>
              <a:t>(2)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NMF-Based </a:t>
            </a:r>
            <a:r>
              <a:rPr lang="en-US" altLang="zh-CN" sz="2400" b="1" dirty="0"/>
              <a:t>Model Selection </a:t>
            </a:r>
            <a:r>
              <a:rPr lang="en-US" altLang="zh-CN" sz="1800" dirty="0"/>
              <a:t>[Jean et al. PNAS’04] </a:t>
            </a:r>
            <a:endParaRPr lang="en-US" altLang="zh-CN" sz="1800" b="1" dirty="0"/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i="1" dirty="0"/>
              <a:t> K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=6, </a:t>
            </a:r>
            <a:r>
              <a:rPr lang="en-US" altLang="zh-CN" sz="2000" i="1" dirty="0"/>
              <a:t>K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=7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Y</a:t>
            </a:r>
            <a:r>
              <a:rPr lang="en-US" altLang="zh-CN" sz="2400" dirty="0"/>
              <a:t>* for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rep. feat.</a:t>
            </a:r>
            <a:r>
              <a:rPr lang="en-US" altLang="zh-CN" sz="2400" dirty="0"/>
              <a:t> of </a:t>
            </a:r>
            <a:r>
              <a:rPr lang="en-US" altLang="zh-CN" sz="2400" b="1" dirty="0"/>
              <a:t>each class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e.g., Class #1 &amp; Class #6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U</a:t>
            </a:r>
            <a:r>
              <a:rPr lang="en-US" altLang="zh-CN" sz="2400" dirty="0"/>
              <a:t>* for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dom. link. </a:t>
            </a:r>
            <a:r>
              <a:rPr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2400" b="1" dirty="0"/>
              <a:t> </a:t>
            </a:r>
            <a:r>
              <a:rPr lang="en-US" altLang="zh-CN" sz="2400" dirty="0"/>
              <a:t>of </a:t>
            </a:r>
            <a:r>
              <a:rPr lang="en-US" altLang="zh-CN" sz="2400" b="1" dirty="0"/>
              <a:t>each class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dirty="0" err="1"/>
              <a:t>e.g</a:t>
            </a:r>
            <a:r>
              <a:rPr lang="en-US" altLang="zh-CN" sz="2000" dirty="0"/>
              <a:t>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zh-CN" sz="2000" dirty="0"/>
              <a:t>#2 &amp; #3 for </a:t>
            </a:r>
            <a:r>
              <a:rPr lang="en-US" altLang="zh-CN" sz="2000" b="1" dirty="0"/>
              <a:t>class</a:t>
            </a:r>
            <a:r>
              <a:rPr lang="en-US" altLang="zh-CN" sz="2000" dirty="0"/>
              <a:t> #1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R</a:t>
            </a:r>
            <a:r>
              <a:rPr lang="en-US" altLang="zh-CN" sz="2400" dirty="0"/>
              <a:t>* for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rep. end host</a:t>
            </a:r>
            <a:r>
              <a:rPr lang="en-US" altLang="zh-CN" sz="2400" dirty="0"/>
              <a:t> of </a:t>
            </a:r>
            <a:r>
              <a:rPr lang="en-US" altLang="zh-CN" sz="2400" b="1" dirty="0"/>
              <a:t>each link </a:t>
            </a:r>
            <a:r>
              <a:rPr lang="en-US" altLang="zh-CN" sz="2400" b="1" dirty="0" err="1"/>
              <a:t>clus</a:t>
            </a:r>
            <a:r>
              <a:rPr lang="en-US" altLang="zh-CN" sz="2400" b="1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45783-A4AF-4E84-A16C-724530E75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61" y="1244498"/>
            <a:ext cx="5252616" cy="10033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D86C23-BAE3-418F-B938-D3207EA85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19" y="5226023"/>
            <a:ext cx="4844881" cy="14919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A3FC206-52A6-480B-941B-BE1180675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57" y="2855338"/>
            <a:ext cx="4680358" cy="1895115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47964C-7CF7-46A9-8A7E-878EE3F233EE}"/>
              </a:ext>
            </a:extLst>
          </p:cNvPr>
          <p:cNvCxnSpPr>
            <a:endCxn id="13" idx="2"/>
          </p:cNvCxnSpPr>
          <p:nvPr/>
        </p:nvCxnSpPr>
        <p:spPr>
          <a:xfrm flipV="1">
            <a:off x="8179496" y="4750453"/>
            <a:ext cx="1658040" cy="461709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CFF2E08-227E-4E95-AD11-EB46C4886260}"/>
              </a:ext>
            </a:extLst>
          </p:cNvPr>
          <p:cNvSpPr/>
          <p:nvPr/>
        </p:nvSpPr>
        <p:spPr>
          <a:xfrm>
            <a:off x="9256734" y="5212162"/>
            <a:ext cx="450937" cy="27423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06891"/>
      </p:ext>
    </p:extLst>
  </p:cSld>
  <p:clrMapOvr>
    <a:masterClrMapping/>
  </p:clrMapOvr>
  <p:transition advTm="9309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62A6-3D2D-467E-B335-E68E4C9C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780"/>
            <a:ext cx="9144000" cy="23876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23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Conclusion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23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2" y="1127758"/>
            <a:ext cx="10685418" cy="5431791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/>
              <a:t> This study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/>
              <a:t> </a:t>
            </a:r>
            <a:r>
              <a:rPr lang="en-US" altLang="zh-CN" sz="2400" dirty="0"/>
              <a:t>Formulate the classic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classification</a:t>
            </a:r>
            <a:r>
              <a:rPr lang="en-US" altLang="zh-CN" sz="2400" dirty="0"/>
              <a:t> task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/>
              <a:t> Unsupervised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co-clustering</a:t>
            </a:r>
            <a:r>
              <a:rPr lang="en-US" altLang="zh-CN" b="1" dirty="0"/>
              <a:t> problem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With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stat. feat.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&amp;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patterns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 Unsupervised 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profiling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Automatically reveal the 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semantic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of net.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</a:rPr>
              <a:t>Traffic in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just 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short time win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</a:rPr>
              <a:t> Future Work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Semi-supervised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 parameter adjust. strategy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Reduce parameter's search space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</a:rPr>
              <a:t>Distributed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 &amp; 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</a:rPr>
              <a:t>Parallel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 NMF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Further speed up computation</a:t>
            </a:r>
          </a:p>
        </p:txBody>
      </p:sp>
    </p:spTree>
    <p:extLst>
      <p:ext uri="{BB962C8B-B14F-4D97-AF65-F5344CB8AC3E}">
        <p14:creationId xmlns:p14="http://schemas.microsoft.com/office/powerpoint/2010/main" val="2612163704"/>
      </p:ext>
    </p:extLst>
  </p:cSld>
  <p:clrMapOvr>
    <a:masterClrMapping/>
  </p:clrMapOvr>
  <p:transition advTm="93094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223" y="1373505"/>
            <a:ext cx="11636828" cy="2387600"/>
          </a:xfrm>
        </p:spPr>
        <p:txBody>
          <a:bodyPr anchor="ctr">
            <a:normAutofit/>
          </a:bodyPr>
          <a:lstStyle/>
          <a:p>
            <a:r>
              <a:rPr lang="en-US" altLang="zh-C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 Profiling View for Unsupervised Traffic Classification by Exploring the Statistic Features and Link Patterns</a:t>
            </a:r>
            <a:br>
              <a:rPr lang="en-US" altLang="zh-C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523637" y="4360357"/>
            <a:ext cx="9144000" cy="489456"/>
          </a:xfrm>
        </p:spPr>
        <p:txBody>
          <a:bodyPr>
            <a:normAutofit/>
          </a:bodyPr>
          <a:lstStyle/>
          <a:p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Meng Qin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(megnqin_az@foxmail.com)</a:t>
            </a:r>
            <a:endParaRPr lang="zh-CN" altLang="en-US" sz="2600" dirty="0"/>
          </a:p>
        </p:txBody>
      </p:sp>
      <p:sp>
        <p:nvSpPr>
          <p:cNvPr id="5" name="文本框 4"/>
          <p:cNvSpPr txBox="1"/>
          <p:nvPr/>
        </p:nvSpPr>
        <p:spPr>
          <a:xfrm>
            <a:off x="2682240" y="3161665"/>
            <a:ext cx="6826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Much!</a:t>
            </a:r>
          </a:p>
          <a:p>
            <a:pPr algn="ctr"/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62A6-3D2D-467E-B335-E68E4C9C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780"/>
            <a:ext cx="9144000" cy="23876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5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Motivation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4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127760"/>
            <a:ext cx="10515600" cy="460248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Classification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 I</a:t>
            </a:r>
            <a:r>
              <a:rPr lang="en-US" altLang="zh-CN" sz="2400" dirty="0"/>
              <a:t>dentify the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categories</a:t>
            </a:r>
            <a:r>
              <a:rPr lang="en-US" altLang="zh-CN" sz="2400" dirty="0"/>
              <a:t> of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flows</a:t>
            </a:r>
            <a:r>
              <a:rPr lang="en-US" altLang="zh-CN" sz="2400" dirty="0"/>
              <a:t> (with different app. &amp; protocols)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10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Essential for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Management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 Effectivel</a:t>
            </a:r>
            <a:r>
              <a:rPr lang="en-US" altLang="zh-CN" sz="2400" dirty="0"/>
              <a:t>y support the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downstream applications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e.g., </a:t>
            </a:r>
            <a:r>
              <a:rPr lang="en-US" altLang="zh-CN" b="1" dirty="0"/>
              <a:t>QoS Guarantee </a:t>
            </a:r>
            <a:r>
              <a:rPr lang="en-US" altLang="zh-CN" sz="1800" dirty="0"/>
              <a:t>[Zhang et al. TON’15; Shafiq et al. ICCC'16]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/>
              <a:t> </a:t>
            </a:r>
            <a:r>
              <a:rPr lang="en-US" altLang="zh-CN" dirty="0"/>
              <a:t>e.g., </a:t>
            </a:r>
            <a:r>
              <a:rPr lang="en-US" altLang="zh-CN" b="1" dirty="0"/>
              <a:t>Network Accounting </a:t>
            </a:r>
            <a:r>
              <a:rPr lang="en-US" altLang="zh-CN" sz="1800" dirty="0"/>
              <a:t>[Hu et al. JICS'12]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/>
              <a:t> </a:t>
            </a:r>
            <a:r>
              <a:rPr lang="en-US" altLang="zh-CN" dirty="0"/>
              <a:t>e.g., </a:t>
            </a:r>
            <a:r>
              <a:rPr lang="en-US" altLang="zh-CN" b="1" dirty="0"/>
              <a:t>Intrusion Detection</a:t>
            </a:r>
            <a:r>
              <a:rPr lang="en-US" altLang="zh-CN" sz="1800" dirty="0"/>
              <a:t> [Shafiq et al. ICCC’16; Wang et al. ICOIN’17]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etc.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8091"/>
      </p:ext>
    </p:extLst>
  </p:cSld>
  <p:clrMapOvr>
    <a:masterClrMapping/>
  </p:clrMapOvr>
  <p:transition advTm="9309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Motivation (</a:t>
            </a:r>
            <a:r>
              <a:rPr lang="en-US" altLang="zh-CN" sz="3800" dirty="0" err="1"/>
              <a:t>Cont</a:t>
            </a:r>
            <a:r>
              <a:rPr lang="en-US" altLang="zh-CN" sz="3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5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127759"/>
            <a:ext cx="10830510" cy="4872207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Existing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Classification Tech.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/>
              <a:t>Reviewed in </a:t>
            </a:r>
            <a:r>
              <a:rPr lang="en-US" altLang="zh-CN" sz="2000" dirty="0"/>
              <a:t>[</a:t>
            </a:r>
            <a:r>
              <a:rPr lang="da-DK" altLang="zh-CN" sz="2000" dirty="0"/>
              <a:t>Hu et al, JICS'12; Zhang et al. TON’15</a:t>
            </a:r>
            <a:r>
              <a:rPr lang="en-US" altLang="zh-CN" sz="2000" dirty="0"/>
              <a:t>]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500" dirty="0"/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-based</a:t>
            </a:r>
            <a:r>
              <a:rPr lang="en-US" altLang="zh-CN" sz="2400" dirty="0"/>
              <a:t> approaches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 N</a:t>
            </a:r>
            <a:r>
              <a:rPr lang="en-US" altLang="zh-CN" dirty="0"/>
              <a:t>ot always reliable due to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</a:t>
            </a:r>
            <a:r>
              <a:rPr lang="en-US" altLang="zh-CN" b="1" dirty="0"/>
              <a:t> &amp;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dynamics</a:t>
            </a:r>
            <a:r>
              <a:rPr lang="en-US" altLang="zh-CN" b="1" dirty="0"/>
              <a:t> of ports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5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-based</a:t>
            </a:r>
            <a:r>
              <a:rPr lang="en-US" altLang="zh-CN" sz="2400" dirty="0"/>
              <a:t> approaches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Fails with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encrypted traffic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5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en-US" altLang="zh-CN" sz="2400" b="1" dirty="0">
                <a:solidFill>
                  <a:srgbClr val="C00000"/>
                </a:solidFill>
              </a:rPr>
              <a:t>-based</a:t>
            </a:r>
            <a:r>
              <a:rPr lang="en-US" altLang="zh-CN" sz="2400" dirty="0"/>
              <a:t> approaches (with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 Tech.</a:t>
            </a:r>
            <a:r>
              <a:rPr lang="en-US" altLang="zh-CN" sz="2400" dirty="0"/>
              <a:t>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Emerge as a significant </a:t>
            </a:r>
            <a:r>
              <a:rPr lang="en-US" altLang="zh-CN" dirty="0">
                <a:solidFill>
                  <a:schemeClr val="tx1"/>
                </a:solidFill>
              </a:rPr>
              <a:t>topic due to t</a:t>
            </a:r>
            <a:r>
              <a:rPr lang="en-US" altLang="zh-CN" dirty="0"/>
              <a:t>he </a:t>
            </a:r>
            <a:r>
              <a:rPr lang="en-US" altLang="zh-CN" b="1" dirty="0"/>
              <a:t>high performance</a:t>
            </a:r>
            <a:r>
              <a:rPr lang="en-US" altLang="zh-CN" dirty="0"/>
              <a:t> &amp; </a:t>
            </a:r>
            <a:r>
              <a:rPr lang="en-US" altLang="zh-CN" b="1" dirty="0"/>
              <a:t>strong adaption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 e.g., SVM, AdaBoost, Naive Bayes, Auto-Encoder, CNN, etc.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1800" dirty="0"/>
              <a:t> [Zhang, et al., TPDS’12; Shafiq, et al. ICCC16; </a:t>
            </a:r>
            <a:r>
              <a:rPr lang="en-US" altLang="zh-CN" sz="1800" dirty="0" err="1"/>
              <a:t>Lotfollahi</a:t>
            </a:r>
            <a:r>
              <a:rPr lang="en-US" altLang="zh-CN" sz="1800" dirty="0"/>
              <a:t>, et al. Soft Comp.’17; Sun, et al., CEE’18]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B77820-22B3-453F-9338-635B94DEDE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12" y="4105406"/>
            <a:ext cx="479450" cy="485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372649-4C7C-4D8F-B8C7-D15A036CE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69" y="2218397"/>
            <a:ext cx="479451" cy="4813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9144C7-7075-4398-AFF0-A3984899F1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5" y="3188311"/>
            <a:ext cx="479451" cy="4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4602"/>
      </p:ext>
    </p:extLst>
  </p:cSld>
  <p:clrMapOvr>
    <a:masterClrMapping/>
  </p:clrMapOvr>
  <p:transition advTm="9309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Motivation (</a:t>
            </a:r>
            <a:r>
              <a:rPr lang="en-US" altLang="zh-CN" sz="3800" dirty="0" err="1"/>
              <a:t>Cont</a:t>
            </a:r>
            <a:r>
              <a:rPr lang="en-US" altLang="zh-CN" sz="3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6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127759"/>
            <a:ext cx="10515600" cy="495989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Limitations</a:t>
            </a:r>
            <a:r>
              <a:rPr lang="en-US" altLang="zh-CN" sz="2800" b="1" dirty="0">
                <a:solidFill>
                  <a:schemeClr val="tx1"/>
                </a:solidFill>
              </a:rPr>
              <a:t> of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Stat.-Based ML</a:t>
            </a:r>
            <a:r>
              <a:rPr lang="en-US" altLang="zh-CN" sz="2800" b="1" dirty="0">
                <a:solidFill>
                  <a:schemeClr val="tx1"/>
                </a:solidFill>
              </a:rPr>
              <a:t> Methods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Utilization</a:t>
            </a:r>
            <a:r>
              <a:rPr lang="en-US" altLang="zh-CN" sz="2400" dirty="0">
                <a:solidFill>
                  <a:schemeClr val="tx1"/>
                </a:solidFill>
              </a:rPr>
              <a:t> of </a:t>
            </a:r>
            <a:r>
              <a:rPr lang="en-US" altLang="zh-CN" sz="2400" b="1" dirty="0">
                <a:solidFill>
                  <a:schemeClr val="tx1"/>
                </a:solidFill>
              </a:rPr>
              <a:t>limited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info.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Only focus on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statistic feature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Inherently ignore the available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linkage patterns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5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 Fails with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zero-day traffic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Typical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paradigm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With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labels</a:t>
            </a:r>
            <a:r>
              <a:rPr lang="en-US" altLang="zh-CN" sz="2200" dirty="0"/>
              <a:t> assumed </a:t>
            </a:r>
            <a:r>
              <a:rPr lang="en-US" altLang="zh-CN" sz="2200" b="1" dirty="0"/>
              <a:t>to be known in adv.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/>
              <a:t>Explore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feat.</a:t>
            </a:r>
            <a:r>
              <a:rPr lang="en-US" altLang="zh-CN" sz="2200" dirty="0"/>
              <a:t> in a </a:t>
            </a:r>
            <a:r>
              <a:rPr lang="en-US" altLang="zh-CN" sz="2200" b="1" dirty="0"/>
              <a:t>long period</a:t>
            </a:r>
            <a:r>
              <a:rPr lang="en-US" altLang="zh-CN" dirty="0"/>
              <a:t> (e.g., hours or days)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Zero-day traffic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b="1" dirty="0"/>
              <a:t>New unknown traffic</a:t>
            </a:r>
            <a:r>
              <a:rPr lang="en-US" altLang="zh-CN" sz="2200" dirty="0"/>
              <a:t> gen. in a </a:t>
            </a:r>
            <a:r>
              <a:rPr lang="en-US" altLang="zh-CN" sz="2200" b="1" dirty="0"/>
              <a:t>short time win.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without enough </a:t>
            </a:r>
            <a:r>
              <a:rPr lang="en-US" altLang="zh-CN" sz="2200" b="1" dirty="0"/>
              <a:t>prior knowledge</a:t>
            </a:r>
            <a:r>
              <a:rPr lang="en-US" altLang="zh-CN" sz="2200" dirty="0"/>
              <a:t> in the </a:t>
            </a:r>
            <a:r>
              <a:rPr lang="en-US" altLang="zh-CN" sz="2200" b="1" dirty="0"/>
              <a:t>training data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6509BFC-AD8B-40CA-87FB-A9407B064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23256"/>
              </p:ext>
            </p:extLst>
          </p:nvPr>
        </p:nvGraphicFramePr>
        <p:xfrm>
          <a:off x="8964112" y="1695029"/>
          <a:ext cx="2690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52">
                  <a:extLst>
                    <a:ext uri="{9D8B030D-6E8A-4147-A177-3AD203B41FA5}">
                      <a16:colId xmlns:a16="http://schemas.microsoft.com/office/drawing/2014/main" val="3964328156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841463208"/>
                    </a:ext>
                  </a:extLst>
                </a:gridCol>
                <a:gridCol w="513567">
                  <a:extLst>
                    <a:ext uri="{9D8B030D-6E8A-4147-A177-3AD203B41FA5}">
                      <a16:colId xmlns:a16="http://schemas.microsoft.com/office/drawing/2014/main" val="2423833897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597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#Pkt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3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62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2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24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E1713FE-80BC-4F68-88A3-51C76694472E}"/>
              </a:ext>
            </a:extLst>
          </p:cNvPr>
          <p:cNvSpPr txBox="1"/>
          <p:nvPr/>
        </p:nvSpPr>
        <p:spPr>
          <a:xfrm>
            <a:off x="8964112" y="1294919"/>
            <a:ext cx="197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Stat. Feat.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0BFFE7-1F59-40CB-9C25-A5763D64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36" y="3742265"/>
            <a:ext cx="3093863" cy="1937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FF3F0A-D805-4845-9C2A-BE57BC63310D}"/>
              </a:ext>
            </a:extLst>
          </p:cNvPr>
          <p:cNvSpPr txBox="1"/>
          <p:nvPr/>
        </p:nvSpPr>
        <p:spPr>
          <a:xfrm>
            <a:off x="8964112" y="3372943"/>
            <a:ext cx="197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 135">
            <a:extLst>
              <a:ext uri="{FF2B5EF4-FFF2-40B4-BE49-F238E27FC236}">
                <a16:creationId xmlns:a16="http://schemas.microsoft.com/office/drawing/2014/main" id="{CFE09ECB-0040-4DA2-8A0A-9E3EF25D80F3}"/>
              </a:ext>
            </a:extLst>
          </p:cNvPr>
          <p:cNvSpPr/>
          <p:nvPr/>
        </p:nvSpPr>
        <p:spPr>
          <a:xfrm>
            <a:off x="7730745" y="2187532"/>
            <a:ext cx="1122301" cy="420543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35">
            <a:extLst>
              <a:ext uri="{FF2B5EF4-FFF2-40B4-BE49-F238E27FC236}">
                <a16:creationId xmlns:a16="http://schemas.microsoft.com/office/drawing/2014/main" id="{B982BB3B-275C-4DF1-B4C2-4A8981F6347D}"/>
              </a:ext>
            </a:extLst>
          </p:cNvPr>
          <p:cNvSpPr/>
          <p:nvPr/>
        </p:nvSpPr>
        <p:spPr>
          <a:xfrm rot="2660491">
            <a:off x="7783931" y="3022456"/>
            <a:ext cx="1208878" cy="410497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513F914-AE7D-41B7-8F92-56B872287D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49" y="1604622"/>
            <a:ext cx="479451" cy="4813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1034BB3-DDE7-4C7C-B54F-BE1F823B53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4" y="3091621"/>
            <a:ext cx="479451" cy="4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1426"/>
      </p:ext>
    </p:extLst>
  </p:cSld>
  <p:clrMapOvr>
    <a:masterClrMapping/>
  </p:clrMapOvr>
  <p:transition advTm="9309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Motivation (</a:t>
            </a:r>
            <a:r>
              <a:rPr lang="en-US" altLang="zh-CN" sz="3800" dirty="0" err="1"/>
              <a:t>Cont</a:t>
            </a:r>
            <a:r>
              <a:rPr lang="en-US" altLang="zh-CN" sz="3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7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127759"/>
            <a:ext cx="10515600" cy="4947363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1"/>
                </a:solidFill>
              </a:rPr>
              <a:t> About 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Patterns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 Observation on </a:t>
            </a:r>
            <a:r>
              <a:rPr lang="en-US" altLang="zh-CN" sz="2400" b="1" dirty="0">
                <a:solidFill>
                  <a:schemeClr val="tx1"/>
                </a:solidFill>
              </a:rPr>
              <a:t>public real traffic datasets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b="1" i="1" dirty="0"/>
              <a:t>Keio</a:t>
            </a:r>
            <a:r>
              <a:rPr lang="en-US" altLang="zh-CN" dirty="0"/>
              <a:t>, </a:t>
            </a:r>
            <a:r>
              <a:rPr lang="en-US" altLang="zh-CN" b="1" i="1" dirty="0"/>
              <a:t>WIDE</a:t>
            </a:r>
            <a:r>
              <a:rPr lang="en-US" altLang="zh-CN" dirty="0"/>
              <a:t>, </a:t>
            </a:r>
            <a:r>
              <a:rPr lang="en-US" altLang="zh-CN" b="1" i="1" dirty="0"/>
              <a:t>ISP</a:t>
            </a:r>
            <a:r>
              <a:rPr lang="en-US" altLang="zh-CN" dirty="0"/>
              <a:t> </a:t>
            </a:r>
            <a:r>
              <a:rPr lang="en-US" altLang="zh-CN" sz="1800" dirty="0"/>
              <a:t>[Zhang et al. TON'15]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 Construct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Activity Graph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b="1" dirty="0">
                <a:solidFill>
                  <a:schemeClr val="tx1"/>
                </a:solidFill>
              </a:rPr>
              <a:t>TAG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Visualization</a:t>
            </a:r>
            <a:r>
              <a:rPr lang="en-US" altLang="zh-CN" sz="2400" dirty="0"/>
              <a:t> of </a:t>
            </a:r>
            <a:r>
              <a:rPr lang="en-US" altLang="zh-CN" sz="2400" b="1" dirty="0"/>
              <a:t>link patterns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End Host → </a:t>
            </a:r>
            <a:r>
              <a:rPr lang="en-US" altLang="zh-CN" b="1" dirty="0"/>
              <a:t>Node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Flow → </a:t>
            </a:r>
            <a:r>
              <a:rPr lang="en-US" altLang="zh-CN" b="1" dirty="0"/>
              <a:t>Edge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Edge Color → </a:t>
            </a:r>
            <a:r>
              <a:rPr lang="en-US" altLang="zh-CN" b="1" dirty="0"/>
              <a:t>Flow Class</a:t>
            </a:r>
            <a:endParaRPr lang="en-US" altLang="zh-CN" sz="500" dirty="0"/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 Obvious </a:t>
            </a:r>
            <a:r>
              <a:rPr lang="en-US" altLang="zh-CN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cluster structures</a:t>
            </a:r>
            <a:r>
              <a:rPr lang="en-US" altLang="zh-CN" sz="2400" dirty="0">
                <a:solidFill>
                  <a:schemeClr val="tx1"/>
                </a:solidFill>
              </a:rPr>
              <a:t> in TAGs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Link pattern</a:t>
            </a:r>
            <a:r>
              <a:rPr lang="en-US" altLang="zh-CN" sz="2400" dirty="0"/>
              <a:t> provides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add. info. </a:t>
            </a:r>
            <a:r>
              <a:rPr lang="en-US" altLang="zh-CN" sz="2400" b="1" dirty="0"/>
              <a:t>beyond </a:t>
            </a:r>
            <a:r>
              <a:rPr lang="en-US" altLang="zh-CN" sz="2400" b="1" dirty="0">
                <a:solidFill>
                  <a:srgbClr val="0070C0"/>
                </a:solidFill>
              </a:rPr>
              <a:t>stat. feat.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</a:rPr>
              <a:t> C</a:t>
            </a:r>
            <a:r>
              <a:rPr lang="en-US" altLang="zh-CN" sz="2400" dirty="0"/>
              <a:t>an be fully utilized to </a:t>
            </a:r>
            <a:r>
              <a:rPr lang="en-US" altLang="zh-CN" sz="2400" b="1" dirty="0"/>
              <a:t>improve flow classification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74FF53-4B77-4327-8296-1A7157A471C2}"/>
              </a:ext>
            </a:extLst>
          </p:cNvPr>
          <p:cNvGrpSpPr/>
          <p:nvPr/>
        </p:nvGrpSpPr>
        <p:grpSpPr>
          <a:xfrm>
            <a:off x="7071900" y="2169051"/>
            <a:ext cx="4940587" cy="2520504"/>
            <a:chOff x="7147056" y="2181577"/>
            <a:chExt cx="4940587" cy="252050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12E3782-44E1-446A-B5CB-E9E26DBDB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7056" y="2581687"/>
              <a:ext cx="4940587" cy="212039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7F1CA1B-787D-4B4F-8EB3-57007724AEA4}"/>
                </a:ext>
              </a:extLst>
            </p:cNvPr>
            <p:cNvSpPr txBox="1"/>
            <p:nvPr/>
          </p:nvSpPr>
          <p:spPr>
            <a:xfrm>
              <a:off x="7147056" y="2181577"/>
              <a:ext cx="479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e.g., Two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sampled TAGs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the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ISP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dataset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095861"/>
      </p:ext>
    </p:extLst>
  </p:cSld>
  <p:clrMapOvr>
    <a:masterClrMapping/>
  </p:clrMapOvr>
  <p:transition advTm="9309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Motivation (</a:t>
            </a:r>
            <a:r>
              <a:rPr lang="en-US" altLang="zh-CN" sz="3800" dirty="0" err="1"/>
              <a:t>Cont</a:t>
            </a:r>
            <a:r>
              <a:rPr lang="en-US" altLang="zh-CN" sz="3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8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127759"/>
            <a:ext cx="10515600" cy="4646739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/>
              <a:t> About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Zero-Day Traffic</a:t>
            </a:r>
          </a:p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/>
              <a:t> Inspired from other research communities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Segmentation</a:t>
            </a:r>
            <a:r>
              <a:rPr lang="en-US" altLang="zh-CN" sz="2400" dirty="0"/>
              <a:t> </a:t>
            </a:r>
            <a:r>
              <a:rPr lang="en-US" altLang="zh-CN" sz="1800" dirty="0"/>
              <a:t>(CV)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Image segmentation &amp; semantic annotation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1000" dirty="0"/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Community Detection </a:t>
            </a:r>
            <a:r>
              <a:rPr lang="en-US" altLang="zh-CN" sz="1800" dirty="0"/>
              <a:t>(KDD &amp; Net. Aly.)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Community detection &amp; description generation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In </a:t>
            </a:r>
            <a:r>
              <a:rPr lang="en-US" altLang="zh-CN" b="1" dirty="0"/>
              <a:t>attributed networks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/>
              <a:t> Unsupervised co-clustering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Reveal the network’s </a:t>
            </a:r>
            <a:r>
              <a:rPr lang="en-US" altLang="zh-CN" b="1" dirty="0"/>
              <a:t>deep semantic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1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4AD58C-1FE7-4080-AC7B-4D42562D2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98" y="1396272"/>
            <a:ext cx="5042259" cy="16092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E2CE7C-752E-4021-9562-0C90C5805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67" y="3042076"/>
            <a:ext cx="4430202" cy="31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1226"/>
      </p:ext>
    </p:extLst>
  </p:cSld>
  <p:clrMapOvr>
    <a:masterClrMapping/>
  </p:clrMapOvr>
  <p:transition advTm="9309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Motivation (</a:t>
            </a:r>
            <a:r>
              <a:rPr lang="en-US" altLang="zh-CN" sz="3800" dirty="0" err="1"/>
              <a:t>Cont</a:t>
            </a:r>
            <a:r>
              <a:rPr lang="en-US" altLang="zh-CN" sz="3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9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127759"/>
            <a:ext cx="10515600" cy="4646739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/>
              <a:t> About Zero-Day Traffic (</a:t>
            </a:r>
            <a:r>
              <a:rPr lang="en-US" altLang="zh-CN" sz="2800" b="1" dirty="0" err="1"/>
              <a:t>Cont</a:t>
            </a:r>
            <a:r>
              <a:rPr lang="en-US" altLang="zh-CN" sz="2800" b="1" dirty="0"/>
              <a:t>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/>
              <a:t>Labels</a:t>
            </a:r>
            <a:r>
              <a:rPr lang="en-US" altLang="zh-CN" sz="2400" dirty="0"/>
              <a:t> in </a:t>
            </a:r>
            <a:r>
              <a:rPr lang="en-US" altLang="zh-CN" sz="2400" b="1" dirty="0"/>
              <a:t>training data </a:t>
            </a:r>
            <a:r>
              <a:rPr lang="en-US" altLang="zh-CN" sz="2400" dirty="0"/>
              <a:t>for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</a:t>
            </a:r>
            <a:r>
              <a:rPr lang="en-US" altLang="zh-CN" sz="2400" b="1" dirty="0"/>
              <a:t> classification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Semantic &amp; knowledge in the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 long period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Manually inspected</a:t>
            </a:r>
            <a:r>
              <a:rPr lang="en-US" altLang="zh-CN" sz="2400" dirty="0"/>
              <a:t> by experts 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Semantic Description</a:t>
            </a:r>
            <a:r>
              <a:rPr lang="en-US" altLang="zh-CN" sz="2400" dirty="0"/>
              <a:t> via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</a:t>
            </a:r>
            <a:r>
              <a:rPr lang="en-US" altLang="zh-CN" sz="2400" b="1" dirty="0"/>
              <a:t> clustering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Semantic &amp; knowledge even in a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time window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Automatically generated</a:t>
            </a:r>
            <a:r>
              <a:rPr lang="en-US" altLang="zh-CN" sz="2400" b="1" dirty="0"/>
              <a:t> !!!!!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 Our </a:t>
            </a:r>
            <a:r>
              <a:rPr lang="en-US" altLang="zh-CN" sz="2800" b="1" dirty="0"/>
              <a:t>Solution</a:t>
            </a:r>
            <a:r>
              <a:rPr lang="en-US" altLang="zh-CN" sz="2800" dirty="0"/>
              <a:t> to </a:t>
            </a:r>
            <a:r>
              <a:rPr lang="en-US" altLang="zh-CN" sz="2800" b="1" dirty="0"/>
              <a:t>zero-day traffic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Unsupervised</a:t>
            </a:r>
            <a:r>
              <a:rPr lang="en-US" altLang="zh-CN" sz="2400" dirty="0"/>
              <a:t> Flow </a:t>
            </a:r>
            <a:r>
              <a:rPr lang="en-US" altLang="zh-CN" sz="2400" b="1" dirty="0"/>
              <a:t>Clustering</a:t>
            </a:r>
            <a:r>
              <a:rPr lang="en-US" altLang="zh-CN" sz="2400" dirty="0"/>
              <a:t> &amp; </a:t>
            </a:r>
            <a:r>
              <a:rPr lang="en-US" altLang="zh-CN" sz="2400" b="1" dirty="0"/>
              <a:t>Profiling</a:t>
            </a:r>
          </a:p>
          <a:p>
            <a:pPr lvl="1"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With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Stat. Feat.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/>
              <a:t>&amp;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Patterns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D153DE-E679-4ABA-990F-8EA75A6EA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540" y="1617148"/>
            <a:ext cx="479451" cy="4813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EE690F-F4F9-4682-BB70-3C2706A7C2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82" y="2965328"/>
            <a:ext cx="479450" cy="485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9B52FE-94FB-47A0-9B83-7ABCCE5142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83" y="4265292"/>
            <a:ext cx="442586" cy="46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7352"/>
      </p:ext>
    </p:extLst>
  </p:cSld>
  <p:clrMapOvr>
    <a:masterClrMapping/>
  </p:clrMapOvr>
  <p:transition advTm="93094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16612</TotalTime>
  <Words>1630</Words>
  <Application>Microsoft Office PowerPoint</Application>
  <PresentationFormat>宽屏</PresentationFormat>
  <Paragraphs>271</Paragraphs>
  <Slides>24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主题</vt:lpstr>
      <vt:lpstr>Equation</vt:lpstr>
      <vt:lpstr>Towards a Profiling View for Unsupervised Traffic Classification by Exploring the Statistic Features and Link Patterns </vt:lpstr>
      <vt:lpstr>Outline</vt:lpstr>
      <vt:lpstr>Motivation</vt:lpstr>
      <vt:lpstr>Motivation</vt:lpstr>
      <vt:lpstr>Motivation (Cont)</vt:lpstr>
      <vt:lpstr>Motivation (Cont)</vt:lpstr>
      <vt:lpstr>Motivation (Cont)</vt:lpstr>
      <vt:lpstr>Motivation (Cont)</vt:lpstr>
      <vt:lpstr>Motivation (Cont)</vt:lpstr>
      <vt:lpstr>Problem Definition</vt:lpstr>
      <vt:lpstr>Problem Definition</vt:lpstr>
      <vt:lpstr>Methodology</vt:lpstr>
      <vt:lpstr>Methodology</vt:lpstr>
      <vt:lpstr>Methodology (Cont)</vt:lpstr>
      <vt:lpstr>Methodology (Cont)</vt:lpstr>
      <vt:lpstr>Methodology (Cont)</vt:lpstr>
      <vt:lpstr>Methodology (Cont)</vt:lpstr>
      <vt:lpstr>Experimental Evaluation</vt:lpstr>
      <vt:lpstr>Experimental Evaluation</vt:lpstr>
      <vt:lpstr>Experimental Evaluation (Cont)</vt:lpstr>
      <vt:lpstr>Experimental Evaluation</vt:lpstr>
      <vt:lpstr>Conclusion</vt:lpstr>
      <vt:lpstr>Conclusion</vt:lpstr>
      <vt:lpstr>Towards a Profiling View for Unsupervised Traffic Classification by Exploring the Statistic Features and Link Patterns 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TCP Responsiveness with Connection History in Data Center Networks</dc:title>
  <dc:creator>微软用户</dc:creator>
  <cp:lastModifiedBy>Q Men</cp:lastModifiedBy>
  <cp:revision>2501</cp:revision>
  <dcterms:created xsi:type="dcterms:W3CDTF">2016-05-09T11:41:00Z</dcterms:created>
  <dcterms:modified xsi:type="dcterms:W3CDTF">2021-11-01T03:52:44Z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