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7" r:id="rId4"/>
    <p:sldId id="328" r:id="rId5"/>
    <p:sldId id="353" r:id="rId6"/>
    <p:sldId id="335" r:id="rId7"/>
    <p:sldId id="336" r:id="rId8"/>
    <p:sldId id="332" r:id="rId9"/>
    <p:sldId id="354" r:id="rId10"/>
    <p:sldId id="337" r:id="rId11"/>
    <p:sldId id="333" r:id="rId12"/>
    <p:sldId id="355" r:id="rId13"/>
    <p:sldId id="356" r:id="rId14"/>
    <p:sldId id="352" r:id="rId15"/>
    <p:sldId id="342" r:id="rId16"/>
    <p:sldId id="344" r:id="rId17"/>
    <p:sldId id="346" r:id="rId18"/>
    <p:sldId id="348" r:id="rId19"/>
    <p:sldId id="349" r:id="rId20"/>
    <p:sldId id="350" r:id="rId21"/>
    <p:sldId id="3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9933" autoAdjust="0"/>
  </p:normalViewPr>
  <p:slideViewPr>
    <p:cSldViewPr snapToGrid="0">
      <p:cViewPr varScale="1">
        <p:scale>
          <a:sx n="60" d="100"/>
          <a:sy n="60" d="100"/>
        </p:scale>
        <p:origin x="652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2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29C0-71D1-425C-A44E-F3D57A076969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F0C6-C43A-4AD3-9D24-3E1D7F83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14FFF-78B8-4653-9230-B587D77A6044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AFE9-7E4D-4BB1-8FB6-359BAE9DA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8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7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6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1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4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2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2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7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76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4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5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4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73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9AFE9-7E4D-4BB1-8FB6-359BAE9DAA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68383" y="947584"/>
            <a:ext cx="767255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466850" y="6488668"/>
            <a:ext cx="37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ICNLAB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SECE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Peking University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实验室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1466850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83" y="256082"/>
            <a:ext cx="10515600" cy="582459"/>
          </a:xfrm>
        </p:spPr>
        <p:txBody>
          <a:bodyPr>
            <a:noAutofit/>
          </a:bodyPr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05185" y="6481445"/>
            <a:ext cx="1186815" cy="365125"/>
          </a:xfrm>
        </p:spPr>
        <p:txBody>
          <a:bodyPr/>
          <a:lstStyle>
            <a:lvl1pPr>
              <a:defRPr sz="2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defRPr>
            </a:lvl1pPr>
          </a:lstStyle>
          <a:p>
            <a:fld id="{9571118C-CC21-4CA8-A4A3-CD56A272538E}" type="slidenum">
              <a:rPr lang="zh-CN" altLang="en-US" smtClean="0"/>
              <a:t>‹#›</a:t>
            </a:fld>
            <a:r>
              <a:rPr lang="en-US" altLang="zh-CN" dirty="0"/>
              <a:t>/28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68383" y="947584"/>
            <a:ext cx="767255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实验室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1466850" cy="8382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466850" y="6481445"/>
            <a:ext cx="3743325" cy="36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ICNLAB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SECE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Peking University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118C-CC21-4CA8-A4A3-CD56A27253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221" y="1876098"/>
            <a:ext cx="11636828" cy="2387600"/>
          </a:xfrm>
        </p:spPr>
        <p:txBody>
          <a:bodyPr anchor="ctr">
            <a:norm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Interpretable Link Communities with User Interactions and Messages in Social Networks</a:t>
            </a:r>
            <a:b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248390" y="3627192"/>
            <a:ext cx="9694490" cy="489456"/>
          </a:xfrm>
        </p:spPr>
        <p:txBody>
          <a:bodyPr>
            <a:normAutofit/>
          </a:bodyPr>
          <a:lstStyle/>
          <a:p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 Qin</a:t>
            </a:r>
            <a:r>
              <a:rPr lang="en-US" altLang="zh-CN" sz="28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1,2,#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 Li</a:t>
            </a:r>
            <a:r>
              <a:rPr lang="en-US" altLang="zh-CN" sz="28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1,2,#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Kai Lei</a:t>
            </a:r>
            <a:r>
              <a:rPr lang="en-US" altLang="zh-CN" sz="28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</a:p>
        </p:txBody>
      </p:sp>
      <p:sp>
        <p:nvSpPr>
          <p:cNvPr id="10" name="副标题 7"/>
          <p:cNvSpPr txBox="1"/>
          <p:nvPr/>
        </p:nvSpPr>
        <p:spPr>
          <a:xfrm>
            <a:off x="9452033" y="6308483"/>
            <a:ext cx="2739967" cy="523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2019-12-16 (Mon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95388" y="4255311"/>
            <a:ext cx="8800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aseline="30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ICNLAB, SECE, Peking University 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(Shenzhen Graduate School)</a:t>
            </a:r>
            <a:endParaRPr lang="zh-CN" altLang="en-US" sz="2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aseline="30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PCL Research Center of Networks and Communications, Peng Cheng Lab</a:t>
            </a:r>
          </a:p>
        </p:txBody>
      </p:sp>
      <p:pic>
        <p:nvPicPr>
          <p:cNvPr id="4" name="图片 3" descr="北大深研院logo"/>
          <p:cNvPicPr>
            <a:picLocks noChangeAspect="1"/>
          </p:cNvPicPr>
          <p:nvPr/>
        </p:nvPicPr>
        <p:blipFill>
          <a:blip r:embed="rId3"/>
          <a:srcRect t="33461" r="44661" b="15064"/>
          <a:stretch>
            <a:fillRect/>
          </a:stretch>
        </p:blipFill>
        <p:spPr>
          <a:xfrm>
            <a:off x="4979936" y="5359615"/>
            <a:ext cx="2231401" cy="701690"/>
          </a:xfrm>
          <a:prstGeom prst="rect">
            <a:avLst/>
          </a:prstGeom>
        </p:spPr>
      </p:pic>
    </p:spTree>
  </p:cSld>
  <p:clrMapOvr>
    <a:masterClrMapping/>
  </p:clrMapOvr>
  <p:transition advTm="6089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4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Methodology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11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12257"/>
            <a:ext cx="10515600" cy="5186412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 The SLCD Model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Probability view</a:t>
            </a:r>
            <a:r>
              <a:rPr lang="en-US" altLang="zh-CN" sz="2000" dirty="0">
                <a:solidFill>
                  <a:schemeClr val="tx1"/>
                </a:solidFill>
              </a:rPr>
              <a:t> of </a:t>
            </a:r>
            <a:r>
              <a:rPr lang="en-US" altLang="zh-CN" sz="2000" b="1" dirty="0">
                <a:solidFill>
                  <a:schemeClr val="tx1"/>
                </a:solidFill>
              </a:rPr>
              <a:t>non-negative matrix factorization</a:t>
            </a:r>
            <a:r>
              <a:rPr lang="en-US" altLang="zh-CN" sz="2000" dirty="0">
                <a:solidFill>
                  <a:schemeClr val="tx1"/>
                </a:solidFill>
              </a:rPr>
              <a:t> (</a:t>
            </a:r>
            <a:r>
              <a:rPr lang="en-US" altLang="zh-CN" sz="2000" dirty="0"/>
              <a:t>NMF) </a:t>
            </a:r>
            <a:r>
              <a:rPr lang="en-US" altLang="zh-CN" sz="1600" dirty="0"/>
              <a:t>[Lee et al. Nature]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e.g.,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Modeling Network Topology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Network with </a:t>
            </a:r>
            <a:r>
              <a:rPr lang="en-US" altLang="zh-CN" sz="2000" i="1" dirty="0">
                <a:solidFill>
                  <a:schemeClr val="tx1"/>
                </a:solidFill>
              </a:rPr>
              <a:t>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nodes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edges</a:t>
            </a:r>
            <a:r>
              <a:rPr lang="en-US" altLang="zh-CN" sz="2000" dirty="0">
                <a:solidFill>
                  <a:schemeClr val="tx1"/>
                </a:solidFill>
              </a:rPr>
              <a:t> &amp; </a:t>
            </a:r>
            <a:r>
              <a:rPr lang="en-US" altLang="zh-CN" sz="2000" i="1" dirty="0">
                <a:solidFill>
                  <a:schemeClr val="tx1"/>
                </a:solidFill>
              </a:rPr>
              <a:t>K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topology clusters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Network topology</a:t>
            </a:r>
            <a:r>
              <a:rPr lang="en-US" altLang="zh-CN" sz="2000" dirty="0"/>
              <a:t>: </a:t>
            </a:r>
            <a:r>
              <a:rPr lang="en-US" altLang="zh-CN" sz="2000" b="1" dirty="0"/>
              <a:t>link structure matrix</a:t>
            </a:r>
            <a:r>
              <a:rPr lang="en-US" altLang="zh-CN" sz="2000" dirty="0"/>
              <a:t>: </a:t>
            </a:r>
            <a:r>
              <a:rPr lang="en-US" altLang="zh-CN" sz="2000" b="1" dirty="0"/>
              <a:t>B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M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u="sng" dirty="0" err="1"/>
              <a:t>B</a:t>
            </a:r>
            <a:r>
              <a:rPr lang="en-US" altLang="zh-CN" sz="2000" i="1" u="sng" baseline="-25000" dirty="0" err="1"/>
              <a:t>li</a:t>
            </a:r>
            <a:r>
              <a:rPr lang="en-US" altLang="zh-CN" sz="2000" u="sng" dirty="0"/>
              <a:t> = 1 if </a:t>
            </a:r>
            <a:r>
              <a:rPr lang="en-US" altLang="zh-CN" sz="2000" i="1" u="sng" dirty="0"/>
              <a:t>v</a:t>
            </a:r>
            <a:r>
              <a:rPr lang="en-US" altLang="zh-CN" sz="2000" i="1" u="sng" baseline="-25000" dirty="0"/>
              <a:t>i</a:t>
            </a:r>
            <a:r>
              <a:rPr lang="en-US" altLang="zh-CN" sz="2000" u="sng" dirty="0"/>
              <a:t> is an </a:t>
            </a:r>
            <a:r>
              <a:rPr lang="en-US" altLang="zh-CN" sz="2000" b="1" u="sng" dirty="0"/>
              <a:t>end node</a:t>
            </a:r>
            <a:r>
              <a:rPr lang="en-US" altLang="zh-CN" sz="2000" u="sng" dirty="0"/>
              <a:t> of </a:t>
            </a:r>
            <a:r>
              <a:rPr lang="en-US" altLang="zh-CN" sz="2000" b="1" u="sng" dirty="0"/>
              <a:t>edge</a:t>
            </a:r>
            <a:r>
              <a:rPr lang="en-US" altLang="zh-CN" sz="2000" u="sng" dirty="0"/>
              <a:t> </a:t>
            </a:r>
            <a:r>
              <a:rPr lang="en-US" altLang="zh-CN" sz="2000" i="1" u="sng" dirty="0"/>
              <a:t>e</a:t>
            </a:r>
            <a:r>
              <a:rPr lang="en-US" altLang="zh-CN" sz="2000" i="1" u="sng" baseline="-25000" dirty="0"/>
              <a:t>l</a:t>
            </a:r>
            <a:r>
              <a:rPr lang="en-US" altLang="zh-CN" sz="2000" u="sng" dirty="0"/>
              <a:t>; </a:t>
            </a:r>
            <a:r>
              <a:rPr lang="en-US" altLang="zh-CN" sz="2000" b="1" u="sng" dirty="0" err="1"/>
              <a:t>B</a:t>
            </a:r>
            <a:r>
              <a:rPr lang="en-US" altLang="zh-CN" sz="2000" i="1" u="sng" baseline="-25000" dirty="0" err="1"/>
              <a:t>li</a:t>
            </a:r>
            <a:r>
              <a:rPr lang="en-US" altLang="zh-CN" sz="2000" u="sng" dirty="0"/>
              <a:t> = 0 otherwise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/>
              <a:t>E</a:t>
            </a:r>
            <a:r>
              <a:rPr lang="en-US" altLang="zh-CN" sz="2000" b="1" dirty="0">
                <a:solidFill>
                  <a:schemeClr val="tx1"/>
                </a:solidFill>
              </a:rPr>
              <a:t>dge partition</a:t>
            </a:r>
            <a:r>
              <a:rPr lang="en-US" altLang="zh-CN" sz="2000" dirty="0">
                <a:solidFill>
                  <a:schemeClr val="tx1"/>
                </a:solidFill>
              </a:rPr>
              <a:t>: </a:t>
            </a:r>
            <a:r>
              <a:rPr lang="en-US" altLang="zh-CN" sz="2000" b="1" dirty="0">
                <a:solidFill>
                  <a:schemeClr val="tx1"/>
                </a:solidFill>
              </a:rPr>
              <a:t>link membership matrix</a:t>
            </a:r>
            <a:r>
              <a:rPr lang="en-US" altLang="zh-CN" sz="2000" dirty="0">
                <a:solidFill>
                  <a:schemeClr val="tx1"/>
                </a:solidFill>
              </a:rPr>
              <a:t>: </a:t>
            </a:r>
            <a:r>
              <a:rPr lang="en-US" altLang="zh-CN" sz="2000" b="1" dirty="0">
                <a:solidFill>
                  <a:schemeClr val="tx1"/>
                </a:solidFill>
              </a:rPr>
              <a:t>X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K</a:t>
            </a:r>
            <a:r>
              <a:rPr lang="en-US" altLang="zh-CN" sz="2000" baseline="30000" dirty="0"/>
              <a:t>1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u="sng" dirty="0" err="1">
                <a:solidFill>
                  <a:schemeClr val="tx1"/>
                </a:solidFill>
              </a:rPr>
              <a:t>X</a:t>
            </a:r>
            <a:r>
              <a:rPr lang="en-US" altLang="zh-CN" sz="2000" i="1" u="sng" baseline="-25000" dirty="0" err="1">
                <a:solidFill>
                  <a:schemeClr val="tx1"/>
                </a:solidFill>
              </a:rPr>
              <a:t>lr</a:t>
            </a:r>
            <a:r>
              <a:rPr lang="en-US" altLang="zh-CN" sz="2000" u="sng" dirty="0"/>
              <a:t>: propensity that </a:t>
            </a:r>
            <a:r>
              <a:rPr lang="en-US" altLang="zh-CN" sz="2000" b="1" u="sng" dirty="0"/>
              <a:t>edge</a:t>
            </a:r>
            <a:r>
              <a:rPr lang="en-US" altLang="zh-CN" sz="2000" u="sng" dirty="0"/>
              <a:t> </a:t>
            </a:r>
            <a:r>
              <a:rPr lang="en-US" altLang="zh-CN" sz="2000" i="1" u="sng" dirty="0"/>
              <a:t>e</a:t>
            </a:r>
            <a:r>
              <a:rPr lang="en-US" altLang="zh-CN" sz="2000" i="1" u="sng" baseline="-25000" dirty="0"/>
              <a:t>l</a:t>
            </a:r>
            <a:r>
              <a:rPr lang="en-US" altLang="zh-CN" sz="2000" u="sng" dirty="0"/>
              <a:t> belongs to </a:t>
            </a:r>
            <a:r>
              <a:rPr lang="en-US" altLang="zh-CN" sz="2000" b="1" u="sng" dirty="0"/>
              <a:t>topo. cluster</a:t>
            </a:r>
            <a:r>
              <a:rPr lang="en-US" altLang="zh-CN" sz="2000" u="sng" dirty="0"/>
              <a:t> </a:t>
            </a:r>
            <a:r>
              <a:rPr lang="en-US" altLang="zh-CN" sz="2000" i="1" u="sng" dirty="0"/>
              <a:t>R</a:t>
            </a:r>
            <a:r>
              <a:rPr lang="en-US" altLang="zh-CN" sz="2000" i="1" u="sng" baseline="-25000" dirty="0"/>
              <a:t>r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N</a:t>
            </a:r>
            <a:r>
              <a:rPr lang="en-US" altLang="zh-CN" sz="2000" b="1" dirty="0"/>
              <a:t>ode partition</a:t>
            </a:r>
            <a:r>
              <a:rPr lang="en-US" altLang="zh-CN" sz="2000" dirty="0"/>
              <a:t>: </a:t>
            </a:r>
            <a:r>
              <a:rPr lang="en-US" altLang="zh-CN" sz="2000" b="1" dirty="0"/>
              <a:t>node membership matrix</a:t>
            </a:r>
            <a:r>
              <a:rPr lang="en-US" altLang="zh-CN" sz="2000" dirty="0"/>
              <a:t>: </a:t>
            </a:r>
            <a:r>
              <a:rPr lang="en-US" altLang="zh-CN" sz="2000" b="1" dirty="0"/>
              <a:t>Y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M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K</a:t>
            </a:r>
            <a:r>
              <a:rPr lang="en-US" altLang="zh-CN" sz="2000" baseline="30000" dirty="0"/>
              <a:t>1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u="sng" dirty="0">
                <a:solidFill>
                  <a:schemeClr val="tx1"/>
                </a:solidFill>
              </a:rPr>
              <a:t>Y</a:t>
            </a:r>
            <a:r>
              <a:rPr lang="en-US" altLang="zh-CN" sz="2000" i="1" u="sng" baseline="-25000" dirty="0">
                <a:solidFill>
                  <a:schemeClr val="tx1"/>
                </a:solidFill>
              </a:rPr>
              <a:t>ir</a:t>
            </a:r>
            <a:r>
              <a:rPr lang="en-US" altLang="zh-CN" sz="2000" u="sng" dirty="0">
                <a:solidFill>
                  <a:schemeClr val="tx1"/>
                </a:solidFill>
              </a:rPr>
              <a:t>: propensity that </a:t>
            </a:r>
            <a:r>
              <a:rPr lang="en-US" altLang="zh-CN" sz="2000" b="1" u="sng" dirty="0">
                <a:solidFill>
                  <a:schemeClr val="tx1"/>
                </a:solidFill>
              </a:rPr>
              <a:t>node</a:t>
            </a:r>
            <a:r>
              <a:rPr lang="en-US" altLang="zh-CN" sz="2000" u="sng" dirty="0">
                <a:solidFill>
                  <a:schemeClr val="tx1"/>
                </a:solidFill>
              </a:rPr>
              <a:t> </a:t>
            </a:r>
            <a:r>
              <a:rPr lang="en-US" altLang="zh-CN" sz="2000" i="1" u="sng" dirty="0">
                <a:solidFill>
                  <a:schemeClr val="tx1"/>
                </a:solidFill>
              </a:rPr>
              <a:t>v</a:t>
            </a:r>
            <a:r>
              <a:rPr lang="en-US" altLang="zh-CN" sz="2000" i="1" u="sng" baseline="-25000" dirty="0">
                <a:solidFill>
                  <a:schemeClr val="tx1"/>
                </a:solidFill>
              </a:rPr>
              <a:t>i</a:t>
            </a:r>
            <a:r>
              <a:rPr lang="en-US" altLang="zh-CN" sz="2000" u="sng" dirty="0">
                <a:solidFill>
                  <a:schemeClr val="tx1"/>
                </a:solidFill>
              </a:rPr>
              <a:t> belongs to </a:t>
            </a:r>
            <a:r>
              <a:rPr lang="en-US" altLang="zh-CN" sz="2000" b="1" u="sng" dirty="0">
                <a:solidFill>
                  <a:schemeClr val="tx1"/>
                </a:solidFill>
              </a:rPr>
              <a:t>topo. </a:t>
            </a:r>
            <a:r>
              <a:rPr lang="en-US" altLang="zh-CN" sz="2000" b="1" u="sng" dirty="0"/>
              <a:t>c</a:t>
            </a:r>
            <a:r>
              <a:rPr lang="en-US" altLang="zh-CN" sz="2000" b="1" u="sng" dirty="0">
                <a:solidFill>
                  <a:schemeClr val="tx1"/>
                </a:solidFill>
              </a:rPr>
              <a:t>luster</a:t>
            </a:r>
            <a:r>
              <a:rPr lang="en-US" altLang="zh-CN" sz="2000" u="sng" dirty="0">
                <a:solidFill>
                  <a:schemeClr val="tx1"/>
                </a:solidFill>
              </a:rPr>
              <a:t> </a:t>
            </a:r>
            <a:r>
              <a:rPr lang="en-US" altLang="zh-CN" sz="2000" i="1" u="sng" dirty="0">
                <a:solidFill>
                  <a:schemeClr val="tx1"/>
                </a:solidFill>
              </a:rPr>
              <a:t>R</a:t>
            </a:r>
            <a:r>
              <a:rPr lang="en-US" altLang="zh-CN" sz="2000" i="1" u="sng" baseline="-25000" dirty="0">
                <a:solidFill>
                  <a:schemeClr val="tx1"/>
                </a:solidFill>
              </a:rPr>
              <a:t>r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l-GR" altLang="zh-CN" sz="2000" u="sng" dirty="0"/>
              <a:t>Σ</a:t>
            </a:r>
            <a:r>
              <a:rPr lang="en-US" altLang="zh-CN" sz="2000" i="1" u="sng" baseline="-25000" dirty="0" err="1"/>
              <a:t>r</a:t>
            </a:r>
            <a:r>
              <a:rPr lang="en-US" altLang="zh-CN" sz="2000" b="1" u="sng" dirty="0" err="1"/>
              <a:t>X</a:t>
            </a:r>
            <a:r>
              <a:rPr lang="en-US" altLang="zh-CN" sz="2000" i="1" u="sng" baseline="-25000" dirty="0" err="1"/>
              <a:t>lr</a:t>
            </a:r>
            <a:r>
              <a:rPr lang="en-US" altLang="zh-CN" sz="2000" b="1" u="sng" dirty="0" err="1"/>
              <a:t>Y</a:t>
            </a:r>
            <a:r>
              <a:rPr lang="en-US" altLang="zh-CN" sz="2000" i="1" u="sng" baseline="-25000" dirty="0" err="1"/>
              <a:t>ir</a:t>
            </a:r>
            <a:r>
              <a:rPr lang="en-US" altLang="zh-CN" sz="2000" u="sng" dirty="0"/>
              <a:t>: propensity that </a:t>
            </a:r>
            <a:r>
              <a:rPr lang="en-US" altLang="zh-CN" sz="2000" i="1" u="sng" dirty="0"/>
              <a:t>v</a:t>
            </a:r>
            <a:r>
              <a:rPr lang="en-US" altLang="zh-CN" sz="2000" i="1" u="sng" baseline="-25000" dirty="0"/>
              <a:t>i</a:t>
            </a:r>
            <a:r>
              <a:rPr lang="en-US" altLang="zh-CN" sz="2000" u="sng" dirty="0"/>
              <a:t> is an </a:t>
            </a:r>
            <a:r>
              <a:rPr lang="en-US" altLang="zh-CN" sz="2000" b="1" u="sng" dirty="0"/>
              <a:t>end node</a:t>
            </a:r>
            <a:r>
              <a:rPr lang="en-US" altLang="zh-CN" sz="2000" u="sng" dirty="0"/>
              <a:t> of </a:t>
            </a:r>
            <a:r>
              <a:rPr lang="en-US" altLang="zh-CN" sz="2000" b="1" u="sng" dirty="0"/>
              <a:t>edge</a:t>
            </a:r>
            <a:r>
              <a:rPr lang="en-US" altLang="zh-CN" sz="2000" u="sng" dirty="0"/>
              <a:t> </a:t>
            </a:r>
            <a:r>
              <a:rPr lang="en-US" altLang="zh-CN" sz="2000" i="1" u="sng" dirty="0"/>
              <a:t>e</a:t>
            </a:r>
            <a:r>
              <a:rPr lang="en-US" altLang="zh-CN" sz="2000" i="1" u="sng" baseline="-25000" dirty="0"/>
              <a:t>l</a:t>
            </a:r>
            <a:endParaRPr lang="en-US" altLang="zh-CN" sz="2000" u="sng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u="sng" dirty="0">
                <a:solidFill>
                  <a:schemeClr val="accent1">
                    <a:lumMod val="75000"/>
                  </a:schemeClr>
                </a:solidFill>
              </a:rPr>
              <a:t>Fit </a:t>
            </a:r>
            <a:r>
              <a:rPr lang="en-US" altLang="zh-CN" sz="2000" b="1" u="sng" dirty="0">
                <a:solidFill>
                  <a:schemeClr val="accent1">
                    <a:lumMod val="75000"/>
                  </a:schemeClr>
                </a:solidFill>
              </a:rPr>
              <a:t>XY</a:t>
            </a:r>
            <a:r>
              <a:rPr lang="en-US" altLang="zh-CN" sz="2000" u="sng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altLang="zh-CN" sz="2000" b="1" u="sng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!!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195800-6CC0-4123-9833-8FCB8D0BF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76724"/>
              </p:ext>
            </p:extLst>
          </p:nvPr>
        </p:nvGraphicFramePr>
        <p:xfrm>
          <a:off x="1979394" y="1789849"/>
          <a:ext cx="3515829" cy="53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9" name="Equation" r:id="rId4" imgW="2400120" imgH="368280" progId="Equation.DSMT4">
                  <p:embed/>
                </p:oleObj>
              </mc:Choice>
              <mc:Fallback>
                <p:oleObj name="Equation" r:id="rId4" imgW="24001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394" y="1789849"/>
                        <a:ext cx="3515829" cy="539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9369F39-9A0C-4984-ACB5-825B4572C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64807"/>
              </p:ext>
            </p:extLst>
          </p:nvPr>
        </p:nvGraphicFramePr>
        <p:xfrm>
          <a:off x="8868116" y="3398689"/>
          <a:ext cx="3192688" cy="99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0" name="Equation" r:id="rId6" imgW="1879560" imgH="583920" progId="Equation.DSMT4">
                  <p:embed/>
                </p:oleObj>
              </mc:Choice>
              <mc:Fallback>
                <p:oleObj name="Equation" r:id="rId6" imgW="1879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8116" y="3398689"/>
                        <a:ext cx="3192688" cy="994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BC70C0E-FAF5-4D1C-BCFA-15BE281D4A19}"/>
              </a:ext>
            </a:extLst>
          </p:cNvPr>
          <p:cNvSpPr txBox="1"/>
          <p:nvPr/>
        </p:nvSpPr>
        <p:spPr>
          <a:xfrm>
            <a:off x="8868116" y="4675714"/>
            <a:ext cx="2137069" cy="707886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link-based topology clusters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7C7451-2B6F-44E3-A138-E686EF2DFDF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66035" y="3804732"/>
            <a:ext cx="770616" cy="87098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1285FC-9A36-41F4-9298-724320CB154A}"/>
              </a:ext>
            </a:extLst>
          </p:cNvPr>
          <p:cNvSpPr txBox="1"/>
          <p:nvPr/>
        </p:nvSpPr>
        <p:spPr>
          <a:xfrm>
            <a:off x="8868116" y="3028890"/>
            <a:ext cx="126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26316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Methodology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12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35137"/>
            <a:ext cx="10515600" cy="5790247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/>
              <a:t>Modeling Edge-Induced Content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/>
              <a:t>Topic-enhanced multi-document summarization</a:t>
            </a:r>
            <a:endParaRPr lang="en-US" altLang="zh-CN" sz="20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/>
              <a:t>Observable distributions: </a:t>
            </a:r>
            <a:r>
              <a:rPr lang="en-US" altLang="zh-CN" sz="2000" i="1" dirty="0">
                <a:solidFill>
                  <a:schemeClr val="tx1"/>
                </a:solidFill>
              </a:rPr>
              <a:t>p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w</a:t>
            </a:r>
            <a:r>
              <a:rPr lang="en-US" altLang="zh-CN" sz="2000" dirty="0" err="1">
                <a:solidFill>
                  <a:schemeClr val="tx1"/>
                </a:solidFill>
              </a:rPr>
              <a:t>|</a:t>
            </a:r>
            <a:r>
              <a:rPr lang="en-US" altLang="zh-CN" sz="2000" i="1" dirty="0" err="1">
                <a:solidFill>
                  <a:schemeClr val="tx1"/>
                </a:solidFill>
              </a:rPr>
              <a:t>e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i="1" dirty="0">
                <a:solidFill>
                  <a:schemeClr val="tx1"/>
                </a:solidFill>
              </a:rPr>
              <a:t>p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</a:rPr>
              <a:t>|</a:t>
            </a:r>
            <a:r>
              <a:rPr lang="en-US" altLang="zh-CN" sz="2000" i="1" dirty="0" err="1">
                <a:solidFill>
                  <a:schemeClr val="tx1"/>
                </a:solidFill>
              </a:rPr>
              <a:t>c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Distributions </a:t>
            </a:r>
            <a:r>
              <a:rPr lang="en-US" altLang="zh-CN" sz="2000" dirty="0"/>
              <a:t>to be </a:t>
            </a:r>
            <a:r>
              <a:rPr lang="en-US" altLang="zh-CN" sz="2000" b="1" dirty="0"/>
              <a:t>inferred: </a:t>
            </a:r>
            <a:r>
              <a:rPr lang="en-US" altLang="zh-CN" sz="2000" i="1" dirty="0">
                <a:solidFill>
                  <a:schemeClr val="tx1"/>
                </a:solidFill>
              </a:rPr>
              <a:t>p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c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</a:rPr>
              <a:t>|</a:t>
            </a:r>
            <a:r>
              <a:rPr lang="en-US" altLang="zh-CN" sz="2000" i="1" dirty="0" err="1">
                <a:solidFill>
                  <a:schemeClr val="tx1"/>
                </a:solidFill>
              </a:rPr>
              <a:t>L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i="1" dirty="0">
                <a:solidFill>
                  <a:schemeClr val="tx1"/>
                </a:solidFill>
              </a:rPr>
              <a:t>p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</a:rPr>
              <a:t>L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 err="1">
                <a:solidFill>
                  <a:schemeClr val="tx1"/>
                </a:solidFill>
              </a:rPr>
              <a:t>|</a:t>
            </a:r>
            <a:r>
              <a:rPr lang="en-US" altLang="zh-CN" sz="2000" i="1" dirty="0" err="1">
                <a:solidFill>
                  <a:schemeClr val="tx1"/>
                </a:solidFill>
              </a:rPr>
              <a:t>e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Transforming to equivalent </a:t>
            </a:r>
            <a:r>
              <a:rPr lang="en-US" altLang="zh-CN" sz="2000" b="1" dirty="0"/>
              <a:t>NMF objective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Messages with </a:t>
            </a:r>
            <a:r>
              <a:rPr lang="en-US" altLang="zh-CN" sz="2000" i="1" dirty="0"/>
              <a:t>W</a:t>
            </a:r>
            <a:r>
              <a:rPr lang="en-US" altLang="zh-CN" sz="2000" dirty="0"/>
              <a:t> </a:t>
            </a:r>
            <a:r>
              <a:rPr lang="en-US" altLang="zh-CN" sz="2000" b="1" dirty="0"/>
              <a:t>words</a:t>
            </a:r>
            <a:r>
              <a:rPr lang="en-US" altLang="zh-CN" sz="2000" dirty="0"/>
              <a:t>, </a:t>
            </a:r>
            <a:r>
              <a:rPr lang="en-US" altLang="zh-CN" sz="2000" i="1" dirty="0"/>
              <a:t>S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sen.</a:t>
            </a:r>
            <a:r>
              <a:rPr lang="en-US" altLang="zh-CN" sz="2000" dirty="0"/>
              <a:t> &amp;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en-US" altLang="zh-CN" sz="2000" b="1" dirty="0"/>
              <a:t>cont. clusters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Link-word matrix</a:t>
            </a:r>
            <a:r>
              <a:rPr lang="en-US" altLang="zh-CN" sz="2000" dirty="0">
                <a:solidFill>
                  <a:schemeClr val="tx1"/>
                </a:solidFill>
              </a:rPr>
              <a:t>: </a:t>
            </a:r>
            <a:r>
              <a:rPr lang="en-US" altLang="zh-CN" sz="2000" b="1" dirty="0">
                <a:solidFill>
                  <a:schemeClr val="tx1"/>
                </a:solidFill>
              </a:rPr>
              <a:t>C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M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u="sng" dirty="0" err="1">
                <a:solidFill>
                  <a:schemeClr val="tx1"/>
                </a:solidFill>
              </a:rPr>
              <a:t>C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lw</a:t>
            </a:r>
            <a:r>
              <a:rPr lang="en-US" altLang="zh-CN" u="sng" dirty="0">
                <a:solidFill>
                  <a:schemeClr val="tx1"/>
                </a:solidFill>
              </a:rPr>
              <a:t>=1 if </a:t>
            </a:r>
            <a:r>
              <a:rPr lang="en-US" altLang="zh-CN" b="1" u="sng" dirty="0">
                <a:solidFill>
                  <a:schemeClr val="tx1"/>
                </a:solidFill>
              </a:rPr>
              <a:t>edge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i="1" u="sng" dirty="0">
                <a:solidFill>
                  <a:schemeClr val="tx1"/>
                </a:solidFill>
              </a:rPr>
              <a:t>e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l</a:t>
            </a:r>
            <a:r>
              <a:rPr lang="en-US" altLang="zh-CN" u="sng" dirty="0">
                <a:solidFill>
                  <a:schemeClr val="tx1"/>
                </a:solidFill>
              </a:rPr>
              <a:t> has </a:t>
            </a:r>
            <a:r>
              <a:rPr lang="en-US" altLang="zh-CN" b="1" u="sng" dirty="0">
                <a:solidFill>
                  <a:schemeClr val="tx1"/>
                </a:solidFill>
              </a:rPr>
              <a:t>word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i="1" u="sng" dirty="0">
                <a:solidFill>
                  <a:schemeClr val="tx1"/>
                </a:solidFill>
              </a:rPr>
              <a:t>a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w</a:t>
            </a:r>
            <a:r>
              <a:rPr lang="en-US" altLang="zh-CN" u="sng" dirty="0">
                <a:solidFill>
                  <a:schemeClr val="tx1"/>
                </a:solidFill>
              </a:rPr>
              <a:t>; </a:t>
            </a:r>
            <a:r>
              <a:rPr lang="en-US" altLang="zh-CN" b="1" u="sng" dirty="0" err="1">
                <a:solidFill>
                  <a:schemeClr val="tx1"/>
                </a:solidFill>
              </a:rPr>
              <a:t>C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lw</a:t>
            </a:r>
            <a:r>
              <a:rPr lang="en-US" altLang="zh-CN" u="sng" dirty="0"/>
              <a:t>=0 otherwise</a:t>
            </a:r>
            <a:endParaRPr lang="en-US" altLang="zh-CN" u="sng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Content membership matrix</a:t>
            </a:r>
            <a:r>
              <a:rPr lang="en-US" altLang="zh-CN" sz="2000" dirty="0"/>
              <a:t>: </a:t>
            </a:r>
            <a:r>
              <a:rPr lang="en-US" altLang="zh-CN" sz="2000" b="1" dirty="0"/>
              <a:t>Z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K2</a:t>
            </a:r>
            <a:endParaRPr lang="en-US" altLang="zh-CN" sz="2000" dirty="0"/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u="sng" dirty="0" err="1">
                <a:solidFill>
                  <a:schemeClr val="tx1"/>
                </a:solidFill>
              </a:rPr>
              <a:t>Z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lt</a:t>
            </a:r>
            <a:r>
              <a:rPr lang="en-US" altLang="zh-CN" u="sng" dirty="0">
                <a:solidFill>
                  <a:schemeClr val="tx1"/>
                </a:solidFill>
              </a:rPr>
              <a:t>: prop. </a:t>
            </a:r>
            <a:r>
              <a:rPr lang="en-US" altLang="zh-CN" b="1" u="sng" dirty="0">
                <a:solidFill>
                  <a:schemeClr val="tx1"/>
                </a:solidFill>
              </a:rPr>
              <a:t>edge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i="1" u="sng" dirty="0">
                <a:solidFill>
                  <a:schemeClr val="tx1"/>
                </a:solidFill>
              </a:rPr>
              <a:t>e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l</a:t>
            </a:r>
            <a:r>
              <a:rPr lang="en-US" altLang="zh-CN" u="sng" dirty="0">
                <a:solidFill>
                  <a:schemeClr val="tx1"/>
                </a:solidFill>
              </a:rPr>
              <a:t> belongs to </a:t>
            </a:r>
            <a:r>
              <a:rPr lang="en-US" altLang="zh-CN" b="1" u="sng" dirty="0">
                <a:solidFill>
                  <a:schemeClr val="tx1"/>
                </a:solidFill>
              </a:rPr>
              <a:t>cluster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i="1" u="sng" dirty="0">
                <a:solidFill>
                  <a:schemeClr val="tx1"/>
                </a:solidFill>
              </a:rPr>
              <a:t>L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Sentence description matrix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b="1" dirty="0"/>
              <a:t>U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S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K2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u="sng" dirty="0" err="1">
                <a:solidFill>
                  <a:schemeClr val="tx1"/>
                </a:solidFill>
              </a:rPr>
              <a:t>U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st</a:t>
            </a:r>
            <a:r>
              <a:rPr lang="en-US" altLang="zh-CN" u="sng" dirty="0"/>
              <a:t>: prop. </a:t>
            </a:r>
            <a:r>
              <a:rPr lang="en-US" altLang="zh-CN" b="1" u="sng" dirty="0"/>
              <a:t>topic</a:t>
            </a:r>
            <a:r>
              <a:rPr lang="en-US" altLang="zh-CN" u="sng" dirty="0"/>
              <a:t> </a:t>
            </a:r>
            <a:r>
              <a:rPr lang="en-US" altLang="zh-CN" i="1" u="sng" dirty="0"/>
              <a:t>L</a:t>
            </a:r>
            <a:r>
              <a:rPr lang="en-US" altLang="zh-CN" i="1" u="sng" baseline="-25000" dirty="0"/>
              <a:t>t</a:t>
            </a:r>
            <a:r>
              <a:rPr lang="en-US" altLang="zh-CN" u="sng" dirty="0"/>
              <a:t> can be described by </a:t>
            </a:r>
            <a:r>
              <a:rPr lang="en-US" altLang="zh-CN" b="1" u="sng" dirty="0" err="1"/>
              <a:t>sen.</a:t>
            </a:r>
            <a:r>
              <a:rPr lang="en-US" altLang="zh-CN" u="sng" dirty="0"/>
              <a:t> </a:t>
            </a:r>
            <a:r>
              <a:rPr lang="en-US" altLang="zh-CN" i="1" u="sng" dirty="0"/>
              <a:t>c</a:t>
            </a:r>
            <a:r>
              <a:rPr lang="en-US" altLang="zh-CN" i="1" u="sng" baseline="-25000" dirty="0"/>
              <a:t>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Content relation matrix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b="1" dirty="0"/>
              <a:t>V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S</a:t>
            </a:r>
            <a:r>
              <a:rPr lang="en-US" altLang="zh-CN" sz="2000" baseline="30000" dirty="0"/>
              <a:t>×</a:t>
            </a:r>
            <a:r>
              <a:rPr lang="en-US" altLang="zh-CN" sz="2000" i="1" baseline="30000" dirty="0"/>
              <a:t>W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u="sng" dirty="0" err="1">
                <a:solidFill>
                  <a:schemeClr val="tx1"/>
                </a:solidFill>
              </a:rPr>
              <a:t>V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sw</a:t>
            </a:r>
            <a:r>
              <a:rPr lang="en-US" altLang="zh-CN" u="sng" dirty="0">
                <a:solidFill>
                  <a:schemeClr val="tx1"/>
                </a:solidFill>
              </a:rPr>
              <a:t>=1/|</a:t>
            </a:r>
            <a:r>
              <a:rPr lang="en-US" altLang="zh-CN" i="1" u="sng" dirty="0">
                <a:solidFill>
                  <a:schemeClr val="tx1"/>
                </a:solidFill>
              </a:rPr>
              <a:t>c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s</a:t>
            </a:r>
            <a:r>
              <a:rPr lang="en-US" altLang="zh-CN" u="sng" dirty="0">
                <a:solidFill>
                  <a:schemeClr val="tx1"/>
                </a:solidFill>
              </a:rPr>
              <a:t>| if </a:t>
            </a:r>
            <a:r>
              <a:rPr lang="en-US" altLang="zh-CN" i="1" u="sng" dirty="0">
                <a:solidFill>
                  <a:schemeClr val="tx1"/>
                </a:solidFill>
              </a:rPr>
              <a:t>c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s</a:t>
            </a:r>
            <a:r>
              <a:rPr lang="en-US" altLang="zh-CN" u="sng" dirty="0">
                <a:solidFill>
                  <a:schemeClr val="tx1"/>
                </a:solidFill>
              </a:rPr>
              <a:t> has </a:t>
            </a:r>
            <a:r>
              <a:rPr lang="en-US" altLang="zh-CN" i="1" u="sng" dirty="0">
                <a:solidFill>
                  <a:schemeClr val="tx1"/>
                </a:solidFill>
              </a:rPr>
              <a:t>a</a:t>
            </a:r>
            <a:r>
              <a:rPr lang="en-US" altLang="zh-CN" i="1" u="sng" baseline="-25000" dirty="0">
                <a:solidFill>
                  <a:schemeClr val="tx1"/>
                </a:solidFill>
              </a:rPr>
              <a:t>w</a:t>
            </a:r>
            <a:r>
              <a:rPr lang="en-US" altLang="zh-CN" u="sng" dirty="0">
                <a:solidFill>
                  <a:schemeClr val="tx1"/>
                </a:solidFill>
              </a:rPr>
              <a:t>; </a:t>
            </a:r>
            <a:r>
              <a:rPr lang="en-US" altLang="zh-CN" b="1" u="sng" dirty="0" err="1">
                <a:solidFill>
                  <a:schemeClr val="tx1"/>
                </a:solidFill>
              </a:rPr>
              <a:t>V</a:t>
            </a:r>
            <a:r>
              <a:rPr lang="en-US" altLang="zh-CN" i="1" u="sng" baseline="-25000" dirty="0" err="1">
                <a:solidFill>
                  <a:schemeClr val="tx1"/>
                </a:solidFill>
              </a:rPr>
              <a:t>sw</a:t>
            </a:r>
            <a:r>
              <a:rPr lang="en-US" altLang="zh-CN" u="sng" dirty="0">
                <a:solidFill>
                  <a:schemeClr val="tx1"/>
                </a:solidFill>
              </a:rPr>
              <a:t>=0 otherwise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Fit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ZU</a:t>
            </a:r>
            <a:r>
              <a:rPr lang="en-US" altLang="zh-CN" sz="2000" baseline="300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!!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D2EEAF-C7D5-4508-AE32-14D2988AD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29433"/>
              </p:ext>
            </p:extLst>
          </p:nvPr>
        </p:nvGraphicFramePr>
        <p:xfrm>
          <a:off x="7262076" y="2607405"/>
          <a:ext cx="4633206" cy="64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Equation" r:id="rId4" imgW="2641320" imgH="368280" progId="Equation.DSMT4">
                  <p:embed/>
                </p:oleObj>
              </mc:Choice>
              <mc:Fallback>
                <p:oleObj name="Equation" r:id="rId4" imgW="2641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2076" y="2607405"/>
                        <a:ext cx="4633206" cy="645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3A88328-4288-49E6-A5E7-8C3484915582}"/>
              </a:ext>
            </a:extLst>
          </p:cNvPr>
          <p:cNvSpPr txBox="1"/>
          <p:nvPr/>
        </p:nvSpPr>
        <p:spPr>
          <a:xfrm>
            <a:off x="7834566" y="1678300"/>
            <a:ext cx="75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793978-2A49-4FB9-BD17-0776081745E0}"/>
              </a:ext>
            </a:extLst>
          </p:cNvPr>
          <p:cNvSpPr txBox="1"/>
          <p:nvPr/>
        </p:nvSpPr>
        <p:spPr>
          <a:xfrm>
            <a:off x="10649639" y="1678298"/>
            <a:ext cx="75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B9DF9E-8F3F-4485-B446-D52F7BDD4313}"/>
              </a:ext>
            </a:extLst>
          </p:cNvPr>
          <p:cNvSpPr txBox="1"/>
          <p:nvPr/>
        </p:nvSpPr>
        <p:spPr>
          <a:xfrm>
            <a:off x="9578679" y="1678299"/>
            <a:ext cx="10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6C1101-246D-490F-8673-5E27B63EE2E5}"/>
              </a:ext>
            </a:extLst>
          </p:cNvPr>
          <p:cNvSpPr txBox="1"/>
          <p:nvPr/>
        </p:nvSpPr>
        <p:spPr>
          <a:xfrm>
            <a:off x="7110885" y="1678301"/>
            <a:ext cx="75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366984-0172-4B7D-BCAE-1B36B64C344F}"/>
              </a:ext>
            </a:extLst>
          </p:cNvPr>
          <p:cNvCxnSpPr>
            <a:stCxn id="10" idx="2"/>
          </p:cNvCxnSpPr>
          <p:nvPr/>
        </p:nvCxnSpPr>
        <p:spPr>
          <a:xfrm>
            <a:off x="7488464" y="2324632"/>
            <a:ext cx="179275" cy="363484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274A57-9D5C-493B-A68B-0FA544A3701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87228" y="2324631"/>
            <a:ext cx="224917" cy="363485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B49C22-DF95-453F-8E68-E18B13957DDE}"/>
              </a:ext>
            </a:extLst>
          </p:cNvPr>
          <p:cNvCxnSpPr>
            <a:stCxn id="9" idx="2"/>
          </p:cNvCxnSpPr>
          <p:nvPr/>
        </p:nvCxnSpPr>
        <p:spPr>
          <a:xfrm flipH="1">
            <a:off x="9893146" y="2324630"/>
            <a:ext cx="221013" cy="36348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B5A77C-2774-4D03-AFFA-95A634E8783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114159" y="2324630"/>
            <a:ext cx="373898" cy="36348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D08B9BA-6339-4BB0-B6B7-9E4356BECBA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763479" y="2324629"/>
            <a:ext cx="263739" cy="36348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7ECA7D1-E2ED-4842-81FD-41DDE28609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1027218" y="2324629"/>
            <a:ext cx="298121" cy="36348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A91773CB-0904-4EEB-98DF-1C88DA82E21D}"/>
              </a:ext>
            </a:extLst>
          </p:cNvPr>
          <p:cNvSpPr/>
          <p:nvPr/>
        </p:nvSpPr>
        <p:spPr>
          <a:xfrm rot="5400000">
            <a:off x="7773972" y="1059583"/>
            <a:ext cx="121186" cy="12118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31F37C4F-A79C-4097-8B1F-C50B5BBE1216}"/>
              </a:ext>
            </a:extLst>
          </p:cNvPr>
          <p:cNvSpPr/>
          <p:nvPr/>
        </p:nvSpPr>
        <p:spPr>
          <a:xfrm rot="5400000">
            <a:off x="10460828" y="861593"/>
            <a:ext cx="121186" cy="16078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E874A9-8A1B-4086-9F95-4DF83A540AC7}"/>
              </a:ext>
            </a:extLst>
          </p:cNvPr>
          <p:cNvSpPr txBox="1"/>
          <p:nvPr/>
        </p:nvSpPr>
        <p:spPr>
          <a:xfrm>
            <a:off x="7054084" y="1124302"/>
            <a:ext cx="156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6174A7-5C20-4003-AF90-38F305B9FC95}"/>
              </a:ext>
            </a:extLst>
          </p:cNvPr>
          <p:cNvSpPr txBox="1"/>
          <p:nvPr/>
        </p:nvSpPr>
        <p:spPr>
          <a:xfrm>
            <a:off x="9602850" y="1135251"/>
            <a:ext cx="178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602ADE0-38FA-4DC5-937A-3921F05D4373}"/>
              </a:ext>
            </a:extLst>
          </p:cNvPr>
          <p:cNvSpPr txBox="1"/>
          <p:nvPr/>
        </p:nvSpPr>
        <p:spPr>
          <a:xfrm>
            <a:off x="7646492" y="3230820"/>
            <a:ext cx="439102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D91FA8-733E-4CC9-B5F5-85F3AFB3BC5A}"/>
              </a:ext>
            </a:extLst>
          </p:cNvPr>
          <p:cNvSpPr txBox="1"/>
          <p:nvPr/>
        </p:nvSpPr>
        <p:spPr>
          <a:xfrm>
            <a:off x="9602850" y="3228293"/>
            <a:ext cx="43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71B3F6-6696-492E-8326-6B70E63FBF14}"/>
              </a:ext>
            </a:extLst>
          </p:cNvPr>
          <p:cNvSpPr txBox="1"/>
          <p:nvPr/>
        </p:nvSpPr>
        <p:spPr>
          <a:xfrm>
            <a:off x="10443070" y="3234013"/>
            <a:ext cx="43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9840AB-5917-43C9-A2F4-D43E4FB8EA91}"/>
              </a:ext>
            </a:extLst>
          </p:cNvPr>
          <p:cNvSpPr txBox="1"/>
          <p:nvPr/>
        </p:nvSpPr>
        <p:spPr>
          <a:xfrm>
            <a:off x="11306433" y="3220891"/>
            <a:ext cx="43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04261FC-8DAA-4617-8592-0E3DFE3631E3}"/>
              </a:ext>
            </a:extLst>
          </p:cNvPr>
          <p:cNvCxnSpPr>
            <a:stCxn id="34" idx="0"/>
          </p:cNvCxnSpPr>
          <p:nvPr/>
        </p:nvCxnSpPr>
        <p:spPr>
          <a:xfrm flipV="1">
            <a:off x="7866043" y="2930393"/>
            <a:ext cx="0" cy="300427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80A6157-D00A-4C1F-BDDF-1B420F9542C7}"/>
              </a:ext>
            </a:extLst>
          </p:cNvPr>
          <p:cNvCxnSpPr/>
          <p:nvPr/>
        </p:nvCxnSpPr>
        <p:spPr>
          <a:xfrm flipV="1">
            <a:off x="9798531" y="2952954"/>
            <a:ext cx="0" cy="300427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61CA27D-56CC-4E55-8D8F-D6FB2F7561A0}"/>
              </a:ext>
            </a:extLst>
          </p:cNvPr>
          <p:cNvCxnSpPr/>
          <p:nvPr/>
        </p:nvCxnSpPr>
        <p:spPr>
          <a:xfrm flipV="1">
            <a:off x="10649639" y="2980052"/>
            <a:ext cx="0" cy="300427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10FAB53-68F9-4D20-A115-2AE0D42C77CA}"/>
              </a:ext>
            </a:extLst>
          </p:cNvPr>
          <p:cNvCxnSpPr/>
          <p:nvPr/>
        </p:nvCxnSpPr>
        <p:spPr>
          <a:xfrm flipV="1">
            <a:off x="11546181" y="2985116"/>
            <a:ext cx="0" cy="300427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B5A81D5-06B8-402C-B516-7F3407954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86474"/>
              </p:ext>
            </p:extLst>
          </p:nvPr>
        </p:nvGraphicFramePr>
        <p:xfrm>
          <a:off x="7403184" y="4111595"/>
          <a:ext cx="4736811" cy="106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6" imgW="2590560" imgH="583920" progId="Equation.DSMT4">
                  <p:embed/>
                </p:oleObj>
              </mc:Choice>
              <mc:Fallback>
                <p:oleObj name="Equation" r:id="rId6" imgW="25905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3184" y="4111595"/>
                        <a:ext cx="4736811" cy="106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A3E1CC-416D-48E3-9370-2C26A44053C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866043" y="3670941"/>
            <a:ext cx="1932488" cy="440654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EE6855-4BF4-438F-B8BD-8925F679C81F}"/>
              </a:ext>
            </a:extLst>
          </p:cNvPr>
          <p:cNvCxnSpPr>
            <a:stCxn id="35" idx="2"/>
          </p:cNvCxnSpPr>
          <p:nvPr/>
        </p:nvCxnSpPr>
        <p:spPr>
          <a:xfrm flipH="1">
            <a:off x="9798531" y="3628403"/>
            <a:ext cx="23870" cy="48319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5FE11C6-3DA0-4A7A-88E7-657763E62231}"/>
              </a:ext>
            </a:extLst>
          </p:cNvPr>
          <p:cNvCxnSpPr>
            <a:stCxn id="36" idx="2"/>
          </p:cNvCxnSpPr>
          <p:nvPr/>
        </p:nvCxnSpPr>
        <p:spPr>
          <a:xfrm flipH="1">
            <a:off x="9798531" y="3634123"/>
            <a:ext cx="864090" cy="477472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E1AC3F1-2DBB-4FD5-9FD7-8FFC42E1DC28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9771589" y="3621001"/>
            <a:ext cx="1754395" cy="490594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79E421E-6084-42EC-AC6C-C3A5AD8F2E53}"/>
              </a:ext>
            </a:extLst>
          </p:cNvPr>
          <p:cNvSpPr txBox="1"/>
          <p:nvPr/>
        </p:nvSpPr>
        <p:spPr>
          <a:xfrm>
            <a:off x="6523083" y="5527601"/>
            <a:ext cx="2478795" cy="7078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link-based content clusters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6DC1C1F-A9C7-4CA7-A563-D7B348F2B11C}"/>
              </a:ext>
            </a:extLst>
          </p:cNvPr>
          <p:cNvSpPr txBox="1"/>
          <p:nvPr/>
        </p:nvSpPr>
        <p:spPr>
          <a:xfrm>
            <a:off x="9202521" y="5527601"/>
            <a:ext cx="2919472" cy="7078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desc.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(representative sentence)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930D130-E900-40CA-8EE9-40F29C7A986B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646492" y="4505899"/>
            <a:ext cx="115989" cy="102170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8151C6-63D8-427D-B8F7-7A8EF961C4AA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085594" y="4505899"/>
            <a:ext cx="2576663" cy="102170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86458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Methodology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13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35138"/>
            <a:ext cx="10515600" cy="546918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/>
              <a:t>Unified Model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tx1"/>
                </a:solidFill>
              </a:rPr>
              <a:t> Combine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topo. obj.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&amp; </a:t>
            </a:r>
            <a:r>
              <a:rPr lang="en-US" altLang="zh-CN" sz="2200" b="1" dirty="0">
                <a:solidFill>
                  <a:srgbClr val="C00000"/>
                </a:solidFill>
              </a:rPr>
              <a:t>cont. obj. </a:t>
            </a:r>
            <a:r>
              <a:rPr lang="en-US" altLang="zh-CN" sz="2200" dirty="0"/>
              <a:t>(</a:t>
            </a:r>
            <a:r>
              <a:rPr lang="en-US" altLang="zh-CN" sz="2200" b="1" u="sng" dirty="0"/>
              <a:t>separated clustering membership view</a:t>
            </a:r>
            <a:r>
              <a:rPr lang="en-US" altLang="zh-CN" sz="2200" dirty="0"/>
              <a:t>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Consider the </a:t>
            </a:r>
            <a:r>
              <a:rPr lang="en-US" altLang="zh-CN" sz="2200" b="1" dirty="0"/>
              <a:t>correlation</a:t>
            </a:r>
            <a:r>
              <a:rPr lang="en-US" altLang="zh-CN" sz="2200" dirty="0"/>
              <a:t> between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topo. clusters</a:t>
            </a:r>
            <a:r>
              <a:rPr lang="en-US" altLang="zh-CN" sz="2200" dirty="0"/>
              <a:t> &amp; </a:t>
            </a:r>
            <a:r>
              <a:rPr lang="en-US" altLang="zh-CN" sz="2200" b="1" dirty="0">
                <a:solidFill>
                  <a:srgbClr val="C00000"/>
                </a:solidFill>
              </a:rPr>
              <a:t>cont. clusters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i.e., </a:t>
            </a:r>
            <a:r>
              <a:rPr lang="en-US" altLang="zh-CN" sz="2000" b="1" dirty="0"/>
              <a:t>correspondence</a:t>
            </a:r>
            <a:r>
              <a:rPr lang="en-US" altLang="zh-CN" sz="2000" dirty="0"/>
              <a:t> between </a:t>
            </a:r>
            <a:r>
              <a:rPr lang="en-US" altLang="zh-CN" sz="2000" b="1" dirty="0"/>
              <a:t>X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Z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Attention</a:t>
            </a:r>
            <a:r>
              <a:rPr lang="en-US" altLang="zh-CN" sz="2200" dirty="0"/>
              <a:t>-like </a:t>
            </a:r>
            <a:r>
              <a:rPr lang="en-US" altLang="zh-CN" sz="2200" b="1" dirty="0"/>
              <a:t>transition relation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Membership transition matrix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b="1" dirty="0"/>
              <a:t>R</a:t>
            </a:r>
            <a:r>
              <a:rPr lang="en-US" altLang="zh-CN" sz="2000" dirty="0"/>
              <a:t>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K</a:t>
            </a:r>
            <a:r>
              <a:rPr lang="en-US" altLang="zh-CN" sz="2000" baseline="30000" dirty="0"/>
              <a:t>1×</a:t>
            </a:r>
            <a:r>
              <a:rPr lang="en-US" altLang="zh-CN" sz="2000" i="1" baseline="30000" dirty="0"/>
              <a:t>K2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 err="1"/>
              <a:t>R</a:t>
            </a:r>
            <a:r>
              <a:rPr lang="en-US" altLang="zh-CN" sz="2000" i="1" baseline="-25000" dirty="0" err="1"/>
              <a:t>rt</a:t>
            </a:r>
            <a:r>
              <a:rPr lang="en-US" altLang="zh-CN" sz="2000" dirty="0"/>
              <a:t>: </a:t>
            </a:r>
            <a:r>
              <a:rPr lang="en-US" altLang="zh-CN" sz="2000" b="1" dirty="0"/>
              <a:t>trans. prop.</a:t>
            </a:r>
            <a:r>
              <a:rPr lang="en-US" altLang="zh-CN" sz="2000" dirty="0"/>
              <a:t> from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topo.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</a:rPr>
              <a:t>clus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i="1" baseline="-25000" dirty="0"/>
              <a:t>r</a:t>
            </a:r>
            <a:r>
              <a:rPr lang="en-US" altLang="zh-CN" sz="2000" dirty="0"/>
              <a:t> to </a:t>
            </a:r>
            <a:r>
              <a:rPr lang="en-US" altLang="zh-CN" sz="2000" b="1" dirty="0">
                <a:solidFill>
                  <a:srgbClr val="C00000"/>
                </a:solidFill>
              </a:rPr>
              <a:t>cont. </a:t>
            </a:r>
            <a:r>
              <a:rPr lang="en-US" altLang="zh-CN" sz="2000" b="1" dirty="0" err="1">
                <a:solidFill>
                  <a:srgbClr val="C00000"/>
                </a:solidFill>
              </a:rPr>
              <a:t>clus</a:t>
            </a:r>
            <a:r>
              <a:rPr lang="en-US" altLang="zh-CN" sz="2000" b="1" dirty="0">
                <a:solidFill>
                  <a:srgbClr val="C00000"/>
                </a:solidFill>
              </a:rPr>
              <a:t>.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i="1" dirty="0"/>
              <a:t>L</a:t>
            </a:r>
            <a:r>
              <a:rPr lang="en-US" altLang="zh-CN" sz="2000" i="1" baseline="-25000" dirty="0"/>
              <a:t>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Transition relation</a:t>
            </a:r>
            <a:r>
              <a:rPr lang="en-US" altLang="zh-CN" sz="2000" dirty="0"/>
              <a:t>: </a:t>
            </a:r>
            <a:r>
              <a:rPr lang="en-US" altLang="zh-CN" sz="2000" b="1" u="sng" dirty="0"/>
              <a:t>Z</a:t>
            </a:r>
            <a:r>
              <a:rPr lang="en-US" altLang="zh-CN" sz="2000" u="sng" dirty="0"/>
              <a:t>=</a:t>
            </a:r>
            <a:r>
              <a:rPr lang="en-US" altLang="zh-CN" sz="2000" b="1" u="sng" dirty="0"/>
              <a:t>XR</a:t>
            </a:r>
            <a:r>
              <a:rPr lang="en-US" altLang="zh-CN" sz="2000" u="sng" dirty="0"/>
              <a:t> </a:t>
            </a:r>
            <a:r>
              <a:rPr lang="en-US" altLang="zh-CN" sz="2000" dirty="0"/>
              <a:t>!!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4FD032F-934A-4E9C-A967-9C758CBD2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42796"/>
              </p:ext>
            </p:extLst>
          </p:nvPr>
        </p:nvGraphicFramePr>
        <p:xfrm>
          <a:off x="6895231" y="2387075"/>
          <a:ext cx="1986329" cy="6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0" name="Equation" r:id="rId4" imgW="1218960" imgH="368280" progId="Equation.DSMT4">
                  <p:embed/>
                </p:oleObj>
              </mc:Choice>
              <mc:Fallback>
                <p:oleObj name="Equation" r:id="rId4" imgW="1218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5231" y="2387075"/>
                        <a:ext cx="1986329" cy="6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0124C4B-8720-4F5E-8949-B15BBCCE0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69478"/>
              </p:ext>
            </p:extLst>
          </p:nvPr>
        </p:nvGraphicFramePr>
        <p:xfrm>
          <a:off x="9119026" y="2330802"/>
          <a:ext cx="3072974" cy="58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1" name="Equation" r:id="rId6" imgW="1942920" imgH="368280" progId="Equation.DSMT4">
                  <p:embed/>
                </p:oleObj>
              </mc:Choice>
              <mc:Fallback>
                <p:oleObj name="Equation" r:id="rId6" imgW="1942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19026" y="2330802"/>
                        <a:ext cx="3072974" cy="582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F9F889-1FD3-497F-962B-E368547B7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50580"/>
              </p:ext>
            </p:extLst>
          </p:nvPr>
        </p:nvGraphicFramePr>
        <p:xfrm>
          <a:off x="6514967" y="3503055"/>
          <a:ext cx="5428064" cy="140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2" name="Equation" r:id="rId8" imgW="3441600" imgH="888840" progId="Equation.DSMT4">
                  <p:embed/>
                </p:oleObj>
              </mc:Choice>
              <mc:Fallback>
                <p:oleObj name="Equation" r:id="rId8" imgW="3441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4967" y="3503055"/>
                        <a:ext cx="5428064" cy="140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68C8CD7-01AE-49EA-9023-9C4F8189F935}"/>
              </a:ext>
            </a:extLst>
          </p:cNvPr>
          <p:cNvSpPr txBox="1"/>
          <p:nvPr/>
        </p:nvSpPr>
        <p:spPr>
          <a:xfrm>
            <a:off x="2243768" y="4551195"/>
            <a:ext cx="2610998" cy="707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link communities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A65554-01D3-4E93-829F-0DCBE587DDAC}"/>
              </a:ext>
            </a:extLst>
          </p:cNvPr>
          <p:cNvSpPr txBox="1"/>
          <p:nvPr/>
        </p:nvSpPr>
        <p:spPr>
          <a:xfrm>
            <a:off x="2000410" y="5568919"/>
            <a:ext cx="3102209" cy="707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into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node communities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4505B9-0CBA-4597-B2AD-7D399AE0D957}"/>
              </a:ext>
            </a:extLst>
          </p:cNvPr>
          <p:cNvSpPr txBox="1"/>
          <p:nvPr/>
        </p:nvSpPr>
        <p:spPr>
          <a:xfrm>
            <a:off x="5213252" y="5368864"/>
            <a:ext cx="3102209" cy="70788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 topics/view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ABB0DA-EFB1-4426-A729-B11376ED7582}"/>
              </a:ext>
            </a:extLst>
          </p:cNvPr>
          <p:cNvSpPr txBox="1"/>
          <p:nvPr/>
        </p:nvSpPr>
        <p:spPr>
          <a:xfrm>
            <a:off x="8508424" y="5346907"/>
            <a:ext cx="2675559" cy="10156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desc.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topic/view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E572A9-1CFC-45E3-AA03-07571975289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549267" y="4098275"/>
            <a:ext cx="3082887" cy="4529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977908-9663-47DF-B51D-F3449B346582}"/>
              </a:ext>
            </a:extLst>
          </p:cNvPr>
          <p:cNvCxnSpPr>
            <a:endCxn id="48" idx="0"/>
          </p:cNvCxnSpPr>
          <p:nvPr/>
        </p:nvCxnSpPr>
        <p:spPr>
          <a:xfrm flipH="1">
            <a:off x="6764357" y="4098275"/>
            <a:ext cx="649995" cy="127058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9453EA-C7C2-4800-A99E-3B6BF1AEE392}"/>
              </a:ext>
            </a:extLst>
          </p:cNvPr>
          <p:cNvCxnSpPr>
            <a:endCxn id="49" idx="0"/>
          </p:cNvCxnSpPr>
          <p:nvPr/>
        </p:nvCxnSpPr>
        <p:spPr>
          <a:xfrm>
            <a:off x="7777908" y="4098275"/>
            <a:ext cx="2068296" cy="1248632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E7D90CB-EAAA-4908-ACF2-DF1A5C33CF21}"/>
              </a:ext>
            </a:extLst>
          </p:cNvPr>
          <p:cNvCxnSpPr>
            <a:stCxn id="13" idx="2"/>
            <a:endCxn id="46" idx="0"/>
          </p:cNvCxnSpPr>
          <p:nvPr/>
        </p:nvCxnSpPr>
        <p:spPr>
          <a:xfrm>
            <a:off x="3549267" y="5259081"/>
            <a:ext cx="2248" cy="3098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A1AB99F-378D-4EF7-AEDC-BDE865AFF833}"/>
              </a:ext>
            </a:extLst>
          </p:cNvPr>
          <p:cNvCxnSpPr>
            <a:cxnSpLocks/>
          </p:cNvCxnSpPr>
          <p:nvPr/>
        </p:nvCxnSpPr>
        <p:spPr>
          <a:xfrm>
            <a:off x="8152482" y="2850634"/>
            <a:ext cx="1983037" cy="60020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FA011F-7877-4808-9F8F-5CACB51BDE61}"/>
              </a:ext>
            </a:extLst>
          </p:cNvPr>
          <p:cNvCxnSpPr>
            <a:cxnSpLocks/>
          </p:cNvCxnSpPr>
          <p:nvPr/>
        </p:nvCxnSpPr>
        <p:spPr>
          <a:xfrm flipH="1">
            <a:off x="10135519" y="2913261"/>
            <a:ext cx="519994" cy="58979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42E5B29-BCA4-4426-9111-F08D871151A3}"/>
              </a:ext>
            </a:extLst>
          </p:cNvPr>
          <p:cNvSpPr txBox="1"/>
          <p:nvPr/>
        </p:nvSpPr>
        <p:spPr>
          <a:xfrm>
            <a:off x="9300855" y="2917784"/>
            <a:ext cx="10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C0ADDC-EBF6-4CB9-B1B5-A44CC8853C0A}"/>
              </a:ext>
            </a:extLst>
          </p:cNvPr>
          <p:cNvSpPr txBox="1"/>
          <p:nvPr/>
        </p:nvSpPr>
        <p:spPr>
          <a:xfrm>
            <a:off x="10553548" y="2854663"/>
            <a:ext cx="13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67680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8" grpId="0" animBg="1"/>
      <p:bldP spid="49" grpId="0" animBg="1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Methodology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14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1038549"/>
            <a:ext cx="10515601" cy="5442896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Model Optimization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Block coordinate descent</a:t>
            </a:r>
            <a:r>
              <a:rPr lang="en-US" altLang="zh-CN" sz="2200" dirty="0"/>
              <a:t> for the </a:t>
            </a:r>
            <a:r>
              <a:rPr lang="en-US" altLang="zh-CN" sz="2200" b="1" dirty="0"/>
              <a:t>non-convex obj.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Use </a:t>
            </a:r>
            <a:r>
              <a:rPr lang="en-US" altLang="zh-CN" sz="2200" b="1" dirty="0"/>
              <a:t>NNDSVD</a:t>
            </a:r>
            <a:r>
              <a:rPr lang="en-US" altLang="zh-CN" sz="2200" dirty="0"/>
              <a:t> for </a:t>
            </a:r>
            <a:r>
              <a:rPr lang="en-US" altLang="zh-CN" sz="2200" b="1" dirty="0"/>
              <a:t>initialization</a:t>
            </a:r>
            <a:r>
              <a:rPr lang="en-US" altLang="zh-CN" sz="2200" dirty="0"/>
              <a:t> 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Iteratively update</a:t>
            </a:r>
            <a:r>
              <a:rPr lang="en-US" altLang="zh-CN" sz="2200" dirty="0"/>
              <a:t> {</a:t>
            </a:r>
            <a:r>
              <a:rPr lang="en-US" altLang="zh-CN" sz="2200" b="1" dirty="0"/>
              <a:t>X</a:t>
            </a:r>
            <a:r>
              <a:rPr lang="en-US" altLang="zh-CN" sz="2200" dirty="0"/>
              <a:t>, </a:t>
            </a:r>
            <a:r>
              <a:rPr lang="en-US" altLang="zh-CN" sz="2200" b="1" dirty="0"/>
              <a:t>Y</a:t>
            </a:r>
            <a:r>
              <a:rPr lang="en-US" altLang="zh-CN" sz="2200" dirty="0"/>
              <a:t>, </a:t>
            </a:r>
            <a:r>
              <a:rPr lang="en-US" altLang="zh-CN" sz="2200" b="1" dirty="0"/>
              <a:t>U</a:t>
            </a:r>
            <a:r>
              <a:rPr lang="en-US" altLang="zh-CN" sz="2200" dirty="0"/>
              <a:t>, </a:t>
            </a:r>
            <a:r>
              <a:rPr lang="en-US" altLang="zh-CN" sz="2200" b="1" dirty="0"/>
              <a:t>R</a:t>
            </a:r>
            <a:r>
              <a:rPr lang="en-US" altLang="zh-CN" sz="2200" dirty="0"/>
              <a:t>} until </a:t>
            </a:r>
            <a:r>
              <a:rPr lang="en-US" altLang="zh-CN" sz="2200" b="1" dirty="0"/>
              <a:t>converge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i.e., in terms </a:t>
            </a:r>
            <a:r>
              <a:rPr lang="en-US" altLang="zh-CN" sz="2000" b="1" dirty="0"/>
              <a:t>update one variable</a:t>
            </a:r>
            <a:r>
              <a:rPr lang="en-US" altLang="zh-CN" sz="2000" dirty="0"/>
              <a:t> (with </a:t>
            </a:r>
            <a:r>
              <a:rPr lang="en-US" altLang="zh-CN" sz="2000" b="1" dirty="0"/>
              <a:t>others fixed</a:t>
            </a:r>
            <a:r>
              <a:rPr lang="en-US" altLang="zh-CN" sz="2000" dirty="0"/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X</a:t>
            </a:r>
            <a:r>
              <a:rPr lang="en-US" altLang="zh-CN" sz="20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Y</a:t>
            </a:r>
            <a:r>
              <a:rPr lang="en-US" altLang="zh-CN" sz="20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R</a:t>
            </a:r>
            <a:r>
              <a:rPr lang="en-US" altLang="zh-CN" sz="2000" dirty="0"/>
              <a:t>-Step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U</a:t>
            </a:r>
            <a:r>
              <a:rPr lang="en-US" altLang="zh-CN" sz="2000" dirty="0"/>
              <a:t>-Step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Time complexity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Much </a:t>
            </a:r>
            <a:r>
              <a:rPr lang="en-US" altLang="zh-CN" sz="2000" b="1" dirty="0"/>
              <a:t>less than</a:t>
            </a:r>
            <a:r>
              <a:rPr lang="en-US" altLang="zh-CN" sz="2000" dirty="0"/>
              <a:t> </a:t>
            </a:r>
            <a:r>
              <a:rPr lang="en-US" altLang="zh-CN" sz="2000" i="1" u="sng" dirty="0"/>
              <a:t>O</a:t>
            </a:r>
            <a:r>
              <a:rPr lang="en-US" altLang="zh-CN" sz="2000" u="sng" dirty="0"/>
              <a:t>(</a:t>
            </a:r>
            <a:r>
              <a:rPr lang="en-US" altLang="zh-CN" sz="2000" i="1" u="sng" dirty="0"/>
              <a:t>T</a:t>
            </a:r>
            <a:r>
              <a:rPr lang="en-US" altLang="zh-CN" sz="2000" u="sng" dirty="0"/>
              <a:t>(</a:t>
            </a:r>
            <a:r>
              <a:rPr lang="en-US" altLang="zh-CN" sz="2000" i="1" u="sng" dirty="0"/>
              <a:t>NMK</a:t>
            </a:r>
            <a:r>
              <a:rPr lang="en-US" altLang="zh-CN" sz="2000" u="sng" baseline="-25000" dirty="0"/>
              <a:t>1</a:t>
            </a:r>
            <a:r>
              <a:rPr lang="en-US" altLang="zh-CN" sz="2000" u="sng" dirty="0"/>
              <a:t> + </a:t>
            </a:r>
            <a:r>
              <a:rPr lang="en-US" altLang="zh-CN" sz="2000" i="1" u="sng" dirty="0"/>
              <a:t>WSK</a:t>
            </a:r>
            <a:r>
              <a:rPr lang="en-US" altLang="zh-CN" sz="2000" u="sng" baseline="-25000" dirty="0"/>
              <a:t>2</a:t>
            </a:r>
            <a:r>
              <a:rPr lang="en-US" altLang="zh-CN" sz="2000" u="sng" dirty="0"/>
              <a:t> + </a:t>
            </a:r>
            <a:r>
              <a:rPr lang="en-US" altLang="zh-CN" sz="2000" i="1" u="sng" dirty="0"/>
              <a:t>NWK</a:t>
            </a:r>
            <a:r>
              <a:rPr lang="en-US" altLang="zh-CN" sz="2000" u="sng" baseline="-25000" dirty="0"/>
              <a:t>2</a:t>
            </a:r>
            <a:r>
              <a:rPr lang="en-US" altLang="zh-CN" sz="2000" u="sng" dirty="0"/>
              <a:t>))</a:t>
            </a:r>
            <a:r>
              <a:rPr lang="en-US" altLang="zh-CN" sz="2000" dirty="0"/>
              <a:t> by considering {</a:t>
            </a:r>
            <a:r>
              <a:rPr lang="en-US" altLang="zh-CN" sz="2000" b="1" dirty="0"/>
              <a:t>B</a:t>
            </a:r>
            <a:r>
              <a:rPr lang="en-US" altLang="zh-CN" sz="2000" dirty="0"/>
              <a:t>, </a:t>
            </a:r>
            <a:r>
              <a:rPr lang="en-US" altLang="zh-CN" sz="2000" b="1" dirty="0"/>
              <a:t>C</a:t>
            </a:r>
            <a:r>
              <a:rPr lang="en-US" altLang="zh-CN" sz="2000" dirty="0"/>
              <a:t>}’s sparsity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max{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} &lt;&lt; min{</a:t>
            </a:r>
            <a:r>
              <a:rPr lang="en-US" altLang="zh-CN" sz="2000" i="1" dirty="0"/>
              <a:t>N</a:t>
            </a:r>
            <a:r>
              <a:rPr lang="en-US" altLang="zh-CN" sz="2000" dirty="0"/>
              <a:t>, </a:t>
            </a:r>
            <a:r>
              <a:rPr lang="en-US" altLang="zh-CN" sz="2000" i="1" dirty="0"/>
              <a:t>M</a:t>
            </a:r>
            <a:r>
              <a:rPr lang="en-US" altLang="zh-CN" sz="2000" dirty="0"/>
              <a:t>, </a:t>
            </a:r>
            <a:r>
              <a:rPr lang="en-US" altLang="zh-CN" sz="2000" i="1" dirty="0"/>
              <a:t>W</a:t>
            </a:r>
            <a:r>
              <a:rPr lang="en-US" altLang="zh-CN" sz="2000" dirty="0"/>
              <a:t>, </a:t>
            </a:r>
            <a:r>
              <a:rPr lang="en-US" altLang="zh-CN" sz="2000" i="1" dirty="0"/>
              <a:t>S</a:t>
            </a:r>
            <a:r>
              <a:rPr lang="en-US" altLang="zh-CN" sz="2000" dirty="0"/>
              <a:t>}; </a:t>
            </a:r>
            <a:r>
              <a:rPr lang="en-US" altLang="zh-CN" sz="2000" i="1" dirty="0"/>
              <a:t>N</a:t>
            </a:r>
            <a:r>
              <a:rPr lang="en-US" altLang="zh-CN" sz="2000" dirty="0"/>
              <a:t> &lt;&lt; </a:t>
            </a:r>
            <a:r>
              <a:rPr lang="en-US" altLang="zh-CN" sz="2000" i="1" dirty="0"/>
              <a:t>M</a:t>
            </a:r>
            <a:r>
              <a:rPr lang="en-US" altLang="zh-CN" sz="2000" baseline="30000" dirty="0"/>
              <a:t>2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906AC63-564F-4C4C-AD24-D81D849D5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81014"/>
              </p:ext>
            </p:extLst>
          </p:nvPr>
        </p:nvGraphicFramePr>
        <p:xfrm>
          <a:off x="7254711" y="1852134"/>
          <a:ext cx="4806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4" imgW="3047760" imgH="583920" progId="Equation.DSMT4">
                  <p:embed/>
                </p:oleObj>
              </mc:Choice>
              <mc:Fallback>
                <p:oleObj name="Equation" r:id="rId4" imgW="3047760" imgH="5839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9F9F889-1FD3-497F-962B-E368547B7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4711" y="1852134"/>
                        <a:ext cx="48069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54DBC1A-A90B-4157-80DB-8DF140D0D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54426"/>
              </p:ext>
            </p:extLst>
          </p:nvPr>
        </p:nvGraphicFramePr>
        <p:xfrm>
          <a:off x="3328149" y="3078207"/>
          <a:ext cx="63293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6" imgW="4025880" imgH="241200" progId="Equation.DSMT4">
                  <p:embed/>
                </p:oleObj>
              </mc:Choice>
              <mc:Fallback>
                <p:oleObj name="Equation" r:id="rId6" imgW="4025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8149" y="3078207"/>
                        <a:ext cx="6329363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00473EC-03F0-4016-BE6F-72E173D29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52885"/>
              </p:ext>
            </p:extLst>
          </p:nvPr>
        </p:nvGraphicFramePr>
        <p:xfrm>
          <a:off x="3346717" y="3647326"/>
          <a:ext cx="28813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8" imgW="1765080" imgH="241200" progId="Equation.DSMT4">
                  <p:embed/>
                </p:oleObj>
              </mc:Choice>
              <mc:Fallback>
                <p:oleObj name="Equation" r:id="rId8" imgW="1765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6717" y="3647326"/>
                        <a:ext cx="288131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3F7B076-4F10-45C0-A953-402D14FD6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94584"/>
              </p:ext>
            </p:extLst>
          </p:nvPr>
        </p:nvGraphicFramePr>
        <p:xfrm>
          <a:off x="3346717" y="4254531"/>
          <a:ext cx="3709059" cy="39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2273040" imgH="241200" progId="Equation.DSMT4">
                  <p:embed/>
                </p:oleObj>
              </mc:Choice>
              <mc:Fallback>
                <p:oleObj name="Equation" r:id="rId10" imgW="227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6717" y="4254531"/>
                        <a:ext cx="3709059" cy="393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019700-B59F-4683-8336-AC8AB20AF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596790"/>
              </p:ext>
            </p:extLst>
          </p:nvPr>
        </p:nvGraphicFramePr>
        <p:xfrm>
          <a:off x="3328149" y="4825562"/>
          <a:ext cx="7334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2" imgW="4533840" imgH="241200" progId="Equation.DSMT4">
                  <p:embed/>
                </p:oleObj>
              </mc:Choice>
              <mc:Fallback>
                <p:oleObj name="Equation" r:id="rId12" imgW="4533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28149" y="4825562"/>
                        <a:ext cx="73342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BE415FE-BEFD-49F2-8654-31FF14EA57C1}"/>
              </a:ext>
            </a:extLst>
          </p:cNvPr>
          <p:cNvCxnSpPr>
            <a:endCxn id="3" idx="1"/>
          </p:cNvCxnSpPr>
          <p:nvPr/>
        </p:nvCxnSpPr>
        <p:spPr>
          <a:xfrm flipV="1">
            <a:off x="2743200" y="3267913"/>
            <a:ext cx="584949" cy="40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CD4838-F8F7-446E-95E2-07A2A42E5E30}"/>
              </a:ext>
            </a:extLst>
          </p:cNvPr>
          <p:cNvCxnSpPr>
            <a:endCxn id="6" idx="1"/>
          </p:cNvCxnSpPr>
          <p:nvPr/>
        </p:nvCxnSpPr>
        <p:spPr>
          <a:xfrm>
            <a:off x="2743200" y="3838515"/>
            <a:ext cx="603517" cy="566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13F57F-0D5E-41AD-8162-8380CB4A26E2}"/>
              </a:ext>
            </a:extLst>
          </p:cNvPr>
          <p:cNvCxnSpPr/>
          <p:nvPr/>
        </p:nvCxnSpPr>
        <p:spPr>
          <a:xfrm>
            <a:off x="2743200" y="4423177"/>
            <a:ext cx="58494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5B0278-ADDA-4E8F-88AC-BEC715709C5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43200" y="5020824"/>
            <a:ext cx="58494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61986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Experimental Evaluation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16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929453"/>
            <a:ext cx="10866278" cy="5551992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Dataset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i="1" dirty="0"/>
              <a:t> Enron </a:t>
            </a:r>
            <a:r>
              <a:rPr lang="en-US" altLang="zh-CN" sz="1800" dirty="0"/>
              <a:t>(EN)</a:t>
            </a:r>
            <a:r>
              <a:rPr lang="en-US" altLang="zh-CN" sz="2200" dirty="0"/>
              <a:t>: </a:t>
            </a:r>
            <a:r>
              <a:rPr lang="en-US" altLang="zh-CN" sz="2200" b="1" dirty="0"/>
              <a:t>Email network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Node ← </a:t>
            </a:r>
            <a:r>
              <a:rPr lang="en-US" altLang="zh-CN" sz="2000" b="1" dirty="0"/>
              <a:t>User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Edge ← </a:t>
            </a:r>
            <a:r>
              <a:rPr lang="en-US" altLang="zh-CN" sz="2000" b="1" dirty="0"/>
              <a:t>Email interactions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Edge-induced cont. ← </a:t>
            </a:r>
            <a:r>
              <a:rPr lang="en-US" altLang="zh-CN" sz="2000" b="1" dirty="0"/>
              <a:t>Email text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(1) </a:t>
            </a:r>
            <a:r>
              <a:rPr lang="en-US" altLang="zh-CN" b="1" dirty="0"/>
              <a:t>Extract sentences</a:t>
            </a:r>
            <a:r>
              <a:rPr lang="en-US" altLang="zh-CN" dirty="0"/>
              <a:t> from raw text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(2) </a:t>
            </a:r>
            <a:r>
              <a:rPr lang="en-US" altLang="zh-CN" b="1" dirty="0"/>
              <a:t>Removing stop words</a:t>
            </a:r>
            <a:r>
              <a:rPr lang="en-US" altLang="zh-CN" dirty="0"/>
              <a:t> &amp; </a:t>
            </a:r>
            <a:r>
              <a:rPr lang="en-US" altLang="zh-CN" b="1" dirty="0"/>
              <a:t>Stemming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Ground-truth ← Transformed </a:t>
            </a:r>
            <a:r>
              <a:rPr lang="en-US" altLang="zh-CN" sz="2000" b="1" dirty="0"/>
              <a:t>overlapping node-induced labels</a:t>
            </a:r>
            <a:r>
              <a:rPr lang="en-US" altLang="zh-CN" sz="2000" dirty="0"/>
              <a:t> ← Manually annotated (</a:t>
            </a:r>
            <a:r>
              <a:rPr lang="en-US" altLang="zh-CN" sz="2000" b="1" dirty="0"/>
              <a:t>edge-induced</a:t>
            </a:r>
            <a:r>
              <a:rPr lang="en-US" altLang="zh-CN" sz="2000" dirty="0"/>
              <a:t>) </a:t>
            </a:r>
            <a:r>
              <a:rPr lang="en-US" altLang="zh-CN" sz="2000" b="1" dirty="0"/>
              <a:t>email labels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i="1" dirty="0"/>
              <a:t>Reddit</a:t>
            </a:r>
            <a:r>
              <a:rPr lang="en-US" altLang="zh-CN" sz="2200" dirty="0"/>
              <a:t>: </a:t>
            </a:r>
            <a:r>
              <a:rPr lang="en-US" altLang="zh-CN" sz="2200" b="1" dirty="0"/>
              <a:t>Social news forums network </a:t>
            </a:r>
            <a:r>
              <a:rPr lang="en-US" altLang="zh-CN" sz="1800" dirty="0"/>
              <a:t>(3 time slices, i.e., </a:t>
            </a:r>
            <a:r>
              <a:rPr lang="en-US" altLang="zh-CN" sz="1800" i="1" dirty="0"/>
              <a:t>R27</a:t>
            </a:r>
            <a:r>
              <a:rPr lang="en-US" altLang="zh-CN" sz="1800" dirty="0"/>
              <a:t>, </a:t>
            </a:r>
            <a:r>
              <a:rPr lang="en-US" altLang="zh-CN" sz="1800" i="1" dirty="0"/>
              <a:t>R26</a:t>
            </a:r>
            <a:r>
              <a:rPr lang="en-US" altLang="zh-CN" sz="1800" dirty="0"/>
              <a:t> &amp; </a:t>
            </a:r>
            <a:r>
              <a:rPr lang="en-US" altLang="zh-CN" sz="1800" i="1" dirty="0"/>
              <a:t>R25</a:t>
            </a:r>
            <a:r>
              <a:rPr lang="en-US" altLang="zh-CN" sz="1800" dirty="0"/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Node ← </a:t>
            </a:r>
            <a:r>
              <a:rPr lang="en-US" altLang="zh-CN" sz="2000" b="1" dirty="0"/>
              <a:t>User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Edge ← </a:t>
            </a:r>
            <a:r>
              <a:rPr lang="en-US" altLang="zh-CN" sz="2000" b="1" dirty="0"/>
              <a:t>Comment interactions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Edge-induced cont. ← </a:t>
            </a:r>
            <a:r>
              <a:rPr lang="en-US" altLang="zh-CN" sz="2000" b="1" dirty="0"/>
              <a:t>Comment text</a:t>
            </a:r>
            <a:r>
              <a:rPr lang="en-US" altLang="zh-CN" sz="2000" dirty="0"/>
              <a:t>: </a:t>
            </a:r>
            <a:r>
              <a:rPr lang="en-US" altLang="zh-CN" sz="1800" dirty="0"/>
              <a:t>(1) </a:t>
            </a:r>
            <a:r>
              <a:rPr lang="en-US" altLang="zh-CN" sz="1800" b="1" dirty="0"/>
              <a:t>Extract </a:t>
            </a:r>
            <a:r>
              <a:rPr lang="en-US" altLang="zh-CN" sz="1800" b="1" dirty="0" err="1"/>
              <a:t>sen.</a:t>
            </a:r>
            <a:r>
              <a:rPr lang="en-US" altLang="zh-CN" sz="1800" dirty="0"/>
              <a:t>; (2) </a:t>
            </a:r>
            <a:r>
              <a:rPr lang="en-US" altLang="zh-CN" sz="1800" b="1" dirty="0"/>
              <a:t>Removing stop words</a:t>
            </a:r>
            <a:r>
              <a:rPr lang="en-US" altLang="zh-CN" sz="1800" dirty="0"/>
              <a:t> &amp; </a:t>
            </a:r>
            <a:r>
              <a:rPr lang="en-US" altLang="zh-CN" sz="1800" b="1" dirty="0"/>
              <a:t>Stemming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Ground-truth ← </a:t>
            </a:r>
            <a:r>
              <a:rPr lang="en-US" altLang="zh-CN" sz="2000" b="1" dirty="0"/>
              <a:t>Overlapping node-induced</a:t>
            </a:r>
            <a:r>
              <a:rPr lang="en-US" altLang="zh-CN" sz="2000" dirty="0"/>
              <a:t> ← </a:t>
            </a:r>
            <a:r>
              <a:rPr lang="en-US" altLang="zh-CN" sz="2000" b="1" dirty="0"/>
              <a:t>Subforums where a user post cont.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AB1E33-F1A1-4291-A500-3B6EE0874082}"/>
              </a:ext>
            </a:extLst>
          </p:cNvPr>
          <p:cNvGrpSpPr/>
          <p:nvPr/>
        </p:nvGrpSpPr>
        <p:grpSpPr>
          <a:xfrm>
            <a:off x="5926182" y="1369877"/>
            <a:ext cx="6133999" cy="1666989"/>
            <a:chOff x="5847812" y="1524113"/>
            <a:chExt cx="6133999" cy="16669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EB440A5-2221-4CE3-B93C-87903EE70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812" y="1794030"/>
              <a:ext cx="6070912" cy="139707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CF75234-F03C-4728-94D9-AA6B69223682}"/>
                </a:ext>
              </a:extLst>
            </p:cNvPr>
            <p:cNvSpPr txBox="1"/>
            <p:nvPr/>
          </p:nvSpPr>
          <p:spPr>
            <a:xfrm>
              <a:off x="7645707" y="1525349"/>
              <a:ext cx="8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792557-860A-438E-9688-C03552E85818}"/>
                </a:ext>
              </a:extLst>
            </p:cNvPr>
            <p:cNvSpPr txBox="1"/>
            <p:nvPr/>
          </p:nvSpPr>
          <p:spPr>
            <a:xfrm>
              <a:off x="8431721" y="1525349"/>
              <a:ext cx="8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#Edge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9F7C80-E2F8-4621-8E08-46A1E34AFAD9}"/>
                </a:ext>
              </a:extLst>
            </p:cNvPr>
            <p:cNvSpPr txBox="1"/>
            <p:nvPr/>
          </p:nvSpPr>
          <p:spPr>
            <a:xfrm>
              <a:off x="9243584" y="1525349"/>
              <a:ext cx="118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#Sentence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CE607E8-DADA-4BE5-9C21-D9BCA676135C}"/>
                </a:ext>
              </a:extLst>
            </p:cNvPr>
            <p:cNvSpPr txBox="1"/>
            <p:nvPr/>
          </p:nvSpPr>
          <p:spPr>
            <a:xfrm>
              <a:off x="10323070" y="1525349"/>
              <a:ext cx="8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#Word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F337CDC-52C0-442E-B1A3-B92CDEFCA43B}"/>
                </a:ext>
              </a:extLst>
            </p:cNvPr>
            <p:cNvSpPr txBox="1"/>
            <p:nvPr/>
          </p:nvSpPr>
          <p:spPr>
            <a:xfrm>
              <a:off x="11100460" y="1524113"/>
              <a:ext cx="881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#Com.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644589"/>
      </p:ext>
    </p:extLst>
  </p:cSld>
  <p:clrMapOvr>
    <a:masterClrMapping/>
  </p:clrMapOvr>
  <p:transition advTm="9309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Experimental Evaluation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17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984279"/>
            <a:ext cx="10515601" cy="549716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Performance Evaluation </a:t>
            </a:r>
            <a:r>
              <a:rPr lang="en-US" altLang="zh-CN" sz="2000" dirty="0"/>
              <a:t>(for </a:t>
            </a:r>
            <a:r>
              <a:rPr lang="en-US" altLang="zh-CN" sz="2000" b="1" dirty="0"/>
              <a:t>overlapping community detection</a:t>
            </a:r>
            <a:r>
              <a:rPr lang="en-US" altLang="zh-CN" sz="2000" dirty="0"/>
              <a:t>)</a:t>
            </a:r>
            <a:endParaRPr lang="en-US" altLang="zh-CN" sz="2000" b="1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Metrics</a:t>
            </a:r>
            <a:endParaRPr lang="en-US" altLang="zh-CN" sz="2200" dirty="0"/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Generalized </a:t>
            </a:r>
            <a:r>
              <a:rPr lang="en-US" altLang="zh-CN" sz="2000" b="1" dirty="0"/>
              <a:t>Jaccard sim.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F-Score </a:t>
            </a:r>
            <a:r>
              <a:rPr lang="en-US" altLang="zh-CN" sz="1800" dirty="0"/>
              <a:t>(i.e., </a:t>
            </a:r>
            <a:r>
              <a:rPr lang="en-US" altLang="zh-CN" sz="1800" i="1" dirty="0"/>
              <a:t>f</a:t>
            </a:r>
            <a:r>
              <a:rPr lang="en-US" altLang="zh-CN" sz="1800" dirty="0"/>
              <a:t>(</a:t>
            </a:r>
            <a:r>
              <a:rPr lang="en-US" altLang="zh-CN" sz="1800" i="1" dirty="0"/>
              <a:t>R</a:t>
            </a:r>
            <a:r>
              <a:rPr lang="en-US" altLang="zh-CN" sz="1800" i="1" baseline="-25000" dirty="0"/>
              <a:t>r</a:t>
            </a:r>
            <a:r>
              <a:rPr lang="en-US" altLang="zh-CN" sz="1800" dirty="0"/>
              <a:t>, </a:t>
            </a:r>
            <a:r>
              <a:rPr lang="en-US" altLang="zh-CN" sz="1800" i="1" dirty="0"/>
              <a:t>G</a:t>
            </a:r>
            <a:r>
              <a:rPr lang="en-US" altLang="zh-CN" sz="1800" i="1" baseline="-25000" dirty="0"/>
              <a:t>t</a:t>
            </a:r>
            <a:r>
              <a:rPr lang="en-US" altLang="zh-CN" sz="1800" dirty="0"/>
              <a:t>))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1800" dirty="0"/>
              <a:t> </a:t>
            </a:r>
            <a:r>
              <a:rPr lang="en-US" altLang="zh-CN" sz="1800" b="1" dirty="0"/>
              <a:t>Partition result</a:t>
            </a:r>
            <a:r>
              <a:rPr lang="en-US" altLang="zh-CN" sz="1800" dirty="0"/>
              <a:t> </a:t>
            </a:r>
            <a:r>
              <a:rPr lang="en-US" altLang="zh-CN" sz="1800" i="1" dirty="0"/>
              <a:t>R</a:t>
            </a:r>
            <a:r>
              <a:rPr lang="en-US" altLang="zh-CN" sz="1800" dirty="0"/>
              <a:t>={</a:t>
            </a:r>
            <a:r>
              <a:rPr lang="en-US" altLang="zh-CN" sz="1800" i="1" dirty="0"/>
              <a:t>R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…, </a:t>
            </a:r>
            <a:r>
              <a:rPr lang="en-US" altLang="zh-CN" sz="1800" i="1" dirty="0"/>
              <a:t>R</a:t>
            </a:r>
            <a:r>
              <a:rPr lang="en-US" altLang="zh-CN" sz="1800" i="1" baseline="-25000" dirty="0"/>
              <a:t>K</a:t>
            </a:r>
            <a:r>
              <a:rPr lang="en-US" altLang="zh-CN" sz="1800" dirty="0"/>
              <a:t>} </a:t>
            </a:r>
            <a:r>
              <a:rPr lang="en-US" altLang="zh-CN" sz="1800" dirty="0" err="1"/>
              <a:t>v.s</a:t>
            </a:r>
            <a:r>
              <a:rPr lang="en-US" altLang="zh-CN" sz="1800" dirty="0"/>
              <a:t>. </a:t>
            </a:r>
            <a:r>
              <a:rPr lang="en-US" altLang="zh-CN" sz="1800" b="1" dirty="0"/>
              <a:t>Ground-truth</a:t>
            </a:r>
            <a:r>
              <a:rPr lang="en-US" altLang="zh-CN" sz="1800" dirty="0"/>
              <a:t> </a:t>
            </a:r>
            <a:r>
              <a:rPr lang="en-US" altLang="zh-CN" sz="1800" i="1" dirty="0"/>
              <a:t>G</a:t>
            </a:r>
            <a:r>
              <a:rPr lang="en-US" altLang="zh-CN" sz="1800" dirty="0"/>
              <a:t>={</a:t>
            </a:r>
            <a:r>
              <a:rPr lang="en-US" altLang="zh-CN" sz="1800" i="1" dirty="0"/>
              <a:t>G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…, </a:t>
            </a:r>
            <a:r>
              <a:rPr lang="en-US" altLang="zh-CN" sz="1800" i="1" dirty="0"/>
              <a:t>G</a:t>
            </a:r>
            <a:r>
              <a:rPr lang="en-US" altLang="zh-CN" sz="1800" i="1" baseline="-25000" dirty="0"/>
              <a:t>K</a:t>
            </a:r>
            <a:r>
              <a:rPr lang="en-US" altLang="zh-CN" sz="1800" dirty="0"/>
              <a:t>}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Baselines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r>
              <a:rPr lang="en-US" altLang="zh-CN" sz="2000" b="1" dirty="0"/>
              <a:t>-based</a:t>
            </a:r>
            <a:r>
              <a:rPr lang="en-US" altLang="zh-CN" sz="2000" dirty="0"/>
              <a:t> meth.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i="1" dirty="0"/>
              <a:t>NMF-T</a:t>
            </a:r>
            <a:r>
              <a:rPr lang="en-US" altLang="zh-CN" dirty="0"/>
              <a:t>, </a:t>
            </a:r>
            <a:r>
              <a:rPr lang="en-US" altLang="zh-CN" i="1" dirty="0"/>
              <a:t>LMBP</a:t>
            </a:r>
            <a:r>
              <a:rPr lang="en-US" altLang="zh-CN" dirty="0"/>
              <a:t>, </a:t>
            </a:r>
            <a:r>
              <a:rPr lang="en-US" altLang="zh-CN" i="1" dirty="0" err="1"/>
              <a:t>BigCLAM</a:t>
            </a:r>
            <a:r>
              <a:rPr lang="en-US" altLang="zh-CN" dirty="0"/>
              <a:t>, </a:t>
            </a:r>
            <a:r>
              <a:rPr lang="en-US" altLang="zh-CN" i="1" dirty="0"/>
              <a:t>CNLP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  <a:r>
              <a:rPr lang="en-US" altLang="zh-CN" sz="2000" b="1" dirty="0"/>
              <a:t>-based</a:t>
            </a:r>
            <a:r>
              <a:rPr lang="en-US" altLang="zh-CN" sz="2000" dirty="0"/>
              <a:t> meth.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i="1" dirty="0"/>
              <a:t>NMF-C</a:t>
            </a:r>
            <a:r>
              <a:rPr lang="en-US" altLang="zh-CN" dirty="0"/>
              <a:t>, </a:t>
            </a:r>
            <a:r>
              <a:rPr lang="en-US" altLang="zh-CN" i="1" dirty="0"/>
              <a:t>SMR</a:t>
            </a:r>
            <a:r>
              <a:rPr lang="en-US" altLang="zh-CN" dirty="0"/>
              <a:t>, </a:t>
            </a:r>
            <a:r>
              <a:rPr lang="en-US" altLang="zh-CN" i="1" dirty="0"/>
              <a:t>LDA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Meth. with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topo.</a:t>
            </a:r>
            <a:r>
              <a:rPr lang="en-US" altLang="zh-CN" sz="2000" dirty="0"/>
              <a:t> &amp; </a:t>
            </a:r>
            <a:r>
              <a:rPr lang="en-US" altLang="zh-CN" sz="2000" b="1" dirty="0">
                <a:solidFill>
                  <a:srgbClr val="C00000"/>
                </a:solidFill>
              </a:rPr>
              <a:t>cont.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i="1" dirty="0"/>
              <a:t>Circles</a:t>
            </a:r>
            <a:r>
              <a:rPr lang="en-US" altLang="zh-CN" dirty="0"/>
              <a:t>, </a:t>
            </a:r>
            <a:r>
              <a:rPr lang="en-US" altLang="zh-CN" i="1" dirty="0"/>
              <a:t>EIMF-Lap</a:t>
            </a:r>
            <a:r>
              <a:rPr lang="en-US" altLang="zh-CN" dirty="0"/>
              <a:t>, </a:t>
            </a:r>
            <a:r>
              <a:rPr lang="en-US" altLang="zh-CN" i="1" dirty="0"/>
              <a:t>EIMF-LP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i="1" dirty="0"/>
              <a:t>CESNA</a:t>
            </a:r>
            <a:r>
              <a:rPr lang="en-US" altLang="zh-CN" dirty="0"/>
              <a:t>, </a:t>
            </a:r>
            <a:r>
              <a:rPr lang="en-US" altLang="zh-CN" i="1" dirty="0"/>
              <a:t>DNEM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Settings</a:t>
            </a:r>
            <a:r>
              <a:rPr lang="en-US" altLang="zh-CN" sz="2200" dirty="0"/>
              <a:t> of SLCD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</a:t>
            </a:r>
            <a:r>
              <a:rPr lang="en-US" altLang="zh-CN" sz="2000" i="1" dirty="0"/>
              <a:t>C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/>
              <a:t>Adjust {</a:t>
            </a:r>
            <a:r>
              <a:rPr lang="el-GR" altLang="zh-CN" sz="2000" i="1" dirty="0"/>
              <a:t>α</a:t>
            </a:r>
            <a:r>
              <a:rPr lang="en-US" altLang="zh-CN" sz="2000" dirty="0"/>
              <a:t>, </a:t>
            </a:r>
            <a:r>
              <a:rPr lang="el-GR" altLang="zh-CN" sz="2000" i="1" dirty="0"/>
              <a:t>β</a:t>
            </a:r>
            <a:r>
              <a:rPr lang="en-US" altLang="zh-CN" sz="2000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254290-2069-4B20-90DC-7FFDDC74B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75" y="2712199"/>
            <a:ext cx="6095010" cy="3278503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B20C6FC-B1A9-41D2-AA00-A70101970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26820"/>
              </p:ext>
            </p:extLst>
          </p:nvPr>
        </p:nvGraphicFramePr>
        <p:xfrm>
          <a:off x="7455691" y="1525452"/>
          <a:ext cx="4486594" cy="6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9" name="Equation" r:id="rId5" imgW="3276360" imgH="444240" progId="Equation.DSMT4">
                  <p:embed/>
                </p:oleObj>
              </mc:Choice>
              <mc:Fallback>
                <p:oleObj name="Equation" r:id="rId5" imgW="327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5691" y="1525452"/>
                        <a:ext cx="4486594" cy="608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2D7BC4D-6566-4E44-A7BE-436A87B1B9AC}"/>
              </a:ext>
            </a:extLst>
          </p:cNvPr>
          <p:cNvSpPr/>
          <p:nvPr/>
        </p:nvSpPr>
        <p:spPr>
          <a:xfrm>
            <a:off x="5847275" y="5675235"/>
            <a:ext cx="6095010" cy="258654"/>
          </a:xfrm>
          <a:prstGeom prst="rect">
            <a:avLst/>
          </a:prstGeom>
          <a:noFill/>
          <a:ln w="28575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29719"/>
      </p:ext>
    </p:extLst>
  </p:cSld>
  <p:clrMapOvr>
    <a:masterClrMapping/>
  </p:clrMapOvr>
  <p:transition advTm="9309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Experimental Evaluation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18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2" y="979575"/>
            <a:ext cx="10515601" cy="5355123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Case study </a:t>
            </a:r>
            <a:r>
              <a:rPr lang="en-US" altLang="zh-CN" sz="2000" dirty="0"/>
              <a:t>(for </a:t>
            </a:r>
            <a:r>
              <a:rPr lang="en-US" altLang="zh-CN" sz="2000" b="1" dirty="0"/>
              <a:t>semantic description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On </a:t>
            </a:r>
            <a:r>
              <a:rPr lang="en-US" altLang="zh-CN" sz="2200" i="1" dirty="0"/>
              <a:t>Reddit25</a:t>
            </a:r>
            <a:r>
              <a:rPr lang="en-US" altLang="zh-CN" sz="2200" dirty="0"/>
              <a:t> (</a:t>
            </a:r>
            <a:r>
              <a:rPr lang="en-US" altLang="zh-CN" sz="2200" i="1" dirty="0"/>
              <a:t>R25</a:t>
            </a:r>
            <a:r>
              <a:rPr lang="en-US" altLang="zh-CN" sz="2200" dirty="0"/>
              <a:t>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 3 distinct topics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Movie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Politics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&amp;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Science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u="sng" dirty="0">
                <a:solidFill>
                  <a:schemeClr val="bg2">
                    <a:lumMod val="10000"/>
                  </a:schemeClr>
                </a:solidFill>
              </a:rPr>
              <a:t>To verify the </a:t>
            </a:r>
            <a:r>
              <a:rPr lang="en-US" altLang="zh-CN" sz="2000" b="1" u="sng" dirty="0">
                <a:solidFill>
                  <a:schemeClr val="bg2">
                    <a:lumMod val="10000"/>
                  </a:schemeClr>
                </a:solidFill>
              </a:rPr>
              <a:t>interpretability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200" b="1" dirty="0">
                <a:solidFill>
                  <a:schemeClr val="bg2">
                    <a:lumMod val="10000"/>
                  </a:schemeClr>
                </a:solidFill>
              </a:rPr>
              <a:t>Baseline: </a:t>
            </a:r>
            <a:r>
              <a:rPr lang="en-US" altLang="zh-CN" sz="2200" i="1" dirty="0">
                <a:solidFill>
                  <a:schemeClr val="bg2">
                    <a:lumMod val="10000"/>
                  </a:schemeClr>
                </a:solidFill>
              </a:rPr>
              <a:t>SCI</a:t>
            </a: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altLang="zh-CN" sz="2000" dirty="0" err="1">
                <a:solidFill>
                  <a:schemeClr val="bg2">
                    <a:lumMod val="10000"/>
                  </a:schemeClr>
                </a:solidFill>
              </a:rPr>
              <a:t>Jin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et al. 2016]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Integrate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node-induced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word-level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Only one comp. desc.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for each community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With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word-cloud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(representative keywords)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</a:rPr>
              <a:t> Our SLCD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b="1" u="sng" dirty="0">
                <a:solidFill>
                  <a:schemeClr val="accent1">
                    <a:lumMod val="75000"/>
                  </a:schemeClr>
                </a:solidFill>
              </a:rPr>
              <a:t>Multi-view</a:t>
            </a:r>
            <a:r>
              <a:rPr lang="en-US" altLang="zh-CN" sz="2000" u="sng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altLang="zh-CN" sz="2000" b="1" u="sng" dirty="0">
                <a:solidFill>
                  <a:schemeClr val="accent1">
                    <a:lumMod val="75000"/>
                  </a:schemeClr>
                </a:solidFill>
              </a:rPr>
              <a:t>strongly interpretable</a:t>
            </a:r>
            <a:r>
              <a:rPr lang="en-US" altLang="zh-CN" sz="2000" u="sng" dirty="0">
                <a:solidFill>
                  <a:schemeClr val="accent1">
                    <a:lumMod val="75000"/>
                  </a:schemeClr>
                </a:solidFill>
              </a:rPr>
              <a:t> desc.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 Multiple topics/views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for each comm.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 Desc. in form of  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</a:rPr>
              <a:t>summarization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21BC97-067C-4C62-BE7C-D451681D2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24" y="2718873"/>
            <a:ext cx="4529307" cy="226661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F0C131-F5E9-4C76-BE85-83F1D331AD45}"/>
              </a:ext>
            </a:extLst>
          </p:cNvPr>
          <p:cNvGrpSpPr/>
          <p:nvPr/>
        </p:nvGrpSpPr>
        <p:grpSpPr>
          <a:xfrm>
            <a:off x="6637822" y="1151839"/>
            <a:ext cx="1933206" cy="1393520"/>
            <a:chOff x="6525057" y="2094775"/>
            <a:chExt cx="1933206" cy="139352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963A2E0-637E-4148-B5B5-63AA17C5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057" y="2094775"/>
              <a:ext cx="1933206" cy="1024188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892A8F-A8F9-40C3-A6BF-5EA12F293B92}"/>
                </a:ext>
              </a:extLst>
            </p:cNvPr>
            <p:cNvSpPr txBox="1"/>
            <p:nvPr/>
          </p:nvSpPr>
          <p:spPr>
            <a:xfrm>
              <a:off x="6688828" y="3118963"/>
              <a:ext cx="160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SCI, Com. #1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0F24F1-DF17-477D-948D-096E9A95D234}"/>
              </a:ext>
            </a:extLst>
          </p:cNvPr>
          <p:cNvGrpSpPr/>
          <p:nvPr/>
        </p:nvGrpSpPr>
        <p:grpSpPr>
          <a:xfrm>
            <a:off x="8571028" y="1107705"/>
            <a:ext cx="1610757" cy="1437654"/>
            <a:chOff x="8458263" y="2050641"/>
            <a:chExt cx="1610757" cy="1437654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FCF64F2-0EE5-44E8-8307-16333FBD0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8263" y="2050641"/>
              <a:ext cx="1605663" cy="106832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9926F4F-333E-4049-9D8F-898CE94D8D2D}"/>
                </a:ext>
              </a:extLst>
            </p:cNvPr>
            <p:cNvSpPr txBox="1"/>
            <p:nvPr/>
          </p:nvSpPr>
          <p:spPr>
            <a:xfrm>
              <a:off x="8463357" y="3118963"/>
              <a:ext cx="160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SCI, Com. #2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146E60-FC2F-4ECE-97F6-F89B744E8D29}"/>
              </a:ext>
            </a:extLst>
          </p:cNvPr>
          <p:cNvGrpSpPr/>
          <p:nvPr/>
        </p:nvGrpSpPr>
        <p:grpSpPr>
          <a:xfrm>
            <a:off x="10176691" y="1016648"/>
            <a:ext cx="1882517" cy="1528711"/>
            <a:chOff x="10063926" y="1959584"/>
            <a:chExt cx="1882517" cy="15287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C59F95-5125-48D9-A4B3-47B37141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26" y="1959584"/>
              <a:ext cx="1882517" cy="115937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F357C55-453E-4DE8-99C3-464B6F0B0029}"/>
                </a:ext>
              </a:extLst>
            </p:cNvPr>
            <p:cNvSpPr txBox="1"/>
            <p:nvPr/>
          </p:nvSpPr>
          <p:spPr>
            <a:xfrm>
              <a:off x="10202352" y="3118963"/>
              <a:ext cx="160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SCI, Com. #3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CED4CAB-9998-4B58-9E8A-CEDAF03EC5F0}"/>
              </a:ext>
            </a:extLst>
          </p:cNvPr>
          <p:cNvGrpSpPr/>
          <p:nvPr/>
        </p:nvGrpSpPr>
        <p:grpSpPr>
          <a:xfrm>
            <a:off x="6183181" y="5034883"/>
            <a:ext cx="2467777" cy="1689608"/>
            <a:chOff x="6246714" y="5014422"/>
            <a:chExt cx="2467777" cy="1689608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3C5131C-B8DE-4D44-8F4C-323B29BA6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953" y="5014422"/>
              <a:ext cx="1853301" cy="13834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671C3E3-35E2-4121-B860-4F96992E1DD1}"/>
                </a:ext>
              </a:extLst>
            </p:cNvPr>
            <p:cNvSpPr txBox="1"/>
            <p:nvPr/>
          </p:nvSpPr>
          <p:spPr>
            <a:xfrm>
              <a:off x="6246714" y="6334698"/>
              <a:ext cx="2467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e.g., Transition matrix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3715050-C7B1-4CDE-89FF-3141EB907867}"/>
              </a:ext>
            </a:extLst>
          </p:cNvPr>
          <p:cNvSpPr txBox="1"/>
          <p:nvPr/>
        </p:nvSpPr>
        <p:spPr>
          <a:xfrm>
            <a:off x="8407254" y="4940386"/>
            <a:ext cx="315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Description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representative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0E7254-2A8E-4537-96BF-18C760B0A42C}"/>
              </a:ext>
            </a:extLst>
          </p:cNvPr>
          <p:cNvSpPr/>
          <p:nvPr/>
        </p:nvSpPr>
        <p:spPr>
          <a:xfrm>
            <a:off x="6702543" y="5072810"/>
            <a:ext cx="868864" cy="513907"/>
          </a:xfrm>
          <a:prstGeom prst="rect">
            <a:avLst/>
          </a:prstGeom>
          <a:noFill/>
          <a:ln w="28575">
            <a:solidFill>
              <a:srgbClr val="C00000">
                <a:alpha val="7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E40C09-3044-4909-9CA9-835AD70F56FB}"/>
              </a:ext>
            </a:extLst>
          </p:cNvPr>
          <p:cNvSpPr txBox="1"/>
          <p:nvPr/>
        </p:nvSpPr>
        <p:spPr>
          <a:xfrm>
            <a:off x="7284278" y="3246614"/>
            <a:ext cx="1065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#1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639853-0F4D-49B1-91D4-0F8FA72C7B22}"/>
              </a:ext>
            </a:extLst>
          </p:cNvPr>
          <p:cNvSpPr txBox="1"/>
          <p:nvPr/>
        </p:nvSpPr>
        <p:spPr>
          <a:xfrm>
            <a:off x="7331584" y="4381702"/>
            <a:ext cx="97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#2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4274B19-5A1D-4BB9-8629-A28635A86AB6}"/>
              </a:ext>
            </a:extLst>
          </p:cNvPr>
          <p:cNvCxnSpPr/>
          <p:nvPr/>
        </p:nvCxnSpPr>
        <p:spPr>
          <a:xfrm flipV="1">
            <a:off x="6951643" y="3246614"/>
            <a:ext cx="0" cy="17882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6FC464C-996D-4839-8151-2C2F468F9D14}"/>
              </a:ext>
            </a:extLst>
          </p:cNvPr>
          <p:cNvCxnSpPr/>
          <p:nvPr/>
        </p:nvCxnSpPr>
        <p:spPr>
          <a:xfrm>
            <a:off x="6951643" y="3246614"/>
            <a:ext cx="652781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A44998B-E9BC-4229-B1B5-ECA506E8FF4F}"/>
              </a:ext>
            </a:extLst>
          </p:cNvPr>
          <p:cNvCxnSpPr/>
          <p:nvPr/>
        </p:nvCxnSpPr>
        <p:spPr>
          <a:xfrm flipV="1">
            <a:off x="7331584" y="4109292"/>
            <a:ext cx="0" cy="96351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8896486-8560-45D3-B9B5-8C41264AD1C1}"/>
              </a:ext>
            </a:extLst>
          </p:cNvPr>
          <p:cNvCxnSpPr/>
          <p:nvPr/>
        </p:nvCxnSpPr>
        <p:spPr>
          <a:xfrm>
            <a:off x="7331584" y="4109292"/>
            <a:ext cx="490392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61ECF6C-6A7F-4A26-8703-DE46F8BA87C7}"/>
              </a:ext>
            </a:extLst>
          </p:cNvPr>
          <p:cNvSpPr txBox="1"/>
          <p:nvPr/>
        </p:nvSpPr>
        <p:spPr>
          <a:xfrm>
            <a:off x="4876197" y="5726622"/>
            <a:ext cx="156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#1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CB2220-5CDD-4F67-8390-9E65C1B5750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6073367" y="5329764"/>
            <a:ext cx="629176" cy="43251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91570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/>
      <p:bldP spid="40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8383" y="272864"/>
            <a:ext cx="10515600" cy="582459"/>
          </a:xfrm>
        </p:spPr>
        <p:txBody>
          <a:bodyPr>
            <a:noAutofit/>
          </a:bodyPr>
          <a:lstStyle/>
          <a:p>
            <a:r>
              <a:rPr lang="en-US" altLang="zh-CN" sz="3800" b="1" dirty="0"/>
              <a:t>Outline</a:t>
            </a:r>
            <a:endParaRPr lang="zh-CN" altLang="en-US" sz="3800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8655" y="1288415"/>
            <a:ext cx="10515600" cy="3833495"/>
          </a:xfrm>
        </p:spPr>
        <p:txBody>
          <a:bodyPr anchor="t">
            <a:normAutofit/>
          </a:bodyPr>
          <a:lstStyle/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Motivation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Problem Definition 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Methodology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Experimental Evaluation</a:t>
            </a:r>
          </a:p>
          <a:p>
            <a:pPr>
              <a:lnSpc>
                <a:spcPts val="55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/>
              <a:t> Conclusion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2C3FCD91-9491-40A9-B5CE-F2C9330A207F}"/>
              </a:ext>
            </a:extLst>
          </p:cNvPr>
          <p:cNvSpPr txBox="1">
            <a:spLocks/>
          </p:cNvSpPr>
          <p:nvPr/>
        </p:nvSpPr>
        <p:spPr>
          <a:xfrm>
            <a:off x="5600506" y="1594485"/>
            <a:ext cx="6265817" cy="171088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Semantic Link Community Detection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Partition with </a:t>
            </a:r>
            <a:r>
              <a:rPr lang="en-US" altLang="zh-CN" sz="2000" b="1" dirty="0"/>
              <a:t>topology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link content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Link-based overlapping</a:t>
            </a:r>
            <a:r>
              <a:rPr lang="en-US" altLang="zh-CN" sz="2000" dirty="0"/>
              <a:t> community detection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Multi-view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fine-grained semantic descriptions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35C9E5-DA1B-423A-A8DF-33732241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67" y="3611440"/>
            <a:ext cx="5412093" cy="2391733"/>
          </a:xfrm>
          <a:prstGeom prst="rect">
            <a:avLst/>
          </a:prstGeom>
        </p:spPr>
      </p:pic>
    </p:spTree>
  </p:cSld>
  <p:clrMapOvr>
    <a:masterClrMapping/>
  </p:clrMapOvr>
  <p:transition advTm="1551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20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1017591"/>
            <a:ext cx="10685418" cy="4810331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b="1" dirty="0"/>
              <a:t>This study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Focus on </a:t>
            </a:r>
            <a:r>
              <a:rPr lang="en-US" altLang="zh-CN" sz="2200" b="1" dirty="0"/>
              <a:t>overlapping semantic communities</a:t>
            </a:r>
            <a:r>
              <a:rPr lang="en-US" altLang="zh-CN" sz="2200" dirty="0"/>
              <a:t> with </a:t>
            </a:r>
            <a:r>
              <a:rPr lang="en-US" altLang="zh-CN" sz="2200" b="1" dirty="0"/>
              <a:t>edge-induced content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Propose </a:t>
            </a:r>
            <a:r>
              <a:rPr lang="en-US" altLang="zh-CN" sz="2200" b="1" dirty="0"/>
              <a:t>SLCD model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Derive </a:t>
            </a:r>
            <a:r>
              <a:rPr lang="en-US" altLang="zh-CN" sz="2000" b="1" dirty="0"/>
              <a:t>overlapping node communities</a:t>
            </a:r>
            <a:r>
              <a:rPr lang="en-US" altLang="zh-CN" sz="2000" dirty="0"/>
              <a:t> via </a:t>
            </a:r>
            <a:r>
              <a:rPr lang="en-US" altLang="zh-CN" sz="2000" b="1" dirty="0"/>
              <a:t>disjoint link communities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Consider both </a:t>
            </a:r>
            <a:r>
              <a:rPr lang="en-US" altLang="zh-CN" sz="2000" b="1" dirty="0"/>
              <a:t>word-level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sentence-level</a:t>
            </a:r>
            <a:r>
              <a:rPr lang="en-US" altLang="zh-CN" sz="2000" dirty="0"/>
              <a:t> </a:t>
            </a:r>
            <a:r>
              <a:rPr lang="en-US" altLang="zh-CN" sz="2000" b="1" dirty="0"/>
              <a:t>edge-induced content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/>
              <a:t> </a:t>
            </a:r>
            <a:r>
              <a:rPr lang="en-US" altLang="zh-CN" sz="2000" dirty="0"/>
              <a:t>Explore the </a:t>
            </a:r>
            <a:r>
              <a:rPr lang="en-US" altLang="zh-CN" sz="2000" b="1" dirty="0"/>
              <a:t>intrinsic correlation</a:t>
            </a:r>
            <a:r>
              <a:rPr lang="en-US" altLang="zh-CN" sz="2000" dirty="0"/>
              <a:t> between </a:t>
            </a:r>
            <a:r>
              <a:rPr lang="en-US" altLang="zh-CN" sz="2000" b="1" dirty="0"/>
              <a:t>topo.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cont.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Derive </a:t>
            </a:r>
            <a:r>
              <a:rPr lang="en-US" altLang="zh-CN" sz="2000" b="1" dirty="0"/>
              <a:t>multi-view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strongly interpretable</a:t>
            </a:r>
            <a:r>
              <a:rPr lang="en-US" altLang="zh-CN" sz="2000" dirty="0"/>
              <a:t> </a:t>
            </a:r>
            <a:r>
              <a:rPr lang="en-US" altLang="zh-CN" sz="2000" b="1" dirty="0"/>
              <a:t>semantic desc.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en-US" altLang="zh-CN" sz="2800" b="1" dirty="0"/>
              <a:t>Future work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Consider both the </a:t>
            </a:r>
            <a:r>
              <a:rPr lang="en-US" altLang="zh-CN" sz="2200" b="1" dirty="0"/>
              <a:t>node-induced</a:t>
            </a:r>
            <a:r>
              <a:rPr lang="en-US" altLang="zh-CN" sz="2200" dirty="0"/>
              <a:t> &amp; </a:t>
            </a:r>
            <a:r>
              <a:rPr lang="en-US" altLang="zh-CN" sz="2200" b="1" dirty="0"/>
              <a:t>edge-induced content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Better strategy for </a:t>
            </a:r>
            <a:r>
              <a:rPr lang="en-US" altLang="zh-CN" sz="2200" b="1" dirty="0"/>
              <a:t>hyper-parameter setting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Further </a:t>
            </a:r>
            <a:r>
              <a:rPr lang="en-US" altLang="zh-CN" sz="2200" b="1" dirty="0"/>
              <a:t>speed up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12163704"/>
      </p:ext>
    </p:extLst>
  </p:cSld>
  <p:clrMapOvr>
    <a:masterClrMapping/>
  </p:clrMapOvr>
  <p:transition advTm="9309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223" y="1296988"/>
            <a:ext cx="11636828" cy="2387600"/>
          </a:xfrm>
        </p:spPr>
        <p:txBody>
          <a:bodyPr anchor="ctr"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Interpretable Link Communities with User Interactions and Messages in Social Networks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3637" y="4360357"/>
            <a:ext cx="9144000" cy="489456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 Qin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(megnqin_az@foxmail.com)</a:t>
            </a: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2682240" y="3161665"/>
            <a:ext cx="6826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Much!</a:t>
            </a:r>
          </a:p>
          <a:p>
            <a:pPr algn="ctr"/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Motivation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4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54505"/>
            <a:ext cx="10515600" cy="5715802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/>
              <a:t>Community Detection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Community struct.</a:t>
            </a:r>
            <a:r>
              <a:rPr lang="en-US" altLang="zh-CN" sz="2000" dirty="0"/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→ Significant </a:t>
            </a:r>
            <a:r>
              <a:rPr lang="en-US" altLang="zh-CN" sz="2000" b="1" dirty="0"/>
              <a:t>group/organization</a:t>
            </a:r>
            <a:r>
              <a:rPr lang="en-US" altLang="zh-CN" sz="2000" dirty="0"/>
              <a:t> in </a:t>
            </a:r>
            <a:r>
              <a:rPr lang="en-US" altLang="zh-CN" sz="2000" b="1" dirty="0"/>
              <a:t>real net.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Reveals network’s </a:t>
            </a:r>
            <a:r>
              <a:rPr lang="en-US" altLang="zh-CN" sz="2000" b="1" dirty="0"/>
              <a:t>structure</a:t>
            </a:r>
            <a:r>
              <a:rPr lang="en-US" altLang="zh-CN" sz="2000" dirty="0"/>
              <a:t>, </a:t>
            </a:r>
            <a:r>
              <a:rPr lang="en-US" altLang="zh-CN" sz="2000" b="1" dirty="0"/>
              <a:t>function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semantic</a:t>
            </a:r>
            <a:endParaRPr lang="en-US" altLang="zh-CN" sz="500" b="1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</a:rPr>
              <a:t>Conventional </a:t>
            </a:r>
            <a:r>
              <a:rPr lang="en-US" altLang="zh-CN" sz="2200" b="1" dirty="0"/>
              <a:t>methods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Partitions node groups with dense linkage </a:t>
            </a:r>
            <a:r>
              <a:rPr lang="en-US" altLang="zh-CN" sz="1600" dirty="0"/>
              <a:t>[Newman et al. 2002]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/>
              <a:t>Consider network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r>
              <a:rPr lang="en-US" altLang="zh-CN" sz="2000" b="1" dirty="0"/>
              <a:t> </a:t>
            </a:r>
            <a:r>
              <a:rPr lang="en-US" altLang="zh-CN" sz="1800" dirty="0"/>
              <a:t>(e.g., user interactions)</a:t>
            </a:r>
            <a:r>
              <a:rPr lang="en-US" altLang="zh-CN" sz="2000" b="1" dirty="0"/>
              <a:t> alone</a:t>
            </a:r>
            <a:endParaRPr lang="en-US" altLang="zh-CN" sz="500" b="1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</a:rPr>
              <a:t>State-of-the-art techniques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tx1"/>
                </a:solidFill>
              </a:rPr>
              <a:t> Tries to combine net.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r>
              <a:rPr lang="en-US" altLang="zh-CN" sz="2000" dirty="0">
                <a:solidFill>
                  <a:schemeClr val="tx1"/>
                </a:solidFill>
              </a:rPr>
              <a:t> &amp;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(1) </a:t>
            </a:r>
            <a:r>
              <a:rPr lang="en-US" altLang="zh-CN" sz="2000" u="sng" dirty="0"/>
              <a:t>Further </a:t>
            </a:r>
            <a:r>
              <a:rPr lang="en-US" altLang="zh-CN" sz="2000" b="1" u="sng" dirty="0"/>
              <a:t>improve the community partition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  <a:r>
              <a:rPr lang="en-US" altLang="zh-CN" sz="2000" dirty="0"/>
              <a:t> provides </a:t>
            </a:r>
            <a:r>
              <a:rPr lang="en-US" altLang="zh-CN" sz="2000" b="1" dirty="0"/>
              <a:t>complementary info. beyond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(2) </a:t>
            </a:r>
            <a:r>
              <a:rPr lang="en-US" altLang="zh-CN" sz="2000" u="sng" dirty="0"/>
              <a:t>Derive </a:t>
            </a:r>
            <a:r>
              <a:rPr lang="en-US" altLang="zh-CN" sz="2000" b="1" u="sng" dirty="0"/>
              <a:t>interpretable communities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Generate </a:t>
            </a:r>
            <a:r>
              <a:rPr lang="en-US" altLang="zh-CN" sz="2000" b="1" dirty="0">
                <a:solidFill>
                  <a:srgbClr val="C00000"/>
                </a:solidFill>
              </a:rPr>
              <a:t>semantic descriptions</a:t>
            </a:r>
            <a:r>
              <a:rPr lang="en-US" altLang="zh-CN" sz="2000" b="1" dirty="0"/>
              <a:t> for each community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By exploring the </a:t>
            </a:r>
            <a:r>
              <a:rPr lang="en-US" altLang="zh-CN" sz="2000" b="1" dirty="0"/>
              <a:t>user-generated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  <a:r>
              <a:rPr lang="en-US" altLang="zh-CN" sz="2000" b="1" dirty="0"/>
              <a:t> </a:t>
            </a:r>
          </a:p>
          <a:p>
            <a:pPr lvl="4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chemeClr val="tx1"/>
                </a:solidFill>
              </a:rPr>
              <a:t> e.g., </a:t>
            </a:r>
            <a:r>
              <a:rPr lang="en-US" altLang="zh-CN" sz="1600" b="1" dirty="0">
                <a:solidFill>
                  <a:schemeClr val="tx1"/>
                </a:solidFill>
              </a:rPr>
              <a:t>interest tags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</a:rPr>
              <a:t>profiling features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b="1" dirty="0">
                <a:solidFill>
                  <a:schemeClr val="tx1"/>
                </a:solidFill>
              </a:rPr>
              <a:t>message</a:t>
            </a:r>
            <a:r>
              <a:rPr lang="en-US" altLang="zh-CN" sz="1600" dirty="0">
                <a:solidFill>
                  <a:schemeClr val="tx1"/>
                </a:solidFill>
              </a:rPr>
              <a:t>, etc.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22E9D7-8E9E-4BE5-8639-B377A0CCD649}"/>
              </a:ext>
            </a:extLst>
          </p:cNvPr>
          <p:cNvGrpSpPr/>
          <p:nvPr/>
        </p:nvGrpSpPr>
        <p:grpSpPr>
          <a:xfrm>
            <a:off x="8584056" y="701288"/>
            <a:ext cx="3288581" cy="2553860"/>
            <a:chOff x="8584056" y="701288"/>
            <a:chExt cx="3288581" cy="25538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8A495C-74E3-4F9B-AC6E-CF0AB79D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128" y="993006"/>
              <a:ext cx="2353379" cy="225732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CE1AC4-820E-418A-911B-519A6E25A92C}"/>
                </a:ext>
              </a:extLst>
            </p:cNvPr>
            <p:cNvSpPr txBox="1"/>
            <p:nvPr/>
          </p:nvSpPr>
          <p:spPr>
            <a:xfrm>
              <a:off x="9806674" y="701288"/>
              <a:ext cx="137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#1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547A7CE-665C-498D-899C-C2E7A28E48C8}"/>
                </a:ext>
              </a:extLst>
            </p:cNvPr>
            <p:cNvSpPr txBox="1"/>
            <p:nvPr/>
          </p:nvSpPr>
          <p:spPr>
            <a:xfrm>
              <a:off x="8584056" y="1907233"/>
              <a:ext cx="137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#2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ECCD11-85F7-4295-9FC8-9B1DD882BA62}"/>
                </a:ext>
              </a:extLst>
            </p:cNvPr>
            <p:cNvSpPr txBox="1"/>
            <p:nvPr/>
          </p:nvSpPr>
          <p:spPr>
            <a:xfrm>
              <a:off x="10495328" y="2947371"/>
              <a:ext cx="137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#3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 135">
            <a:extLst>
              <a:ext uri="{FF2B5EF4-FFF2-40B4-BE49-F238E27FC236}">
                <a16:creationId xmlns:a16="http://schemas.microsoft.com/office/drawing/2014/main" id="{E2BDFB51-0478-4715-9624-BF65C5FB6765}"/>
              </a:ext>
            </a:extLst>
          </p:cNvPr>
          <p:cNvSpPr/>
          <p:nvPr/>
        </p:nvSpPr>
        <p:spPr>
          <a:xfrm rot="5400000">
            <a:off x="9993494" y="3250060"/>
            <a:ext cx="628644" cy="508881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41B3225-BDDF-4441-A44F-CE5E5151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78" y="3934787"/>
            <a:ext cx="357187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78091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Motivation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5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25630"/>
            <a:ext cx="10515600" cy="5647413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/>
              <a:t>Semantic Community Detection (SCD)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Inspired by </a:t>
            </a:r>
            <a:r>
              <a:rPr lang="en-US" altLang="zh-CN" sz="2200" b="1" dirty="0"/>
              <a:t>Semantic Segmentation</a:t>
            </a:r>
            <a:r>
              <a:rPr lang="en-US" altLang="zh-CN" sz="2200" dirty="0"/>
              <a:t> in CV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/>
              <a:t> </a:t>
            </a:r>
            <a:r>
              <a:rPr lang="en-US" altLang="zh-CN" sz="2000" dirty="0"/>
              <a:t>Simultaneous </a:t>
            </a:r>
            <a:r>
              <a:rPr lang="en-US" altLang="zh-CN" sz="2000" b="1" dirty="0"/>
              <a:t>image segmentation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semantic annotation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Reveal </a:t>
            </a:r>
            <a:r>
              <a:rPr lang="en-US" altLang="zh-CN" sz="2000" b="1" dirty="0"/>
              <a:t>deep knowledge &amp; semantic </a:t>
            </a:r>
            <a:r>
              <a:rPr lang="en-US" altLang="zh-CN" sz="2000" dirty="0"/>
              <a:t>of the image </a:t>
            </a:r>
            <a:endParaRPr lang="en-US" altLang="zh-CN" sz="5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New concept of </a:t>
            </a:r>
            <a:r>
              <a:rPr lang="en-US" altLang="zh-CN" sz="2200" b="1" dirty="0"/>
              <a:t>SCD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Consider both </a:t>
            </a:r>
            <a:r>
              <a:rPr lang="en-US" altLang="zh-CN" sz="2000" b="1" dirty="0"/>
              <a:t>network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r>
              <a:rPr lang="en-US" altLang="zh-CN" sz="2000" dirty="0"/>
              <a:t> &amp;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Simultaneously</a:t>
            </a:r>
            <a:r>
              <a:rPr lang="en-US" altLang="zh-CN" sz="2000" dirty="0"/>
              <a:t> &amp; </a:t>
            </a:r>
            <a:r>
              <a:rPr lang="en-US" altLang="zh-CN" sz="2000" b="1" dirty="0" err="1"/>
              <a:t>Unsuperivsedly</a:t>
            </a:r>
            <a:r>
              <a:rPr lang="en-US" altLang="zh-CN" sz="2000" b="1" dirty="0"/>
              <a:t> !!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 the network into several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communities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Generating </a:t>
            </a:r>
            <a:r>
              <a:rPr lang="en-US" altLang="zh-CN" sz="2000" b="1" dirty="0">
                <a:solidFill>
                  <a:srgbClr val="C00000"/>
                </a:solidFill>
              </a:rPr>
              <a:t>semantic descriptions</a:t>
            </a:r>
            <a:r>
              <a:rPr lang="en-US" altLang="zh-CN" sz="2000" dirty="0">
                <a:solidFill>
                  <a:srgbClr val="C00000"/>
                </a:solidFill>
              </a:rPr>
              <a:t> for each </a:t>
            </a:r>
            <a:r>
              <a:rPr lang="en-US" altLang="zh-CN" sz="2000" b="1" dirty="0">
                <a:solidFill>
                  <a:srgbClr val="C00000"/>
                </a:solidFill>
              </a:rPr>
              <a:t>community</a:t>
            </a:r>
            <a:endParaRPr lang="en-US" altLang="zh-CN" sz="1600" b="1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chemeClr val="accent1">
                    <a:lumMod val="75000"/>
                  </a:schemeClr>
                </a:solidFill>
              </a:rPr>
              <a:t>Limitations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Node-induced content</a:t>
            </a:r>
            <a:r>
              <a:rPr lang="en-US" altLang="zh-CN" sz="2000" dirty="0"/>
              <a:t> for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disjoint node communities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Can’t deal with </a:t>
            </a:r>
            <a:r>
              <a:rPr lang="en-US" altLang="zh-CN" sz="2000" b="1" dirty="0">
                <a:solidFill>
                  <a:srgbClr val="C00000"/>
                </a:solidFill>
              </a:rPr>
              <a:t>edge-induced content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overlapping CD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Word-level content</a:t>
            </a:r>
            <a:r>
              <a:rPr lang="en-US" altLang="zh-CN" sz="2000" dirty="0"/>
              <a:t> for </a:t>
            </a:r>
            <a:r>
              <a:rPr lang="en-US" altLang="zh-CN" sz="2000" b="1" dirty="0"/>
              <a:t>coarse-grained descriptions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Ignore </a:t>
            </a:r>
            <a:r>
              <a:rPr lang="en-US" altLang="zh-CN" sz="2000" b="1" dirty="0">
                <a:solidFill>
                  <a:srgbClr val="C00000"/>
                </a:solidFill>
              </a:rPr>
              <a:t>sentence-level cont.</a:t>
            </a:r>
            <a:r>
              <a:rPr lang="en-US" altLang="zh-CN" sz="2000" dirty="0"/>
              <a:t>; Can’t reflect </a:t>
            </a:r>
            <a:r>
              <a:rPr lang="en-US" altLang="zh-CN" sz="2000" b="1" dirty="0">
                <a:solidFill>
                  <a:srgbClr val="C00000"/>
                </a:solidFill>
              </a:rPr>
              <a:t>cont. diversity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39764E-9ED6-48E3-B354-2229D2F7D232}"/>
              </a:ext>
            </a:extLst>
          </p:cNvPr>
          <p:cNvGrpSpPr/>
          <p:nvPr/>
        </p:nvGrpSpPr>
        <p:grpSpPr>
          <a:xfrm>
            <a:off x="8302271" y="1433615"/>
            <a:ext cx="3777434" cy="1544118"/>
            <a:chOff x="8302271" y="1544910"/>
            <a:chExt cx="3777434" cy="154411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DD8680-03BF-4CA5-A33E-ED47ADB92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271" y="1544910"/>
              <a:ext cx="3777434" cy="120556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24769A-E3B2-475B-965A-EEBF13A1BC79}"/>
                </a:ext>
              </a:extLst>
            </p:cNvPr>
            <p:cNvSpPr txBox="1"/>
            <p:nvPr/>
          </p:nvSpPr>
          <p:spPr>
            <a:xfrm>
              <a:off x="9051009" y="2750474"/>
              <a:ext cx="22799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Semantic Segmentation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C1DBA5E-2546-4032-8EFB-3E8FE0426D78}"/>
              </a:ext>
            </a:extLst>
          </p:cNvPr>
          <p:cNvGrpSpPr/>
          <p:nvPr/>
        </p:nvGrpSpPr>
        <p:grpSpPr>
          <a:xfrm>
            <a:off x="8612933" y="3640695"/>
            <a:ext cx="3466772" cy="2805366"/>
            <a:chOff x="8612933" y="3640695"/>
            <a:chExt cx="3466772" cy="280536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167C82-3F27-4DB5-B013-D7067288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933" y="3640695"/>
              <a:ext cx="3466772" cy="246681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22EC8EC-6C64-4024-B3AC-29844D98F26D}"/>
                </a:ext>
              </a:extLst>
            </p:cNvPr>
            <p:cNvSpPr txBox="1"/>
            <p:nvPr/>
          </p:nvSpPr>
          <p:spPr>
            <a:xfrm>
              <a:off x="9552787" y="6107507"/>
              <a:ext cx="1386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Existing SCD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 135">
            <a:extLst>
              <a:ext uri="{FF2B5EF4-FFF2-40B4-BE49-F238E27FC236}">
                <a16:creationId xmlns:a16="http://schemas.microsoft.com/office/drawing/2014/main" id="{1ED436F0-6A38-44A9-816A-151C178A0BBA}"/>
              </a:ext>
            </a:extLst>
          </p:cNvPr>
          <p:cNvSpPr/>
          <p:nvPr/>
        </p:nvSpPr>
        <p:spPr>
          <a:xfrm rot="5400000">
            <a:off x="10031996" y="3054774"/>
            <a:ext cx="628644" cy="508881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2C4DB0-0F08-4F13-BDE3-C7230C6CB4C5}"/>
              </a:ext>
            </a:extLst>
          </p:cNvPr>
          <p:cNvSpPr txBox="1"/>
          <p:nvPr/>
        </p:nvSpPr>
        <p:spPr>
          <a:xfrm>
            <a:off x="10364685" y="3113685"/>
            <a:ext cx="12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to!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63064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effectLst/>
              </a:rPr>
              <a:t>Motivation (</a:t>
            </a:r>
            <a:r>
              <a:rPr lang="en-US" altLang="zh-CN" sz="3800" dirty="0" err="1">
                <a:effectLst/>
              </a:rPr>
              <a:t>Cont</a:t>
            </a:r>
            <a:r>
              <a:rPr lang="en-US" altLang="zh-CN" sz="3800" dirty="0">
                <a:effectLst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6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93004"/>
            <a:ext cx="10515600" cy="5174880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Our Contributions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A novel </a:t>
            </a:r>
            <a:r>
              <a:rPr lang="en-US" altLang="zh-CN" sz="2200" b="1" dirty="0"/>
              <a:t>Semantic Link Community Detection</a:t>
            </a:r>
            <a:r>
              <a:rPr lang="en-US" altLang="zh-CN" sz="2200" dirty="0"/>
              <a:t> </a:t>
            </a:r>
            <a:r>
              <a:rPr lang="en-US" altLang="zh-CN" sz="1800" dirty="0"/>
              <a:t>(SCLD)</a:t>
            </a:r>
            <a:r>
              <a:rPr lang="en-US" altLang="zh-CN" sz="2200" dirty="0"/>
              <a:t> model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 Integrate </a:t>
            </a:r>
            <a:r>
              <a:rPr lang="en-US" altLang="zh-CN" sz="2200" b="1" dirty="0">
                <a:solidFill>
                  <a:srgbClr val="C00000"/>
                </a:solidFill>
              </a:rPr>
              <a:t>edge-induced content</a:t>
            </a:r>
            <a:r>
              <a:rPr lang="en-US" altLang="zh-CN" sz="2200" dirty="0"/>
              <a:t> for </a:t>
            </a:r>
            <a:r>
              <a:rPr lang="en-US" altLang="zh-CN" sz="2200" b="1" dirty="0"/>
              <a:t>overlapping CD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User interactions</a:t>
            </a:r>
            <a:r>
              <a:rPr lang="en-US" altLang="zh-CN" sz="2000" dirty="0"/>
              <a:t> (topo.) &amp; </a:t>
            </a:r>
            <a:r>
              <a:rPr lang="en-US" altLang="zh-CN" sz="2000" b="1" dirty="0">
                <a:solidFill>
                  <a:srgbClr val="C00000"/>
                </a:solidFill>
              </a:rPr>
              <a:t>messages</a:t>
            </a:r>
            <a:r>
              <a:rPr lang="en-US" altLang="zh-CN" sz="2000" dirty="0"/>
              <a:t> (edge-induced cont.)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Partition (disjoint) </a:t>
            </a:r>
            <a:r>
              <a:rPr lang="en-US" altLang="zh-CN" sz="2000" b="1" dirty="0"/>
              <a:t>link communities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Transformed into </a:t>
            </a:r>
            <a:r>
              <a:rPr lang="en-US" altLang="zh-CN" sz="2000" b="1" dirty="0"/>
              <a:t>overlapping node communities</a:t>
            </a:r>
            <a:endParaRPr lang="en-US" altLang="zh-CN" sz="22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en-US" altLang="zh-CN" sz="10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b="1" dirty="0"/>
              <a:t>Strongly interpretable</a:t>
            </a:r>
            <a:r>
              <a:rPr lang="en-US" altLang="zh-CN" sz="2200" dirty="0"/>
              <a:t> &amp; </a:t>
            </a:r>
            <a:r>
              <a:rPr lang="en-US" altLang="zh-CN" sz="2200" b="1" dirty="0"/>
              <a:t>multi-view</a:t>
            </a:r>
            <a:r>
              <a:rPr lang="en-US" altLang="zh-CN" sz="2200" dirty="0"/>
              <a:t> </a:t>
            </a:r>
            <a:r>
              <a:rPr lang="en-US" altLang="zh-CN" sz="2200" b="1" dirty="0">
                <a:solidFill>
                  <a:srgbClr val="C00000"/>
                </a:solidFill>
              </a:rPr>
              <a:t>community desc.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Both </a:t>
            </a:r>
            <a:r>
              <a:rPr lang="en-US" altLang="zh-CN" sz="2000" b="1" dirty="0"/>
              <a:t>word-level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sentence-level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Multi desc.</a:t>
            </a:r>
            <a:r>
              <a:rPr lang="en-US" altLang="zh-CN" sz="2000" dirty="0"/>
              <a:t> for </a:t>
            </a:r>
            <a:r>
              <a:rPr lang="en-US" altLang="zh-CN" sz="2000" b="1" dirty="0"/>
              <a:t>each community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With each </a:t>
            </a:r>
            <a:r>
              <a:rPr lang="en-US" altLang="zh-CN" sz="2000" b="1" dirty="0"/>
              <a:t>desc.</a:t>
            </a:r>
            <a:r>
              <a:rPr lang="en-US" altLang="zh-CN" sz="2000" dirty="0"/>
              <a:t> corresponding to one </a:t>
            </a:r>
            <a:r>
              <a:rPr lang="en-US" altLang="zh-CN" sz="2000" b="1" dirty="0"/>
              <a:t>view/topic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Sentences</a:t>
            </a:r>
            <a:r>
              <a:rPr lang="en-US" altLang="zh-CN" sz="2000" dirty="0"/>
              <a:t> (i.e., </a:t>
            </a:r>
            <a:r>
              <a:rPr lang="en-US" altLang="zh-CN" sz="2000" b="1" dirty="0">
                <a:solidFill>
                  <a:srgbClr val="C00000"/>
                </a:solidFill>
              </a:rPr>
              <a:t>summarization</a:t>
            </a:r>
            <a:r>
              <a:rPr lang="en-US" altLang="zh-CN" sz="2000" dirty="0"/>
              <a:t>) for </a:t>
            </a:r>
            <a:r>
              <a:rPr lang="en-US" altLang="zh-CN" sz="2000" b="1" dirty="0"/>
              <a:t>each desc.</a:t>
            </a:r>
          </a:p>
          <a:p>
            <a:pPr lvl="3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With </a:t>
            </a:r>
            <a:r>
              <a:rPr lang="en-US" altLang="zh-CN" sz="2000" b="1" dirty="0"/>
              <a:t>stronger interpretability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word-cloud)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7A9DCB-5900-45D8-80B1-EE42628C8B67}"/>
              </a:ext>
            </a:extLst>
          </p:cNvPr>
          <p:cNvGrpSpPr/>
          <p:nvPr/>
        </p:nvGrpSpPr>
        <p:grpSpPr>
          <a:xfrm>
            <a:off x="8654171" y="964129"/>
            <a:ext cx="3466772" cy="2805366"/>
            <a:chOff x="8612933" y="3640695"/>
            <a:chExt cx="3466772" cy="28053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B9B0C67-EC01-417D-AF1F-0769C54F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933" y="3640695"/>
              <a:ext cx="3466772" cy="246681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182E9A-707D-4C4D-9FB8-F5EA5513697B}"/>
                </a:ext>
              </a:extLst>
            </p:cNvPr>
            <p:cNvSpPr txBox="1"/>
            <p:nvPr/>
          </p:nvSpPr>
          <p:spPr>
            <a:xfrm>
              <a:off x="9552787" y="6107507"/>
              <a:ext cx="1386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Existing SCD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28987C-FB43-4A72-B10F-C43593863C6A}"/>
              </a:ext>
            </a:extLst>
          </p:cNvPr>
          <p:cNvGrpSpPr/>
          <p:nvPr/>
        </p:nvGrpSpPr>
        <p:grpSpPr>
          <a:xfrm>
            <a:off x="8210052" y="4410693"/>
            <a:ext cx="3910891" cy="2070752"/>
            <a:chOff x="8210052" y="4410693"/>
            <a:chExt cx="3910891" cy="207075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2E1B10-6A41-4929-A14A-F0F4F854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052" y="4410693"/>
              <a:ext cx="3910891" cy="1728316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41D9877-1A11-477E-ADE6-90E3EC0EFC2F}"/>
                </a:ext>
              </a:extLst>
            </p:cNvPr>
            <p:cNvSpPr txBox="1"/>
            <p:nvPr/>
          </p:nvSpPr>
          <p:spPr>
            <a:xfrm>
              <a:off x="9477338" y="6142891"/>
              <a:ext cx="1619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Novel SLCD !!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 135">
            <a:extLst>
              <a:ext uri="{FF2B5EF4-FFF2-40B4-BE49-F238E27FC236}">
                <a16:creationId xmlns:a16="http://schemas.microsoft.com/office/drawing/2014/main" id="{6D9D1266-EC63-46F2-AE10-A957F5596929}"/>
              </a:ext>
            </a:extLst>
          </p:cNvPr>
          <p:cNvSpPr/>
          <p:nvPr/>
        </p:nvSpPr>
        <p:spPr>
          <a:xfrm rot="5400000">
            <a:off x="9972720" y="3779137"/>
            <a:ext cx="628644" cy="508881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41067"/>
      </p:ext>
    </p:extLst>
  </p:cSld>
  <p:clrMapOvr>
    <a:masterClrMapping/>
  </p:clrMapOvr>
  <p:transition advTm="9309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362A6-3D2D-467E-B335-E68E4C9C6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780"/>
            <a:ext cx="9144000" cy="2387600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ln w="0"/>
                <a:effectLst/>
                <a:sym typeface="+mn-ea"/>
              </a:rPr>
              <a:t>Problem Definition</a:t>
            </a:r>
            <a:endParaRPr lang="en-US" altLang="zh-CN" sz="38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8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93476"/>
            <a:ext cx="10515600" cy="4618051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Social networks</a:t>
            </a:r>
            <a:r>
              <a:rPr lang="en-US" altLang="zh-CN" sz="2400" dirty="0"/>
              <a:t> </a:t>
            </a:r>
            <a:r>
              <a:rPr lang="en-US" altLang="zh-CN" sz="1800" dirty="0"/>
              <a:t>(with </a:t>
            </a:r>
            <a:r>
              <a:rPr lang="en-US" altLang="zh-CN" sz="1800" b="1" dirty="0"/>
              <a:t>user messages</a:t>
            </a:r>
            <a:r>
              <a:rPr lang="en-US" altLang="zh-CN" sz="1800" dirty="0"/>
              <a:t>) </a:t>
            </a:r>
            <a:r>
              <a:rPr lang="en-US" altLang="zh-CN" sz="2400" dirty="0"/>
              <a:t>→ </a:t>
            </a:r>
            <a:r>
              <a:rPr lang="en-US" altLang="zh-CN" sz="2400" b="1" dirty="0"/>
              <a:t>Attributed graph</a:t>
            </a:r>
            <a:r>
              <a:rPr lang="en-US" altLang="zh-CN" sz="2400" dirty="0"/>
              <a:t> </a:t>
            </a:r>
            <a:r>
              <a:rPr lang="en-US" altLang="zh-CN" sz="1800" dirty="0"/>
              <a:t>(with </a:t>
            </a:r>
            <a:r>
              <a:rPr lang="en-US" altLang="zh-CN" sz="1800" b="1" dirty="0"/>
              <a:t>edge-induced cont.</a:t>
            </a:r>
            <a:r>
              <a:rPr lang="en-US" altLang="zh-CN" sz="1800" dirty="0"/>
              <a:t>)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/>
              <a:t> </a:t>
            </a:r>
            <a:r>
              <a:rPr lang="en-US" altLang="zh-CN" sz="2200" i="1" dirty="0"/>
              <a:t>G</a:t>
            </a:r>
            <a:r>
              <a:rPr lang="en-US" altLang="zh-CN" sz="2200" dirty="0"/>
              <a:t>={</a:t>
            </a:r>
            <a:r>
              <a:rPr lang="en-US" altLang="zh-CN" sz="2200" i="1" dirty="0"/>
              <a:t>V</a:t>
            </a:r>
            <a:r>
              <a:rPr lang="en-US" altLang="zh-CN" sz="2200" dirty="0"/>
              <a:t>, </a:t>
            </a:r>
            <a:r>
              <a:rPr lang="en-US" altLang="zh-CN" sz="2200" i="1" dirty="0"/>
              <a:t>E</a:t>
            </a:r>
            <a:r>
              <a:rPr lang="en-US" altLang="zh-CN" sz="2200" dirty="0"/>
              <a:t>, </a:t>
            </a:r>
            <a:r>
              <a:rPr lang="en-US" altLang="zh-CN" sz="2200" i="1" dirty="0"/>
              <a:t>A</a:t>
            </a:r>
            <a:r>
              <a:rPr lang="en-US" altLang="zh-CN" sz="2200" dirty="0"/>
              <a:t>, </a:t>
            </a:r>
            <a:r>
              <a:rPr lang="en-US" altLang="zh-CN" sz="2200" i="1" dirty="0"/>
              <a:t>F</a:t>
            </a:r>
            <a:r>
              <a:rPr lang="en-US" altLang="zh-CN" sz="2200" i="1" baseline="-25000" dirty="0"/>
              <a:t>A</a:t>
            </a:r>
            <a:r>
              <a:rPr lang="en-US" altLang="zh-CN" sz="2200" dirty="0"/>
              <a:t>, </a:t>
            </a:r>
            <a:r>
              <a:rPr lang="en-US" altLang="zh-CN" sz="2200" i="1" dirty="0"/>
              <a:t>C</a:t>
            </a:r>
            <a:r>
              <a:rPr lang="en-US" altLang="zh-CN" sz="2200" dirty="0"/>
              <a:t>, </a:t>
            </a:r>
            <a:r>
              <a:rPr lang="en-US" altLang="zh-CN" sz="2200" i="1" dirty="0"/>
              <a:t>F</a:t>
            </a:r>
            <a:r>
              <a:rPr lang="en-US" altLang="zh-CN" sz="2200" i="1" baseline="-25000" dirty="0"/>
              <a:t>C</a:t>
            </a:r>
            <a:r>
              <a:rPr lang="en-US" altLang="zh-CN" sz="2200" dirty="0"/>
              <a:t>}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Node set</a:t>
            </a:r>
            <a:r>
              <a:rPr lang="en-US" altLang="zh-CN" sz="2000" dirty="0"/>
              <a:t>: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V</a:t>
            </a:r>
            <a:r>
              <a:rPr lang="en-US" altLang="zh-CN" sz="2000" dirty="0"/>
              <a:t>={</a:t>
            </a:r>
            <a:r>
              <a:rPr lang="en-US" altLang="zh-CN" sz="2000" i="1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M</a:t>
            </a:r>
            <a:r>
              <a:rPr lang="en-US" altLang="zh-CN" sz="2000" dirty="0"/>
              <a:t>};  </a:t>
            </a:r>
            <a:r>
              <a:rPr lang="en-US" altLang="zh-CN" sz="2000" b="1" dirty="0"/>
              <a:t>Edge set </a:t>
            </a:r>
            <a:r>
              <a:rPr lang="en-US" altLang="zh-CN" sz="2000" i="1" dirty="0"/>
              <a:t>E=</a:t>
            </a:r>
            <a:r>
              <a:rPr lang="en-US" altLang="zh-CN" sz="2000" dirty="0"/>
              <a:t>{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l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j</a:t>
            </a:r>
            <a:r>
              <a:rPr lang="en-US" altLang="zh-CN" sz="2000" dirty="0"/>
              <a:t>)};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Word set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dirty="0"/>
              <a:t>={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a</a:t>
            </a:r>
            <a:r>
              <a:rPr lang="en-US" altLang="zh-CN" sz="2000" i="1" baseline="-25000" dirty="0" err="1"/>
              <a:t>W</a:t>
            </a:r>
            <a:r>
              <a:rPr lang="en-US" altLang="zh-CN" sz="2000" dirty="0"/>
              <a:t>}; </a:t>
            </a:r>
            <a:r>
              <a:rPr lang="en-US" altLang="zh-CN" sz="2000" b="1" dirty="0"/>
              <a:t>Sentence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set</a:t>
            </a:r>
            <a:r>
              <a:rPr lang="en-US" altLang="zh-CN" sz="2000" dirty="0"/>
              <a:t>: </a:t>
            </a:r>
            <a:r>
              <a:rPr lang="en-US" altLang="zh-CN" sz="2000" i="1" dirty="0"/>
              <a:t>C</a:t>
            </a:r>
            <a:r>
              <a:rPr lang="en-US" altLang="zh-CN" sz="2000" dirty="0"/>
              <a:t>={</a:t>
            </a:r>
            <a:r>
              <a:rPr lang="en-US" altLang="zh-CN" sz="2000" i="1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c</a:t>
            </a:r>
            <a:r>
              <a:rPr lang="en-US" altLang="zh-CN" sz="2000" i="1" baseline="-25000" dirty="0" err="1"/>
              <a:t>S</a:t>
            </a:r>
            <a:r>
              <a:rPr lang="en-US" altLang="zh-CN" sz="2000" dirty="0"/>
              <a:t>}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Edge-word map</a:t>
            </a:r>
            <a:r>
              <a:rPr lang="en-US" altLang="zh-CN" sz="2000" dirty="0"/>
              <a:t>: 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={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(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l</a:t>
            </a:r>
            <a:r>
              <a:rPr lang="en-US" altLang="zh-CN" sz="2000" dirty="0"/>
              <a:t>)};  </a:t>
            </a:r>
            <a:r>
              <a:rPr lang="en-US" altLang="zh-CN" sz="2000" b="1" dirty="0"/>
              <a:t>Edge-sentence map</a:t>
            </a:r>
            <a:r>
              <a:rPr lang="en-US" altLang="zh-CN" sz="2000" dirty="0"/>
              <a:t>: 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C</a:t>
            </a:r>
            <a:r>
              <a:rPr lang="en-US" altLang="zh-CN" sz="2000" dirty="0"/>
              <a:t>={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C</a:t>
            </a:r>
            <a:r>
              <a:rPr lang="en-US" altLang="zh-CN" sz="2000" dirty="0"/>
              <a:t>(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l</a:t>
            </a:r>
            <a:r>
              <a:rPr lang="en-US" altLang="zh-CN" sz="2000" dirty="0"/>
              <a:t>)}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Identification of </a:t>
            </a:r>
            <a:r>
              <a:rPr lang="en-US" altLang="zh-CN" sz="2400" b="1" dirty="0"/>
              <a:t>Link Communities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Partition </a:t>
            </a:r>
            <a:r>
              <a:rPr lang="en-US" altLang="zh-CN" sz="2000" i="1" dirty="0"/>
              <a:t>E </a:t>
            </a:r>
            <a:r>
              <a:rPr lang="en-US" altLang="zh-CN" sz="2000" dirty="0"/>
              <a:t>into </a:t>
            </a:r>
            <a:r>
              <a:rPr lang="en-US" altLang="zh-CN" sz="2000" i="1" dirty="0"/>
              <a:t>K</a:t>
            </a:r>
            <a:r>
              <a:rPr lang="en-US" altLang="zh-CN" sz="2000" dirty="0"/>
              <a:t> </a:t>
            </a:r>
            <a:r>
              <a:rPr lang="en-US" altLang="zh-CN" sz="2000" b="1" dirty="0"/>
              <a:t>disjoint subsets</a:t>
            </a:r>
            <a:r>
              <a:rPr lang="en-US" altLang="zh-CN" sz="2000" dirty="0"/>
              <a:t> (i.e., </a:t>
            </a:r>
            <a:r>
              <a:rPr lang="en-US" altLang="zh-CN" sz="2000" b="1" dirty="0"/>
              <a:t>link communities</a:t>
            </a:r>
            <a:r>
              <a:rPr lang="en-US" altLang="zh-CN" sz="2000" dirty="0"/>
              <a:t>) </a:t>
            </a:r>
            <a:r>
              <a:rPr lang="en-US" altLang="zh-CN" sz="2000" i="1" dirty="0"/>
              <a:t>R</a:t>
            </a:r>
            <a:r>
              <a:rPr lang="en-US" altLang="zh-CN" sz="2000" dirty="0"/>
              <a:t>={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 </a:t>
            </a:r>
            <a:r>
              <a:rPr lang="en-US" altLang="zh-CN" sz="2000" i="1" dirty="0"/>
              <a:t>R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}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Based on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linkage</a:t>
            </a:r>
            <a:r>
              <a:rPr lang="en-US" altLang="zh-CN" sz="2000" dirty="0"/>
              <a:t> (i.e., </a:t>
            </a:r>
            <a:r>
              <a:rPr lang="en-US" altLang="zh-CN" sz="2000" i="1" dirty="0"/>
              <a:t>E</a:t>
            </a:r>
            <a:r>
              <a:rPr lang="en-US" altLang="zh-CN" sz="2000" dirty="0"/>
              <a:t>) and </a:t>
            </a:r>
            <a:r>
              <a:rPr lang="en-US" altLang="zh-CN" sz="2000" b="1" dirty="0">
                <a:solidFill>
                  <a:srgbClr val="C00000"/>
                </a:solidFill>
              </a:rPr>
              <a:t>content</a:t>
            </a:r>
            <a:r>
              <a:rPr lang="en-US" altLang="zh-CN" sz="2000" dirty="0"/>
              <a:t> (i.e., {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C</a:t>
            </a:r>
            <a:r>
              <a:rPr lang="en-US" altLang="zh-CN" sz="2000" dirty="0"/>
              <a:t>})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Within</a:t>
            </a:r>
            <a:r>
              <a:rPr lang="en-US" altLang="zh-CN" sz="2000" dirty="0"/>
              <a:t> each community: </a:t>
            </a:r>
            <a:r>
              <a:rPr lang="en-US" altLang="zh-CN" sz="2000" b="1" dirty="0"/>
              <a:t>dense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linkage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similar </a:t>
            </a:r>
            <a:r>
              <a:rPr lang="en-US" altLang="zh-CN" sz="2000" b="1" dirty="0">
                <a:solidFill>
                  <a:srgbClr val="C00000"/>
                </a:solidFill>
              </a:rPr>
              <a:t>content semantic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dirty="0"/>
              <a:t>Between</a:t>
            </a:r>
            <a:r>
              <a:rPr lang="en-US" altLang="zh-CN" sz="2000" dirty="0"/>
              <a:t> different communities: relatively </a:t>
            </a:r>
            <a:r>
              <a:rPr lang="en-US" altLang="zh-CN" sz="2000" b="1" dirty="0"/>
              <a:t>loose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linkage</a:t>
            </a:r>
            <a:r>
              <a:rPr lang="en-US" altLang="zh-CN" sz="2000" dirty="0"/>
              <a:t> &amp; </a:t>
            </a:r>
            <a:r>
              <a:rPr lang="en-US" altLang="zh-CN" sz="2000" b="1" dirty="0"/>
              <a:t>distinct </a:t>
            </a:r>
            <a:r>
              <a:rPr lang="en-US" altLang="zh-CN" sz="2000" b="1" dirty="0">
                <a:solidFill>
                  <a:srgbClr val="C00000"/>
                </a:solidFill>
              </a:rPr>
              <a:t>content semantic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i="1" dirty="0" err="1"/>
              <a:t>R</a:t>
            </a:r>
            <a:r>
              <a:rPr lang="en-US" altLang="zh-CN" sz="2000" i="1" baseline="-25000" dirty="0" err="1"/>
              <a:t>r</a:t>
            </a:r>
            <a:r>
              <a:rPr lang="en-US" altLang="zh-CN" sz="2000" dirty="0" err="1"/>
              <a:t>∩</a:t>
            </a:r>
            <a:r>
              <a:rPr lang="en-US" altLang="zh-CN" sz="2000" i="1" dirty="0" err="1"/>
              <a:t>R</a:t>
            </a:r>
            <a:r>
              <a:rPr lang="en-US" altLang="zh-CN" sz="2000" i="1" baseline="-25000" dirty="0" err="1"/>
              <a:t>t</a:t>
            </a:r>
            <a:r>
              <a:rPr lang="en-US" altLang="zh-CN" sz="2000" dirty="0"/>
              <a:t> = ∅ for arbitrary </a:t>
            </a:r>
            <a:r>
              <a:rPr lang="en-US" altLang="zh-CN" sz="2000" i="1" dirty="0"/>
              <a:t>r</a:t>
            </a:r>
            <a:r>
              <a:rPr lang="en-US" altLang="zh-CN" sz="2000" dirty="0"/>
              <a:t> ≠ </a:t>
            </a:r>
            <a:r>
              <a:rPr lang="en-US" altLang="zh-CN" sz="2000" i="1" dirty="0"/>
              <a:t>t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3604104-D9F7-4F96-BDC4-106D9639C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53" y="4978770"/>
            <a:ext cx="2091661" cy="176139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D473309-9AA4-4192-9812-F312D218A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07" y="5224498"/>
            <a:ext cx="2192066" cy="1256947"/>
          </a:xfrm>
          <a:prstGeom prst="rect">
            <a:avLst/>
          </a:prstGeom>
        </p:spPr>
      </p:pic>
      <p:sp>
        <p:nvSpPr>
          <p:cNvPr id="37" name=" 135">
            <a:extLst>
              <a:ext uri="{FF2B5EF4-FFF2-40B4-BE49-F238E27FC236}">
                <a16:creationId xmlns:a16="http://schemas.microsoft.com/office/drawing/2014/main" id="{797021E9-EA4F-4B30-8F5D-07934BB33F17}"/>
              </a:ext>
            </a:extLst>
          </p:cNvPr>
          <p:cNvSpPr/>
          <p:nvPr/>
        </p:nvSpPr>
        <p:spPr>
          <a:xfrm>
            <a:off x="7758578" y="5607768"/>
            <a:ext cx="884908" cy="513512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D0ABA79-D9AA-4840-B603-65677B07F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780" y="1590349"/>
            <a:ext cx="2389547" cy="2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7323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800" dirty="0">
                <a:ln w="0"/>
                <a:effectLst/>
                <a:sym typeface="+mn-ea"/>
              </a:rPr>
              <a:t>Problem Definition (</a:t>
            </a:r>
            <a:r>
              <a:rPr lang="en-US" altLang="zh-CN" sz="3800" dirty="0" err="1">
                <a:ln w="0"/>
                <a:effectLst/>
                <a:sym typeface="+mn-ea"/>
              </a:rPr>
              <a:t>Cont</a:t>
            </a:r>
            <a:r>
              <a:rPr lang="en-US" altLang="zh-CN" sz="3800" dirty="0">
                <a:ln w="0"/>
                <a:effectLst/>
                <a:sym typeface="+mn-ea"/>
              </a:rPr>
              <a:t>)</a:t>
            </a:r>
            <a:endParaRPr lang="en-US" altLang="zh-CN" sz="38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118C-CC21-4CA8-A4A3-CD56A272538E}" type="slidenum">
              <a:rPr lang="zh-CN" altLang="en-US" smtClean="0"/>
              <a:t>9</a:t>
            </a:fld>
            <a:r>
              <a:rPr lang="en-US" altLang="zh-CN" dirty="0"/>
              <a:t>/21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8383" y="954977"/>
            <a:ext cx="10515600" cy="5526468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Transforming to Node Communities</a:t>
            </a:r>
            <a:endParaRPr lang="en-US" altLang="zh-CN" sz="1800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If </a:t>
            </a:r>
            <a:r>
              <a:rPr lang="en-US" altLang="zh-CN" sz="2000" b="1" dirty="0"/>
              <a:t>edge</a:t>
            </a:r>
            <a:r>
              <a:rPr lang="en-US" altLang="zh-CN" sz="2000" dirty="0"/>
              <a:t> 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l</a:t>
            </a:r>
            <a:r>
              <a:rPr lang="en-US" altLang="zh-CN" sz="2000" dirty="0"/>
              <a:t>(</a:t>
            </a:r>
            <a:r>
              <a:rPr lang="en-US" altLang="zh-CN" sz="2000" i="1" dirty="0"/>
              <a:t>v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j</a:t>
            </a:r>
            <a:r>
              <a:rPr lang="en-US" altLang="zh-CN" sz="2000" dirty="0"/>
              <a:t>) belongs to the </a:t>
            </a:r>
            <a:r>
              <a:rPr lang="en-US" altLang="zh-CN" sz="2000" b="1" dirty="0"/>
              <a:t>link community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i="1" baseline="-25000" dirty="0"/>
              <a:t>r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Let </a:t>
            </a:r>
            <a:r>
              <a:rPr lang="en-US" altLang="zh-CN" sz="2000" b="1" dirty="0"/>
              <a:t>induced nodes</a:t>
            </a:r>
            <a:r>
              <a:rPr lang="en-US" altLang="zh-CN" sz="2000" dirty="0"/>
              <a:t> {</a:t>
            </a:r>
            <a:r>
              <a:rPr lang="en-US" altLang="zh-CN" sz="2000" i="1" dirty="0"/>
              <a:t>v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v</a:t>
            </a:r>
            <a:r>
              <a:rPr lang="en-US" altLang="zh-CN" sz="2000" i="1" baseline="-25000" dirty="0" err="1"/>
              <a:t>j</a:t>
            </a:r>
            <a:r>
              <a:rPr lang="en-US" altLang="zh-CN" sz="2000" dirty="0"/>
              <a:t>} belong to </a:t>
            </a:r>
            <a:r>
              <a:rPr lang="en-US" altLang="zh-CN" sz="2000" b="1" dirty="0"/>
              <a:t>node com.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R</a:t>
            </a:r>
            <a:r>
              <a:rPr lang="en-US" altLang="zh-CN" sz="2000" dirty="0" err="1"/>
              <a:t>’</a:t>
            </a:r>
            <a:r>
              <a:rPr lang="en-US" altLang="zh-CN" sz="2000" i="1" dirty="0" err="1"/>
              <a:t>r</a:t>
            </a:r>
            <a:endParaRPr lang="en-US" altLang="zh-CN" sz="2000" i="1" dirty="0"/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Forming </a:t>
            </a:r>
            <a:r>
              <a:rPr lang="en-US" altLang="zh-CN" sz="2000" b="1" dirty="0"/>
              <a:t>overlapping node partition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’</a:t>
            </a:r>
            <a:r>
              <a:rPr lang="en-US" altLang="zh-CN" sz="2000" dirty="0"/>
              <a:t>={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’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</a:t>
            </a:r>
            <a:r>
              <a:rPr lang="zh-CN" altLang="en-US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’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}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There exist </a:t>
            </a:r>
            <a:r>
              <a:rPr lang="en-US" altLang="zh-CN" sz="2000" i="1" dirty="0"/>
              <a:t>r </a:t>
            </a:r>
            <a:r>
              <a:rPr lang="en-US" altLang="zh-CN" sz="2000" dirty="0"/>
              <a:t>≠ </a:t>
            </a:r>
            <a:r>
              <a:rPr lang="en-US" altLang="zh-CN" sz="2000" i="1" dirty="0"/>
              <a:t>t</a:t>
            </a:r>
            <a:r>
              <a:rPr lang="en-US" altLang="zh-CN" sz="2000" dirty="0"/>
              <a:t> that </a:t>
            </a:r>
            <a:r>
              <a:rPr lang="en-US" altLang="zh-CN" sz="2000" i="1" dirty="0" err="1"/>
              <a:t>R</a:t>
            </a:r>
            <a:r>
              <a:rPr lang="en-US" altLang="zh-CN" sz="2000" baseline="30000" dirty="0" err="1"/>
              <a:t>’</a:t>
            </a:r>
            <a:r>
              <a:rPr lang="en-US" altLang="zh-CN" sz="2000" i="1" baseline="-25000" dirty="0" err="1"/>
              <a:t>r</a:t>
            </a:r>
            <a:r>
              <a:rPr lang="en-US" altLang="zh-CN" sz="2000" dirty="0" err="1"/>
              <a:t>∩</a:t>
            </a:r>
            <a:r>
              <a:rPr lang="en-US" altLang="zh-CN" sz="2000" i="1" dirty="0" err="1"/>
              <a:t>R</a:t>
            </a:r>
            <a:r>
              <a:rPr lang="en-US" altLang="zh-CN" sz="2000" baseline="30000" dirty="0" err="1"/>
              <a:t>’</a:t>
            </a:r>
            <a:r>
              <a:rPr lang="en-US" altLang="zh-CN" sz="2000" i="1" baseline="-25000" dirty="0" err="1"/>
              <a:t>t</a:t>
            </a:r>
            <a:r>
              <a:rPr lang="en-US" altLang="zh-CN" sz="2000" dirty="0"/>
              <a:t> ≠ ∅ 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400" b="1" dirty="0"/>
              <a:t> Correlation</a:t>
            </a:r>
            <a:r>
              <a:rPr lang="en-US" altLang="zh-CN" sz="2400" dirty="0"/>
              <a:t> between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r>
              <a:rPr lang="en-US" altLang="zh-CN" sz="2400" b="1" dirty="0"/>
              <a:t> and </a:t>
            </a:r>
            <a:r>
              <a:rPr lang="en-US" altLang="zh-CN" sz="2400" b="1" dirty="0">
                <a:solidFill>
                  <a:srgbClr val="C00000"/>
                </a:solidFill>
              </a:rPr>
              <a:t>Content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b="1" u="sng" dirty="0"/>
              <a:t>Separated clustering membership</a:t>
            </a:r>
            <a:r>
              <a:rPr lang="en-US" altLang="zh-CN" sz="2000" dirty="0"/>
              <a:t> view to support </a:t>
            </a:r>
            <a:r>
              <a:rPr lang="en-US" altLang="zh-CN" sz="2000" b="1" dirty="0"/>
              <a:t>multi-view community desc.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Partition </a:t>
            </a:r>
            <a:r>
              <a:rPr lang="en-US" altLang="zh-CN" sz="2000" i="1" dirty="0"/>
              <a:t>E</a:t>
            </a:r>
            <a:r>
              <a:rPr lang="en-US" altLang="zh-CN" sz="2000" dirty="0"/>
              <a:t> into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topo. clusters</a:t>
            </a:r>
            <a:r>
              <a:rPr lang="en-US" altLang="zh-CN" sz="2000" dirty="0"/>
              <a:t> only based on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user interactions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 = {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</a:t>
            </a:r>
            <a:r>
              <a:rPr lang="zh-CN" altLang="en-US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i="1" baseline="-25000" dirty="0"/>
              <a:t>K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}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Partition </a:t>
            </a:r>
            <a:r>
              <a:rPr lang="en-US" altLang="zh-CN" sz="2000" i="1" dirty="0"/>
              <a:t>E</a:t>
            </a:r>
            <a:r>
              <a:rPr lang="en-US" altLang="zh-CN" sz="2000" dirty="0"/>
              <a:t> into </a:t>
            </a:r>
            <a:r>
              <a:rPr lang="en-US" altLang="zh-CN" sz="2000" i="1" dirty="0"/>
              <a:t>K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cont. clusters</a:t>
            </a:r>
            <a:r>
              <a:rPr lang="en-US" altLang="zh-CN" sz="2000" dirty="0"/>
              <a:t> only based on </a:t>
            </a:r>
            <a:r>
              <a:rPr lang="en-US" altLang="zh-CN" sz="2000" b="1" dirty="0">
                <a:solidFill>
                  <a:srgbClr val="C00000"/>
                </a:solidFill>
              </a:rPr>
              <a:t>user messages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</a:t>
            </a:r>
            <a:r>
              <a:rPr lang="en-US" altLang="zh-CN" sz="2000" i="1" dirty="0"/>
              <a:t>L</a:t>
            </a:r>
            <a:r>
              <a:rPr lang="en-US" altLang="zh-CN" sz="2000" dirty="0"/>
              <a:t> = {</a:t>
            </a:r>
            <a:r>
              <a:rPr lang="en-US" altLang="zh-CN" sz="2000" i="1" dirty="0"/>
              <a:t>L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…,</a:t>
            </a:r>
            <a:r>
              <a:rPr lang="zh-CN" altLang="en-US" sz="2000" dirty="0"/>
              <a:t> </a:t>
            </a:r>
            <a:r>
              <a:rPr lang="en-US" altLang="zh-CN" sz="2000" i="1" dirty="0"/>
              <a:t>L</a:t>
            </a:r>
            <a:r>
              <a:rPr lang="en-US" altLang="zh-CN" sz="2000" baseline="-25000" dirty="0"/>
              <a:t>K2</a:t>
            </a:r>
            <a:r>
              <a:rPr lang="en-US" altLang="zh-CN" sz="2000" dirty="0"/>
              <a:t>}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Explore the </a:t>
            </a:r>
            <a:r>
              <a:rPr lang="en-US" altLang="zh-CN" sz="2000" b="1" dirty="0"/>
              <a:t>correlation</a:t>
            </a:r>
            <a:r>
              <a:rPr lang="en-US" altLang="zh-CN" sz="2000" dirty="0"/>
              <a:t> between </a:t>
            </a:r>
            <a:r>
              <a:rPr lang="en-US" altLang="zh-CN" sz="2000" i="1" dirty="0"/>
              <a:t>R</a:t>
            </a:r>
            <a:r>
              <a:rPr lang="en-US" altLang="zh-CN" sz="2000" dirty="0"/>
              <a:t> &amp; L</a:t>
            </a:r>
          </a:p>
          <a:p>
            <a:pPr lvl="2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 Extract the </a:t>
            </a:r>
            <a:r>
              <a:rPr lang="en-US" altLang="zh-CN" sz="2000" b="1" dirty="0"/>
              <a:t>one-to-many correspondence</a:t>
            </a:r>
            <a:r>
              <a:rPr lang="en-US" altLang="zh-CN" sz="2000" dirty="0"/>
              <a:t> from </a:t>
            </a:r>
            <a:r>
              <a:rPr lang="en-US" altLang="zh-CN" sz="2000" i="1" dirty="0"/>
              <a:t>R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90E92-D8C0-4F5F-BA9C-7A611BB42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52" y="1339587"/>
            <a:ext cx="2091661" cy="1761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4A0A38-4320-4E52-83C0-18F5148D2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61" y="993477"/>
            <a:ext cx="2091662" cy="2107508"/>
          </a:xfrm>
          <a:prstGeom prst="rect">
            <a:avLst/>
          </a:prstGeom>
        </p:spPr>
      </p:pic>
      <p:sp>
        <p:nvSpPr>
          <p:cNvPr id="8" name=" 135">
            <a:extLst>
              <a:ext uri="{FF2B5EF4-FFF2-40B4-BE49-F238E27FC236}">
                <a16:creationId xmlns:a16="http://schemas.microsoft.com/office/drawing/2014/main" id="{74B99B33-07A1-474E-9665-D7CAF323FC8F}"/>
              </a:ext>
            </a:extLst>
          </p:cNvPr>
          <p:cNvSpPr/>
          <p:nvPr/>
        </p:nvSpPr>
        <p:spPr>
          <a:xfrm>
            <a:off x="9339828" y="1742173"/>
            <a:ext cx="583818" cy="478113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4BF17D-D9ED-4C45-9ABC-4AE4314CD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48" y="4268423"/>
            <a:ext cx="2125578" cy="23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12709"/>
      </p:ext>
    </p:extLst>
  </p:cSld>
  <p:clrMapOvr>
    <a:masterClrMapping/>
  </p:clrMapOvr>
  <p:transition advTm="9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18121</TotalTime>
  <Words>1876</Words>
  <Application>Microsoft Office PowerPoint</Application>
  <PresentationFormat>宽屏</PresentationFormat>
  <Paragraphs>280</Paragraphs>
  <Slides>21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Identifying Interpretable Link Communities with User Interactions and Messages in Social Networks </vt:lpstr>
      <vt:lpstr>Outline</vt:lpstr>
      <vt:lpstr>Motivation</vt:lpstr>
      <vt:lpstr>Motivation</vt:lpstr>
      <vt:lpstr>Motivation (Cont)</vt:lpstr>
      <vt:lpstr>Motivation (Cont)</vt:lpstr>
      <vt:lpstr>Problem Definition</vt:lpstr>
      <vt:lpstr>Problem Definition</vt:lpstr>
      <vt:lpstr>Problem Definition (Cont)</vt:lpstr>
      <vt:lpstr>Methodology</vt:lpstr>
      <vt:lpstr>Methodology</vt:lpstr>
      <vt:lpstr>Methodology (Cont)</vt:lpstr>
      <vt:lpstr>Methodology (Cont)</vt:lpstr>
      <vt:lpstr>Methodology (Cont)</vt:lpstr>
      <vt:lpstr>Experimental Evaluation</vt:lpstr>
      <vt:lpstr>Experimental Evaluation</vt:lpstr>
      <vt:lpstr>Experimental Evaluation (Cont)</vt:lpstr>
      <vt:lpstr>Experimental Evaluation (Cont)</vt:lpstr>
      <vt:lpstr>Conclusion</vt:lpstr>
      <vt:lpstr>Conclusion</vt:lpstr>
      <vt:lpstr>Identifying Interpretable Link Communities with User Interactions and Messages in Social Networks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TCP Responsiveness with Connection History in Data Center Networks</dc:title>
  <dc:creator>微软用户</dc:creator>
  <cp:lastModifiedBy>Q Men</cp:lastModifiedBy>
  <cp:revision>2495</cp:revision>
  <dcterms:created xsi:type="dcterms:W3CDTF">2016-05-09T11:41:00Z</dcterms:created>
  <dcterms:modified xsi:type="dcterms:W3CDTF">2021-11-02T14:17:38Z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