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17f48c8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17f48c8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17f48c83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17f48c83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17f48c8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17f48c8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17f48c8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17f48c8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3ab9b63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3ab9b63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17f48c8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17f48c8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3ab9b6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3ab9b6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3ab9b63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23ab9b63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92c8853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92c8853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92c885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292c885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14c6abb2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14c6abb2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292c8853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292c8853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92c885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92c885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292c8853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292c8853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292c885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292c885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92c885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92c885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292c885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292c885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292c8853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292c8853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292c8853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292c8853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92c8853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292c8853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292c8853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292c8853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14c6abb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14c6abb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292c8853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292c8853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292c8853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292c8853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292c8853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292c8853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4330300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4330300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4330300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4330300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4330300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4330300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4330300f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4330300f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4330300f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4330300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4330300f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4330300f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4330300f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4330300f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14c6abb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14c6abb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4330300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4330300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14c6abb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14c6abb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14c6abb2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14c6abb2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7f48c8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17f48c8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17f48c8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17f48c8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17f48c8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17f48c8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ただ教科書の内容を言うだけではつまらないし何も心に残らない　エンタメと掛け合わせてすこしでも心が動くことで</a:t>
            </a:r>
            <a:br>
              <a:rPr lang="ja"/>
            </a:br>
            <a:r>
              <a:rPr lang="ja"/>
              <a:t>勉強会としての価値を提供できる</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8775"/>
            <a:ext cx="8520600" cy="2052600"/>
          </a:xfrm>
          <a:prstGeom prst="rect">
            <a:avLst/>
          </a:prstGeom>
          <a:noFill/>
        </p:spPr>
        <p:txBody>
          <a:bodyPr anchorCtr="0" anchor="b" bIns="91425" lIns="91425" spcFirstLastPara="1" rIns="91425" wrap="square" tIns="91425">
            <a:normAutofit/>
          </a:bodyPr>
          <a:lstStyle/>
          <a:p>
            <a:pPr indent="0" lvl="0" marL="0" rtl="0" algn="ctr">
              <a:spcBef>
                <a:spcPts val="0"/>
              </a:spcBef>
              <a:spcAft>
                <a:spcPts val="0"/>
              </a:spcAft>
              <a:buNone/>
            </a:pPr>
            <a:r>
              <a:rPr lang="ja" sz="6000">
                <a:solidFill>
                  <a:srgbClr val="0000FF"/>
                </a:solidFill>
                <a:latin typeface="HiraMaruPro-W4"/>
                <a:ea typeface="HiraMaruPro-W4"/>
                <a:cs typeface="HiraMaruPro-W4"/>
                <a:sym typeface="HiraMaruPro-W4"/>
              </a:rPr>
              <a:t>SQL基礎</a:t>
            </a:r>
            <a:endParaRPr sz="6000">
              <a:solidFill>
                <a:srgbClr val="0000FF"/>
              </a:solidFill>
              <a:latin typeface="HiraMaruPro-W4"/>
              <a:ea typeface="HiraMaruPro-W4"/>
              <a:cs typeface="HiraMaruPro-W4"/>
              <a:sym typeface="HiraMaruPro-W4"/>
            </a:endParaRPr>
          </a:p>
        </p:txBody>
      </p:sp>
      <p:sp>
        <p:nvSpPr>
          <p:cNvPr id="55" name="Google Shape;55;p13"/>
          <p:cNvSpPr txBox="1"/>
          <p:nvPr>
            <p:ph idx="1" type="subTitle"/>
          </p:nvPr>
        </p:nvSpPr>
        <p:spPr>
          <a:xfrm>
            <a:off x="311700" y="2148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sz="3600">
                <a:solidFill>
                  <a:srgbClr val="0000FF"/>
                </a:solidFill>
                <a:latin typeface="HiraMaruPro-W4"/>
                <a:ea typeface="HiraMaruPro-W4"/>
                <a:cs typeface="HiraMaruPro-W4"/>
                <a:sym typeface="HiraMaruPro-W4"/>
              </a:rPr>
              <a:t>〜</a:t>
            </a:r>
            <a:r>
              <a:rPr lang="ja" sz="3600">
                <a:solidFill>
                  <a:srgbClr val="0000FF"/>
                </a:solidFill>
                <a:latin typeface="HiraMaruPro-W4"/>
                <a:ea typeface="HiraMaruPro-W4"/>
                <a:cs typeface="HiraMaruPro-W4"/>
                <a:sym typeface="HiraMaruPro-W4"/>
              </a:rPr>
              <a:t>ポケモンでSQLを理解しよう〜</a:t>
            </a:r>
            <a:endParaRPr sz="3600">
              <a:solidFill>
                <a:srgbClr val="0000FF"/>
              </a:solidFill>
              <a:latin typeface="HiraMaruPro-W4"/>
              <a:ea typeface="HiraMaruPro-W4"/>
              <a:cs typeface="HiraMaruPro-W4"/>
              <a:sym typeface="HiraMaruPro-W4"/>
            </a:endParaRPr>
          </a:p>
        </p:txBody>
      </p:sp>
      <p:pic>
        <p:nvPicPr>
          <p:cNvPr id="56" name="Google Shape;56;p13"/>
          <p:cNvPicPr preferRelativeResize="0"/>
          <p:nvPr/>
        </p:nvPicPr>
        <p:blipFill>
          <a:blip r:embed="rId3">
            <a:alphaModFix/>
          </a:blip>
          <a:stretch>
            <a:fillRect/>
          </a:stretch>
        </p:blipFill>
        <p:spPr>
          <a:xfrm>
            <a:off x="6870975" y="2940925"/>
            <a:ext cx="2202575" cy="2202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作成したテーブルに</a:t>
            </a:r>
            <a:r>
              <a:rPr lang="ja">
                <a:solidFill>
                  <a:srgbClr val="0000FF"/>
                </a:solidFill>
                <a:latin typeface="HiraMaruPro-W4"/>
                <a:ea typeface="HiraMaruPro-W4"/>
                <a:cs typeface="HiraMaruPro-W4"/>
                <a:sym typeface="HiraMaruPro-W4"/>
              </a:rPr>
              <a:t>データを入れ</a:t>
            </a:r>
            <a:r>
              <a:rPr lang="ja">
                <a:solidFill>
                  <a:srgbClr val="0000FF"/>
                </a:solidFill>
                <a:latin typeface="HiraMaruPro-W4"/>
                <a:ea typeface="HiraMaruPro-W4"/>
                <a:cs typeface="HiraMaruPro-W4"/>
                <a:sym typeface="HiraMaruPro-W4"/>
              </a:rPr>
              <a:t>てみよう</a:t>
            </a:r>
            <a:endParaRPr>
              <a:solidFill>
                <a:srgbClr val="0000FF"/>
              </a:solidFill>
              <a:latin typeface="HiraMaruPro-W4"/>
              <a:ea typeface="HiraMaruPro-W4"/>
              <a:cs typeface="HiraMaruPro-W4"/>
              <a:sym typeface="HiraMaruPro-W4"/>
            </a:endParaRPr>
          </a:p>
        </p:txBody>
      </p:sp>
      <p:sp>
        <p:nvSpPr>
          <p:cNvPr id="114" name="Google Shape;114;p22"/>
          <p:cNvSpPr txBox="1"/>
          <p:nvPr>
            <p:ph idx="1" type="body"/>
          </p:nvPr>
        </p:nvSpPr>
        <p:spPr>
          <a:xfrm>
            <a:off x="193175" y="2767275"/>
            <a:ext cx="8563800" cy="207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ja" sz="2100"/>
              <a:t>【TRY2:</a:t>
            </a:r>
            <a:r>
              <a:rPr b="1" lang="ja" sz="2100"/>
              <a:t>ピカチュウのデータをテーブルに入れる】</a:t>
            </a:r>
            <a:br>
              <a:rPr lang="ja" sz="2100"/>
            </a:br>
            <a:r>
              <a:rPr lang="ja" sz="1600"/>
              <a:t>-- ピカチュウ</a:t>
            </a:r>
            <a:br>
              <a:rPr lang="ja" sz="2100"/>
            </a:br>
            <a:r>
              <a:rPr lang="ja" sz="1537">
                <a:solidFill>
                  <a:srgbClr val="0000FF"/>
                </a:solidFill>
              </a:rPr>
              <a:t>INSERT INTO</a:t>
            </a:r>
            <a:r>
              <a:rPr lang="ja" sz="1537"/>
              <a:t> pokemon_1 (number, name, classification, type_1, type_2, height, weight, Characteristic, explanation) </a:t>
            </a:r>
            <a:br>
              <a:rPr lang="ja" sz="1537"/>
            </a:br>
            <a:r>
              <a:rPr lang="ja" sz="1537"/>
              <a:t>         </a:t>
            </a:r>
            <a:r>
              <a:rPr lang="ja" sz="1537">
                <a:solidFill>
                  <a:srgbClr val="0000FF"/>
                </a:solidFill>
              </a:rPr>
              <a:t>VALUES</a:t>
            </a:r>
            <a:r>
              <a:rPr lang="ja" sz="1537"/>
              <a:t> ('025', 'ピカチュウ', 'ねずみポケモン', 'でんき', null,  0.4, 6.0, 'せいでんき', 'つくる　でんきが　きょうりょくな　ピカチュウほど　ほっぺの　ふくろは　やわらかく　よく　のびるぞ。');</a:t>
            </a:r>
            <a:endParaRPr sz="1537"/>
          </a:p>
        </p:txBody>
      </p:sp>
      <p:sp>
        <p:nvSpPr>
          <p:cNvPr id="115" name="Google Shape;115;p22"/>
          <p:cNvSpPr txBox="1"/>
          <p:nvPr>
            <p:ph idx="1" type="body"/>
          </p:nvPr>
        </p:nvSpPr>
        <p:spPr>
          <a:xfrm>
            <a:off x="214775" y="1017725"/>
            <a:ext cx="8520600" cy="1749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ja" sz="2701"/>
              <a:t>■</a:t>
            </a:r>
            <a:r>
              <a:rPr b="1" lang="ja" sz="2701"/>
              <a:t>テーブルにデータを登録するSQL文</a:t>
            </a:r>
            <a:endParaRPr b="1" sz="2610"/>
          </a:p>
          <a:p>
            <a:pPr indent="0" lvl="0" marL="0" rtl="0" algn="l">
              <a:spcBef>
                <a:spcPts val="1200"/>
              </a:spcBef>
              <a:spcAft>
                <a:spcPts val="1200"/>
              </a:spcAft>
              <a:buNone/>
            </a:pPr>
            <a:r>
              <a:rPr lang="ja" sz="2610">
                <a:solidFill>
                  <a:srgbClr val="0000FF"/>
                </a:solidFill>
              </a:rPr>
              <a:t>INSERT INTO</a:t>
            </a:r>
            <a:r>
              <a:rPr lang="ja" sz="2610"/>
              <a:t> テーブル名 (カラム名1, カラム名2,...) </a:t>
            </a:r>
            <a:r>
              <a:rPr lang="ja" sz="2610">
                <a:solidFill>
                  <a:srgbClr val="0000FF"/>
                </a:solidFill>
              </a:rPr>
              <a:t>VALUES</a:t>
            </a:r>
            <a:r>
              <a:rPr lang="ja" sz="2610"/>
              <a:t> (値1, 値2,...);</a:t>
            </a:r>
            <a:br>
              <a:rPr lang="ja" sz="2610"/>
            </a:br>
            <a:br>
              <a:rPr lang="ja" sz="2610"/>
            </a:br>
            <a:r>
              <a:rPr lang="ja" sz="2610"/>
              <a:t>カラム名は順番に ずかんNo., ポケモンの名前, タイプ1, タイプ2, 高さ, 重さ</a:t>
            </a:r>
            <a:br>
              <a:rPr lang="ja" sz="2610"/>
            </a:br>
            <a:r>
              <a:rPr lang="ja" sz="2610"/>
              <a:t>,特性, ずかんの記述　これらを表す。</a:t>
            </a:r>
            <a:br>
              <a:rPr lang="ja"/>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ポケモンのデータの入ったテーブルを検索してみよう</a:t>
            </a:r>
            <a:endParaRPr>
              <a:solidFill>
                <a:srgbClr val="0000FF"/>
              </a:solidFill>
              <a:latin typeface="HiraMaruPro-W4"/>
              <a:ea typeface="HiraMaruPro-W4"/>
              <a:cs typeface="HiraMaruPro-W4"/>
              <a:sym typeface="HiraMaruPro-W4"/>
            </a:endParaRPr>
          </a:p>
        </p:txBody>
      </p:sp>
      <p:sp>
        <p:nvSpPr>
          <p:cNvPr id="121" name="Google Shape;121;p23"/>
          <p:cNvSpPr txBox="1"/>
          <p:nvPr>
            <p:ph idx="1" type="body"/>
          </p:nvPr>
        </p:nvSpPr>
        <p:spPr>
          <a:xfrm>
            <a:off x="268450" y="2435025"/>
            <a:ext cx="8563800" cy="25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【TRY3:</a:t>
            </a:r>
            <a:r>
              <a:rPr b="1" lang="ja"/>
              <a:t>全てのポケモンの名前をpokemon_1テーブルから取得する。</a:t>
            </a:r>
            <a:r>
              <a:rPr b="1" lang="ja"/>
              <a:t>】</a:t>
            </a:r>
            <a:br>
              <a:rPr lang="ja"/>
            </a:br>
            <a:r>
              <a:rPr lang="ja">
                <a:solidFill>
                  <a:srgbClr val="0000FF"/>
                </a:solidFill>
              </a:rPr>
              <a:t>SELECT</a:t>
            </a:r>
            <a:r>
              <a:rPr lang="ja"/>
              <a:t> name</a:t>
            </a:r>
            <a:br>
              <a:rPr lang="ja"/>
            </a:br>
            <a:r>
              <a:rPr lang="ja"/>
              <a:t>  </a:t>
            </a:r>
            <a:r>
              <a:rPr lang="ja">
                <a:solidFill>
                  <a:srgbClr val="0000FF"/>
                </a:solidFill>
              </a:rPr>
              <a:t> FROM</a:t>
            </a:r>
            <a:r>
              <a:rPr lang="ja"/>
              <a:t> pokemon_1;</a:t>
            </a:r>
            <a:endParaRPr/>
          </a:p>
          <a:p>
            <a:pPr indent="0" lvl="0" marL="0" rtl="0" algn="l">
              <a:spcBef>
                <a:spcPts val="1200"/>
              </a:spcBef>
              <a:spcAft>
                <a:spcPts val="1200"/>
              </a:spcAft>
              <a:buNone/>
            </a:pPr>
            <a:r>
              <a:rPr b="1" lang="ja"/>
              <a:t>【TRY4:全てのポケモンの名前, タイプ1, タイプ2, 図鑑説明を</a:t>
            </a:r>
            <a:br>
              <a:rPr b="1" lang="ja"/>
            </a:br>
            <a:r>
              <a:rPr b="1" lang="ja"/>
              <a:t>pokemon_1テーブルから取得する。】</a:t>
            </a:r>
            <a:br>
              <a:rPr lang="ja"/>
            </a:br>
            <a:r>
              <a:rPr lang="ja">
                <a:solidFill>
                  <a:srgbClr val="0000FF"/>
                </a:solidFill>
              </a:rPr>
              <a:t>SELECT</a:t>
            </a:r>
            <a:r>
              <a:rPr lang="ja"/>
              <a:t> name, type_1, type_2, explanation</a:t>
            </a:r>
            <a:br>
              <a:rPr lang="ja"/>
            </a:br>
            <a:r>
              <a:rPr lang="ja"/>
              <a:t>   </a:t>
            </a:r>
            <a:r>
              <a:rPr lang="ja">
                <a:solidFill>
                  <a:srgbClr val="0000FF"/>
                </a:solidFill>
              </a:rPr>
              <a:t>FROM</a:t>
            </a:r>
            <a:r>
              <a:rPr lang="ja"/>
              <a:t> pokemon_1;</a:t>
            </a:r>
            <a:endParaRPr sz="1237"/>
          </a:p>
        </p:txBody>
      </p:sp>
      <p:sp>
        <p:nvSpPr>
          <p:cNvPr id="122" name="Google Shape;122;p23"/>
          <p:cNvSpPr txBox="1"/>
          <p:nvPr>
            <p:ph idx="1" type="body"/>
          </p:nvPr>
        </p:nvSpPr>
        <p:spPr>
          <a:xfrm>
            <a:off x="214775" y="1152475"/>
            <a:ext cx="8520600" cy="1185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966"/>
              <a:t>■</a:t>
            </a:r>
            <a:r>
              <a:rPr b="1" lang="ja" sz="1966"/>
              <a:t>テーブルの中のデータを検索（取得）する</a:t>
            </a:r>
            <a:endParaRPr b="1" sz="1895"/>
          </a:p>
          <a:p>
            <a:pPr indent="0" lvl="0" marL="0" rtl="0" algn="l">
              <a:lnSpc>
                <a:spcPct val="95000"/>
              </a:lnSpc>
              <a:spcBef>
                <a:spcPts val="1200"/>
              </a:spcBef>
              <a:spcAft>
                <a:spcPts val="1200"/>
              </a:spcAft>
              <a:buSzPts val="852"/>
              <a:buNone/>
            </a:pPr>
            <a:r>
              <a:rPr lang="ja" sz="1895">
                <a:solidFill>
                  <a:srgbClr val="0000FF"/>
                </a:solidFill>
              </a:rPr>
              <a:t>SELECT</a:t>
            </a:r>
            <a:r>
              <a:rPr lang="ja" sz="1895"/>
              <a:t> カラム名1, カラム名2, カラム名3...</a:t>
            </a:r>
            <a:br>
              <a:rPr lang="ja" sz="1895"/>
            </a:br>
            <a:r>
              <a:rPr lang="ja" sz="1895"/>
              <a:t>　</a:t>
            </a:r>
            <a:r>
              <a:rPr lang="ja" sz="1895">
                <a:solidFill>
                  <a:srgbClr val="0000FF"/>
                </a:solidFill>
              </a:rPr>
              <a:t>FROM</a:t>
            </a:r>
            <a:r>
              <a:rPr lang="ja" sz="1895"/>
              <a:t> テーブル名;　</a:t>
            </a:r>
            <a:br>
              <a:rPr lang="ja" sz="1895"/>
            </a:br>
            <a:endParaRPr sz="189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26" name="Shape 126"/>
        <p:cNvGrpSpPr/>
        <p:nvPr/>
      </p:nvGrpSpPr>
      <p:grpSpPr>
        <a:xfrm>
          <a:off x="0" y="0"/>
          <a:ext cx="0" cy="0"/>
          <a:chOff x="0" y="0"/>
          <a:chExt cx="0" cy="0"/>
        </a:xfrm>
      </p:grpSpPr>
      <p:sp>
        <p:nvSpPr>
          <p:cNvPr id="127" name="Google Shape;127;p24"/>
          <p:cNvSpPr txBox="1"/>
          <p:nvPr>
            <p:ph idx="1" type="body"/>
          </p:nvPr>
        </p:nvSpPr>
        <p:spPr>
          <a:xfrm>
            <a:off x="290100" y="277675"/>
            <a:ext cx="8563800" cy="46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【TRY5:全てのポケモンの</a:t>
            </a:r>
            <a:r>
              <a:rPr b="1" lang="ja"/>
              <a:t>カラム</a:t>
            </a:r>
            <a:r>
              <a:rPr b="1" lang="ja"/>
              <a:t>をpokemon_1テーブルから取得する。】</a:t>
            </a:r>
            <a:br>
              <a:rPr lang="ja"/>
            </a:br>
            <a:r>
              <a:rPr lang="ja">
                <a:solidFill>
                  <a:srgbClr val="0000FF"/>
                </a:solidFill>
              </a:rPr>
              <a:t>SELECT</a:t>
            </a:r>
            <a:r>
              <a:rPr lang="ja"/>
              <a:t> *</a:t>
            </a:r>
            <a:br>
              <a:rPr lang="ja"/>
            </a:br>
            <a:r>
              <a:rPr lang="ja"/>
              <a:t> </a:t>
            </a:r>
            <a:r>
              <a:rPr lang="ja">
                <a:solidFill>
                  <a:srgbClr val="0000FF"/>
                </a:solidFill>
              </a:rPr>
              <a:t>  FROM</a:t>
            </a:r>
            <a:r>
              <a:rPr lang="ja"/>
              <a:t> pokemon_1;</a:t>
            </a:r>
            <a:endParaRPr/>
          </a:p>
          <a:p>
            <a:pPr indent="0" lvl="0" marL="0" rtl="0" algn="l">
              <a:spcBef>
                <a:spcPts val="1200"/>
              </a:spcBef>
              <a:spcAft>
                <a:spcPts val="0"/>
              </a:spcAft>
              <a:buNone/>
            </a:pPr>
            <a:r>
              <a:rPr lang="ja"/>
              <a:t>または</a:t>
            </a:r>
            <a:br>
              <a:rPr lang="ja"/>
            </a:br>
            <a:br>
              <a:rPr lang="ja"/>
            </a:br>
            <a:r>
              <a:rPr lang="ja">
                <a:solidFill>
                  <a:srgbClr val="0000FF"/>
                </a:solidFill>
              </a:rPr>
              <a:t>SELECT</a:t>
            </a:r>
            <a:r>
              <a:rPr lang="ja"/>
              <a:t> id,number, name, classification, type_1, type_2, height, weight, Characteristic, explanation</a:t>
            </a:r>
            <a:endParaRPr/>
          </a:p>
          <a:p>
            <a:pPr indent="0" lvl="0" marL="0" rtl="0" algn="l">
              <a:spcBef>
                <a:spcPts val="1200"/>
              </a:spcBef>
              <a:spcAft>
                <a:spcPts val="0"/>
              </a:spcAft>
              <a:buNone/>
            </a:pPr>
            <a:r>
              <a:rPr lang="ja"/>
              <a:t>   </a:t>
            </a:r>
            <a:r>
              <a:rPr lang="ja">
                <a:solidFill>
                  <a:srgbClr val="0000FF"/>
                </a:solidFill>
              </a:rPr>
              <a:t>FROM</a:t>
            </a:r>
            <a:r>
              <a:rPr lang="ja"/>
              <a:t> pokemon_1;</a:t>
            </a:r>
            <a:endParaRPr/>
          </a:p>
          <a:p>
            <a:pPr indent="0" lvl="0" marL="0" rtl="0" algn="l">
              <a:spcBef>
                <a:spcPts val="1200"/>
              </a:spcBef>
              <a:spcAft>
                <a:spcPts val="1200"/>
              </a:spcAft>
              <a:buNone/>
            </a:pPr>
            <a:r>
              <a:rPr lang="ja"/>
              <a:t>※　</a:t>
            </a:r>
            <a:r>
              <a:rPr b="1" lang="ja"/>
              <a:t>*で全てのカラムを取得する</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特定の</a:t>
            </a:r>
            <a:r>
              <a:rPr lang="ja">
                <a:solidFill>
                  <a:srgbClr val="0000FF"/>
                </a:solidFill>
                <a:latin typeface="HiraMaruPro-W4"/>
                <a:ea typeface="HiraMaruPro-W4"/>
                <a:cs typeface="HiraMaruPro-W4"/>
                <a:sym typeface="HiraMaruPro-W4"/>
              </a:rPr>
              <a:t>ポケモンを検索してみよう</a:t>
            </a:r>
            <a:endParaRPr>
              <a:solidFill>
                <a:srgbClr val="0000FF"/>
              </a:solidFill>
              <a:latin typeface="HiraMaruPro-W4"/>
              <a:ea typeface="HiraMaruPro-W4"/>
              <a:cs typeface="HiraMaruPro-W4"/>
              <a:sym typeface="HiraMaruPro-W4"/>
            </a:endParaRPr>
          </a:p>
        </p:txBody>
      </p:sp>
      <p:sp>
        <p:nvSpPr>
          <p:cNvPr id="133" name="Google Shape;133;p25"/>
          <p:cNvSpPr txBox="1"/>
          <p:nvPr>
            <p:ph idx="1" type="body"/>
          </p:nvPr>
        </p:nvSpPr>
        <p:spPr>
          <a:xfrm>
            <a:off x="214775" y="771475"/>
            <a:ext cx="8520600" cy="161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966"/>
              <a:t>■</a:t>
            </a:r>
            <a:r>
              <a:rPr b="1" lang="ja" sz="1966"/>
              <a:t>WHEREで検索する条件を指定する</a:t>
            </a:r>
            <a:endParaRPr b="1" sz="1966"/>
          </a:p>
          <a:p>
            <a:pPr indent="0" lvl="0" marL="0" rtl="0" algn="l">
              <a:lnSpc>
                <a:spcPct val="95000"/>
              </a:lnSpc>
              <a:spcBef>
                <a:spcPts val="1200"/>
              </a:spcBef>
              <a:spcAft>
                <a:spcPts val="1200"/>
              </a:spcAft>
              <a:buSzPts val="852"/>
              <a:buNone/>
            </a:pPr>
            <a:r>
              <a:rPr lang="ja" sz="1895">
                <a:solidFill>
                  <a:srgbClr val="0000FF"/>
                </a:solidFill>
              </a:rPr>
              <a:t>SELECT</a:t>
            </a:r>
            <a:r>
              <a:rPr lang="ja" sz="1895"/>
              <a:t> カラム名1, カラム名2, カラム名3...</a:t>
            </a:r>
            <a:br>
              <a:rPr lang="ja" sz="1895"/>
            </a:br>
            <a:r>
              <a:rPr lang="ja" sz="1895"/>
              <a:t>　</a:t>
            </a:r>
            <a:r>
              <a:rPr lang="ja" sz="1895">
                <a:solidFill>
                  <a:srgbClr val="0000FF"/>
                </a:solidFill>
              </a:rPr>
              <a:t>FROM</a:t>
            </a:r>
            <a:r>
              <a:rPr lang="ja" sz="1895"/>
              <a:t> テーブル名</a:t>
            </a:r>
            <a:br>
              <a:rPr lang="ja" sz="1895"/>
            </a:br>
            <a:r>
              <a:rPr lang="ja" sz="1895">
                <a:solidFill>
                  <a:srgbClr val="0000FF"/>
                </a:solidFill>
              </a:rPr>
              <a:t> </a:t>
            </a:r>
            <a:r>
              <a:rPr lang="ja" sz="1895">
                <a:solidFill>
                  <a:srgbClr val="0000FF"/>
                </a:solidFill>
              </a:rPr>
              <a:t>WHERE </a:t>
            </a:r>
            <a:r>
              <a:rPr lang="ja" sz="1895"/>
              <a:t>カラム名 = 値　　　（&lt;, &gt;, &lt;=, &gt;=）</a:t>
            </a:r>
            <a:br>
              <a:rPr lang="ja" sz="1895"/>
            </a:br>
            <a:r>
              <a:rPr lang="ja" sz="1895"/>
              <a:t>       </a:t>
            </a:r>
            <a:r>
              <a:rPr lang="ja" sz="1895">
                <a:solidFill>
                  <a:srgbClr val="0000FF"/>
                </a:solidFill>
              </a:rPr>
              <a:t>AND</a:t>
            </a:r>
            <a:r>
              <a:rPr lang="ja" sz="1895"/>
              <a:t> カラム名 = 値　　（OR）</a:t>
            </a:r>
            <a:br>
              <a:rPr lang="ja" sz="1895"/>
            </a:br>
            <a:r>
              <a:rPr lang="ja" sz="1895"/>
              <a:t>　</a:t>
            </a:r>
            <a:br>
              <a:rPr lang="ja" sz="1895"/>
            </a:br>
            <a:endParaRPr sz="1895"/>
          </a:p>
        </p:txBody>
      </p:sp>
      <p:sp>
        <p:nvSpPr>
          <p:cNvPr id="134" name="Google Shape;134;p25"/>
          <p:cNvSpPr txBox="1"/>
          <p:nvPr>
            <p:ph idx="1" type="body"/>
          </p:nvPr>
        </p:nvSpPr>
        <p:spPr>
          <a:xfrm>
            <a:off x="214775" y="2447875"/>
            <a:ext cx="8520600" cy="262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966"/>
              <a:t>【TRY6:重さ100kgよりも重いポケモンを検索する】</a:t>
            </a:r>
            <a:br>
              <a:rPr b="1" lang="ja" sz="1966"/>
            </a:br>
            <a:r>
              <a:rPr lang="ja" sz="1966">
                <a:solidFill>
                  <a:srgbClr val="0000FF"/>
                </a:solidFill>
              </a:rPr>
              <a:t>SELECT</a:t>
            </a:r>
            <a:r>
              <a:rPr lang="ja" sz="1966"/>
              <a:t> *</a:t>
            </a:r>
            <a:br>
              <a:rPr lang="ja" sz="1966"/>
            </a:br>
            <a:r>
              <a:rPr lang="ja" sz="1966">
                <a:solidFill>
                  <a:srgbClr val="0000FF"/>
                </a:solidFill>
              </a:rPr>
              <a:t>FROM</a:t>
            </a:r>
            <a:r>
              <a:rPr lang="ja" sz="1966"/>
              <a:t> pokemon_1</a:t>
            </a:r>
            <a:br>
              <a:rPr lang="ja" sz="1966"/>
            </a:br>
            <a:r>
              <a:rPr lang="ja" sz="1966">
                <a:solidFill>
                  <a:srgbClr val="0000FF"/>
                </a:solidFill>
              </a:rPr>
              <a:t>WHERE</a:t>
            </a:r>
            <a:r>
              <a:rPr lang="ja" sz="1966"/>
              <a:t> weight &gt; 100;</a:t>
            </a:r>
            <a:endParaRPr sz="1966"/>
          </a:p>
          <a:p>
            <a:pPr indent="0" lvl="0" marL="0" rtl="0" algn="l">
              <a:lnSpc>
                <a:spcPct val="95000"/>
              </a:lnSpc>
              <a:spcBef>
                <a:spcPts val="1200"/>
              </a:spcBef>
              <a:spcAft>
                <a:spcPts val="0"/>
              </a:spcAft>
              <a:buClr>
                <a:schemeClr val="dk1"/>
              </a:buClr>
              <a:buSzPts val="852"/>
              <a:buFont typeface="Arial"/>
              <a:buNone/>
            </a:pPr>
            <a:r>
              <a:rPr b="1" lang="ja" sz="1966"/>
              <a:t>【TRY7:高さ1m以下のポケモンを検索する】</a:t>
            </a:r>
            <a:br>
              <a:rPr b="1" lang="ja" sz="1966"/>
            </a:br>
            <a:r>
              <a:rPr lang="ja" sz="1966">
                <a:solidFill>
                  <a:srgbClr val="0000FF"/>
                </a:solidFill>
              </a:rPr>
              <a:t>SELECT</a:t>
            </a:r>
            <a:r>
              <a:rPr lang="ja" sz="1966"/>
              <a:t> *</a:t>
            </a:r>
            <a:br>
              <a:rPr lang="ja" sz="1966"/>
            </a:br>
            <a:r>
              <a:rPr lang="ja" sz="1966">
                <a:solidFill>
                  <a:srgbClr val="0000FF"/>
                </a:solidFill>
              </a:rPr>
              <a:t>FROM</a:t>
            </a:r>
            <a:r>
              <a:rPr lang="ja" sz="1966"/>
              <a:t> pokemon_1</a:t>
            </a:r>
            <a:br>
              <a:rPr lang="ja" sz="1966"/>
            </a:br>
            <a:r>
              <a:rPr lang="ja" sz="1966">
                <a:solidFill>
                  <a:srgbClr val="0000FF"/>
                </a:solidFill>
              </a:rPr>
              <a:t>WHERE</a:t>
            </a:r>
            <a:r>
              <a:rPr lang="ja" sz="1966"/>
              <a:t> height &lt;= 1;</a:t>
            </a:r>
            <a:endParaRPr sz="1966"/>
          </a:p>
          <a:p>
            <a:pPr indent="0" lvl="0" marL="0" rtl="0" algn="l">
              <a:lnSpc>
                <a:spcPct val="95000"/>
              </a:lnSpc>
              <a:spcBef>
                <a:spcPts val="1200"/>
              </a:spcBef>
              <a:spcAft>
                <a:spcPts val="1200"/>
              </a:spcAft>
              <a:buSzPts val="852"/>
              <a:buNone/>
            </a:pPr>
            <a:br>
              <a:rPr lang="ja" sz="1895"/>
            </a:br>
            <a:r>
              <a:rPr lang="ja" sz="1895"/>
              <a:t>　</a:t>
            </a:r>
            <a:br>
              <a:rPr lang="ja" sz="1895"/>
            </a:br>
            <a:endParaRPr sz="189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38" name="Shape 138"/>
        <p:cNvGrpSpPr/>
        <p:nvPr/>
      </p:nvGrpSpPr>
      <p:grpSpPr>
        <a:xfrm>
          <a:off x="0" y="0"/>
          <a:ext cx="0" cy="0"/>
          <a:chOff x="0" y="0"/>
          <a:chExt cx="0" cy="0"/>
        </a:xfrm>
      </p:grpSpPr>
      <p:sp>
        <p:nvSpPr>
          <p:cNvPr id="139" name="Google Shape;139;p26"/>
          <p:cNvSpPr txBox="1"/>
          <p:nvPr>
            <p:ph idx="1" type="body"/>
          </p:nvPr>
        </p:nvSpPr>
        <p:spPr>
          <a:xfrm>
            <a:off x="214775" y="314275"/>
            <a:ext cx="8520600" cy="382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t/>
            </a:r>
            <a:endParaRPr sz="1966"/>
          </a:p>
          <a:p>
            <a:pPr indent="0" lvl="0" marL="0" rtl="0" algn="l">
              <a:lnSpc>
                <a:spcPct val="95000"/>
              </a:lnSpc>
              <a:spcBef>
                <a:spcPts val="1200"/>
              </a:spcBef>
              <a:spcAft>
                <a:spcPts val="0"/>
              </a:spcAft>
              <a:buClr>
                <a:schemeClr val="dk1"/>
              </a:buClr>
              <a:buSzPts val="852"/>
              <a:buFont typeface="Arial"/>
              <a:buNone/>
            </a:pPr>
            <a:br>
              <a:rPr b="1" lang="ja" sz="1966"/>
            </a:br>
            <a:endParaRPr sz="1966"/>
          </a:p>
          <a:p>
            <a:pPr indent="0" lvl="0" marL="0" rtl="0" algn="l">
              <a:lnSpc>
                <a:spcPct val="95000"/>
              </a:lnSpc>
              <a:spcBef>
                <a:spcPts val="1200"/>
              </a:spcBef>
              <a:spcAft>
                <a:spcPts val="1200"/>
              </a:spcAft>
              <a:buSzPts val="852"/>
              <a:buNone/>
            </a:pPr>
            <a:br>
              <a:rPr lang="ja" sz="1895"/>
            </a:br>
            <a:r>
              <a:rPr lang="ja" sz="1895"/>
              <a:t>　</a:t>
            </a:r>
            <a:br>
              <a:rPr lang="ja" sz="1895"/>
            </a:br>
            <a:endParaRPr sz="1895"/>
          </a:p>
        </p:txBody>
      </p:sp>
      <p:pic>
        <p:nvPicPr>
          <p:cNvPr id="140" name="Google Shape;140;p26"/>
          <p:cNvPicPr preferRelativeResize="0"/>
          <p:nvPr/>
        </p:nvPicPr>
        <p:blipFill>
          <a:blip r:embed="rId3">
            <a:alphaModFix/>
          </a:blip>
          <a:stretch>
            <a:fillRect/>
          </a:stretch>
        </p:blipFill>
        <p:spPr>
          <a:xfrm>
            <a:off x="609600" y="530325"/>
            <a:ext cx="7959024" cy="4476951"/>
          </a:xfrm>
          <a:prstGeom prst="rect">
            <a:avLst/>
          </a:prstGeom>
          <a:noFill/>
          <a:ln>
            <a:noFill/>
          </a:ln>
        </p:spPr>
      </p:pic>
      <p:sp>
        <p:nvSpPr>
          <p:cNvPr id="141" name="Google Shape;141;p26"/>
          <p:cNvSpPr txBox="1"/>
          <p:nvPr/>
        </p:nvSpPr>
        <p:spPr>
          <a:xfrm>
            <a:off x="609600" y="0"/>
            <a:ext cx="7239900" cy="47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ja" sz="1966">
                <a:solidFill>
                  <a:schemeClr val="dk1"/>
                </a:solidFill>
              </a:rPr>
              <a:t>【TRY8:高さ1.7mかつ重さ90.5kgのポケモンを検索する】</a:t>
            </a:r>
            <a:endParaRPr>
              <a:solidFill>
                <a:schemeClr val="dk1"/>
              </a:solidFill>
            </a:endParaRPr>
          </a:p>
        </p:txBody>
      </p:sp>
      <p:sp>
        <p:nvSpPr>
          <p:cNvPr id="142" name="Google Shape;142;p26"/>
          <p:cNvSpPr txBox="1"/>
          <p:nvPr/>
        </p:nvSpPr>
        <p:spPr>
          <a:xfrm>
            <a:off x="1243575" y="1240500"/>
            <a:ext cx="3436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900">
                <a:solidFill>
                  <a:schemeClr val="lt1"/>
                </a:solidFill>
              </a:rPr>
              <a:t>SELECT name</a:t>
            </a:r>
            <a:endParaRPr sz="1900">
              <a:solidFill>
                <a:schemeClr val="lt1"/>
              </a:solidFill>
            </a:endParaRPr>
          </a:p>
          <a:p>
            <a:pPr indent="0" lvl="0" marL="0" rtl="0" algn="l">
              <a:spcBef>
                <a:spcPts val="0"/>
              </a:spcBef>
              <a:spcAft>
                <a:spcPts val="0"/>
              </a:spcAft>
              <a:buNone/>
            </a:pPr>
            <a:r>
              <a:rPr lang="ja" sz="1900">
                <a:solidFill>
                  <a:schemeClr val="lt1"/>
                </a:solidFill>
              </a:rPr>
              <a:t>FROM pokemon_1</a:t>
            </a:r>
            <a:endParaRPr sz="1900">
              <a:solidFill>
                <a:schemeClr val="lt1"/>
              </a:solidFill>
            </a:endParaRPr>
          </a:p>
          <a:p>
            <a:pPr indent="0" lvl="0" marL="0" rtl="0" algn="l">
              <a:spcBef>
                <a:spcPts val="0"/>
              </a:spcBef>
              <a:spcAft>
                <a:spcPts val="0"/>
              </a:spcAft>
              <a:buNone/>
            </a:pPr>
            <a:r>
              <a:rPr lang="ja" sz="1900">
                <a:solidFill>
                  <a:schemeClr val="lt1"/>
                </a:solidFill>
              </a:rPr>
              <a:t>WHERE height = 1</a:t>
            </a:r>
            <a:r>
              <a:rPr lang="ja" sz="1900">
                <a:solidFill>
                  <a:schemeClr val="lt1"/>
                </a:solidFill>
              </a:rPr>
              <a:t>.7</a:t>
            </a:r>
            <a:endParaRPr sz="1900">
              <a:solidFill>
                <a:schemeClr val="lt1"/>
              </a:solidFill>
            </a:endParaRPr>
          </a:p>
          <a:p>
            <a:pPr indent="0" lvl="0" marL="0" rtl="0" algn="l">
              <a:spcBef>
                <a:spcPts val="0"/>
              </a:spcBef>
              <a:spcAft>
                <a:spcPts val="0"/>
              </a:spcAft>
              <a:buNone/>
            </a:pPr>
            <a:r>
              <a:rPr lang="ja" sz="1900">
                <a:solidFill>
                  <a:schemeClr val="lt1"/>
                </a:solidFill>
              </a:rPr>
              <a:t>AND weight = 90.5;</a:t>
            </a:r>
            <a:endParaRPr sz="19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52400" y="225525"/>
            <a:ext cx="860213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a:t>
            </a:r>
            <a:r>
              <a:rPr lang="ja">
                <a:solidFill>
                  <a:srgbClr val="0000FF"/>
                </a:solidFill>
                <a:latin typeface="HiraMaruPro-W4"/>
                <a:ea typeface="HiraMaruPro-W4"/>
                <a:cs typeface="HiraMaruPro-W4"/>
                <a:sym typeface="HiraMaruPro-W4"/>
              </a:rPr>
              <a:t>のデータ</a:t>
            </a:r>
            <a:r>
              <a:rPr lang="ja">
                <a:solidFill>
                  <a:srgbClr val="0000FF"/>
                </a:solidFill>
                <a:latin typeface="HiraMaruPro-W4"/>
                <a:ea typeface="HiraMaruPro-W4"/>
                <a:cs typeface="HiraMaruPro-W4"/>
                <a:sym typeface="HiraMaruPro-W4"/>
              </a:rPr>
              <a:t>を</a:t>
            </a:r>
            <a:r>
              <a:rPr lang="ja">
                <a:solidFill>
                  <a:srgbClr val="0000FF"/>
                </a:solidFill>
                <a:latin typeface="HiraMaruPro-W4"/>
                <a:ea typeface="HiraMaruPro-W4"/>
                <a:cs typeface="HiraMaruPro-W4"/>
                <a:sym typeface="HiraMaruPro-W4"/>
              </a:rPr>
              <a:t>更新・削除しよう</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153" name="Google Shape;153;p28"/>
          <p:cNvSpPr txBox="1"/>
          <p:nvPr>
            <p:ph idx="1" type="body"/>
          </p:nvPr>
        </p:nvSpPr>
        <p:spPr>
          <a:xfrm>
            <a:off x="214775" y="771475"/>
            <a:ext cx="8520600" cy="415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966"/>
              <a:t>■</a:t>
            </a:r>
            <a:r>
              <a:rPr b="1" lang="ja" sz="1966"/>
              <a:t>UPDATE, SET</a:t>
            </a:r>
            <a:r>
              <a:rPr b="1" lang="ja" sz="1966"/>
              <a:t>で</a:t>
            </a:r>
            <a:r>
              <a:rPr b="1" lang="ja" sz="1966"/>
              <a:t>データを更新（修正）する</a:t>
            </a:r>
            <a:br>
              <a:rPr b="1" lang="ja" sz="1966"/>
            </a:br>
            <a:r>
              <a:rPr lang="ja" sz="1895">
                <a:solidFill>
                  <a:srgbClr val="0000FF"/>
                </a:solidFill>
              </a:rPr>
              <a:t>UPDATE</a:t>
            </a:r>
            <a:r>
              <a:rPr lang="ja" sz="1895"/>
              <a:t> </a:t>
            </a:r>
            <a:r>
              <a:rPr lang="ja" sz="1895">
                <a:solidFill>
                  <a:schemeClr val="dk1"/>
                </a:solidFill>
              </a:rPr>
              <a:t>テーブル名</a:t>
            </a:r>
            <a:br>
              <a:rPr lang="ja" sz="1895"/>
            </a:br>
            <a:r>
              <a:rPr lang="ja" sz="1895"/>
              <a:t>    　</a:t>
            </a:r>
            <a:r>
              <a:rPr lang="ja" sz="1895">
                <a:solidFill>
                  <a:srgbClr val="0000FF"/>
                </a:solidFill>
              </a:rPr>
              <a:t>SET</a:t>
            </a:r>
            <a:r>
              <a:rPr lang="ja" sz="1895"/>
              <a:t> </a:t>
            </a:r>
            <a:r>
              <a:rPr lang="ja" sz="1895">
                <a:solidFill>
                  <a:srgbClr val="000000"/>
                </a:solidFill>
              </a:rPr>
              <a:t>カラム名 = 値　--セットする値</a:t>
            </a:r>
            <a:br>
              <a:rPr lang="ja" sz="1895"/>
            </a:br>
            <a:r>
              <a:rPr lang="ja" sz="1895"/>
              <a:t> </a:t>
            </a:r>
            <a:r>
              <a:rPr lang="ja" sz="1895">
                <a:solidFill>
                  <a:srgbClr val="0000FF"/>
                </a:solidFill>
              </a:rPr>
              <a:t>WHERE </a:t>
            </a:r>
            <a:r>
              <a:rPr lang="ja" sz="1895">
                <a:solidFill>
                  <a:srgbClr val="000000"/>
                </a:solidFill>
              </a:rPr>
              <a:t>カラム名 = 値    --レコードの指定（条件式）;</a:t>
            </a:r>
            <a:br>
              <a:rPr lang="ja" sz="1895">
                <a:solidFill>
                  <a:srgbClr val="000000"/>
                </a:solidFill>
              </a:rPr>
            </a:br>
            <a:br>
              <a:rPr lang="ja" sz="1895">
                <a:solidFill>
                  <a:srgbClr val="000000"/>
                </a:solidFill>
              </a:rPr>
            </a:br>
            <a:r>
              <a:rPr lang="ja" sz="1895">
                <a:solidFill>
                  <a:srgbClr val="000000"/>
                </a:solidFill>
              </a:rPr>
              <a:t>※UPDATE, SETだけでWHEREの指定がないと</a:t>
            </a:r>
            <a:br>
              <a:rPr lang="ja" sz="1895">
                <a:solidFill>
                  <a:srgbClr val="000000"/>
                </a:solidFill>
              </a:rPr>
            </a:br>
            <a:r>
              <a:rPr lang="ja" sz="1895">
                <a:solidFill>
                  <a:srgbClr val="000000"/>
                </a:solidFill>
              </a:rPr>
              <a:t>全てのレコードの値が更新されるので注意。</a:t>
            </a:r>
            <a:br>
              <a:rPr lang="ja" sz="1895">
                <a:solidFill>
                  <a:srgbClr val="000000"/>
                </a:solidFill>
              </a:rPr>
            </a:br>
            <a:endParaRPr sz="1895">
              <a:solidFill>
                <a:srgbClr val="000000"/>
              </a:solidFill>
            </a:endParaRPr>
          </a:p>
          <a:p>
            <a:pPr indent="0" lvl="0" marL="0" rtl="0" algn="l">
              <a:lnSpc>
                <a:spcPct val="95000"/>
              </a:lnSpc>
              <a:spcBef>
                <a:spcPts val="1200"/>
              </a:spcBef>
              <a:spcAft>
                <a:spcPts val="1200"/>
              </a:spcAft>
              <a:buSzPts val="852"/>
              <a:buNone/>
            </a:pPr>
            <a:r>
              <a:rPr b="1" lang="ja" sz="1966"/>
              <a:t>■DELETE, FROMでデータを更新（修正）する</a:t>
            </a:r>
            <a:br>
              <a:rPr b="1" lang="ja" sz="1966"/>
            </a:br>
            <a:r>
              <a:rPr lang="ja" sz="1895">
                <a:solidFill>
                  <a:srgbClr val="0000FF"/>
                </a:solidFill>
              </a:rPr>
              <a:t>DELETE FROM</a:t>
            </a:r>
            <a:r>
              <a:rPr lang="ja" sz="1895"/>
              <a:t> </a:t>
            </a:r>
            <a:r>
              <a:rPr lang="ja" sz="1895">
                <a:solidFill>
                  <a:schemeClr val="dk1"/>
                </a:solidFill>
              </a:rPr>
              <a:t>テーブル名</a:t>
            </a:r>
            <a:br>
              <a:rPr lang="ja" sz="1895"/>
            </a:br>
            <a:r>
              <a:rPr lang="ja" sz="1895"/>
              <a:t>            </a:t>
            </a:r>
            <a:r>
              <a:rPr lang="ja" sz="1895">
                <a:solidFill>
                  <a:srgbClr val="0000FF"/>
                </a:solidFill>
              </a:rPr>
              <a:t>WHERE </a:t>
            </a:r>
            <a:r>
              <a:rPr lang="ja" sz="1895">
                <a:solidFill>
                  <a:schemeClr val="dk1"/>
                </a:solidFill>
              </a:rPr>
              <a:t>カラム名 = 値    --レコードの指定（条件式）;</a:t>
            </a:r>
            <a:br>
              <a:rPr lang="ja" sz="1895">
                <a:solidFill>
                  <a:srgbClr val="000000"/>
                </a:solidFill>
              </a:rPr>
            </a:br>
            <a:r>
              <a:rPr lang="ja" sz="1895"/>
              <a:t>　</a:t>
            </a:r>
            <a:br>
              <a:rPr lang="ja" sz="1895"/>
            </a:br>
            <a:r>
              <a:rPr lang="ja" sz="1895"/>
              <a:t>※</a:t>
            </a:r>
            <a:r>
              <a:rPr lang="ja" sz="1895">
                <a:solidFill>
                  <a:srgbClr val="0000FF"/>
                </a:solidFill>
              </a:rPr>
              <a:t>DELETE FROM</a:t>
            </a:r>
            <a:r>
              <a:rPr lang="ja" sz="1895"/>
              <a:t> </a:t>
            </a:r>
            <a:r>
              <a:rPr lang="ja" sz="1895">
                <a:solidFill>
                  <a:schemeClr val="dk1"/>
                </a:solidFill>
              </a:rPr>
              <a:t>テーブル名;</a:t>
            </a:r>
            <a:br>
              <a:rPr lang="ja" sz="1895">
                <a:solidFill>
                  <a:schemeClr val="dk1"/>
                </a:solidFill>
              </a:rPr>
            </a:br>
            <a:r>
              <a:rPr lang="ja" sz="1895">
                <a:solidFill>
                  <a:schemeClr val="dk1"/>
                </a:solidFill>
              </a:rPr>
              <a:t>だけでWHEREの指定がないと全てのレコードが消えるので注意。</a:t>
            </a:r>
            <a:endParaRPr sz="189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57" name="Shape 157"/>
        <p:cNvGrpSpPr/>
        <p:nvPr/>
      </p:nvGrpSpPr>
      <p:grpSpPr>
        <a:xfrm>
          <a:off x="0" y="0"/>
          <a:ext cx="0" cy="0"/>
          <a:chOff x="0" y="0"/>
          <a:chExt cx="0" cy="0"/>
        </a:xfrm>
      </p:grpSpPr>
      <p:sp>
        <p:nvSpPr>
          <p:cNvPr id="158" name="Google Shape;158;p29"/>
          <p:cNvSpPr txBox="1"/>
          <p:nvPr>
            <p:ph idx="1" type="body"/>
          </p:nvPr>
        </p:nvSpPr>
        <p:spPr>
          <a:xfrm>
            <a:off x="129450" y="205200"/>
            <a:ext cx="94506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966"/>
              <a:t>【TRY9:name</a:t>
            </a:r>
            <a:r>
              <a:rPr b="1" lang="ja" sz="1966"/>
              <a:t>カラムのけつばんをホウオウに変更する。</a:t>
            </a:r>
            <a:r>
              <a:rPr b="1" lang="ja" sz="1966"/>
              <a:t>】</a:t>
            </a:r>
            <a:br>
              <a:rPr b="1" lang="ja" sz="1966"/>
            </a:br>
            <a:r>
              <a:rPr lang="ja" sz="1966">
                <a:solidFill>
                  <a:srgbClr val="0000FF"/>
                </a:solidFill>
              </a:rPr>
              <a:t>UPDATE </a:t>
            </a:r>
            <a:r>
              <a:rPr lang="ja" sz="1966">
                <a:solidFill>
                  <a:schemeClr val="accent2"/>
                </a:solidFill>
              </a:rPr>
              <a:t>pokemon_1</a:t>
            </a:r>
            <a:br>
              <a:rPr lang="ja" sz="1966">
                <a:solidFill>
                  <a:srgbClr val="0000FF"/>
                </a:solidFill>
              </a:rPr>
            </a:br>
            <a:r>
              <a:rPr lang="ja" sz="1966">
                <a:solidFill>
                  <a:srgbClr val="0000FF"/>
                </a:solidFill>
              </a:rPr>
              <a:t>       SET </a:t>
            </a:r>
            <a:r>
              <a:rPr lang="ja" sz="1966">
                <a:solidFill>
                  <a:schemeClr val="accent2"/>
                </a:solidFill>
              </a:rPr>
              <a:t>classification = 'にじいろポケモン', </a:t>
            </a:r>
            <a:br>
              <a:rPr lang="ja" sz="1966">
                <a:solidFill>
                  <a:schemeClr val="accent2"/>
                </a:solidFill>
              </a:rPr>
            </a:br>
            <a:r>
              <a:rPr lang="ja" sz="1966">
                <a:solidFill>
                  <a:schemeClr val="accent2"/>
                </a:solidFill>
              </a:rPr>
              <a:t>                          name = 'ホウオウ', </a:t>
            </a:r>
            <a:br>
              <a:rPr lang="ja" sz="1966">
                <a:solidFill>
                  <a:schemeClr val="accent2"/>
                </a:solidFill>
              </a:rPr>
            </a:br>
            <a:r>
              <a:rPr lang="ja" sz="1966">
                <a:solidFill>
                  <a:schemeClr val="accent2"/>
                </a:solidFill>
              </a:rPr>
              <a:t>                        type_1 = 'ほのお', </a:t>
            </a:r>
            <a:br>
              <a:rPr lang="ja" sz="1966">
                <a:solidFill>
                  <a:schemeClr val="accent2"/>
                </a:solidFill>
              </a:rPr>
            </a:br>
            <a:r>
              <a:rPr lang="ja" sz="1966">
                <a:solidFill>
                  <a:schemeClr val="accent2"/>
                </a:solidFill>
              </a:rPr>
              <a:t>                        type_2 = 'ひこう',</a:t>
            </a:r>
            <a:br>
              <a:rPr lang="ja" sz="1966">
                <a:solidFill>
                  <a:schemeClr val="accent2"/>
                </a:solidFill>
              </a:rPr>
            </a:br>
            <a:r>
              <a:rPr lang="ja" sz="1966">
                <a:solidFill>
                  <a:schemeClr val="accent2"/>
                </a:solidFill>
              </a:rPr>
              <a:t>                         height = 3.8, </a:t>
            </a:r>
            <a:br>
              <a:rPr lang="ja" sz="1966">
                <a:solidFill>
                  <a:schemeClr val="accent2"/>
                </a:solidFill>
              </a:rPr>
            </a:br>
            <a:r>
              <a:rPr lang="ja" sz="1966">
                <a:solidFill>
                  <a:schemeClr val="accent2"/>
                </a:solidFill>
              </a:rPr>
              <a:t>                        weight = 199.0, </a:t>
            </a:r>
            <a:br>
              <a:rPr lang="ja" sz="1966">
                <a:solidFill>
                  <a:schemeClr val="accent2"/>
                </a:solidFill>
              </a:rPr>
            </a:br>
            <a:r>
              <a:rPr lang="ja" sz="1966">
                <a:solidFill>
                  <a:schemeClr val="accent2"/>
                </a:solidFill>
              </a:rPr>
              <a:t>             characteristic = 'プレッシャー',</a:t>
            </a:r>
            <a:br>
              <a:rPr lang="ja" sz="1966">
                <a:solidFill>
                  <a:schemeClr val="accent2"/>
                </a:solidFill>
              </a:rPr>
            </a:br>
            <a:r>
              <a:rPr lang="ja" sz="1966">
                <a:solidFill>
                  <a:schemeClr val="accent2"/>
                </a:solidFill>
              </a:rPr>
              <a:t>                explanation = 'からだは なないろに かがやきとんだあとに　</a:t>
            </a:r>
            <a:br>
              <a:rPr lang="ja" sz="1966">
                <a:solidFill>
                  <a:schemeClr val="accent2"/>
                </a:solidFill>
              </a:rPr>
            </a:br>
            <a:r>
              <a:rPr lang="ja" sz="1966">
                <a:solidFill>
                  <a:schemeClr val="accent2"/>
                </a:solidFill>
              </a:rPr>
              <a:t>                                       にじが できるとしんわに のこされているポケモン。'</a:t>
            </a:r>
            <a:br>
              <a:rPr lang="ja" sz="1966">
                <a:solidFill>
                  <a:srgbClr val="0000FF"/>
                </a:solidFill>
              </a:rPr>
            </a:br>
            <a:r>
              <a:rPr lang="ja" sz="1966">
                <a:solidFill>
                  <a:srgbClr val="0000FF"/>
                </a:solidFill>
              </a:rPr>
              <a:t>WHERE </a:t>
            </a:r>
            <a:r>
              <a:rPr lang="ja" sz="1966">
                <a:solidFill>
                  <a:schemeClr val="dk1"/>
                </a:solidFill>
              </a:rPr>
              <a:t>name = </a:t>
            </a:r>
            <a:r>
              <a:rPr lang="ja" sz="1966">
                <a:solidFill>
                  <a:schemeClr val="accent2"/>
                </a:solidFill>
              </a:rPr>
              <a:t>'</a:t>
            </a:r>
            <a:r>
              <a:rPr lang="ja" sz="1966">
                <a:solidFill>
                  <a:schemeClr val="dk1"/>
                </a:solidFill>
              </a:rPr>
              <a:t>けつばん</a:t>
            </a:r>
            <a:r>
              <a:rPr lang="ja" sz="1966">
                <a:solidFill>
                  <a:schemeClr val="accent2"/>
                </a:solidFill>
              </a:rPr>
              <a:t>'</a:t>
            </a:r>
            <a:r>
              <a:rPr lang="ja" sz="1966">
                <a:solidFill>
                  <a:schemeClr val="dk1"/>
                </a:solidFill>
              </a:rPr>
              <a:t>;</a:t>
            </a:r>
            <a:endParaRPr sz="1966">
              <a:solidFill>
                <a:srgbClr val="0000FF"/>
              </a:solidFill>
            </a:endParaRPr>
          </a:p>
          <a:p>
            <a:pPr indent="0" lvl="0" marL="0" rtl="0" algn="l">
              <a:lnSpc>
                <a:spcPct val="95000"/>
              </a:lnSpc>
              <a:spcBef>
                <a:spcPts val="1200"/>
              </a:spcBef>
              <a:spcAft>
                <a:spcPts val="0"/>
              </a:spcAft>
              <a:buSzPts val="852"/>
              <a:buNone/>
            </a:pPr>
            <a:r>
              <a:rPr b="1" lang="ja" sz="1966"/>
              <a:t>【TRY10:ホウオウのデータを削除する】</a:t>
            </a:r>
            <a:br>
              <a:rPr b="1" lang="ja" sz="1966"/>
            </a:br>
            <a:r>
              <a:rPr lang="ja" sz="1966">
                <a:solidFill>
                  <a:srgbClr val="0000FF"/>
                </a:solidFill>
              </a:rPr>
              <a:t>DELETE FROM</a:t>
            </a:r>
            <a:r>
              <a:rPr lang="ja" sz="1966">
                <a:solidFill>
                  <a:schemeClr val="dk1"/>
                </a:solidFill>
              </a:rPr>
              <a:t> pokemon_1</a:t>
            </a:r>
            <a:br>
              <a:rPr lang="ja" sz="1966"/>
            </a:br>
            <a:r>
              <a:rPr lang="ja" sz="1966">
                <a:solidFill>
                  <a:srgbClr val="0000FF"/>
                </a:solidFill>
              </a:rPr>
              <a:t>WHERE</a:t>
            </a:r>
            <a:r>
              <a:rPr lang="ja" sz="1966"/>
              <a:t> name = </a:t>
            </a:r>
            <a:r>
              <a:rPr lang="ja" sz="1966">
                <a:solidFill>
                  <a:srgbClr val="0000FF"/>
                </a:solidFill>
              </a:rPr>
              <a:t>'</a:t>
            </a:r>
            <a:r>
              <a:rPr lang="ja" sz="1966"/>
              <a:t>ホウオウ</a:t>
            </a:r>
            <a:r>
              <a:rPr lang="ja" sz="1966">
                <a:solidFill>
                  <a:srgbClr val="0000FF"/>
                </a:solidFill>
              </a:rPr>
              <a:t>'</a:t>
            </a:r>
            <a:r>
              <a:rPr lang="ja" sz="1966"/>
              <a:t>;</a:t>
            </a:r>
            <a:endParaRPr sz="1966">
              <a:solidFill>
                <a:srgbClr val="0000FF"/>
              </a:solidFill>
            </a:endParaRPr>
          </a:p>
          <a:p>
            <a:pPr indent="0" lvl="0" marL="0" rtl="0" algn="l">
              <a:lnSpc>
                <a:spcPct val="95000"/>
              </a:lnSpc>
              <a:spcBef>
                <a:spcPts val="1200"/>
              </a:spcBef>
              <a:spcAft>
                <a:spcPts val="0"/>
              </a:spcAft>
              <a:buSzPts val="852"/>
              <a:buNone/>
            </a:pPr>
            <a:r>
              <a:t/>
            </a:r>
            <a:endParaRPr sz="1966"/>
          </a:p>
          <a:p>
            <a:pPr indent="0" lvl="0" marL="0" rtl="0" algn="l">
              <a:lnSpc>
                <a:spcPct val="95000"/>
              </a:lnSpc>
              <a:spcBef>
                <a:spcPts val="1200"/>
              </a:spcBef>
              <a:spcAft>
                <a:spcPts val="1200"/>
              </a:spcAft>
              <a:buSzPts val="852"/>
              <a:buNone/>
            </a:pPr>
            <a:br>
              <a:rPr lang="ja" sz="1895"/>
            </a:br>
            <a:r>
              <a:rPr lang="ja" sz="1895"/>
              <a:t>　</a:t>
            </a:r>
            <a:br>
              <a:rPr lang="ja" sz="1895"/>
            </a:br>
            <a:r>
              <a:rPr lang="ja" sz="1895"/>
              <a:t>　　　　　　　　　　　　　</a:t>
            </a:r>
            <a:endParaRPr sz="189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操作の種類は大きく４種類</a:t>
            </a:r>
            <a:endParaRPr>
              <a:solidFill>
                <a:srgbClr val="0000FF"/>
              </a:solidFill>
              <a:latin typeface="HiraMaruPro-W4"/>
              <a:ea typeface="HiraMaruPro-W4"/>
              <a:cs typeface="HiraMaruPro-W4"/>
              <a:sym typeface="HiraMaruPro-W4"/>
            </a:endParaRPr>
          </a:p>
        </p:txBody>
      </p:sp>
      <p:pic>
        <p:nvPicPr>
          <p:cNvPr id="164" name="Google Shape;164;p30"/>
          <p:cNvPicPr preferRelativeResize="0"/>
          <p:nvPr/>
        </p:nvPicPr>
        <p:blipFill>
          <a:blip r:embed="rId3">
            <a:alphaModFix/>
          </a:blip>
          <a:stretch>
            <a:fillRect/>
          </a:stretch>
        </p:blipFill>
        <p:spPr>
          <a:xfrm>
            <a:off x="1143000" y="804400"/>
            <a:ext cx="6088050" cy="410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68" name="Shape 168"/>
        <p:cNvGrpSpPr/>
        <p:nvPr/>
      </p:nvGrpSpPr>
      <p:grpSpPr>
        <a:xfrm>
          <a:off x="0" y="0"/>
          <a:ext cx="0" cy="0"/>
          <a:chOff x="0" y="0"/>
          <a:chExt cx="0" cy="0"/>
        </a:xfrm>
      </p:grpSpPr>
      <p:sp>
        <p:nvSpPr>
          <p:cNvPr id="169" name="Google Shape;169;p31"/>
          <p:cNvSpPr txBox="1"/>
          <p:nvPr>
            <p:ph idx="1" type="body"/>
          </p:nvPr>
        </p:nvSpPr>
        <p:spPr>
          <a:xfrm>
            <a:off x="214775" y="780225"/>
            <a:ext cx="8520600" cy="388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100"/>
              <a:buNone/>
            </a:pPr>
            <a:r>
              <a:rPr lang="ja" sz="1966">
                <a:solidFill>
                  <a:srgbClr val="0000FF"/>
                </a:solidFill>
              </a:rPr>
              <a:t>SELECT *</a:t>
            </a:r>
            <a:br>
              <a:rPr lang="ja" sz="1966">
                <a:solidFill>
                  <a:srgbClr val="0000FF"/>
                </a:solidFill>
              </a:rPr>
            </a:br>
            <a:r>
              <a:rPr lang="ja" sz="1966">
                <a:solidFill>
                  <a:srgbClr val="0000FF"/>
                </a:solidFill>
              </a:rPr>
              <a:t>FROM </a:t>
            </a:r>
            <a:r>
              <a:rPr lang="ja" sz="1966">
                <a:solidFill>
                  <a:srgbClr val="000000"/>
                </a:solidFill>
              </a:rPr>
              <a:t>pokemon_1</a:t>
            </a:r>
            <a:br>
              <a:rPr lang="ja" sz="1966">
                <a:solidFill>
                  <a:srgbClr val="0000FF"/>
                </a:solidFill>
              </a:rPr>
            </a:br>
            <a:r>
              <a:rPr lang="ja" sz="1966">
                <a:solidFill>
                  <a:srgbClr val="0000FF"/>
                </a:solidFill>
              </a:rPr>
              <a:t>WHERE </a:t>
            </a:r>
            <a:r>
              <a:rPr lang="ja" sz="1966">
                <a:solidFill>
                  <a:srgbClr val="000000"/>
                </a:solidFill>
              </a:rPr>
              <a:t>weight &gt; 100</a:t>
            </a:r>
            <a:r>
              <a:rPr lang="ja" sz="1966">
                <a:solidFill>
                  <a:srgbClr val="0000FF"/>
                </a:solidFill>
              </a:rPr>
              <a:t>;</a:t>
            </a:r>
            <a:br>
              <a:rPr lang="ja" sz="1966">
                <a:solidFill>
                  <a:srgbClr val="0000FF"/>
                </a:solidFill>
              </a:rPr>
            </a:br>
            <a:br>
              <a:rPr lang="ja" sz="1966">
                <a:solidFill>
                  <a:srgbClr val="0000FF"/>
                </a:solidFill>
              </a:rPr>
            </a:br>
            <a:r>
              <a:rPr lang="ja" sz="1966">
                <a:solidFill>
                  <a:srgbClr val="0000FF"/>
                </a:solidFill>
              </a:rPr>
              <a:t>INSERT INTO </a:t>
            </a:r>
            <a:r>
              <a:rPr lang="ja" sz="1966">
                <a:solidFill>
                  <a:srgbClr val="000000"/>
                </a:solidFill>
              </a:rPr>
              <a:t>pokemon_1 (</a:t>
            </a:r>
            <a:r>
              <a:rPr lang="ja" sz="1966">
                <a:solidFill>
                  <a:srgbClr val="000000"/>
                </a:solidFill>
              </a:rPr>
              <a:t>...</a:t>
            </a:r>
            <a:r>
              <a:rPr lang="ja" sz="1966">
                <a:solidFill>
                  <a:srgbClr val="000000"/>
                </a:solidFill>
              </a:rPr>
              <a:t>, </a:t>
            </a:r>
            <a:r>
              <a:rPr lang="ja" sz="1966">
                <a:solidFill>
                  <a:srgbClr val="000000"/>
                </a:solidFill>
              </a:rPr>
              <a:t>...</a:t>
            </a:r>
            <a:r>
              <a:rPr lang="ja" sz="1966">
                <a:solidFill>
                  <a:srgbClr val="000000"/>
                </a:solidFill>
              </a:rPr>
              <a:t>, </a:t>
            </a:r>
            <a:r>
              <a:rPr lang="ja" sz="1966">
                <a:solidFill>
                  <a:srgbClr val="000000"/>
                </a:solidFill>
              </a:rPr>
              <a:t>..., ..., ..., ..., ..., ..., ...,</a:t>
            </a:r>
            <a:r>
              <a:rPr lang="ja" sz="1966">
                <a:solidFill>
                  <a:srgbClr val="000000"/>
                </a:solidFill>
              </a:rPr>
              <a:t>) </a:t>
            </a:r>
            <a:br>
              <a:rPr lang="ja" sz="1966">
                <a:solidFill>
                  <a:srgbClr val="0000FF"/>
                </a:solidFill>
              </a:rPr>
            </a:br>
            <a:r>
              <a:rPr lang="ja" sz="1966">
                <a:solidFill>
                  <a:srgbClr val="0000FF"/>
                </a:solidFill>
              </a:rPr>
              <a:t>VALUES </a:t>
            </a:r>
            <a:r>
              <a:rPr lang="ja" sz="1966">
                <a:solidFill>
                  <a:srgbClr val="000000"/>
                </a:solidFill>
              </a:rPr>
              <a:t>('025', '</a:t>
            </a:r>
            <a:r>
              <a:rPr lang="ja" sz="1966">
                <a:solidFill>
                  <a:srgbClr val="000000"/>
                </a:solidFill>
              </a:rPr>
              <a:t>...</a:t>
            </a:r>
            <a:r>
              <a:rPr lang="ja" sz="1966">
                <a:solidFill>
                  <a:srgbClr val="000000"/>
                </a:solidFill>
              </a:rPr>
              <a:t>', '</a:t>
            </a:r>
            <a:r>
              <a:rPr lang="ja" sz="1966">
                <a:solidFill>
                  <a:srgbClr val="000000"/>
                </a:solidFill>
              </a:rPr>
              <a:t>...</a:t>
            </a:r>
            <a:r>
              <a:rPr lang="ja" sz="1966">
                <a:solidFill>
                  <a:srgbClr val="000000"/>
                </a:solidFill>
              </a:rPr>
              <a:t>', '</a:t>
            </a:r>
            <a:r>
              <a:rPr lang="ja" sz="1966">
                <a:solidFill>
                  <a:srgbClr val="000000"/>
                </a:solidFill>
              </a:rPr>
              <a:t>...</a:t>
            </a:r>
            <a:r>
              <a:rPr lang="ja" sz="1966">
                <a:solidFill>
                  <a:srgbClr val="000000"/>
                </a:solidFill>
              </a:rPr>
              <a:t>', </a:t>
            </a:r>
            <a:r>
              <a:rPr lang="ja" sz="1966">
                <a:solidFill>
                  <a:srgbClr val="000000"/>
                </a:solidFill>
              </a:rPr>
              <a:t>...</a:t>
            </a:r>
            <a:r>
              <a:rPr lang="ja" sz="1966">
                <a:solidFill>
                  <a:srgbClr val="000000"/>
                </a:solidFill>
              </a:rPr>
              <a:t>,  0.0, 0.0, '</a:t>
            </a:r>
            <a:r>
              <a:rPr lang="ja" sz="1966">
                <a:solidFill>
                  <a:srgbClr val="000000"/>
                </a:solidFill>
              </a:rPr>
              <a:t>...</a:t>
            </a:r>
            <a:r>
              <a:rPr lang="ja" sz="1966">
                <a:solidFill>
                  <a:srgbClr val="000000"/>
                </a:solidFill>
              </a:rPr>
              <a:t>', '...');</a:t>
            </a:r>
            <a:br>
              <a:rPr lang="ja" sz="1966">
                <a:solidFill>
                  <a:srgbClr val="0000FF"/>
                </a:solidFill>
              </a:rPr>
            </a:br>
            <a:br>
              <a:rPr lang="ja" sz="1966">
                <a:solidFill>
                  <a:srgbClr val="0000FF"/>
                </a:solidFill>
              </a:rPr>
            </a:br>
            <a:r>
              <a:rPr lang="ja" sz="1966">
                <a:solidFill>
                  <a:srgbClr val="0000FF"/>
                </a:solidFill>
              </a:rPr>
              <a:t>UPDATE</a:t>
            </a:r>
            <a:r>
              <a:rPr lang="ja" sz="1966"/>
              <a:t> pokemon_1</a:t>
            </a:r>
            <a:br>
              <a:rPr lang="ja" sz="1966"/>
            </a:br>
            <a:r>
              <a:rPr lang="ja" sz="1966"/>
              <a:t>        </a:t>
            </a:r>
            <a:r>
              <a:rPr lang="ja" sz="1966">
                <a:solidFill>
                  <a:srgbClr val="0000FF"/>
                </a:solidFill>
              </a:rPr>
              <a:t>SET</a:t>
            </a:r>
            <a:r>
              <a:rPr lang="ja" sz="1966"/>
              <a:t> …, …, …</a:t>
            </a:r>
            <a:br>
              <a:rPr lang="ja" sz="1966"/>
            </a:br>
            <a:r>
              <a:rPr lang="ja" sz="1966"/>
              <a:t> </a:t>
            </a:r>
            <a:r>
              <a:rPr lang="ja" sz="1966">
                <a:solidFill>
                  <a:srgbClr val="0000FF"/>
                </a:solidFill>
              </a:rPr>
              <a:t>WHERE</a:t>
            </a:r>
            <a:r>
              <a:rPr lang="ja" sz="1966"/>
              <a:t> name = 'けつばん';</a:t>
            </a:r>
            <a:br>
              <a:rPr lang="ja" sz="1966"/>
            </a:br>
            <a:br>
              <a:rPr lang="ja" sz="1966"/>
            </a:br>
            <a:r>
              <a:rPr lang="ja" sz="1966">
                <a:solidFill>
                  <a:srgbClr val="0000FF"/>
                </a:solidFill>
              </a:rPr>
              <a:t>DELETE FROM</a:t>
            </a:r>
            <a:r>
              <a:rPr lang="ja" sz="1966"/>
              <a:t> pokemon_1</a:t>
            </a:r>
            <a:br>
              <a:rPr lang="ja" sz="1966"/>
            </a:br>
            <a:r>
              <a:rPr lang="ja" sz="1966">
                <a:solidFill>
                  <a:srgbClr val="0000FF"/>
                </a:solidFill>
              </a:rPr>
              <a:t>WHERE</a:t>
            </a:r>
            <a:r>
              <a:rPr lang="ja" sz="1966"/>
              <a:t> name = 'ホウオウ';</a:t>
            </a:r>
            <a:endParaRPr sz="1966"/>
          </a:p>
        </p:txBody>
      </p:sp>
      <p:sp>
        <p:nvSpPr>
          <p:cNvPr id="170" name="Google Shape;170;p3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すでに出た命令文</a:t>
            </a:r>
            <a:endParaRPr>
              <a:solidFill>
                <a:srgbClr val="0000FF"/>
              </a:solidFill>
              <a:latin typeface="HiraMaruPro-W4"/>
              <a:ea typeface="HiraMaruPro-W4"/>
              <a:cs typeface="HiraMaruPro-W4"/>
              <a:sym typeface="HiraMaruPro-W4"/>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SQLを発表する理由</a:t>
            </a:r>
            <a:endParaRPr>
              <a:solidFill>
                <a:srgbClr val="0000FF"/>
              </a:solidFill>
              <a:latin typeface="HiraMaruPro-W4"/>
              <a:ea typeface="HiraMaruPro-W4"/>
              <a:cs typeface="HiraMaruPro-W4"/>
              <a:sym typeface="HiraMaruPro-W4"/>
            </a:endParaRPr>
          </a:p>
        </p:txBody>
      </p:sp>
      <p:sp>
        <p:nvSpPr>
          <p:cNvPr id="62" name="Google Shape;62;p14"/>
          <p:cNvSpPr txBox="1"/>
          <p:nvPr>
            <p:ph idx="1" type="body"/>
          </p:nvPr>
        </p:nvSpPr>
        <p:spPr>
          <a:xfrm>
            <a:off x="311700" y="1152475"/>
            <a:ext cx="8520600" cy="123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ja" sz="2100">
                <a:latin typeface="HiraMaruPro-W4"/>
                <a:ea typeface="HiraMaruPro-W4"/>
                <a:cs typeface="HiraMaruPro-W4"/>
                <a:sym typeface="HiraMaruPro-W4"/>
              </a:rPr>
              <a:t>・</a:t>
            </a:r>
            <a:r>
              <a:rPr lang="ja" sz="2100">
                <a:latin typeface="HiraMaruPro-W4"/>
                <a:ea typeface="HiraMaruPro-W4"/>
                <a:cs typeface="HiraMaruPro-W4"/>
                <a:sym typeface="HiraMaruPro-W4"/>
              </a:rPr>
              <a:t>案件先で触れる機会があったため。</a:t>
            </a:r>
            <a:br>
              <a:rPr lang="ja" sz="2100">
                <a:latin typeface="HiraMaruPro-W4"/>
                <a:ea typeface="HiraMaruPro-W4"/>
                <a:cs typeface="HiraMaruPro-W4"/>
                <a:sym typeface="HiraMaruPro-W4"/>
              </a:rPr>
            </a:br>
            <a:r>
              <a:rPr lang="ja" sz="2100">
                <a:latin typeface="HiraMaruPro-W4"/>
                <a:ea typeface="HiraMaruPro-W4"/>
                <a:cs typeface="HiraMaruPro-W4"/>
                <a:sym typeface="HiraMaruPro-W4"/>
              </a:rPr>
              <a:t>・なんとなく触ったことはあるけど深く勉強したことは</a:t>
            </a:r>
            <a:br>
              <a:rPr lang="ja" sz="2100">
                <a:latin typeface="HiraMaruPro-W4"/>
                <a:ea typeface="HiraMaruPro-W4"/>
                <a:cs typeface="HiraMaruPro-W4"/>
                <a:sym typeface="HiraMaruPro-W4"/>
              </a:rPr>
            </a:br>
            <a:r>
              <a:rPr lang="ja" sz="2100">
                <a:latin typeface="HiraMaruPro-W4"/>
                <a:ea typeface="HiraMaruPro-W4"/>
                <a:cs typeface="HiraMaruPro-W4"/>
                <a:sym typeface="HiraMaruPro-W4"/>
              </a:rPr>
              <a:t>　ないよという人にSQLを学習する機会を提供するため。</a:t>
            </a:r>
            <a:endParaRPr sz="2100">
              <a:latin typeface="HiraMaruPro-W4"/>
              <a:ea typeface="HiraMaruPro-W4"/>
              <a:cs typeface="HiraMaruPro-W4"/>
              <a:sym typeface="HiraMaruPro-W4"/>
            </a:endParaRPr>
          </a:p>
        </p:txBody>
      </p:sp>
      <p:sp>
        <p:nvSpPr>
          <p:cNvPr id="63" name="Google Shape;63;p14"/>
          <p:cNvSpPr txBox="1"/>
          <p:nvPr>
            <p:ph type="title"/>
          </p:nvPr>
        </p:nvSpPr>
        <p:spPr>
          <a:xfrm>
            <a:off x="311700" y="2502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ポケモンをデータとして扱う理由</a:t>
            </a:r>
            <a:endParaRPr>
              <a:solidFill>
                <a:srgbClr val="0000FF"/>
              </a:solidFill>
              <a:latin typeface="HiraMaruPro-W4"/>
              <a:ea typeface="HiraMaruPro-W4"/>
              <a:cs typeface="HiraMaruPro-W4"/>
              <a:sym typeface="HiraMaruPro-W4"/>
            </a:endParaRPr>
          </a:p>
        </p:txBody>
      </p:sp>
      <p:sp>
        <p:nvSpPr>
          <p:cNvPr id="64" name="Google Shape;64;p14"/>
          <p:cNvSpPr txBox="1"/>
          <p:nvPr>
            <p:ph idx="1" type="body"/>
          </p:nvPr>
        </p:nvSpPr>
        <p:spPr>
          <a:xfrm>
            <a:off x="377175" y="3193575"/>
            <a:ext cx="8520600" cy="123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ja" sz="2100">
                <a:latin typeface="HiraMaruPro-W4"/>
                <a:ea typeface="HiraMaruPro-W4"/>
                <a:cs typeface="HiraMaruPro-W4"/>
                <a:sym typeface="HiraMaruPro-W4"/>
              </a:rPr>
              <a:t>・私自身ポケモンが好きだから</a:t>
            </a:r>
            <a:br>
              <a:rPr lang="ja" sz="2100">
                <a:latin typeface="HiraMaruPro-W4"/>
                <a:ea typeface="HiraMaruPro-W4"/>
                <a:cs typeface="HiraMaruPro-W4"/>
                <a:sym typeface="HiraMaruPro-W4"/>
              </a:rPr>
            </a:br>
            <a:r>
              <a:rPr lang="ja" sz="2100">
                <a:latin typeface="HiraMaruPro-W4"/>
                <a:ea typeface="HiraMaruPro-W4"/>
                <a:cs typeface="HiraMaruPro-W4"/>
                <a:sym typeface="HiraMaruPro-W4"/>
              </a:rPr>
              <a:t>・データベース、SQLを伝える上でデータも複数あり、</a:t>
            </a:r>
            <a:br>
              <a:rPr lang="ja" sz="2100">
                <a:latin typeface="HiraMaruPro-W4"/>
                <a:ea typeface="HiraMaruPro-W4"/>
                <a:cs typeface="HiraMaruPro-W4"/>
                <a:sym typeface="HiraMaruPro-W4"/>
              </a:rPr>
            </a:br>
            <a:r>
              <a:rPr lang="ja" sz="2100">
                <a:latin typeface="HiraMaruPro-W4"/>
                <a:ea typeface="HiraMaruPro-W4"/>
                <a:cs typeface="HiraMaruPro-W4"/>
                <a:sym typeface="HiraMaruPro-W4"/>
              </a:rPr>
              <a:t>　エンタメとの掛け算がしやすいと考えたため。</a:t>
            </a:r>
            <a:endParaRPr sz="2100">
              <a:latin typeface="HiraMaruPro-W4"/>
              <a:ea typeface="HiraMaruPro-W4"/>
              <a:cs typeface="HiraMaruPro-W4"/>
              <a:sym typeface="HiraMaruPro-W4"/>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74" name="Shape 174"/>
        <p:cNvGrpSpPr/>
        <p:nvPr/>
      </p:nvGrpSpPr>
      <p:grpSpPr>
        <a:xfrm>
          <a:off x="0" y="0"/>
          <a:ext cx="0" cy="0"/>
          <a:chOff x="0" y="0"/>
          <a:chExt cx="0" cy="0"/>
        </a:xfrm>
      </p:grpSpPr>
      <p:sp>
        <p:nvSpPr>
          <p:cNvPr id="175" name="Google Shape;175;p32"/>
          <p:cNvSpPr txBox="1"/>
          <p:nvPr>
            <p:ph idx="1" type="body"/>
          </p:nvPr>
        </p:nvSpPr>
        <p:spPr>
          <a:xfrm>
            <a:off x="214775" y="923875"/>
            <a:ext cx="8520600" cy="453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966"/>
              <a:t>■取得した際のnameカラムに別名を定義する。</a:t>
            </a:r>
            <a:br>
              <a:rPr b="1" lang="ja" sz="1966"/>
            </a:br>
            <a:r>
              <a:rPr lang="ja" sz="1895">
                <a:solidFill>
                  <a:srgbClr val="0000FF"/>
                </a:solidFill>
              </a:rPr>
              <a:t>SELECT </a:t>
            </a:r>
            <a:r>
              <a:rPr lang="ja" sz="1895">
                <a:solidFill>
                  <a:schemeClr val="dk1"/>
                </a:solidFill>
              </a:rPr>
              <a:t>カラム名 </a:t>
            </a:r>
            <a:r>
              <a:rPr lang="ja" sz="1895">
                <a:solidFill>
                  <a:srgbClr val="0000FF"/>
                </a:solidFill>
              </a:rPr>
              <a:t>AS</a:t>
            </a:r>
            <a:r>
              <a:rPr lang="ja" sz="1895">
                <a:solidFill>
                  <a:schemeClr val="dk1"/>
                </a:solidFill>
              </a:rPr>
              <a:t> 別名</a:t>
            </a:r>
            <a:br>
              <a:rPr lang="ja" sz="1895"/>
            </a:br>
            <a:r>
              <a:rPr lang="ja" sz="1895"/>
              <a:t>    </a:t>
            </a:r>
            <a:r>
              <a:rPr lang="ja" sz="1895">
                <a:solidFill>
                  <a:srgbClr val="0000FF"/>
                </a:solidFill>
              </a:rPr>
              <a:t>FROM </a:t>
            </a:r>
            <a:r>
              <a:rPr lang="ja" sz="1895">
                <a:solidFill>
                  <a:schemeClr val="dk1"/>
                </a:solidFill>
              </a:rPr>
              <a:t>テーブル名</a:t>
            </a:r>
            <a:r>
              <a:rPr lang="ja" sz="1895">
                <a:solidFill>
                  <a:srgbClr val="0000FF"/>
                </a:solidFill>
              </a:rPr>
              <a:t> AS </a:t>
            </a:r>
            <a:r>
              <a:rPr lang="ja" sz="1895">
                <a:solidFill>
                  <a:schemeClr val="dk1"/>
                </a:solidFill>
              </a:rPr>
              <a:t>別名</a:t>
            </a:r>
            <a:br>
              <a:rPr lang="ja" sz="1895"/>
            </a:br>
            <a:r>
              <a:rPr lang="ja" sz="1895"/>
              <a:t> </a:t>
            </a:r>
            <a:r>
              <a:rPr lang="ja" sz="1895">
                <a:solidFill>
                  <a:srgbClr val="0000FF"/>
                </a:solidFill>
              </a:rPr>
              <a:t>WHERE </a:t>
            </a:r>
            <a:r>
              <a:rPr lang="ja" sz="1895">
                <a:solidFill>
                  <a:srgbClr val="000000"/>
                </a:solidFill>
              </a:rPr>
              <a:t>カラム名 = 値</a:t>
            </a:r>
            <a:br>
              <a:rPr lang="ja" sz="1895">
                <a:solidFill>
                  <a:srgbClr val="000000"/>
                </a:solidFill>
              </a:rPr>
            </a:br>
            <a:br>
              <a:rPr lang="ja" sz="1895">
                <a:solidFill>
                  <a:srgbClr val="000000"/>
                </a:solidFill>
              </a:rPr>
            </a:br>
            <a:r>
              <a:rPr lang="ja" sz="1895">
                <a:solidFill>
                  <a:srgbClr val="000000"/>
                </a:solidFill>
              </a:rPr>
              <a:t>・結果表における列のタイトルを任意のものに変更できる。 </a:t>
            </a:r>
            <a:br>
              <a:rPr lang="ja" sz="1895">
                <a:solidFill>
                  <a:srgbClr val="000000"/>
                </a:solidFill>
              </a:rPr>
            </a:br>
            <a:r>
              <a:rPr lang="ja" sz="1895">
                <a:solidFill>
                  <a:srgbClr val="000000"/>
                </a:solidFill>
              </a:rPr>
              <a:t>・わかりにくい、長い列名も、分かりやすく短い別名を付けて利用できる。</a:t>
            </a:r>
            <a:br>
              <a:rPr lang="ja" sz="1895">
                <a:solidFill>
                  <a:srgbClr val="000000"/>
                </a:solidFill>
              </a:rPr>
            </a:br>
            <a:br>
              <a:rPr lang="ja" sz="1895">
                <a:solidFill>
                  <a:srgbClr val="000000"/>
                </a:solidFill>
              </a:rPr>
            </a:br>
            <a:br>
              <a:rPr lang="ja" sz="1895">
                <a:solidFill>
                  <a:srgbClr val="000000"/>
                </a:solidFill>
              </a:rPr>
            </a:br>
            <a:r>
              <a:rPr b="1" lang="ja" sz="1966"/>
              <a:t>【TRY11:カラム名を</a:t>
            </a:r>
            <a:r>
              <a:rPr b="1" lang="ja" sz="1966"/>
              <a:t>好きな</a:t>
            </a:r>
            <a:r>
              <a:rPr b="1" lang="ja" sz="1966"/>
              <a:t>ポケモンに変えて取得する】</a:t>
            </a:r>
            <a:br>
              <a:rPr b="1" lang="ja" sz="1966"/>
            </a:br>
            <a:r>
              <a:rPr lang="ja" sz="1966">
                <a:solidFill>
                  <a:srgbClr val="0000FF"/>
                </a:solidFill>
              </a:rPr>
              <a:t>SELECT </a:t>
            </a:r>
            <a:r>
              <a:rPr lang="ja" sz="1966">
                <a:solidFill>
                  <a:schemeClr val="dk1"/>
                </a:solidFill>
              </a:rPr>
              <a:t>name</a:t>
            </a:r>
            <a:r>
              <a:rPr lang="ja" sz="1966">
                <a:solidFill>
                  <a:srgbClr val="0000FF"/>
                </a:solidFill>
              </a:rPr>
              <a:t> AS </a:t>
            </a:r>
            <a:r>
              <a:rPr lang="ja" sz="1966">
                <a:solidFill>
                  <a:schemeClr val="dk1"/>
                </a:solidFill>
              </a:rPr>
              <a:t>好きなポケモン</a:t>
            </a:r>
            <a:br>
              <a:rPr lang="ja" sz="1966">
                <a:solidFill>
                  <a:srgbClr val="0000FF"/>
                </a:solidFill>
              </a:rPr>
            </a:br>
            <a:r>
              <a:rPr lang="ja" sz="1966">
                <a:solidFill>
                  <a:srgbClr val="0000FF"/>
                </a:solidFill>
              </a:rPr>
              <a:t>FROM </a:t>
            </a:r>
            <a:r>
              <a:rPr lang="ja" sz="1966">
                <a:solidFill>
                  <a:schemeClr val="dk1"/>
                </a:solidFill>
              </a:rPr>
              <a:t>pokemon_1</a:t>
            </a:r>
            <a:r>
              <a:rPr lang="ja" sz="1966">
                <a:solidFill>
                  <a:srgbClr val="0000FF"/>
                </a:solidFill>
              </a:rPr>
              <a:t> AS </a:t>
            </a:r>
            <a:r>
              <a:rPr lang="ja" sz="1966">
                <a:solidFill>
                  <a:schemeClr val="dk1"/>
                </a:solidFill>
              </a:rPr>
              <a:t>第一世代</a:t>
            </a:r>
            <a:br>
              <a:rPr lang="ja" sz="1966">
                <a:solidFill>
                  <a:srgbClr val="0000FF"/>
                </a:solidFill>
              </a:rPr>
            </a:br>
            <a:r>
              <a:rPr lang="ja" sz="1966">
                <a:solidFill>
                  <a:srgbClr val="0000FF"/>
                </a:solidFill>
              </a:rPr>
              <a:t>WHERE </a:t>
            </a:r>
            <a:r>
              <a:rPr lang="ja" sz="1966">
                <a:solidFill>
                  <a:schemeClr val="dk1"/>
                </a:solidFill>
              </a:rPr>
              <a:t>name = 'ピカチュウ'</a:t>
            </a:r>
            <a:br>
              <a:rPr lang="ja" sz="1966">
                <a:solidFill>
                  <a:srgbClr val="0000FF"/>
                </a:solidFill>
              </a:rPr>
            </a:br>
            <a:r>
              <a:rPr lang="ja" sz="1966">
                <a:solidFill>
                  <a:srgbClr val="0000FF"/>
                </a:solidFill>
              </a:rPr>
              <a:t>OR </a:t>
            </a:r>
            <a:r>
              <a:rPr lang="ja" sz="1966">
                <a:solidFill>
                  <a:schemeClr val="dk1"/>
                </a:solidFill>
              </a:rPr>
              <a:t>name = 'ロコン';</a:t>
            </a:r>
            <a:endParaRPr sz="1966">
              <a:solidFill>
                <a:schemeClr val="dk1"/>
              </a:solidFill>
            </a:endParaRPr>
          </a:p>
          <a:p>
            <a:pPr indent="0" lvl="0" marL="0" rtl="0" algn="l">
              <a:lnSpc>
                <a:spcPct val="95000"/>
              </a:lnSpc>
              <a:spcBef>
                <a:spcPts val="1200"/>
              </a:spcBef>
              <a:spcAft>
                <a:spcPts val="1200"/>
              </a:spcAft>
              <a:buSzPts val="852"/>
              <a:buNone/>
            </a:pPr>
            <a:r>
              <a:t/>
            </a:r>
            <a:endParaRPr sz="1966">
              <a:solidFill>
                <a:srgbClr val="0000FF"/>
              </a:solidFill>
            </a:endParaRPr>
          </a:p>
        </p:txBody>
      </p:sp>
      <p:sp>
        <p:nvSpPr>
          <p:cNvPr id="176" name="Google Shape;176;p3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ポケモンのデータに別名を定義しよう</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ポケモンのnullデータを判定しよう</a:t>
            </a:r>
            <a:endParaRPr>
              <a:solidFill>
                <a:srgbClr val="0000FF"/>
              </a:solidFill>
              <a:latin typeface="HiraMaruPro-W4"/>
              <a:ea typeface="HiraMaruPro-W4"/>
              <a:cs typeface="HiraMaruPro-W4"/>
              <a:sym typeface="HiraMaruPro-W4"/>
            </a:endParaRPr>
          </a:p>
          <a:p>
            <a:pPr indent="0" lvl="0" marL="0" rtl="0" algn="l">
              <a:spcBef>
                <a:spcPts val="0"/>
              </a:spcBef>
              <a:spcAft>
                <a:spcPts val="0"/>
              </a:spcAft>
              <a:buNone/>
            </a:pPr>
            <a:r>
              <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182" name="Google Shape;182;p33"/>
          <p:cNvSpPr txBox="1"/>
          <p:nvPr>
            <p:ph idx="1" type="body"/>
          </p:nvPr>
        </p:nvSpPr>
        <p:spPr>
          <a:xfrm>
            <a:off x="214775" y="695275"/>
            <a:ext cx="85206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966"/>
              <a:t>■</a:t>
            </a:r>
            <a:r>
              <a:rPr b="1" lang="ja" sz="1966"/>
              <a:t>NULLであることを判定する。</a:t>
            </a:r>
            <a:br>
              <a:rPr b="1" lang="ja" sz="1966"/>
            </a:br>
            <a:r>
              <a:rPr lang="ja" sz="1895">
                <a:solidFill>
                  <a:srgbClr val="0000FF"/>
                </a:solidFill>
              </a:rPr>
              <a:t>SELECT </a:t>
            </a:r>
            <a:r>
              <a:rPr lang="ja" sz="1895">
                <a:solidFill>
                  <a:schemeClr val="dk1"/>
                </a:solidFill>
              </a:rPr>
              <a:t>カラム名</a:t>
            </a:r>
            <a:br>
              <a:rPr lang="ja" sz="1895"/>
            </a:br>
            <a:r>
              <a:rPr lang="ja" sz="1895"/>
              <a:t>    </a:t>
            </a:r>
            <a:r>
              <a:rPr lang="ja" sz="1895">
                <a:solidFill>
                  <a:srgbClr val="0000FF"/>
                </a:solidFill>
              </a:rPr>
              <a:t>FROM </a:t>
            </a:r>
            <a:r>
              <a:rPr lang="ja" sz="1895">
                <a:solidFill>
                  <a:schemeClr val="dk1"/>
                </a:solidFill>
              </a:rPr>
              <a:t>テーブル名</a:t>
            </a:r>
            <a:br>
              <a:rPr lang="ja" sz="1895"/>
            </a:br>
            <a:r>
              <a:rPr lang="ja" sz="1895"/>
              <a:t> </a:t>
            </a:r>
            <a:r>
              <a:rPr lang="ja" sz="1895">
                <a:solidFill>
                  <a:srgbClr val="0000FF"/>
                </a:solidFill>
              </a:rPr>
              <a:t>WHERE </a:t>
            </a:r>
            <a:r>
              <a:rPr lang="ja" sz="1895">
                <a:solidFill>
                  <a:schemeClr val="dk1"/>
                </a:solidFill>
              </a:rPr>
              <a:t>カラム名</a:t>
            </a:r>
            <a:r>
              <a:rPr lang="ja" sz="1895">
                <a:solidFill>
                  <a:srgbClr val="0000FF"/>
                </a:solidFill>
              </a:rPr>
              <a:t> </a:t>
            </a:r>
            <a:r>
              <a:rPr lang="ja" sz="1895">
                <a:solidFill>
                  <a:srgbClr val="0000FF"/>
                </a:solidFill>
              </a:rPr>
              <a:t>IS NULL;</a:t>
            </a:r>
            <a:br>
              <a:rPr lang="ja" sz="1895">
                <a:solidFill>
                  <a:srgbClr val="000000"/>
                </a:solidFill>
              </a:rPr>
            </a:br>
            <a:br>
              <a:rPr lang="ja" sz="1895">
                <a:solidFill>
                  <a:srgbClr val="000000"/>
                </a:solidFill>
              </a:rPr>
            </a:br>
            <a:r>
              <a:rPr b="1" lang="ja" sz="1966"/>
              <a:t>■NULLでないことを判定する。</a:t>
            </a:r>
            <a:br>
              <a:rPr b="1" lang="ja" sz="1966"/>
            </a:br>
            <a:r>
              <a:rPr lang="ja" sz="1895">
                <a:solidFill>
                  <a:srgbClr val="0000FF"/>
                </a:solidFill>
              </a:rPr>
              <a:t>SELECT </a:t>
            </a:r>
            <a:r>
              <a:rPr lang="ja" sz="1895">
                <a:solidFill>
                  <a:schemeClr val="dk1"/>
                </a:solidFill>
              </a:rPr>
              <a:t>カラム名</a:t>
            </a:r>
            <a:br>
              <a:rPr lang="ja" sz="1895"/>
            </a:br>
            <a:r>
              <a:rPr lang="ja" sz="1895"/>
              <a:t>    </a:t>
            </a:r>
            <a:r>
              <a:rPr lang="ja" sz="1895">
                <a:solidFill>
                  <a:srgbClr val="0000FF"/>
                </a:solidFill>
              </a:rPr>
              <a:t>FROM </a:t>
            </a:r>
            <a:r>
              <a:rPr lang="ja" sz="1895">
                <a:solidFill>
                  <a:schemeClr val="dk1"/>
                </a:solidFill>
              </a:rPr>
              <a:t>テーブル名</a:t>
            </a:r>
            <a:br>
              <a:rPr lang="ja" sz="1895"/>
            </a:br>
            <a:r>
              <a:rPr lang="ja" sz="1895"/>
              <a:t> </a:t>
            </a:r>
            <a:r>
              <a:rPr lang="ja" sz="1895">
                <a:solidFill>
                  <a:srgbClr val="0000FF"/>
                </a:solidFill>
              </a:rPr>
              <a:t>WHERE </a:t>
            </a:r>
            <a:r>
              <a:rPr lang="ja" sz="1895">
                <a:solidFill>
                  <a:schemeClr val="dk1"/>
                </a:solidFill>
              </a:rPr>
              <a:t>カラム名</a:t>
            </a:r>
            <a:r>
              <a:rPr lang="ja" sz="1895">
                <a:solidFill>
                  <a:srgbClr val="0000FF"/>
                </a:solidFill>
              </a:rPr>
              <a:t> IS NOT NULL;</a:t>
            </a:r>
            <a:br>
              <a:rPr lang="ja" sz="1895">
                <a:solidFill>
                  <a:srgbClr val="000000"/>
                </a:solidFill>
              </a:rPr>
            </a:br>
            <a:br>
              <a:rPr lang="ja" sz="1895">
                <a:solidFill>
                  <a:srgbClr val="000000"/>
                </a:solidFill>
              </a:rPr>
            </a:br>
            <a:r>
              <a:rPr lang="ja" sz="1895">
                <a:solidFill>
                  <a:srgbClr val="000000"/>
                </a:solidFill>
              </a:rPr>
              <a:t>※</a:t>
            </a:r>
            <a:r>
              <a:rPr lang="ja" sz="1895">
                <a:solidFill>
                  <a:srgbClr val="000000"/>
                </a:solidFill>
              </a:rPr>
              <a:t>NULLは＝では判定できません。</a:t>
            </a:r>
            <a:br>
              <a:rPr lang="ja" sz="1895">
                <a:solidFill>
                  <a:srgbClr val="000000"/>
                </a:solidFill>
              </a:rPr>
            </a:br>
            <a:r>
              <a:rPr lang="ja" sz="1895">
                <a:solidFill>
                  <a:srgbClr val="0000FF"/>
                </a:solidFill>
              </a:rPr>
              <a:t>SELECT </a:t>
            </a:r>
            <a:r>
              <a:rPr lang="ja" sz="1895">
                <a:solidFill>
                  <a:schemeClr val="dk1"/>
                </a:solidFill>
              </a:rPr>
              <a:t>カラム名</a:t>
            </a:r>
            <a:br>
              <a:rPr lang="ja" sz="1895"/>
            </a:br>
            <a:r>
              <a:rPr lang="ja" sz="1895"/>
              <a:t>    </a:t>
            </a:r>
            <a:r>
              <a:rPr lang="ja" sz="1895">
                <a:solidFill>
                  <a:srgbClr val="0000FF"/>
                </a:solidFill>
              </a:rPr>
              <a:t>FROM </a:t>
            </a:r>
            <a:r>
              <a:rPr lang="ja" sz="1895">
                <a:solidFill>
                  <a:schemeClr val="dk1"/>
                </a:solidFill>
              </a:rPr>
              <a:t>テーブル名</a:t>
            </a:r>
            <a:br>
              <a:rPr lang="ja" sz="1895"/>
            </a:br>
            <a:r>
              <a:rPr lang="ja" sz="1895"/>
              <a:t> </a:t>
            </a:r>
            <a:r>
              <a:rPr lang="ja" sz="1895">
                <a:solidFill>
                  <a:srgbClr val="0000FF"/>
                </a:solidFill>
              </a:rPr>
              <a:t>WHERE </a:t>
            </a:r>
            <a:r>
              <a:rPr lang="ja" sz="1895">
                <a:solidFill>
                  <a:schemeClr val="dk1"/>
                </a:solidFill>
              </a:rPr>
              <a:t>カラム名 =</a:t>
            </a:r>
            <a:r>
              <a:rPr lang="ja" sz="1895">
                <a:solidFill>
                  <a:srgbClr val="0000FF"/>
                </a:solidFill>
              </a:rPr>
              <a:t> NULL;　　※エラーが発生する。</a:t>
            </a:r>
            <a:br>
              <a:rPr lang="ja" sz="1895">
                <a:solidFill>
                  <a:srgbClr val="000000"/>
                </a:solidFill>
              </a:rPr>
            </a:br>
            <a:endParaRPr sz="189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86" name="Shape 186"/>
        <p:cNvGrpSpPr/>
        <p:nvPr/>
      </p:nvGrpSpPr>
      <p:grpSpPr>
        <a:xfrm>
          <a:off x="0" y="0"/>
          <a:ext cx="0" cy="0"/>
          <a:chOff x="0" y="0"/>
          <a:chExt cx="0" cy="0"/>
        </a:xfrm>
      </p:grpSpPr>
      <p:sp>
        <p:nvSpPr>
          <p:cNvPr id="187" name="Google Shape;187;p34"/>
          <p:cNvSpPr txBox="1"/>
          <p:nvPr>
            <p:ph idx="1" type="body"/>
          </p:nvPr>
        </p:nvSpPr>
        <p:spPr>
          <a:xfrm>
            <a:off x="214775" y="161875"/>
            <a:ext cx="85206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966"/>
              <a:t>【TRY12：タイプが単体のポケモンの名前とタイプを取得する。】</a:t>
            </a:r>
            <a:br>
              <a:rPr b="1" lang="ja" sz="1966"/>
            </a:br>
            <a:r>
              <a:rPr lang="ja" sz="1895">
                <a:solidFill>
                  <a:srgbClr val="0000FF"/>
                </a:solidFill>
              </a:rPr>
              <a:t>SELECT </a:t>
            </a:r>
            <a:r>
              <a:rPr lang="ja" sz="1895">
                <a:solidFill>
                  <a:schemeClr val="dk1"/>
                </a:solidFill>
              </a:rPr>
              <a:t>name, type_1, type_2</a:t>
            </a:r>
            <a:br>
              <a:rPr lang="ja" sz="1895"/>
            </a:br>
            <a:r>
              <a:rPr lang="ja" sz="1895"/>
              <a:t>    </a:t>
            </a:r>
            <a:r>
              <a:rPr lang="ja" sz="1895">
                <a:solidFill>
                  <a:srgbClr val="0000FF"/>
                </a:solidFill>
              </a:rPr>
              <a:t>FROM </a:t>
            </a:r>
            <a:r>
              <a:rPr lang="ja" sz="1895">
                <a:solidFill>
                  <a:schemeClr val="dk1"/>
                </a:solidFill>
              </a:rPr>
              <a:t>pokemon_1</a:t>
            </a:r>
            <a:br>
              <a:rPr lang="ja" sz="1895"/>
            </a:br>
            <a:r>
              <a:rPr lang="ja" sz="1895"/>
              <a:t> </a:t>
            </a:r>
            <a:r>
              <a:rPr lang="ja" sz="1895">
                <a:solidFill>
                  <a:srgbClr val="0000FF"/>
                </a:solidFill>
              </a:rPr>
              <a:t>WHERE </a:t>
            </a:r>
            <a:r>
              <a:rPr lang="ja" sz="1895">
                <a:solidFill>
                  <a:schemeClr val="dk1"/>
                </a:solidFill>
              </a:rPr>
              <a:t>type_2</a:t>
            </a:r>
            <a:r>
              <a:rPr lang="ja" sz="1895">
                <a:solidFill>
                  <a:srgbClr val="0000FF"/>
                </a:solidFill>
              </a:rPr>
              <a:t> </a:t>
            </a:r>
            <a:r>
              <a:rPr lang="ja" sz="1895">
                <a:solidFill>
                  <a:srgbClr val="0000FF"/>
                </a:solidFill>
              </a:rPr>
              <a:t>IS NULL;</a:t>
            </a:r>
            <a:br>
              <a:rPr lang="ja" sz="1895">
                <a:solidFill>
                  <a:srgbClr val="000000"/>
                </a:solidFill>
              </a:rPr>
            </a:br>
            <a:br>
              <a:rPr lang="ja" sz="1895">
                <a:solidFill>
                  <a:srgbClr val="000000"/>
                </a:solidFill>
              </a:rPr>
            </a:br>
            <a:r>
              <a:rPr b="1" lang="ja" sz="1966"/>
              <a:t>【TRY13：タイプが複数のポケモンの名前とタイプを取得する。】</a:t>
            </a:r>
            <a:br>
              <a:rPr b="1" lang="ja" sz="1966"/>
            </a:br>
            <a:r>
              <a:rPr lang="ja" sz="1895">
                <a:solidFill>
                  <a:srgbClr val="0000FF"/>
                </a:solidFill>
              </a:rPr>
              <a:t>SELECT </a:t>
            </a:r>
            <a:r>
              <a:rPr lang="ja" sz="1895">
                <a:solidFill>
                  <a:schemeClr val="dk1"/>
                </a:solidFill>
              </a:rPr>
              <a:t>name, type_1, type_2</a:t>
            </a:r>
            <a:br>
              <a:rPr lang="ja" sz="1895"/>
            </a:br>
            <a:r>
              <a:rPr lang="ja" sz="1895"/>
              <a:t>    </a:t>
            </a:r>
            <a:r>
              <a:rPr lang="ja" sz="1895">
                <a:solidFill>
                  <a:srgbClr val="0000FF"/>
                </a:solidFill>
              </a:rPr>
              <a:t>FROM </a:t>
            </a:r>
            <a:r>
              <a:rPr lang="ja" sz="1895">
                <a:solidFill>
                  <a:schemeClr val="dk1"/>
                </a:solidFill>
              </a:rPr>
              <a:t>pokemon_1</a:t>
            </a:r>
            <a:br>
              <a:rPr lang="ja" sz="1895"/>
            </a:br>
            <a:r>
              <a:rPr lang="ja" sz="1895"/>
              <a:t> </a:t>
            </a:r>
            <a:r>
              <a:rPr lang="ja" sz="1895">
                <a:solidFill>
                  <a:srgbClr val="0000FF"/>
                </a:solidFill>
              </a:rPr>
              <a:t>WHERE </a:t>
            </a:r>
            <a:r>
              <a:rPr lang="ja" sz="1895">
                <a:solidFill>
                  <a:schemeClr val="dk1"/>
                </a:solidFill>
              </a:rPr>
              <a:t>type_2</a:t>
            </a:r>
            <a:r>
              <a:rPr lang="ja" sz="1895">
                <a:solidFill>
                  <a:srgbClr val="0000FF"/>
                </a:solidFill>
              </a:rPr>
              <a:t> IS NOT NULL</a:t>
            </a:r>
            <a:r>
              <a:rPr lang="ja" sz="1895">
                <a:solidFill>
                  <a:schemeClr val="dk1"/>
                </a:solidFill>
              </a:rPr>
              <a:t>;</a:t>
            </a:r>
            <a:br>
              <a:rPr lang="ja" sz="1895">
                <a:solidFill>
                  <a:srgbClr val="000000"/>
                </a:solidFill>
              </a:rPr>
            </a:br>
            <a:br>
              <a:rPr lang="ja" sz="1895">
                <a:solidFill>
                  <a:srgbClr val="000000"/>
                </a:solidFill>
              </a:rPr>
            </a:br>
            <a:r>
              <a:rPr lang="ja" sz="1895">
                <a:solidFill>
                  <a:srgbClr val="000000"/>
                </a:solidFill>
              </a:rPr>
              <a:t>※NULLは＝では判定でき</a:t>
            </a:r>
            <a:r>
              <a:rPr lang="ja" sz="1895">
                <a:solidFill>
                  <a:srgbClr val="000000"/>
                </a:solidFill>
              </a:rPr>
              <a:t>ない例</a:t>
            </a:r>
            <a:br>
              <a:rPr lang="ja" sz="1895">
                <a:solidFill>
                  <a:srgbClr val="000000"/>
                </a:solidFill>
              </a:rPr>
            </a:br>
            <a:r>
              <a:rPr lang="ja" sz="1895">
                <a:solidFill>
                  <a:srgbClr val="0000FF"/>
                </a:solidFill>
              </a:rPr>
              <a:t>SELECT </a:t>
            </a:r>
            <a:r>
              <a:rPr lang="ja" sz="1895">
                <a:solidFill>
                  <a:schemeClr val="dk1"/>
                </a:solidFill>
              </a:rPr>
              <a:t>name, type_1, type_2</a:t>
            </a:r>
            <a:br>
              <a:rPr lang="ja" sz="1895"/>
            </a:br>
            <a:r>
              <a:rPr lang="ja" sz="1895"/>
              <a:t>    </a:t>
            </a:r>
            <a:r>
              <a:rPr lang="ja" sz="1895">
                <a:solidFill>
                  <a:srgbClr val="0000FF"/>
                </a:solidFill>
              </a:rPr>
              <a:t>FROM </a:t>
            </a:r>
            <a:r>
              <a:rPr lang="ja" sz="1895">
                <a:solidFill>
                  <a:schemeClr val="dk1"/>
                </a:solidFill>
              </a:rPr>
              <a:t>pokemon_1</a:t>
            </a:r>
            <a:br>
              <a:rPr lang="ja" sz="1895"/>
            </a:br>
            <a:r>
              <a:rPr lang="ja" sz="1895"/>
              <a:t> </a:t>
            </a:r>
            <a:r>
              <a:rPr lang="ja" sz="1895">
                <a:solidFill>
                  <a:srgbClr val="0000FF"/>
                </a:solidFill>
              </a:rPr>
              <a:t>WHERE </a:t>
            </a:r>
            <a:r>
              <a:rPr lang="ja" sz="1895">
                <a:solidFill>
                  <a:schemeClr val="dk1"/>
                </a:solidFill>
              </a:rPr>
              <a:t>type_2</a:t>
            </a:r>
            <a:r>
              <a:rPr lang="ja" sz="1895">
                <a:solidFill>
                  <a:srgbClr val="0000FF"/>
                </a:solidFill>
              </a:rPr>
              <a:t> = NULL</a:t>
            </a:r>
            <a:r>
              <a:rPr lang="ja" sz="1895">
                <a:solidFill>
                  <a:schemeClr val="dk1"/>
                </a:solidFill>
              </a:rPr>
              <a:t>;</a:t>
            </a:r>
            <a:r>
              <a:rPr lang="ja" sz="1895">
                <a:solidFill>
                  <a:srgbClr val="0000FF"/>
                </a:solidFill>
              </a:rPr>
              <a:t>　　</a:t>
            </a:r>
            <a:r>
              <a:rPr lang="ja" sz="1895">
                <a:solidFill>
                  <a:schemeClr val="dk1"/>
                </a:solidFill>
              </a:rPr>
              <a:t>※</a:t>
            </a:r>
            <a:r>
              <a:rPr lang="ja" sz="1895">
                <a:solidFill>
                  <a:schemeClr val="dk1"/>
                </a:solidFill>
              </a:rPr>
              <a:t>取得不可</a:t>
            </a:r>
            <a:endParaRPr sz="1895">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a:t>
            </a:r>
            <a:r>
              <a:rPr lang="ja">
                <a:solidFill>
                  <a:srgbClr val="0000FF"/>
                </a:solidFill>
                <a:latin typeface="HiraMaruPro-W4"/>
                <a:ea typeface="HiraMaruPro-W4"/>
                <a:cs typeface="HiraMaruPro-W4"/>
                <a:sym typeface="HiraMaruPro-W4"/>
              </a:rPr>
              <a:t>名前があるパターンを含んでいるかを調べよう</a:t>
            </a:r>
            <a:endParaRPr>
              <a:solidFill>
                <a:srgbClr val="0000FF"/>
              </a:solidFill>
              <a:latin typeface="HiraMaruPro-W4"/>
              <a:ea typeface="HiraMaruPro-W4"/>
              <a:cs typeface="HiraMaruPro-W4"/>
              <a:sym typeface="HiraMaruPro-W4"/>
            </a:endParaRPr>
          </a:p>
          <a:p>
            <a:pPr indent="0" lvl="0" marL="0" rtl="0" algn="l">
              <a:spcBef>
                <a:spcPts val="0"/>
              </a:spcBef>
              <a:spcAft>
                <a:spcPts val="0"/>
              </a:spcAft>
              <a:buNone/>
            </a:pPr>
            <a:r>
              <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193" name="Google Shape;193;p35"/>
          <p:cNvSpPr txBox="1"/>
          <p:nvPr>
            <p:ph idx="1" type="body"/>
          </p:nvPr>
        </p:nvSpPr>
        <p:spPr>
          <a:xfrm>
            <a:off x="76200" y="6952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a:t>
            </a:r>
            <a:r>
              <a:rPr b="1" lang="ja" sz="1866"/>
              <a:t>パターンマッチング•••文字列があるパターンを含んでいるかをチェックすること</a:t>
            </a:r>
            <a:br>
              <a:rPr b="1" lang="ja" sz="1866"/>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a:t>
            </a:r>
            <a:r>
              <a:rPr lang="ja" sz="1795">
                <a:solidFill>
                  <a:srgbClr val="0000FF"/>
                </a:solidFill>
              </a:rPr>
              <a:t>LIKE </a:t>
            </a:r>
            <a:r>
              <a:rPr lang="ja" sz="1866">
                <a:solidFill>
                  <a:schemeClr val="dk1"/>
                </a:solidFill>
              </a:rPr>
              <a:t>'%文字列%'</a:t>
            </a:r>
            <a:r>
              <a:rPr lang="ja" sz="1795">
                <a:solidFill>
                  <a:schemeClr val="dk1"/>
                </a:solidFill>
              </a:rPr>
              <a:t>;  </a:t>
            </a:r>
            <a:br>
              <a:rPr lang="ja" sz="1795">
                <a:solidFill>
                  <a:schemeClr val="dk1"/>
                </a:solidFill>
              </a:rPr>
            </a:br>
            <a:r>
              <a:rPr lang="ja" sz="1795">
                <a:solidFill>
                  <a:schemeClr val="dk1"/>
                </a:solidFill>
              </a:rPr>
              <a:t>// </a:t>
            </a:r>
            <a:r>
              <a:rPr lang="ja" sz="1795">
                <a:solidFill>
                  <a:schemeClr val="dk1"/>
                </a:solidFill>
              </a:rPr>
              <a:t>指定カラムのデータに文字列が</a:t>
            </a:r>
            <a:r>
              <a:rPr lang="ja" sz="1795">
                <a:solidFill>
                  <a:srgbClr val="FF0000"/>
                </a:solidFill>
              </a:rPr>
              <a:t>含む</a:t>
            </a:r>
            <a:r>
              <a:rPr lang="ja" sz="1795">
                <a:solidFill>
                  <a:schemeClr val="dk1"/>
                </a:solidFill>
              </a:rPr>
              <a:t>データを取得</a:t>
            </a:r>
            <a:br>
              <a:rPr lang="ja" sz="1795">
                <a:solidFill>
                  <a:schemeClr val="dk1"/>
                </a:solidFill>
              </a:rPr>
            </a:br>
            <a:br>
              <a:rPr lang="ja" sz="1795">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LIKE </a:t>
            </a:r>
            <a:r>
              <a:rPr lang="ja" sz="1866">
                <a:solidFill>
                  <a:schemeClr val="dk1"/>
                </a:solidFill>
              </a:rPr>
              <a:t>'文字列%'</a:t>
            </a:r>
            <a:r>
              <a:rPr lang="ja" sz="1795">
                <a:solidFill>
                  <a:schemeClr val="dk1"/>
                </a:solidFill>
              </a:rPr>
              <a:t>;  </a:t>
            </a:r>
            <a:br>
              <a:rPr lang="ja" sz="1795">
                <a:solidFill>
                  <a:schemeClr val="dk1"/>
                </a:solidFill>
              </a:rPr>
            </a:br>
            <a:r>
              <a:rPr lang="ja" sz="1795">
                <a:solidFill>
                  <a:schemeClr val="dk1"/>
                </a:solidFill>
              </a:rPr>
              <a:t>// 指定カラムのデータに文字列から</a:t>
            </a:r>
            <a:r>
              <a:rPr lang="ja" sz="1795">
                <a:solidFill>
                  <a:srgbClr val="FF0000"/>
                </a:solidFill>
              </a:rPr>
              <a:t>始まる</a:t>
            </a:r>
            <a:r>
              <a:rPr lang="ja" sz="1795">
                <a:solidFill>
                  <a:schemeClr val="dk1"/>
                </a:solidFill>
              </a:rPr>
              <a:t>データを取得</a:t>
            </a:r>
            <a:br>
              <a:rPr lang="ja" sz="1795">
                <a:solidFill>
                  <a:schemeClr val="dk1"/>
                </a:solidFill>
              </a:rPr>
            </a:br>
            <a:br>
              <a:rPr lang="ja" sz="1795">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LIKE </a:t>
            </a:r>
            <a:r>
              <a:rPr lang="ja" sz="1866">
                <a:solidFill>
                  <a:schemeClr val="dk1"/>
                </a:solidFill>
              </a:rPr>
              <a:t>'%文字列'</a:t>
            </a:r>
            <a:r>
              <a:rPr lang="ja" sz="1795">
                <a:solidFill>
                  <a:schemeClr val="dk1"/>
                </a:solidFill>
              </a:rPr>
              <a:t>;  </a:t>
            </a:r>
            <a:br>
              <a:rPr lang="ja" sz="1795">
                <a:solidFill>
                  <a:schemeClr val="dk1"/>
                </a:solidFill>
              </a:rPr>
            </a:br>
            <a:r>
              <a:rPr lang="ja" sz="1795">
                <a:solidFill>
                  <a:schemeClr val="dk1"/>
                </a:solidFill>
              </a:rPr>
              <a:t>// 指定カラムのデータに文字列で</a:t>
            </a:r>
            <a:r>
              <a:rPr lang="ja" sz="1795">
                <a:solidFill>
                  <a:srgbClr val="FF0000"/>
                </a:solidFill>
              </a:rPr>
              <a:t>終わる</a:t>
            </a:r>
            <a:r>
              <a:rPr lang="ja" sz="1795">
                <a:solidFill>
                  <a:schemeClr val="dk1"/>
                </a:solidFill>
              </a:rPr>
              <a:t>データを取得</a:t>
            </a:r>
            <a:br>
              <a:rPr lang="ja" sz="1795">
                <a:solidFill>
                  <a:srgbClr val="000000"/>
                </a:solidFill>
              </a:rPr>
            </a:br>
            <a:br>
              <a:rPr lang="ja" sz="1795">
                <a:solidFill>
                  <a:srgbClr val="000000"/>
                </a:solidFill>
              </a:rPr>
            </a:br>
            <a:br>
              <a:rPr lang="ja" sz="1795">
                <a:solidFill>
                  <a:srgbClr val="000000"/>
                </a:solidFill>
              </a:rPr>
            </a:br>
            <a:br>
              <a:rPr lang="ja" sz="1795">
                <a:solidFill>
                  <a:srgbClr val="000000"/>
                </a:solidFill>
              </a:rPr>
            </a:br>
            <a:endParaRPr sz="179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97" name="Shape 197"/>
        <p:cNvGrpSpPr/>
        <p:nvPr/>
      </p:nvGrpSpPr>
      <p:grpSpPr>
        <a:xfrm>
          <a:off x="0" y="0"/>
          <a:ext cx="0" cy="0"/>
          <a:chOff x="0" y="0"/>
          <a:chExt cx="0" cy="0"/>
        </a:xfrm>
      </p:grpSpPr>
      <p:sp>
        <p:nvSpPr>
          <p:cNvPr id="198" name="Google Shape;198;p36"/>
          <p:cNvSpPr txBox="1"/>
          <p:nvPr>
            <p:ph idx="1" type="body"/>
          </p:nvPr>
        </p:nvSpPr>
        <p:spPr>
          <a:xfrm>
            <a:off x="76200" y="246750"/>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【TRY14:</a:t>
            </a:r>
            <a:r>
              <a:rPr lang="ja" sz="1795">
                <a:solidFill>
                  <a:schemeClr val="dk1"/>
                </a:solidFill>
              </a:rPr>
              <a:t>ポケモンの名前に「サイ」が含むポケモンのデータを取得</a:t>
            </a:r>
            <a:r>
              <a:rPr b="1" lang="ja" sz="1866"/>
              <a:t>】</a:t>
            </a:r>
            <a:br>
              <a:rPr b="1" lang="ja" sz="1866"/>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name</a:t>
            </a:r>
            <a:r>
              <a:rPr lang="ja" sz="1795">
                <a:solidFill>
                  <a:srgbClr val="0000FF"/>
                </a:solidFill>
              </a:rPr>
              <a:t> LIKE </a:t>
            </a:r>
            <a:r>
              <a:rPr lang="ja" sz="1866">
                <a:solidFill>
                  <a:schemeClr val="dk1"/>
                </a:solidFill>
              </a:rPr>
              <a:t>'%</a:t>
            </a:r>
            <a:r>
              <a:rPr lang="ja" sz="1866">
                <a:solidFill>
                  <a:schemeClr val="dk1"/>
                </a:solidFill>
              </a:rPr>
              <a:t>サイ</a:t>
            </a:r>
            <a:r>
              <a:rPr lang="ja" sz="1866">
                <a:solidFill>
                  <a:schemeClr val="dk1"/>
                </a:solidFill>
              </a:rPr>
              <a:t>%'</a:t>
            </a:r>
            <a:r>
              <a:rPr lang="ja" sz="1795">
                <a:solidFill>
                  <a:schemeClr val="dk1"/>
                </a:solidFill>
              </a:rPr>
              <a:t>;  </a:t>
            </a:r>
            <a:br>
              <a:rPr lang="ja" sz="1795">
                <a:solidFill>
                  <a:schemeClr val="dk1"/>
                </a:solidFill>
              </a:rPr>
            </a:br>
            <a:br>
              <a:rPr lang="ja" sz="1795">
                <a:solidFill>
                  <a:schemeClr val="dk1"/>
                </a:solidFill>
              </a:rPr>
            </a:br>
            <a:r>
              <a:rPr b="1" lang="ja" sz="1866"/>
              <a:t>【TRY15:</a:t>
            </a:r>
            <a:r>
              <a:rPr lang="ja" sz="1795">
                <a:solidFill>
                  <a:schemeClr val="dk1"/>
                </a:solidFill>
              </a:rPr>
              <a:t>ポケモンの名前が「サン」で始まるポケモンのデータを取得</a:t>
            </a:r>
            <a:r>
              <a:rPr b="1" lang="ja" sz="1866"/>
              <a:t>】</a:t>
            </a:r>
            <a:br>
              <a:rPr lang="ja" sz="1795">
                <a:solidFill>
                  <a:schemeClr val="dk1"/>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name</a:t>
            </a:r>
            <a:r>
              <a:rPr lang="ja" sz="1795">
                <a:solidFill>
                  <a:srgbClr val="0000FF"/>
                </a:solidFill>
              </a:rPr>
              <a:t> LIKE </a:t>
            </a:r>
            <a:r>
              <a:rPr lang="ja" sz="1866">
                <a:solidFill>
                  <a:schemeClr val="dk1"/>
                </a:solidFill>
              </a:rPr>
              <a:t>'サン%'</a:t>
            </a:r>
            <a:r>
              <a:rPr lang="ja" sz="1795">
                <a:solidFill>
                  <a:schemeClr val="dk1"/>
                </a:solidFill>
              </a:rPr>
              <a:t>;  </a:t>
            </a:r>
            <a:br>
              <a:rPr lang="ja" sz="1795">
                <a:solidFill>
                  <a:schemeClr val="dk1"/>
                </a:solidFill>
              </a:rPr>
            </a:br>
            <a:br>
              <a:rPr lang="ja" sz="1795">
                <a:solidFill>
                  <a:schemeClr val="dk1"/>
                </a:solidFill>
              </a:rPr>
            </a:br>
            <a:r>
              <a:rPr b="1" lang="ja" sz="1866"/>
              <a:t>【TRY16:</a:t>
            </a:r>
            <a:r>
              <a:rPr lang="ja" sz="1795">
                <a:solidFill>
                  <a:schemeClr val="dk1"/>
                </a:solidFill>
              </a:rPr>
              <a:t>ポケモンの名前が「ン」で終わるポケモンのデータを取得</a:t>
            </a:r>
            <a:r>
              <a:rPr b="1" lang="ja" sz="1866"/>
              <a:t>】</a:t>
            </a:r>
            <a:br>
              <a:rPr lang="ja" sz="1795">
                <a:solidFill>
                  <a:schemeClr val="dk1"/>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name</a:t>
            </a:r>
            <a:r>
              <a:rPr lang="ja" sz="1795">
                <a:solidFill>
                  <a:srgbClr val="0000FF"/>
                </a:solidFill>
              </a:rPr>
              <a:t> LIKE </a:t>
            </a:r>
            <a:r>
              <a:rPr lang="ja" sz="1866">
                <a:solidFill>
                  <a:schemeClr val="dk1"/>
                </a:solidFill>
              </a:rPr>
              <a:t>'%ン'</a:t>
            </a:r>
            <a:r>
              <a:rPr lang="ja" sz="1795">
                <a:solidFill>
                  <a:schemeClr val="dk1"/>
                </a:solidFill>
              </a:rPr>
              <a:t>; </a:t>
            </a:r>
            <a:br>
              <a:rPr lang="ja" sz="1795">
                <a:solidFill>
                  <a:srgbClr val="000000"/>
                </a:solidFill>
              </a:rPr>
            </a:br>
            <a:br>
              <a:rPr lang="ja" sz="1795">
                <a:solidFill>
                  <a:srgbClr val="000000"/>
                </a:solidFill>
              </a:rPr>
            </a:br>
            <a:br>
              <a:rPr lang="ja" sz="1795">
                <a:solidFill>
                  <a:srgbClr val="000000"/>
                </a:solidFill>
              </a:rPr>
            </a:br>
            <a:br>
              <a:rPr lang="ja" sz="1795">
                <a:solidFill>
                  <a:srgbClr val="000000"/>
                </a:solidFill>
              </a:rPr>
            </a:br>
            <a:endParaRPr sz="179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a:t>
            </a:r>
            <a:r>
              <a:rPr lang="ja">
                <a:solidFill>
                  <a:srgbClr val="0000FF"/>
                </a:solidFill>
                <a:latin typeface="HiraMaruPro-W4"/>
                <a:ea typeface="HiraMaruPro-W4"/>
                <a:cs typeface="HiraMaruPro-W4"/>
                <a:sym typeface="HiraMaruPro-W4"/>
              </a:rPr>
              <a:t>高さ・重さを範囲指定して取得しよう</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a:p>
            <a:pPr indent="0" lvl="0" marL="0" rtl="0" algn="l">
              <a:spcBef>
                <a:spcPts val="0"/>
              </a:spcBef>
              <a:spcAft>
                <a:spcPts val="0"/>
              </a:spcAft>
              <a:buNone/>
            </a:pPr>
            <a:r>
              <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204" name="Google Shape;204;p37"/>
          <p:cNvSpPr txBox="1"/>
          <p:nvPr>
            <p:ph idx="1" type="body"/>
          </p:nvPr>
        </p:nvSpPr>
        <p:spPr>
          <a:xfrm>
            <a:off x="76200" y="6952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a:t>
            </a:r>
            <a:r>
              <a:rPr b="1" lang="ja" sz="1866">
                <a:solidFill>
                  <a:schemeClr val="dk1"/>
                </a:solidFill>
              </a:rPr>
              <a:t>カラムが 数値1以上 数値2以下の範囲にあるレコードのみを検索する</a:t>
            </a:r>
            <a:br>
              <a:rPr b="1" lang="ja" sz="1866"/>
            </a:br>
            <a:br>
              <a:rPr b="1" lang="ja" sz="1866"/>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a:t>
            </a:r>
            <a:r>
              <a:rPr lang="ja" sz="1795">
                <a:solidFill>
                  <a:srgbClr val="0000FF"/>
                </a:solidFill>
              </a:rPr>
              <a:t>BETWEEN </a:t>
            </a:r>
            <a:r>
              <a:rPr lang="ja" sz="1795">
                <a:solidFill>
                  <a:schemeClr val="dk1"/>
                </a:solidFill>
              </a:rPr>
              <a:t>数値1</a:t>
            </a:r>
            <a:r>
              <a:rPr lang="ja" sz="1795">
                <a:solidFill>
                  <a:srgbClr val="0000FF"/>
                </a:solidFill>
              </a:rPr>
              <a:t> AND </a:t>
            </a:r>
            <a:r>
              <a:rPr lang="ja" sz="1795">
                <a:solidFill>
                  <a:schemeClr val="dk1"/>
                </a:solidFill>
              </a:rPr>
              <a:t>数値2</a:t>
            </a:r>
            <a:r>
              <a:rPr lang="ja" sz="1866">
                <a:solidFill>
                  <a:schemeClr val="dk1"/>
                </a:solidFill>
              </a:rPr>
              <a:t>'</a:t>
            </a:r>
            <a:r>
              <a:rPr lang="ja" sz="1795">
                <a:solidFill>
                  <a:schemeClr val="dk1"/>
                </a:solidFill>
              </a:rPr>
              <a:t>;  </a:t>
            </a:r>
            <a:br>
              <a:rPr lang="ja" sz="1795">
                <a:solidFill>
                  <a:schemeClr val="dk1"/>
                </a:solidFill>
              </a:rPr>
            </a:br>
            <a:br>
              <a:rPr lang="ja" sz="1795">
                <a:solidFill>
                  <a:schemeClr val="dk1"/>
                </a:solidFill>
              </a:rPr>
            </a:br>
            <a:r>
              <a:rPr lang="ja" sz="1795">
                <a:solidFill>
                  <a:schemeClr val="dk1"/>
                </a:solidFill>
              </a:rPr>
              <a:t>※</a:t>
            </a:r>
            <a:r>
              <a:rPr lang="ja" sz="1795">
                <a:solidFill>
                  <a:schemeClr val="dk1"/>
                </a:solidFill>
              </a:rPr>
              <a:t>同義表現　※BETWEENの方が処理性能が悪いことがあるので注意</a:t>
            </a:r>
            <a:br>
              <a:rPr lang="ja" sz="1795">
                <a:solidFill>
                  <a:schemeClr val="dk1"/>
                </a:solidFill>
              </a:rPr>
            </a:br>
            <a:br>
              <a:rPr lang="ja" sz="1795">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&gt;= </a:t>
            </a:r>
            <a:r>
              <a:rPr lang="ja" sz="1795">
                <a:solidFill>
                  <a:schemeClr val="dk1"/>
                </a:solidFill>
              </a:rPr>
              <a:t>数値1</a:t>
            </a:r>
            <a:r>
              <a:rPr lang="ja" sz="1795">
                <a:solidFill>
                  <a:srgbClr val="0000FF"/>
                </a:solidFill>
              </a:rPr>
              <a:t> AND </a:t>
            </a:r>
            <a:r>
              <a:rPr lang="ja" sz="1795">
                <a:solidFill>
                  <a:schemeClr val="dk1"/>
                </a:solidFill>
              </a:rPr>
              <a:t>カラム名</a:t>
            </a:r>
            <a:r>
              <a:rPr lang="ja" sz="1795">
                <a:solidFill>
                  <a:srgbClr val="0000FF"/>
                </a:solidFill>
              </a:rPr>
              <a:t> &lt;= </a:t>
            </a:r>
            <a:r>
              <a:rPr lang="ja" sz="1795">
                <a:solidFill>
                  <a:schemeClr val="dk1"/>
                </a:solidFill>
              </a:rPr>
              <a:t>数値2</a:t>
            </a:r>
            <a:r>
              <a:rPr lang="ja" sz="1866">
                <a:solidFill>
                  <a:schemeClr val="dk1"/>
                </a:solidFill>
              </a:rPr>
              <a:t>'</a:t>
            </a:r>
            <a:r>
              <a:rPr lang="ja" sz="1795">
                <a:solidFill>
                  <a:schemeClr val="dk1"/>
                </a:solidFill>
              </a:rPr>
              <a:t>;  </a:t>
            </a:r>
            <a:br>
              <a:rPr lang="ja" sz="1795">
                <a:solidFill>
                  <a:srgbClr val="000000"/>
                </a:solidFill>
              </a:rPr>
            </a:br>
            <a:br>
              <a:rPr lang="ja" sz="1795">
                <a:solidFill>
                  <a:srgbClr val="000000"/>
                </a:solidFill>
              </a:rPr>
            </a:br>
            <a:br>
              <a:rPr lang="ja" sz="1795">
                <a:solidFill>
                  <a:srgbClr val="000000"/>
                </a:solidFill>
              </a:rPr>
            </a:br>
            <a:br>
              <a:rPr lang="ja" sz="1795">
                <a:solidFill>
                  <a:srgbClr val="000000"/>
                </a:solidFill>
              </a:rPr>
            </a:br>
            <a:endParaRPr sz="17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08" name="Shape 208"/>
        <p:cNvGrpSpPr/>
        <p:nvPr/>
      </p:nvGrpSpPr>
      <p:grpSpPr>
        <a:xfrm>
          <a:off x="0" y="0"/>
          <a:ext cx="0" cy="0"/>
          <a:chOff x="0" y="0"/>
          <a:chExt cx="0" cy="0"/>
        </a:xfrm>
      </p:grpSpPr>
      <p:sp>
        <p:nvSpPr>
          <p:cNvPr id="209" name="Google Shape;209;p38"/>
          <p:cNvSpPr txBox="1"/>
          <p:nvPr>
            <p:ph idx="1" type="body"/>
          </p:nvPr>
        </p:nvSpPr>
        <p:spPr>
          <a:xfrm>
            <a:off x="76200" y="83225"/>
            <a:ext cx="9428100" cy="49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866"/>
              <a:t>【TRY17:高さが0cm以上1cm以下のポケモンを取得する。】</a:t>
            </a:r>
            <a:br>
              <a:rPr b="1" lang="ja" sz="1866"/>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height </a:t>
            </a:r>
            <a:r>
              <a:rPr lang="ja" sz="1795">
                <a:solidFill>
                  <a:srgbClr val="0000FF"/>
                </a:solidFill>
              </a:rPr>
              <a:t>BETWEEN</a:t>
            </a:r>
            <a:r>
              <a:rPr lang="ja" sz="1795">
                <a:solidFill>
                  <a:schemeClr val="dk1"/>
                </a:solidFill>
              </a:rPr>
              <a:t> 0 </a:t>
            </a:r>
            <a:r>
              <a:rPr lang="ja" sz="1795">
                <a:solidFill>
                  <a:srgbClr val="0000FF"/>
                </a:solidFill>
              </a:rPr>
              <a:t>AND</a:t>
            </a:r>
            <a:r>
              <a:rPr lang="ja" sz="1795">
                <a:solidFill>
                  <a:schemeClr val="dk1"/>
                </a:solidFill>
              </a:rPr>
              <a:t> 1;  </a:t>
            </a:r>
            <a:endParaRPr sz="1795">
              <a:solidFill>
                <a:schemeClr val="dk1"/>
              </a:solidFill>
            </a:endParaRPr>
          </a:p>
          <a:p>
            <a:pPr indent="0" lvl="0" marL="0" rtl="0" algn="l">
              <a:lnSpc>
                <a:spcPct val="95000"/>
              </a:lnSpc>
              <a:spcBef>
                <a:spcPts val="1200"/>
              </a:spcBef>
              <a:spcAft>
                <a:spcPts val="0"/>
              </a:spcAft>
              <a:buSzPts val="852"/>
              <a:buNone/>
            </a:pP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height &gt;= 0 </a:t>
            </a:r>
            <a:r>
              <a:rPr lang="ja" sz="1795">
                <a:solidFill>
                  <a:srgbClr val="0000FF"/>
                </a:solidFill>
              </a:rPr>
              <a:t>AND</a:t>
            </a:r>
            <a:r>
              <a:rPr lang="ja" sz="1795">
                <a:solidFill>
                  <a:schemeClr val="dk1"/>
                </a:solidFill>
              </a:rPr>
              <a:t> height &lt;= 1;  </a:t>
            </a:r>
            <a:br>
              <a:rPr lang="ja" sz="1795">
                <a:solidFill>
                  <a:schemeClr val="dk1"/>
                </a:solidFill>
              </a:rPr>
            </a:br>
            <a:br>
              <a:rPr lang="ja" sz="1795">
                <a:solidFill>
                  <a:schemeClr val="dk1"/>
                </a:solidFill>
              </a:rPr>
            </a:br>
            <a:r>
              <a:rPr b="1" lang="ja" sz="1866"/>
              <a:t>【TRY18:重さが10kg以上20kg以下のポケモンを取得する。】</a:t>
            </a:r>
            <a:br>
              <a:rPr lang="ja" sz="1795">
                <a:solidFill>
                  <a:srgbClr val="000000"/>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weight </a:t>
            </a:r>
            <a:r>
              <a:rPr lang="ja" sz="1795">
                <a:solidFill>
                  <a:srgbClr val="0000FF"/>
                </a:solidFill>
              </a:rPr>
              <a:t>BETWEEN</a:t>
            </a:r>
            <a:r>
              <a:rPr lang="ja" sz="1795">
                <a:solidFill>
                  <a:schemeClr val="dk1"/>
                </a:solidFill>
              </a:rPr>
              <a:t> 10 </a:t>
            </a:r>
            <a:r>
              <a:rPr lang="ja" sz="1795">
                <a:solidFill>
                  <a:srgbClr val="0000FF"/>
                </a:solidFill>
              </a:rPr>
              <a:t>AND</a:t>
            </a:r>
            <a:r>
              <a:rPr lang="ja" sz="1795">
                <a:solidFill>
                  <a:schemeClr val="dk1"/>
                </a:solidFill>
              </a:rPr>
              <a:t> 20;  </a:t>
            </a:r>
            <a:endParaRPr sz="1795">
              <a:solidFill>
                <a:schemeClr val="dk1"/>
              </a:solidFill>
            </a:endParaRPr>
          </a:p>
          <a:p>
            <a:pPr indent="0" lvl="0" marL="0" rtl="0" algn="l">
              <a:lnSpc>
                <a:spcPct val="95000"/>
              </a:lnSpc>
              <a:spcBef>
                <a:spcPts val="1200"/>
              </a:spcBef>
              <a:spcAft>
                <a:spcPts val="1200"/>
              </a:spcAft>
              <a:buSzPts val="852"/>
              <a:buNone/>
            </a:pP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weight &gt;= 10 </a:t>
            </a:r>
            <a:r>
              <a:rPr lang="ja" sz="1795">
                <a:solidFill>
                  <a:srgbClr val="0000FF"/>
                </a:solidFill>
              </a:rPr>
              <a:t>AND</a:t>
            </a:r>
            <a:r>
              <a:rPr lang="ja" sz="1795">
                <a:solidFill>
                  <a:schemeClr val="dk1"/>
                </a:solidFill>
              </a:rPr>
              <a:t> weight &lt;= 20;  </a:t>
            </a:r>
            <a:br>
              <a:rPr lang="ja" sz="1795">
                <a:solidFill>
                  <a:srgbClr val="000000"/>
                </a:solidFill>
              </a:rPr>
            </a:br>
            <a:br>
              <a:rPr lang="ja" sz="1795">
                <a:solidFill>
                  <a:srgbClr val="000000"/>
                </a:solidFill>
              </a:rPr>
            </a:br>
            <a:endParaRPr sz="179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ポケモンの値リストのを含むデータを取得しよう</a:t>
            </a:r>
            <a:endParaRPr>
              <a:solidFill>
                <a:srgbClr val="0000FF"/>
              </a:solidFill>
              <a:latin typeface="HiraMaruPro-W4"/>
              <a:ea typeface="HiraMaruPro-W4"/>
              <a:cs typeface="HiraMaruPro-W4"/>
              <a:sym typeface="HiraMaruPro-W4"/>
            </a:endParaRPr>
          </a:p>
          <a:p>
            <a:pPr indent="0" lvl="0" marL="0" rtl="0" algn="l">
              <a:spcBef>
                <a:spcPts val="0"/>
              </a:spcBef>
              <a:spcAft>
                <a:spcPts val="0"/>
              </a:spcAft>
              <a:buNone/>
            </a:pPr>
            <a:r>
              <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215" name="Google Shape;215;p39"/>
          <p:cNvSpPr txBox="1"/>
          <p:nvPr>
            <p:ph idx="1" type="body"/>
          </p:nvPr>
        </p:nvSpPr>
        <p:spPr>
          <a:xfrm>
            <a:off x="76200" y="6952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a:t>
            </a:r>
            <a:r>
              <a:rPr b="1" lang="ja" sz="1866">
                <a:solidFill>
                  <a:schemeClr val="dk1"/>
                </a:solidFill>
              </a:rPr>
              <a:t>カラムが</a:t>
            </a:r>
            <a:r>
              <a:rPr b="1" lang="ja" sz="1866">
                <a:solidFill>
                  <a:schemeClr val="dk1"/>
                </a:solidFill>
              </a:rPr>
              <a:t>値1,値2, 値3...</a:t>
            </a:r>
            <a:r>
              <a:rPr b="1" lang="ja" sz="1866">
                <a:solidFill>
                  <a:schemeClr val="dk1"/>
                </a:solidFill>
              </a:rPr>
              <a:t>を</a:t>
            </a:r>
            <a:r>
              <a:rPr b="1" lang="ja" sz="1866">
                <a:solidFill>
                  <a:schemeClr val="dk1"/>
                </a:solidFill>
              </a:rPr>
              <a:t>含むレコードのみ</a:t>
            </a:r>
            <a:r>
              <a:rPr b="1" lang="ja" sz="1866">
                <a:solidFill>
                  <a:schemeClr val="dk1"/>
                </a:solidFill>
              </a:rPr>
              <a:t>を検索する</a:t>
            </a:r>
            <a:br>
              <a:rPr b="1" lang="ja" sz="1866"/>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a:t>
            </a:r>
            <a:r>
              <a:rPr lang="ja" sz="1795">
                <a:solidFill>
                  <a:srgbClr val="0000FF"/>
                </a:solidFill>
              </a:rPr>
              <a:t>IN </a:t>
            </a:r>
            <a:r>
              <a:rPr lang="ja" sz="1795">
                <a:solidFill>
                  <a:schemeClr val="dk1"/>
                </a:solidFill>
              </a:rPr>
              <a:t>(</a:t>
            </a:r>
            <a:r>
              <a:rPr lang="ja" sz="1866">
                <a:solidFill>
                  <a:schemeClr val="dk1"/>
                </a:solidFill>
              </a:rPr>
              <a:t>値1, 値2, 値3...</a:t>
            </a:r>
            <a:r>
              <a:rPr lang="ja" sz="1795">
                <a:solidFill>
                  <a:schemeClr val="dk1"/>
                </a:solidFill>
              </a:rPr>
              <a:t>)</a:t>
            </a:r>
            <a:r>
              <a:rPr lang="ja" sz="1866">
                <a:solidFill>
                  <a:schemeClr val="dk1"/>
                </a:solidFill>
              </a:rPr>
              <a:t>'</a:t>
            </a:r>
            <a:r>
              <a:rPr lang="ja" sz="1795">
                <a:solidFill>
                  <a:schemeClr val="dk1"/>
                </a:solidFill>
              </a:rPr>
              <a:t>; </a:t>
            </a:r>
            <a:r>
              <a:rPr lang="ja" sz="1795">
                <a:solidFill>
                  <a:schemeClr val="dk1"/>
                </a:solidFill>
              </a:rPr>
              <a:t> </a:t>
            </a:r>
            <a:br>
              <a:rPr lang="ja" sz="1795">
                <a:solidFill>
                  <a:schemeClr val="dk1"/>
                </a:solidFill>
              </a:rPr>
            </a:br>
            <a:br>
              <a:rPr lang="ja" sz="1795">
                <a:solidFill>
                  <a:schemeClr val="dk1"/>
                </a:solidFill>
              </a:rPr>
            </a:br>
            <a:br>
              <a:rPr lang="ja" sz="1795">
                <a:solidFill>
                  <a:schemeClr val="dk1"/>
                </a:solidFill>
              </a:rPr>
            </a:br>
            <a:r>
              <a:rPr b="1" lang="ja" sz="1866"/>
              <a:t>■</a:t>
            </a:r>
            <a:r>
              <a:rPr b="1" lang="ja" sz="1866">
                <a:solidFill>
                  <a:schemeClr val="dk1"/>
                </a:solidFill>
              </a:rPr>
              <a:t>カラムが値1,値2, 値3...を含まないレコードのみを検索する</a:t>
            </a:r>
            <a:br>
              <a:rPr lang="ja" sz="1795">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NOT IN</a:t>
            </a:r>
            <a:r>
              <a:rPr lang="ja" sz="1795">
                <a:solidFill>
                  <a:schemeClr val="dk1"/>
                </a:solidFill>
              </a:rPr>
              <a:t> (</a:t>
            </a:r>
            <a:r>
              <a:rPr lang="ja" sz="1866">
                <a:solidFill>
                  <a:schemeClr val="dk1"/>
                </a:solidFill>
              </a:rPr>
              <a:t>値1, 値2, 値3...</a:t>
            </a:r>
            <a:r>
              <a:rPr lang="ja" sz="1795">
                <a:solidFill>
                  <a:schemeClr val="dk1"/>
                </a:solidFill>
              </a:rPr>
              <a:t>)</a:t>
            </a:r>
            <a:r>
              <a:rPr lang="ja" sz="1866">
                <a:solidFill>
                  <a:schemeClr val="dk1"/>
                </a:solidFill>
              </a:rPr>
              <a:t>'</a:t>
            </a:r>
            <a:r>
              <a:rPr lang="ja" sz="1795">
                <a:solidFill>
                  <a:schemeClr val="dk1"/>
                </a:solidFill>
              </a:rPr>
              <a:t>;  </a:t>
            </a:r>
            <a:r>
              <a:rPr lang="ja" sz="1795">
                <a:solidFill>
                  <a:schemeClr val="dk1"/>
                </a:solidFill>
              </a:rPr>
              <a:t> </a:t>
            </a:r>
            <a:br>
              <a:rPr lang="ja" sz="1795">
                <a:solidFill>
                  <a:srgbClr val="000000"/>
                </a:solidFill>
              </a:rPr>
            </a:br>
            <a:br>
              <a:rPr lang="ja" sz="1795">
                <a:solidFill>
                  <a:srgbClr val="000000"/>
                </a:solidFill>
              </a:rPr>
            </a:br>
            <a:br>
              <a:rPr lang="ja" sz="1795">
                <a:solidFill>
                  <a:srgbClr val="000000"/>
                </a:solidFill>
              </a:rPr>
            </a:br>
            <a:br>
              <a:rPr lang="ja" sz="1795">
                <a:solidFill>
                  <a:srgbClr val="000000"/>
                </a:solidFill>
              </a:rPr>
            </a:br>
            <a:endParaRPr sz="1795"/>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19" name="Shape 219"/>
        <p:cNvGrpSpPr/>
        <p:nvPr/>
      </p:nvGrpSpPr>
      <p:grpSpPr>
        <a:xfrm>
          <a:off x="0" y="0"/>
          <a:ext cx="0" cy="0"/>
          <a:chOff x="0" y="0"/>
          <a:chExt cx="0" cy="0"/>
        </a:xfrm>
      </p:grpSpPr>
      <p:sp>
        <p:nvSpPr>
          <p:cNvPr id="220" name="Google Shape;220;p40"/>
          <p:cNvSpPr txBox="1"/>
          <p:nvPr>
            <p:ph idx="1" type="body"/>
          </p:nvPr>
        </p:nvSpPr>
        <p:spPr>
          <a:xfrm>
            <a:off x="76200" y="83225"/>
            <a:ext cx="9428100" cy="49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【TRY19:type_1が</a:t>
            </a:r>
            <a:r>
              <a:rPr b="1" lang="ja" sz="1866"/>
              <a:t>みず、ほのお、くさのポケモンのデータを取得する。</a:t>
            </a:r>
            <a:r>
              <a:rPr b="1" lang="ja" sz="1866"/>
              <a:t>】</a:t>
            </a:r>
            <a:br>
              <a:rPr b="1" lang="ja" sz="1866"/>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type_1 </a:t>
            </a:r>
            <a:r>
              <a:rPr lang="ja" sz="1795">
                <a:solidFill>
                  <a:srgbClr val="0000FF"/>
                </a:solidFill>
              </a:rPr>
              <a:t>IN</a:t>
            </a:r>
            <a:r>
              <a:rPr lang="ja" sz="1795">
                <a:solidFill>
                  <a:schemeClr val="dk1"/>
                </a:solidFill>
              </a:rPr>
              <a:t> (</a:t>
            </a:r>
            <a:r>
              <a:rPr lang="ja" sz="1866">
                <a:solidFill>
                  <a:schemeClr val="dk1"/>
                </a:solidFill>
              </a:rPr>
              <a:t>'みず', 'ほのお', 'くさ'</a:t>
            </a:r>
            <a:r>
              <a:rPr lang="ja" sz="1795">
                <a:solidFill>
                  <a:schemeClr val="dk1"/>
                </a:solidFill>
              </a:rPr>
              <a:t>); </a:t>
            </a:r>
            <a:r>
              <a:rPr lang="ja" sz="1795">
                <a:solidFill>
                  <a:schemeClr val="dk1"/>
                </a:solidFill>
              </a:rPr>
              <a:t> </a:t>
            </a:r>
            <a:br>
              <a:rPr lang="ja" sz="1795">
                <a:solidFill>
                  <a:schemeClr val="dk1"/>
                </a:solidFill>
              </a:rPr>
            </a:br>
            <a:br>
              <a:rPr lang="ja" sz="1795">
                <a:solidFill>
                  <a:schemeClr val="dk1"/>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type_1 </a:t>
            </a:r>
            <a:r>
              <a:rPr lang="ja" sz="1795">
                <a:solidFill>
                  <a:srgbClr val="0000FF"/>
                </a:solidFill>
              </a:rPr>
              <a:t>=</a:t>
            </a:r>
            <a:r>
              <a:rPr lang="ja" sz="1795">
                <a:solidFill>
                  <a:schemeClr val="dk1"/>
                </a:solidFill>
              </a:rPr>
              <a:t> </a:t>
            </a:r>
            <a:r>
              <a:rPr lang="ja" sz="1866">
                <a:solidFill>
                  <a:schemeClr val="dk1"/>
                </a:solidFill>
              </a:rPr>
              <a:t>'みず' </a:t>
            </a:r>
            <a:r>
              <a:rPr lang="ja" sz="1866">
                <a:solidFill>
                  <a:srgbClr val="0000FF"/>
                </a:solidFill>
              </a:rPr>
              <a:t>OR</a:t>
            </a:r>
            <a:r>
              <a:rPr lang="ja" sz="1866">
                <a:solidFill>
                  <a:schemeClr val="dk1"/>
                </a:solidFill>
              </a:rPr>
              <a:t> type_1 = 'ほのお' </a:t>
            </a:r>
            <a:r>
              <a:rPr lang="ja" sz="1866">
                <a:solidFill>
                  <a:srgbClr val="0000FF"/>
                </a:solidFill>
              </a:rPr>
              <a:t>OR</a:t>
            </a:r>
            <a:r>
              <a:rPr lang="ja" sz="1866">
                <a:solidFill>
                  <a:schemeClr val="dk1"/>
                </a:solidFill>
              </a:rPr>
              <a:t> type_1 = 'くさ'</a:t>
            </a:r>
            <a:r>
              <a:rPr lang="ja" sz="1795">
                <a:solidFill>
                  <a:schemeClr val="dk1"/>
                </a:solidFill>
              </a:rPr>
              <a:t>;  </a:t>
            </a:r>
            <a:br>
              <a:rPr lang="ja" sz="1795">
                <a:solidFill>
                  <a:schemeClr val="dk1"/>
                </a:solidFill>
              </a:rPr>
            </a:br>
            <a:br>
              <a:rPr lang="ja" sz="1795">
                <a:solidFill>
                  <a:schemeClr val="dk1"/>
                </a:solidFill>
              </a:rPr>
            </a:br>
            <a:r>
              <a:rPr b="1" lang="ja" sz="1866"/>
              <a:t>【TRY20:type_1がみず、ほのお、くさのポケモン以外のデータを取得する。】</a:t>
            </a:r>
            <a:br>
              <a:rPr lang="ja" sz="1795">
                <a:solidFill>
                  <a:schemeClr val="dk1"/>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type_1 </a:t>
            </a:r>
            <a:r>
              <a:rPr lang="ja" sz="1795">
                <a:solidFill>
                  <a:srgbClr val="0000FF"/>
                </a:solidFill>
              </a:rPr>
              <a:t>NOT</a:t>
            </a:r>
            <a:r>
              <a:rPr lang="ja" sz="1795">
                <a:solidFill>
                  <a:schemeClr val="dk1"/>
                </a:solidFill>
              </a:rPr>
              <a:t> </a:t>
            </a:r>
            <a:r>
              <a:rPr lang="ja" sz="1795">
                <a:solidFill>
                  <a:srgbClr val="0000FF"/>
                </a:solidFill>
              </a:rPr>
              <a:t>IN</a:t>
            </a:r>
            <a:r>
              <a:rPr lang="ja" sz="1795">
                <a:solidFill>
                  <a:schemeClr val="dk1"/>
                </a:solidFill>
              </a:rPr>
              <a:t> (</a:t>
            </a:r>
            <a:r>
              <a:rPr lang="ja" sz="1866">
                <a:solidFill>
                  <a:schemeClr val="dk1"/>
                </a:solidFill>
              </a:rPr>
              <a:t>'みず', 'ほのお', 'くさ'</a:t>
            </a:r>
            <a:r>
              <a:rPr lang="ja" sz="1795">
                <a:solidFill>
                  <a:schemeClr val="dk1"/>
                </a:solidFill>
              </a:rPr>
              <a:t>);  </a:t>
            </a:r>
            <a:r>
              <a:rPr lang="ja" sz="1795">
                <a:solidFill>
                  <a:schemeClr val="dk1"/>
                </a:solidFill>
              </a:rPr>
              <a:t> </a:t>
            </a:r>
            <a:br>
              <a:rPr lang="ja" sz="1795">
                <a:solidFill>
                  <a:schemeClr val="dk1"/>
                </a:solidFill>
              </a:rPr>
            </a:br>
            <a:br>
              <a:rPr lang="ja" sz="1795">
                <a:solidFill>
                  <a:srgbClr val="000000"/>
                </a:solidFill>
              </a:rPr>
            </a:br>
            <a:r>
              <a:rPr lang="ja" sz="1795">
                <a:solidFill>
                  <a:srgbClr val="0000FF"/>
                </a:solidFill>
              </a:rPr>
              <a:t>SELECT</a:t>
            </a:r>
            <a:r>
              <a:rPr lang="ja" sz="1795">
                <a:solidFill>
                  <a:srgbClr val="000000"/>
                </a:solidFill>
              </a:rPr>
              <a:t> *</a:t>
            </a:r>
            <a:br>
              <a:rPr lang="ja" sz="1795">
                <a:solidFill>
                  <a:srgbClr val="000000"/>
                </a:solidFill>
              </a:rPr>
            </a:br>
            <a:r>
              <a:rPr lang="ja" sz="1795">
                <a:solidFill>
                  <a:srgbClr val="000000"/>
                </a:solidFill>
              </a:rPr>
              <a:t>   </a:t>
            </a:r>
            <a:r>
              <a:rPr lang="ja" sz="1795">
                <a:solidFill>
                  <a:srgbClr val="0000FF"/>
                </a:solidFill>
              </a:rPr>
              <a:t>FROM</a:t>
            </a:r>
            <a:r>
              <a:rPr lang="ja" sz="1795">
                <a:solidFill>
                  <a:srgbClr val="000000"/>
                </a:solidFill>
              </a:rPr>
              <a:t> pokemon_1</a:t>
            </a:r>
            <a:br>
              <a:rPr lang="ja" sz="1795">
                <a:solidFill>
                  <a:srgbClr val="000000"/>
                </a:solidFill>
              </a:rPr>
            </a:br>
            <a:r>
              <a:rPr lang="ja" sz="1795">
                <a:solidFill>
                  <a:srgbClr val="0000FF"/>
                </a:solidFill>
              </a:rPr>
              <a:t>WHERE NOT</a:t>
            </a:r>
            <a:r>
              <a:rPr lang="ja" sz="1795">
                <a:solidFill>
                  <a:srgbClr val="000000"/>
                </a:solidFill>
              </a:rPr>
              <a:t> type_1 = 'みず' </a:t>
            </a:r>
            <a:r>
              <a:rPr lang="ja" sz="1795">
                <a:solidFill>
                  <a:srgbClr val="0000FF"/>
                </a:solidFill>
              </a:rPr>
              <a:t>XOR</a:t>
            </a:r>
            <a:r>
              <a:rPr lang="ja" sz="1795">
                <a:solidFill>
                  <a:srgbClr val="000000"/>
                </a:solidFill>
              </a:rPr>
              <a:t> type_1 = 'くさ' </a:t>
            </a:r>
            <a:r>
              <a:rPr lang="ja" sz="1795">
                <a:solidFill>
                  <a:srgbClr val="0000FF"/>
                </a:solidFill>
              </a:rPr>
              <a:t>XOR</a:t>
            </a:r>
            <a:r>
              <a:rPr lang="ja" sz="1795">
                <a:solidFill>
                  <a:srgbClr val="000000"/>
                </a:solidFill>
              </a:rPr>
              <a:t> type_1 = 'ほのお';  </a:t>
            </a:r>
            <a:br>
              <a:rPr lang="ja" sz="1795">
                <a:solidFill>
                  <a:srgbClr val="000000"/>
                </a:solidFill>
              </a:rPr>
            </a:br>
            <a:endParaRPr sz="179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ポケモンを</a:t>
            </a:r>
            <a:r>
              <a:rPr lang="ja">
                <a:solidFill>
                  <a:srgbClr val="0000FF"/>
                </a:solidFill>
                <a:latin typeface="HiraMaruPro-W4"/>
                <a:ea typeface="HiraMaruPro-W4"/>
                <a:cs typeface="HiraMaruPro-W4"/>
                <a:sym typeface="HiraMaruPro-W4"/>
              </a:rPr>
              <a:t>複数の値から比較して</a:t>
            </a:r>
            <a:r>
              <a:rPr lang="ja">
                <a:solidFill>
                  <a:srgbClr val="0000FF"/>
                </a:solidFill>
                <a:latin typeface="HiraMaruPro-W4"/>
                <a:ea typeface="HiraMaruPro-W4"/>
                <a:cs typeface="HiraMaruPro-W4"/>
                <a:sym typeface="HiraMaruPro-W4"/>
              </a:rPr>
              <a:t>取得しよう</a:t>
            </a:r>
            <a:endParaRPr>
              <a:solidFill>
                <a:srgbClr val="0000FF"/>
              </a:solidFill>
              <a:latin typeface="HiraMaruPro-W4"/>
              <a:ea typeface="HiraMaruPro-W4"/>
              <a:cs typeface="HiraMaruPro-W4"/>
              <a:sym typeface="HiraMaruPro-W4"/>
            </a:endParaRPr>
          </a:p>
          <a:p>
            <a:pPr indent="0" lvl="0" marL="0" rtl="0" algn="l">
              <a:spcBef>
                <a:spcPts val="0"/>
              </a:spcBef>
              <a:spcAft>
                <a:spcPts val="0"/>
              </a:spcAft>
              <a:buNone/>
            </a:pPr>
            <a:r>
              <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226" name="Google Shape;226;p41"/>
          <p:cNvSpPr txBox="1"/>
          <p:nvPr>
            <p:ph idx="1" type="body"/>
          </p:nvPr>
        </p:nvSpPr>
        <p:spPr>
          <a:xfrm>
            <a:off x="76200" y="6952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a:t>
            </a:r>
            <a:r>
              <a:rPr b="1" lang="ja" sz="1866">
                <a:solidFill>
                  <a:schemeClr val="dk1"/>
                </a:solidFill>
              </a:rPr>
              <a:t>値リストのそれぞれと比較して、いずれかが真なら真</a:t>
            </a:r>
            <a:br>
              <a:rPr b="1" lang="ja" sz="1866"/>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a:t>
            </a:r>
            <a:r>
              <a:rPr lang="ja" sz="1795">
                <a:solidFill>
                  <a:srgbClr val="0000FF"/>
                </a:solidFill>
              </a:rPr>
              <a:t>ANY</a:t>
            </a:r>
            <a:r>
              <a:rPr lang="ja" sz="1795">
                <a:solidFill>
                  <a:srgbClr val="0000FF"/>
                </a:solidFill>
              </a:rPr>
              <a:t> </a:t>
            </a:r>
            <a:r>
              <a:rPr lang="ja" sz="1795">
                <a:solidFill>
                  <a:schemeClr val="dk1"/>
                </a:solidFill>
              </a:rPr>
              <a:t>(</a:t>
            </a:r>
            <a:r>
              <a:rPr lang="ja" sz="1866">
                <a:solidFill>
                  <a:schemeClr val="dk1"/>
                </a:solidFill>
              </a:rPr>
              <a:t>値1, 値2, 値3...</a:t>
            </a:r>
            <a:r>
              <a:rPr lang="ja" sz="1795">
                <a:solidFill>
                  <a:schemeClr val="dk1"/>
                </a:solidFill>
              </a:rPr>
              <a:t>)</a:t>
            </a:r>
            <a:r>
              <a:rPr lang="ja" sz="1866">
                <a:solidFill>
                  <a:schemeClr val="dk1"/>
                </a:solidFill>
              </a:rPr>
              <a:t>'</a:t>
            </a:r>
            <a:r>
              <a:rPr lang="ja" sz="1795">
                <a:solidFill>
                  <a:schemeClr val="dk1"/>
                </a:solidFill>
              </a:rPr>
              <a:t>;  </a:t>
            </a:r>
            <a:br>
              <a:rPr lang="ja" sz="1795">
                <a:solidFill>
                  <a:schemeClr val="dk1"/>
                </a:solidFill>
              </a:rPr>
            </a:br>
            <a:br>
              <a:rPr lang="ja" sz="1795">
                <a:solidFill>
                  <a:schemeClr val="dk1"/>
                </a:solidFill>
              </a:rPr>
            </a:br>
            <a:br>
              <a:rPr lang="ja" sz="1795">
                <a:solidFill>
                  <a:schemeClr val="dk1"/>
                </a:solidFill>
              </a:rPr>
            </a:br>
            <a:r>
              <a:rPr b="1" lang="ja" sz="1866"/>
              <a:t>■</a:t>
            </a:r>
            <a:r>
              <a:rPr b="1" lang="ja" sz="1866">
                <a:solidFill>
                  <a:schemeClr val="dk1"/>
                </a:solidFill>
              </a:rPr>
              <a:t>値リストのそれぞれと比較して、すべて真なら真</a:t>
            </a:r>
            <a:br>
              <a:rPr b="1" lang="ja" sz="1866"/>
            </a:br>
            <a:br>
              <a:rPr lang="ja" sz="1795">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a:t>
            </a:r>
            <a:r>
              <a:rPr lang="ja" sz="1795">
                <a:solidFill>
                  <a:srgbClr val="0000FF"/>
                </a:solidFill>
              </a:rPr>
              <a:t>ALL</a:t>
            </a:r>
            <a:r>
              <a:rPr lang="ja" sz="1795">
                <a:solidFill>
                  <a:schemeClr val="dk1"/>
                </a:solidFill>
              </a:rPr>
              <a:t> (</a:t>
            </a:r>
            <a:r>
              <a:rPr lang="ja" sz="1866">
                <a:solidFill>
                  <a:schemeClr val="dk1"/>
                </a:solidFill>
              </a:rPr>
              <a:t>値1, 値2, 値3...</a:t>
            </a:r>
            <a:r>
              <a:rPr lang="ja" sz="1795">
                <a:solidFill>
                  <a:schemeClr val="dk1"/>
                </a:solidFill>
              </a:rPr>
              <a:t>)</a:t>
            </a:r>
            <a:r>
              <a:rPr lang="ja" sz="1866">
                <a:solidFill>
                  <a:schemeClr val="dk1"/>
                </a:solidFill>
              </a:rPr>
              <a:t>'</a:t>
            </a:r>
            <a:r>
              <a:rPr lang="ja" sz="1795">
                <a:solidFill>
                  <a:schemeClr val="dk1"/>
                </a:solidFill>
              </a:rPr>
              <a:t>;   </a:t>
            </a:r>
            <a:br>
              <a:rPr lang="ja" sz="1795">
                <a:solidFill>
                  <a:srgbClr val="000000"/>
                </a:solidFill>
              </a:rPr>
            </a:br>
            <a:br>
              <a:rPr lang="ja" sz="1795">
                <a:solidFill>
                  <a:srgbClr val="000000"/>
                </a:solidFill>
              </a:rPr>
            </a:br>
            <a:br>
              <a:rPr lang="ja" sz="1795">
                <a:solidFill>
                  <a:srgbClr val="000000"/>
                </a:solidFill>
              </a:rPr>
            </a:br>
            <a:br>
              <a:rPr lang="ja" sz="1795">
                <a:solidFill>
                  <a:srgbClr val="000000"/>
                </a:solidFill>
              </a:rPr>
            </a:br>
            <a:endParaRPr sz="17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426600" y="64025"/>
            <a:ext cx="5265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ポケモンとは？</a:t>
            </a:r>
            <a:endParaRPr>
              <a:solidFill>
                <a:srgbClr val="0000FF"/>
              </a:solidFill>
              <a:latin typeface="HiraMaruPro-W4"/>
              <a:ea typeface="HiraMaruPro-W4"/>
              <a:cs typeface="HiraMaruPro-W4"/>
              <a:sym typeface="HiraMaruPro-W4"/>
            </a:endParaRPr>
          </a:p>
        </p:txBody>
      </p:sp>
      <p:sp>
        <p:nvSpPr>
          <p:cNvPr id="70" name="Google Shape;70;p15"/>
          <p:cNvSpPr txBox="1"/>
          <p:nvPr>
            <p:ph idx="1" type="body"/>
          </p:nvPr>
        </p:nvSpPr>
        <p:spPr>
          <a:xfrm>
            <a:off x="116700" y="636725"/>
            <a:ext cx="5721600" cy="433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ja">
                <a:latin typeface="HiraMaruPro-W4"/>
                <a:ea typeface="HiraMaruPro-W4"/>
                <a:cs typeface="HiraMaruPro-W4"/>
                <a:sym typeface="HiraMaruPro-W4"/>
              </a:rPr>
              <a:t>・1996年に任天堂から発売されてた</a:t>
            </a:r>
            <a:br>
              <a:rPr lang="ja">
                <a:latin typeface="HiraMaruPro-W4"/>
                <a:ea typeface="HiraMaruPro-W4"/>
                <a:cs typeface="HiraMaruPro-W4"/>
                <a:sym typeface="HiraMaruPro-W4"/>
              </a:rPr>
            </a:br>
            <a:r>
              <a:rPr lang="ja">
                <a:latin typeface="HiraMaruPro-W4"/>
                <a:ea typeface="HiraMaruPro-W4"/>
                <a:cs typeface="HiraMaruPro-W4"/>
                <a:sym typeface="HiraMaruPro-W4"/>
              </a:rPr>
              <a:t>ポケモンと呼ばれるキャラクターを育てたり、</a:t>
            </a:r>
            <a:br>
              <a:rPr lang="ja">
                <a:latin typeface="HiraMaruPro-W4"/>
                <a:ea typeface="HiraMaruPro-W4"/>
                <a:cs typeface="HiraMaruPro-W4"/>
                <a:sym typeface="HiraMaruPro-W4"/>
              </a:rPr>
            </a:br>
            <a:r>
              <a:rPr lang="ja">
                <a:latin typeface="HiraMaruPro-W4"/>
                <a:ea typeface="HiraMaruPro-W4"/>
                <a:cs typeface="HiraMaruPro-W4"/>
                <a:sym typeface="HiraMaruPro-W4"/>
              </a:rPr>
              <a:t>戦わせたりするロールプレイングゲーム</a:t>
            </a:r>
            <a:endParaRPr>
              <a:latin typeface="HiraMaruPro-W4"/>
              <a:ea typeface="HiraMaruPro-W4"/>
              <a:cs typeface="HiraMaruPro-W4"/>
              <a:sym typeface="HiraMaruPro-W4"/>
            </a:endParaRPr>
          </a:p>
          <a:p>
            <a:pPr indent="0" lvl="0" marL="0" rtl="0" algn="l">
              <a:spcBef>
                <a:spcPts val="1200"/>
              </a:spcBef>
              <a:spcAft>
                <a:spcPts val="1200"/>
              </a:spcAft>
              <a:buNone/>
            </a:pPr>
            <a:r>
              <a:rPr lang="ja">
                <a:latin typeface="HiraMaruPro-W4"/>
                <a:ea typeface="HiraMaruPro-W4"/>
                <a:cs typeface="HiraMaruPro-W4"/>
                <a:sym typeface="HiraMaruPro-W4"/>
              </a:rPr>
              <a:t>・ポケモン（キャラクター）は全151種類</a:t>
            </a:r>
            <a:br>
              <a:rPr lang="ja">
                <a:latin typeface="HiraMaruPro-W4"/>
                <a:ea typeface="HiraMaruPro-W4"/>
                <a:cs typeface="HiraMaruPro-W4"/>
                <a:sym typeface="HiraMaruPro-W4"/>
              </a:rPr>
            </a:br>
            <a:r>
              <a:rPr lang="ja">
                <a:latin typeface="HiraMaruPro-W4"/>
                <a:ea typeface="HiraMaruPro-W4"/>
                <a:cs typeface="HiraMaruPro-W4"/>
                <a:sym typeface="HiraMaruPro-W4"/>
              </a:rPr>
              <a:t>（※第一世代のみ）</a:t>
            </a:r>
            <a:br>
              <a:rPr lang="ja">
                <a:latin typeface="HiraMaruPro-W4"/>
                <a:ea typeface="HiraMaruPro-W4"/>
                <a:cs typeface="HiraMaruPro-W4"/>
                <a:sym typeface="HiraMaruPro-W4"/>
              </a:rPr>
            </a:br>
            <a:br>
              <a:rPr lang="ja">
                <a:latin typeface="HiraMaruPro-W4"/>
                <a:ea typeface="HiraMaruPro-W4"/>
                <a:cs typeface="HiraMaruPro-W4"/>
                <a:sym typeface="HiraMaruPro-W4"/>
              </a:rPr>
            </a:br>
            <a:r>
              <a:rPr lang="ja">
                <a:latin typeface="HiraMaruPro-W4"/>
                <a:ea typeface="HiraMaruPro-W4"/>
                <a:cs typeface="HiraMaruPro-W4"/>
                <a:sym typeface="HiraMaruPro-W4"/>
              </a:rPr>
              <a:t>・ポケモンには</a:t>
            </a:r>
            <a:br>
              <a:rPr lang="ja">
                <a:latin typeface="HiraMaruPro-W4"/>
                <a:ea typeface="HiraMaruPro-W4"/>
                <a:cs typeface="HiraMaruPro-W4"/>
                <a:sym typeface="HiraMaruPro-W4"/>
              </a:rPr>
            </a:br>
            <a:r>
              <a:rPr lang="ja">
                <a:solidFill>
                  <a:srgbClr val="FF0000"/>
                </a:solidFill>
                <a:latin typeface="HiraMaruPro-W4"/>
                <a:ea typeface="HiraMaruPro-W4"/>
                <a:cs typeface="HiraMaruPro-W4"/>
                <a:sym typeface="HiraMaruPro-W4"/>
              </a:rPr>
              <a:t>名前, イラスト, No. , 分類, タイプ, 高さ, </a:t>
            </a:r>
            <a:br>
              <a:rPr lang="ja">
                <a:solidFill>
                  <a:srgbClr val="FF0000"/>
                </a:solidFill>
                <a:latin typeface="HiraMaruPro-W4"/>
                <a:ea typeface="HiraMaruPro-W4"/>
                <a:cs typeface="HiraMaruPro-W4"/>
                <a:sym typeface="HiraMaruPro-W4"/>
              </a:rPr>
            </a:br>
            <a:r>
              <a:rPr lang="ja">
                <a:solidFill>
                  <a:srgbClr val="FF0000"/>
                </a:solidFill>
                <a:latin typeface="HiraMaruPro-W4"/>
                <a:ea typeface="HiraMaruPro-W4"/>
                <a:cs typeface="HiraMaruPro-W4"/>
                <a:sym typeface="HiraMaruPro-W4"/>
              </a:rPr>
              <a:t>重さ, 特性, ずかんの記述</a:t>
            </a:r>
            <a:br>
              <a:rPr lang="ja">
                <a:solidFill>
                  <a:srgbClr val="FF0000"/>
                </a:solidFill>
                <a:latin typeface="HiraMaruPro-W4"/>
                <a:ea typeface="HiraMaruPro-W4"/>
                <a:cs typeface="HiraMaruPro-W4"/>
                <a:sym typeface="HiraMaruPro-W4"/>
              </a:rPr>
            </a:br>
            <a:r>
              <a:rPr lang="ja">
                <a:latin typeface="HiraMaruPro-W4"/>
                <a:ea typeface="HiraMaruPro-W4"/>
                <a:cs typeface="HiraMaruPro-W4"/>
                <a:sym typeface="HiraMaruPro-W4"/>
              </a:rPr>
              <a:t>などさまざまなデータがあります。</a:t>
            </a:r>
            <a:br>
              <a:rPr lang="ja">
                <a:latin typeface="HiraMaruPro-W4"/>
                <a:ea typeface="HiraMaruPro-W4"/>
                <a:cs typeface="HiraMaruPro-W4"/>
                <a:sym typeface="HiraMaruPro-W4"/>
              </a:rPr>
            </a:br>
            <a:br>
              <a:rPr lang="ja">
                <a:latin typeface="HiraMaruPro-W4"/>
                <a:ea typeface="HiraMaruPro-W4"/>
                <a:cs typeface="HiraMaruPro-W4"/>
                <a:sym typeface="HiraMaruPro-W4"/>
              </a:rPr>
            </a:br>
            <a:r>
              <a:rPr lang="ja">
                <a:latin typeface="HiraMaruPro-W4"/>
                <a:ea typeface="HiraMaruPro-W4"/>
                <a:cs typeface="HiraMaruPro-W4"/>
                <a:sym typeface="HiraMaruPro-W4"/>
              </a:rPr>
              <a:t>今回はそれら複数のデータをデータベースで管理し、</a:t>
            </a:r>
            <a:br>
              <a:rPr lang="ja">
                <a:latin typeface="HiraMaruPro-W4"/>
                <a:ea typeface="HiraMaruPro-W4"/>
                <a:cs typeface="HiraMaruPro-W4"/>
                <a:sym typeface="HiraMaruPro-W4"/>
              </a:rPr>
            </a:br>
            <a:r>
              <a:rPr lang="ja">
                <a:latin typeface="HiraMaruPro-W4"/>
                <a:ea typeface="HiraMaruPro-W4"/>
                <a:cs typeface="HiraMaruPro-W4"/>
                <a:sym typeface="HiraMaruPro-W4"/>
              </a:rPr>
              <a:t>SQL言語を使って操作していきます。</a:t>
            </a:r>
            <a:endParaRPr/>
          </a:p>
        </p:txBody>
      </p:sp>
      <p:pic>
        <p:nvPicPr>
          <p:cNvPr id="71" name="Google Shape;71;p15"/>
          <p:cNvPicPr preferRelativeResize="0"/>
          <p:nvPr/>
        </p:nvPicPr>
        <p:blipFill>
          <a:blip r:embed="rId3">
            <a:alphaModFix/>
          </a:blip>
          <a:stretch>
            <a:fillRect/>
          </a:stretch>
        </p:blipFill>
        <p:spPr>
          <a:xfrm>
            <a:off x="5917950" y="119150"/>
            <a:ext cx="3125850" cy="4905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230" name="Shape 230"/>
        <p:cNvGrpSpPr/>
        <p:nvPr/>
      </p:nvGrpSpPr>
      <p:grpSpPr>
        <a:xfrm>
          <a:off x="0" y="0"/>
          <a:ext cx="0" cy="0"/>
          <a:chOff x="0" y="0"/>
          <a:chExt cx="0" cy="0"/>
        </a:xfrm>
      </p:grpSpPr>
      <p:sp>
        <p:nvSpPr>
          <p:cNvPr id="231" name="Google Shape;231;p42"/>
          <p:cNvSpPr txBox="1"/>
          <p:nvPr>
            <p:ph idx="1" type="body"/>
          </p:nvPr>
        </p:nvSpPr>
        <p:spPr>
          <a:xfrm>
            <a:off x="76200" y="83225"/>
            <a:ext cx="9428100" cy="49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【TRY21:</a:t>
            </a:r>
            <a:r>
              <a:rPr b="1" lang="ja" sz="1866"/>
              <a:t>高さが1m, 2m, 3mのいずれかよりも低いポケモンのデータを取得する</a:t>
            </a:r>
            <a:r>
              <a:rPr b="1" lang="ja" sz="1866"/>
              <a:t>】</a:t>
            </a:r>
            <a:br>
              <a:rPr b="1" lang="ja" sz="1866"/>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height</a:t>
            </a:r>
            <a:r>
              <a:rPr lang="ja" sz="1795">
                <a:solidFill>
                  <a:schemeClr val="dk1"/>
                </a:solidFill>
              </a:rPr>
              <a:t> </a:t>
            </a:r>
            <a:r>
              <a:rPr lang="ja" sz="1795">
                <a:solidFill>
                  <a:srgbClr val="0000FF"/>
                </a:solidFill>
              </a:rPr>
              <a:t>ANY</a:t>
            </a:r>
            <a:r>
              <a:rPr lang="ja" sz="1795">
                <a:solidFill>
                  <a:schemeClr val="dk1"/>
                </a:solidFill>
              </a:rPr>
              <a:t> (</a:t>
            </a:r>
            <a:r>
              <a:rPr lang="ja" sz="1866">
                <a:solidFill>
                  <a:schemeClr val="dk1"/>
                </a:solidFill>
              </a:rPr>
              <a:t>1, 2, 3</a:t>
            </a:r>
            <a:r>
              <a:rPr lang="ja" sz="1795">
                <a:solidFill>
                  <a:schemeClr val="dk1"/>
                </a:solidFill>
              </a:rPr>
              <a:t>);</a:t>
            </a:r>
            <a:br>
              <a:rPr lang="ja" sz="1795">
                <a:solidFill>
                  <a:schemeClr val="dk1"/>
                </a:solidFill>
              </a:rPr>
            </a:br>
            <a:br>
              <a:rPr lang="ja" sz="1795">
                <a:solidFill>
                  <a:schemeClr val="dk1"/>
                </a:solidFill>
              </a:rPr>
            </a:br>
            <a:br>
              <a:rPr lang="ja" sz="1795">
                <a:solidFill>
                  <a:schemeClr val="dk1"/>
                </a:solidFill>
              </a:rPr>
            </a:br>
            <a:r>
              <a:rPr b="1" lang="ja" sz="1866"/>
              <a:t>【TRY22:</a:t>
            </a:r>
            <a:r>
              <a:rPr b="1" lang="ja" sz="1866"/>
              <a:t>重さが10kg, 100kg, 200kg全てよりも軽いポケモンのデータを取得する</a:t>
            </a:r>
            <a:r>
              <a:rPr b="1" lang="ja" sz="1866"/>
              <a:t>】</a:t>
            </a:r>
            <a:br>
              <a:rPr lang="ja" sz="1795">
                <a:solidFill>
                  <a:schemeClr val="dk1"/>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weight</a:t>
            </a:r>
            <a:r>
              <a:rPr lang="ja" sz="1795">
                <a:solidFill>
                  <a:schemeClr val="dk1"/>
                </a:solidFill>
              </a:rPr>
              <a:t> </a:t>
            </a:r>
            <a:r>
              <a:rPr lang="ja" sz="1795">
                <a:solidFill>
                  <a:srgbClr val="0000FF"/>
                </a:solidFill>
              </a:rPr>
              <a:t>ALL</a:t>
            </a:r>
            <a:r>
              <a:rPr lang="ja" sz="1795">
                <a:solidFill>
                  <a:schemeClr val="dk1"/>
                </a:solidFill>
              </a:rPr>
              <a:t> (</a:t>
            </a:r>
            <a:r>
              <a:rPr lang="ja" sz="1866">
                <a:solidFill>
                  <a:schemeClr val="dk1"/>
                </a:solidFill>
              </a:rPr>
              <a:t>10, 100, 200</a:t>
            </a:r>
            <a:r>
              <a:rPr lang="ja" sz="1795">
                <a:solidFill>
                  <a:schemeClr val="dk1"/>
                </a:solidFill>
              </a:rPr>
              <a:t>); </a:t>
            </a:r>
            <a:br>
              <a:rPr lang="ja" sz="1795">
                <a:solidFill>
                  <a:srgbClr val="000000"/>
                </a:solidFill>
              </a:rPr>
            </a:br>
            <a:endParaRPr sz="179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ポケモンの値リストのを含むデータを取得しよう</a:t>
            </a:r>
            <a:endParaRPr>
              <a:solidFill>
                <a:srgbClr val="0000FF"/>
              </a:solidFill>
              <a:latin typeface="HiraMaruPro-W4"/>
              <a:ea typeface="HiraMaruPro-W4"/>
              <a:cs typeface="HiraMaruPro-W4"/>
              <a:sym typeface="HiraMaruPro-W4"/>
            </a:endParaRPr>
          </a:p>
          <a:p>
            <a:pPr indent="0" lvl="0" marL="0" rtl="0" algn="l">
              <a:spcBef>
                <a:spcPts val="0"/>
              </a:spcBef>
              <a:spcAft>
                <a:spcPts val="0"/>
              </a:spcAft>
              <a:buNone/>
            </a:pPr>
            <a:r>
              <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237" name="Google Shape;237;p43"/>
          <p:cNvSpPr txBox="1"/>
          <p:nvPr>
            <p:ph idx="1" type="body"/>
          </p:nvPr>
        </p:nvSpPr>
        <p:spPr>
          <a:xfrm>
            <a:off x="76200" y="6952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a:t>
            </a:r>
            <a:r>
              <a:rPr b="1" lang="ja" sz="1866">
                <a:solidFill>
                  <a:schemeClr val="dk1"/>
                </a:solidFill>
              </a:rPr>
              <a:t>カラムが値1,値2, 値3...を含むレコードのみを検索する</a:t>
            </a:r>
            <a:br>
              <a:rPr b="1" lang="ja" sz="1866"/>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IN </a:t>
            </a:r>
            <a:r>
              <a:rPr lang="ja" sz="1795">
                <a:solidFill>
                  <a:schemeClr val="dk1"/>
                </a:solidFill>
              </a:rPr>
              <a:t>(</a:t>
            </a:r>
            <a:r>
              <a:rPr lang="ja" sz="1866">
                <a:solidFill>
                  <a:schemeClr val="dk1"/>
                </a:solidFill>
              </a:rPr>
              <a:t>値1, 値2, 値3...</a:t>
            </a:r>
            <a:r>
              <a:rPr lang="ja" sz="1795">
                <a:solidFill>
                  <a:schemeClr val="dk1"/>
                </a:solidFill>
              </a:rPr>
              <a:t>)</a:t>
            </a:r>
            <a:r>
              <a:rPr lang="ja" sz="1866">
                <a:solidFill>
                  <a:schemeClr val="dk1"/>
                </a:solidFill>
              </a:rPr>
              <a:t>'</a:t>
            </a:r>
            <a:r>
              <a:rPr lang="ja" sz="1795">
                <a:solidFill>
                  <a:schemeClr val="dk1"/>
                </a:solidFill>
              </a:rPr>
              <a:t>;  </a:t>
            </a:r>
            <a:br>
              <a:rPr lang="ja" sz="1795">
                <a:solidFill>
                  <a:schemeClr val="dk1"/>
                </a:solidFill>
              </a:rPr>
            </a:br>
            <a:br>
              <a:rPr lang="ja" sz="1795">
                <a:solidFill>
                  <a:schemeClr val="dk1"/>
                </a:solidFill>
              </a:rPr>
            </a:br>
            <a:br>
              <a:rPr lang="ja" sz="1795">
                <a:solidFill>
                  <a:schemeClr val="dk1"/>
                </a:solidFill>
              </a:rPr>
            </a:br>
            <a:r>
              <a:rPr b="1" lang="ja" sz="1866"/>
              <a:t>■</a:t>
            </a:r>
            <a:r>
              <a:rPr b="1" lang="ja" sz="1866">
                <a:solidFill>
                  <a:schemeClr val="dk1"/>
                </a:solidFill>
              </a:rPr>
              <a:t>カラムが値1,値2, 値3...を含まないレコードのみを検索する</a:t>
            </a:r>
            <a:br>
              <a:rPr lang="ja" sz="1795">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WHERE </a:t>
            </a:r>
            <a:r>
              <a:rPr lang="ja" sz="1795">
                <a:solidFill>
                  <a:schemeClr val="dk1"/>
                </a:solidFill>
              </a:rPr>
              <a:t>カラム名</a:t>
            </a:r>
            <a:r>
              <a:rPr lang="ja" sz="1795">
                <a:solidFill>
                  <a:srgbClr val="0000FF"/>
                </a:solidFill>
              </a:rPr>
              <a:t> NOT IN</a:t>
            </a:r>
            <a:r>
              <a:rPr lang="ja" sz="1795">
                <a:solidFill>
                  <a:schemeClr val="dk1"/>
                </a:solidFill>
              </a:rPr>
              <a:t> (</a:t>
            </a:r>
            <a:r>
              <a:rPr lang="ja" sz="1866">
                <a:solidFill>
                  <a:schemeClr val="dk1"/>
                </a:solidFill>
              </a:rPr>
              <a:t>値1, 値2, 値3...</a:t>
            </a:r>
            <a:r>
              <a:rPr lang="ja" sz="1795">
                <a:solidFill>
                  <a:schemeClr val="dk1"/>
                </a:solidFill>
              </a:rPr>
              <a:t>)</a:t>
            </a:r>
            <a:r>
              <a:rPr lang="ja" sz="1866">
                <a:solidFill>
                  <a:schemeClr val="dk1"/>
                </a:solidFill>
              </a:rPr>
              <a:t>'</a:t>
            </a:r>
            <a:r>
              <a:rPr lang="ja" sz="1795">
                <a:solidFill>
                  <a:schemeClr val="dk1"/>
                </a:solidFill>
              </a:rPr>
              <a:t>;   </a:t>
            </a:r>
            <a:br>
              <a:rPr lang="ja" sz="1795">
                <a:solidFill>
                  <a:srgbClr val="000000"/>
                </a:solidFill>
              </a:rPr>
            </a:br>
            <a:br>
              <a:rPr lang="ja" sz="1795">
                <a:solidFill>
                  <a:srgbClr val="000000"/>
                </a:solidFill>
              </a:rPr>
            </a:br>
            <a:br>
              <a:rPr lang="ja" sz="1795">
                <a:solidFill>
                  <a:srgbClr val="000000"/>
                </a:solidFill>
              </a:rPr>
            </a:br>
            <a:br>
              <a:rPr lang="ja" sz="1795">
                <a:solidFill>
                  <a:srgbClr val="000000"/>
                </a:solidFill>
              </a:rPr>
            </a:br>
            <a:endParaRPr sz="179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41" name="Shape 241"/>
        <p:cNvGrpSpPr/>
        <p:nvPr/>
      </p:nvGrpSpPr>
      <p:grpSpPr>
        <a:xfrm>
          <a:off x="0" y="0"/>
          <a:ext cx="0" cy="0"/>
          <a:chOff x="0" y="0"/>
          <a:chExt cx="0" cy="0"/>
        </a:xfrm>
      </p:grpSpPr>
      <p:sp>
        <p:nvSpPr>
          <p:cNvPr id="242" name="Google Shape;242;p44"/>
          <p:cNvSpPr txBox="1"/>
          <p:nvPr>
            <p:ph idx="1" type="body"/>
          </p:nvPr>
        </p:nvSpPr>
        <p:spPr>
          <a:xfrm>
            <a:off x="76200" y="83225"/>
            <a:ext cx="9428100" cy="49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【TRY19:type_1がみず、ほのお、くさのポケモンのデータを取得する。】</a:t>
            </a:r>
            <a:br>
              <a:rPr b="1" lang="ja" sz="1866"/>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type_1 </a:t>
            </a:r>
            <a:r>
              <a:rPr lang="ja" sz="1795">
                <a:solidFill>
                  <a:srgbClr val="0000FF"/>
                </a:solidFill>
              </a:rPr>
              <a:t>IN</a:t>
            </a:r>
            <a:r>
              <a:rPr lang="ja" sz="1795">
                <a:solidFill>
                  <a:schemeClr val="dk1"/>
                </a:solidFill>
              </a:rPr>
              <a:t> (</a:t>
            </a:r>
            <a:r>
              <a:rPr lang="ja" sz="1866">
                <a:solidFill>
                  <a:schemeClr val="dk1"/>
                </a:solidFill>
              </a:rPr>
              <a:t>'みず', 'ほのお', 'くさ'</a:t>
            </a:r>
            <a:r>
              <a:rPr lang="ja" sz="1795">
                <a:solidFill>
                  <a:schemeClr val="dk1"/>
                </a:solidFill>
              </a:rPr>
              <a:t>);  </a:t>
            </a:r>
            <a:br>
              <a:rPr lang="ja" sz="1795">
                <a:solidFill>
                  <a:schemeClr val="dk1"/>
                </a:solidFill>
              </a:rPr>
            </a:br>
            <a:br>
              <a:rPr lang="ja" sz="1795">
                <a:solidFill>
                  <a:schemeClr val="dk1"/>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type_1 </a:t>
            </a:r>
            <a:r>
              <a:rPr lang="ja" sz="1795">
                <a:solidFill>
                  <a:srgbClr val="0000FF"/>
                </a:solidFill>
              </a:rPr>
              <a:t>=</a:t>
            </a:r>
            <a:r>
              <a:rPr lang="ja" sz="1795">
                <a:solidFill>
                  <a:schemeClr val="dk1"/>
                </a:solidFill>
              </a:rPr>
              <a:t> </a:t>
            </a:r>
            <a:r>
              <a:rPr lang="ja" sz="1866">
                <a:solidFill>
                  <a:schemeClr val="dk1"/>
                </a:solidFill>
              </a:rPr>
              <a:t>'みず' </a:t>
            </a:r>
            <a:r>
              <a:rPr lang="ja" sz="1866">
                <a:solidFill>
                  <a:srgbClr val="0000FF"/>
                </a:solidFill>
              </a:rPr>
              <a:t>OR</a:t>
            </a:r>
            <a:r>
              <a:rPr lang="ja" sz="1866">
                <a:solidFill>
                  <a:schemeClr val="dk1"/>
                </a:solidFill>
              </a:rPr>
              <a:t> type_1 = 'ほのお' </a:t>
            </a:r>
            <a:r>
              <a:rPr lang="ja" sz="1866">
                <a:solidFill>
                  <a:srgbClr val="0000FF"/>
                </a:solidFill>
              </a:rPr>
              <a:t>OR</a:t>
            </a:r>
            <a:r>
              <a:rPr lang="ja" sz="1866">
                <a:solidFill>
                  <a:schemeClr val="dk1"/>
                </a:solidFill>
              </a:rPr>
              <a:t> type_1 = 'くさ'</a:t>
            </a:r>
            <a:r>
              <a:rPr lang="ja" sz="1795">
                <a:solidFill>
                  <a:schemeClr val="dk1"/>
                </a:solidFill>
              </a:rPr>
              <a:t>;  </a:t>
            </a:r>
            <a:br>
              <a:rPr lang="ja" sz="1795">
                <a:solidFill>
                  <a:schemeClr val="dk1"/>
                </a:solidFill>
              </a:rPr>
            </a:br>
            <a:br>
              <a:rPr lang="ja" sz="1795">
                <a:solidFill>
                  <a:schemeClr val="dk1"/>
                </a:solidFill>
              </a:rPr>
            </a:br>
            <a:r>
              <a:rPr b="1" lang="ja" sz="1866"/>
              <a:t>【TRY20:type_1がみず、ほのお、くさのポケモン以外のデータを取得する。】</a:t>
            </a:r>
            <a:br>
              <a:rPr lang="ja" sz="1795">
                <a:solidFill>
                  <a:schemeClr val="dk1"/>
                </a:solidFill>
              </a:rPr>
            </a:br>
            <a:r>
              <a:rPr lang="ja" sz="1795">
                <a:solidFill>
                  <a:srgbClr val="0000FF"/>
                </a:solidFill>
              </a:rPr>
              <a:t>SELECT </a:t>
            </a:r>
            <a:r>
              <a:rPr lang="ja" sz="1795">
                <a:solidFill>
                  <a:schemeClr val="dk1"/>
                </a:solidFill>
              </a:rPr>
              <a:t>*</a:t>
            </a:r>
            <a:br>
              <a:rPr lang="ja" sz="1795"/>
            </a:br>
            <a:r>
              <a:rPr lang="ja" sz="1795"/>
              <a:t>    </a:t>
            </a:r>
            <a:r>
              <a:rPr lang="ja" sz="1795">
                <a:solidFill>
                  <a:srgbClr val="0000FF"/>
                </a:solidFill>
              </a:rPr>
              <a:t>FROM </a:t>
            </a:r>
            <a:r>
              <a:rPr lang="ja" sz="1795">
                <a:solidFill>
                  <a:schemeClr val="dk1"/>
                </a:solidFill>
              </a:rPr>
              <a:t>pokemon_1</a:t>
            </a:r>
            <a:br>
              <a:rPr lang="ja" sz="1795"/>
            </a:br>
            <a:r>
              <a:rPr lang="ja" sz="1795"/>
              <a:t> </a:t>
            </a:r>
            <a:r>
              <a:rPr lang="ja" sz="1795">
                <a:solidFill>
                  <a:srgbClr val="0000FF"/>
                </a:solidFill>
              </a:rPr>
              <a:t>WHERE </a:t>
            </a:r>
            <a:r>
              <a:rPr lang="ja" sz="1795">
                <a:solidFill>
                  <a:schemeClr val="dk1"/>
                </a:solidFill>
              </a:rPr>
              <a:t>type_1 </a:t>
            </a:r>
            <a:r>
              <a:rPr lang="ja" sz="1795">
                <a:solidFill>
                  <a:srgbClr val="0000FF"/>
                </a:solidFill>
              </a:rPr>
              <a:t>NOT</a:t>
            </a:r>
            <a:r>
              <a:rPr lang="ja" sz="1795">
                <a:solidFill>
                  <a:schemeClr val="dk1"/>
                </a:solidFill>
              </a:rPr>
              <a:t> </a:t>
            </a:r>
            <a:r>
              <a:rPr lang="ja" sz="1795">
                <a:solidFill>
                  <a:srgbClr val="0000FF"/>
                </a:solidFill>
              </a:rPr>
              <a:t>IN</a:t>
            </a:r>
            <a:r>
              <a:rPr lang="ja" sz="1795">
                <a:solidFill>
                  <a:schemeClr val="dk1"/>
                </a:solidFill>
              </a:rPr>
              <a:t> (</a:t>
            </a:r>
            <a:r>
              <a:rPr lang="ja" sz="1866">
                <a:solidFill>
                  <a:schemeClr val="dk1"/>
                </a:solidFill>
              </a:rPr>
              <a:t>'みず', 'ほのお', 'くさ'</a:t>
            </a:r>
            <a:r>
              <a:rPr lang="ja" sz="1795">
                <a:solidFill>
                  <a:schemeClr val="dk1"/>
                </a:solidFill>
              </a:rPr>
              <a:t>);   </a:t>
            </a:r>
            <a:br>
              <a:rPr lang="ja" sz="1795">
                <a:solidFill>
                  <a:schemeClr val="dk1"/>
                </a:solidFill>
              </a:rPr>
            </a:br>
            <a:br>
              <a:rPr lang="ja" sz="1795">
                <a:solidFill>
                  <a:srgbClr val="000000"/>
                </a:solidFill>
              </a:rPr>
            </a:br>
            <a:r>
              <a:rPr lang="ja" sz="1795">
                <a:solidFill>
                  <a:srgbClr val="0000FF"/>
                </a:solidFill>
              </a:rPr>
              <a:t>SELECT</a:t>
            </a:r>
            <a:r>
              <a:rPr lang="ja" sz="1795">
                <a:solidFill>
                  <a:srgbClr val="000000"/>
                </a:solidFill>
              </a:rPr>
              <a:t> *</a:t>
            </a:r>
            <a:br>
              <a:rPr lang="ja" sz="1795">
                <a:solidFill>
                  <a:srgbClr val="000000"/>
                </a:solidFill>
              </a:rPr>
            </a:br>
            <a:r>
              <a:rPr lang="ja" sz="1795">
                <a:solidFill>
                  <a:srgbClr val="000000"/>
                </a:solidFill>
              </a:rPr>
              <a:t>   </a:t>
            </a:r>
            <a:r>
              <a:rPr lang="ja" sz="1795">
                <a:solidFill>
                  <a:srgbClr val="0000FF"/>
                </a:solidFill>
              </a:rPr>
              <a:t>FROM</a:t>
            </a:r>
            <a:r>
              <a:rPr lang="ja" sz="1795">
                <a:solidFill>
                  <a:srgbClr val="000000"/>
                </a:solidFill>
              </a:rPr>
              <a:t> pokemon_1</a:t>
            </a:r>
            <a:br>
              <a:rPr lang="ja" sz="1795">
                <a:solidFill>
                  <a:srgbClr val="000000"/>
                </a:solidFill>
              </a:rPr>
            </a:br>
            <a:r>
              <a:rPr lang="ja" sz="1795">
                <a:solidFill>
                  <a:srgbClr val="0000FF"/>
                </a:solidFill>
              </a:rPr>
              <a:t>WHERE NOT</a:t>
            </a:r>
            <a:r>
              <a:rPr lang="ja" sz="1795">
                <a:solidFill>
                  <a:srgbClr val="000000"/>
                </a:solidFill>
              </a:rPr>
              <a:t> type_1 = 'みず' </a:t>
            </a:r>
            <a:r>
              <a:rPr lang="ja" sz="1795">
                <a:solidFill>
                  <a:srgbClr val="0000FF"/>
                </a:solidFill>
              </a:rPr>
              <a:t>XOR</a:t>
            </a:r>
            <a:r>
              <a:rPr lang="ja" sz="1795">
                <a:solidFill>
                  <a:srgbClr val="000000"/>
                </a:solidFill>
              </a:rPr>
              <a:t> type_1 = 'くさ' </a:t>
            </a:r>
            <a:r>
              <a:rPr lang="ja" sz="1795">
                <a:solidFill>
                  <a:srgbClr val="0000FF"/>
                </a:solidFill>
              </a:rPr>
              <a:t>XOR</a:t>
            </a:r>
            <a:r>
              <a:rPr lang="ja" sz="1795">
                <a:solidFill>
                  <a:srgbClr val="000000"/>
                </a:solidFill>
              </a:rPr>
              <a:t> type_1 = 'ほのお';  </a:t>
            </a:r>
            <a:br>
              <a:rPr lang="ja" sz="1795">
                <a:solidFill>
                  <a:srgbClr val="000000"/>
                </a:solidFill>
              </a:rPr>
            </a:br>
            <a:endParaRPr sz="179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a:t>
            </a:r>
            <a:r>
              <a:rPr lang="ja">
                <a:solidFill>
                  <a:srgbClr val="0000FF"/>
                </a:solidFill>
                <a:latin typeface="HiraMaruPro-W4"/>
                <a:ea typeface="HiraMaruPro-W4"/>
                <a:cs typeface="HiraMaruPro-W4"/>
                <a:sym typeface="HiraMaruPro-W4"/>
              </a:rPr>
              <a:t>タイプ一覧を取得して結果を並べ替えよう</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248" name="Google Shape;248;p45"/>
          <p:cNvSpPr txBox="1"/>
          <p:nvPr>
            <p:ph idx="1" type="body"/>
          </p:nvPr>
        </p:nvSpPr>
        <p:spPr>
          <a:xfrm>
            <a:off x="76200" y="6952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a:t>
            </a:r>
            <a:r>
              <a:rPr b="1" lang="ja" sz="1866">
                <a:solidFill>
                  <a:schemeClr val="dk1"/>
                </a:solidFill>
              </a:rPr>
              <a:t>値の重複を除外する</a:t>
            </a:r>
            <a:br>
              <a:rPr b="1" lang="ja" sz="1866">
                <a:solidFill>
                  <a:schemeClr val="dk1"/>
                </a:solidFill>
              </a:rPr>
            </a:br>
            <a:r>
              <a:rPr lang="ja" sz="1795">
                <a:solidFill>
                  <a:srgbClr val="0000FF"/>
                </a:solidFill>
              </a:rPr>
              <a:t>SELECT ( </a:t>
            </a:r>
            <a:r>
              <a:rPr lang="ja" sz="1795">
                <a:solidFill>
                  <a:srgbClr val="0000FF"/>
                </a:solidFill>
              </a:rPr>
              <a:t>DISTINCT )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r>
              <a:rPr lang="ja" sz="1866">
                <a:solidFill>
                  <a:schemeClr val="dk1"/>
                </a:solidFill>
              </a:rPr>
              <a:t>'</a:t>
            </a:r>
            <a:r>
              <a:rPr lang="ja" sz="1795">
                <a:solidFill>
                  <a:schemeClr val="dk1"/>
                </a:solidFill>
              </a:rPr>
              <a:t>;  </a:t>
            </a:r>
            <a:br>
              <a:rPr lang="ja" sz="1795">
                <a:solidFill>
                  <a:schemeClr val="dk1"/>
                </a:solidFill>
              </a:rPr>
            </a:br>
            <a:br>
              <a:rPr lang="ja" sz="1795">
                <a:solidFill>
                  <a:schemeClr val="dk1"/>
                </a:solidFill>
              </a:rPr>
            </a:br>
            <a:br>
              <a:rPr lang="ja" sz="1795">
                <a:solidFill>
                  <a:schemeClr val="dk1"/>
                </a:solidFill>
              </a:rPr>
            </a:br>
            <a:r>
              <a:rPr b="1" lang="ja" sz="1866"/>
              <a:t>■</a:t>
            </a:r>
            <a:r>
              <a:rPr b="1" lang="ja" sz="1866">
                <a:solidFill>
                  <a:schemeClr val="dk1"/>
                </a:solidFill>
              </a:rPr>
              <a:t>検索結果を並べ替える</a:t>
            </a:r>
            <a:br>
              <a:rPr b="1" lang="ja" sz="1866">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t> </a:t>
            </a:r>
            <a:r>
              <a:rPr lang="ja" sz="1795">
                <a:solidFill>
                  <a:srgbClr val="0000FF"/>
                </a:solidFill>
              </a:rPr>
              <a:t>ORDER BY カラム名 並び順</a:t>
            </a:r>
            <a:r>
              <a:rPr lang="ja" sz="1795">
                <a:solidFill>
                  <a:schemeClr val="dk1"/>
                </a:solidFill>
              </a:rPr>
              <a:t>;</a:t>
            </a:r>
            <a:br>
              <a:rPr lang="ja" sz="1795">
                <a:solidFill>
                  <a:schemeClr val="dk1"/>
                </a:solidFill>
              </a:rPr>
            </a:br>
            <a:br>
              <a:rPr lang="ja" sz="1795">
                <a:solidFill>
                  <a:schemeClr val="dk1"/>
                </a:solidFill>
              </a:rPr>
            </a:br>
            <a:r>
              <a:rPr lang="ja" sz="1795">
                <a:solidFill>
                  <a:schemeClr val="dk1"/>
                </a:solidFill>
              </a:rPr>
              <a:t>※</a:t>
            </a:r>
            <a:r>
              <a:rPr lang="ja" sz="1795">
                <a:solidFill>
                  <a:schemeClr val="dk1"/>
                </a:solidFill>
              </a:rPr>
              <a:t>並び順の種類</a:t>
            </a:r>
            <a:br>
              <a:rPr lang="ja" sz="1795">
                <a:solidFill>
                  <a:schemeClr val="dk1"/>
                </a:solidFill>
              </a:rPr>
            </a:br>
            <a:r>
              <a:rPr lang="ja" sz="1795">
                <a:solidFill>
                  <a:schemeClr val="dk1"/>
                </a:solidFill>
              </a:rPr>
              <a:t>ASC：昇順　DESC：降順</a:t>
            </a:r>
            <a:r>
              <a:rPr lang="ja" sz="1795">
                <a:solidFill>
                  <a:schemeClr val="dk1"/>
                </a:solidFill>
              </a:rPr>
              <a:t>   </a:t>
            </a:r>
            <a:br>
              <a:rPr lang="ja" sz="1795">
                <a:solidFill>
                  <a:srgbClr val="000000"/>
                </a:solidFill>
              </a:rPr>
            </a:br>
            <a:br>
              <a:rPr lang="ja" sz="1795">
                <a:solidFill>
                  <a:srgbClr val="000000"/>
                </a:solidFill>
              </a:rPr>
            </a:br>
            <a:br>
              <a:rPr lang="ja" sz="1795">
                <a:solidFill>
                  <a:srgbClr val="000000"/>
                </a:solidFill>
              </a:rPr>
            </a:br>
            <a:br>
              <a:rPr lang="ja" sz="1795">
                <a:solidFill>
                  <a:srgbClr val="000000"/>
                </a:solidFill>
              </a:rPr>
            </a:br>
            <a:endParaRPr sz="179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52" name="Shape 252"/>
        <p:cNvGrpSpPr/>
        <p:nvPr/>
      </p:nvGrpSpPr>
      <p:grpSpPr>
        <a:xfrm>
          <a:off x="0" y="0"/>
          <a:ext cx="0" cy="0"/>
          <a:chOff x="0" y="0"/>
          <a:chExt cx="0" cy="0"/>
        </a:xfrm>
      </p:grpSpPr>
      <p:sp>
        <p:nvSpPr>
          <p:cNvPr id="253" name="Google Shape;253;p46"/>
          <p:cNvSpPr txBox="1"/>
          <p:nvPr>
            <p:ph idx="1" type="body"/>
          </p:nvPr>
        </p:nvSpPr>
        <p:spPr>
          <a:xfrm>
            <a:off x="76200" y="83225"/>
            <a:ext cx="9428100" cy="49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866"/>
              <a:t>【TRY21:</a:t>
            </a:r>
            <a:r>
              <a:rPr b="1" lang="ja" sz="1866"/>
              <a:t>ポケモンのtype_1から一覧を重複なく取得する。</a:t>
            </a:r>
            <a:r>
              <a:rPr b="1" lang="ja" sz="1866"/>
              <a:t>】</a:t>
            </a:r>
            <a:br>
              <a:rPr b="1" lang="ja" sz="1866"/>
            </a:br>
            <a:r>
              <a:rPr lang="ja" sz="1795">
                <a:solidFill>
                  <a:srgbClr val="0000FF"/>
                </a:solidFill>
              </a:rPr>
              <a:t>SELECT DISTINCT </a:t>
            </a:r>
            <a:r>
              <a:rPr lang="ja" sz="1795">
                <a:solidFill>
                  <a:schemeClr val="dk1"/>
                </a:solidFill>
              </a:rPr>
              <a:t>type_1</a:t>
            </a:r>
            <a:br>
              <a:rPr lang="ja" sz="1795"/>
            </a:br>
            <a:r>
              <a:rPr lang="ja" sz="1795"/>
              <a:t>    </a:t>
            </a:r>
            <a:r>
              <a:rPr lang="ja" sz="1795">
                <a:solidFill>
                  <a:srgbClr val="0000FF"/>
                </a:solidFill>
              </a:rPr>
              <a:t>FROM </a:t>
            </a:r>
            <a:r>
              <a:rPr lang="ja" sz="1795">
                <a:solidFill>
                  <a:schemeClr val="dk1"/>
                </a:solidFill>
              </a:rPr>
              <a:t>pokemon_1;  </a:t>
            </a:r>
            <a:br>
              <a:rPr lang="ja" sz="1795">
                <a:solidFill>
                  <a:schemeClr val="dk1"/>
                </a:solidFill>
              </a:rPr>
            </a:br>
            <a:br>
              <a:rPr lang="ja" sz="1795">
                <a:solidFill>
                  <a:schemeClr val="dk1"/>
                </a:solidFill>
              </a:rPr>
            </a:br>
            <a:r>
              <a:rPr b="1" lang="ja" sz="1866"/>
              <a:t>【TRY22:TRY21の取得データを昇順（アイウエオ順）に並び替える。】</a:t>
            </a:r>
            <a:br>
              <a:rPr b="1" lang="ja" sz="1866"/>
            </a:br>
            <a:r>
              <a:rPr lang="ja" sz="1795">
                <a:solidFill>
                  <a:srgbClr val="0000FF"/>
                </a:solidFill>
              </a:rPr>
              <a:t>SELECT DISTINCT </a:t>
            </a:r>
            <a:r>
              <a:rPr lang="ja" sz="1795">
                <a:solidFill>
                  <a:schemeClr val="dk1"/>
                </a:solidFill>
              </a:rPr>
              <a:t>type_1</a:t>
            </a:r>
            <a:br>
              <a:rPr lang="ja" sz="1795"/>
            </a:br>
            <a:r>
              <a:rPr lang="ja" sz="1795"/>
              <a:t>    </a:t>
            </a:r>
            <a:r>
              <a:rPr lang="ja" sz="1795">
                <a:solidFill>
                  <a:srgbClr val="0000FF"/>
                </a:solidFill>
              </a:rPr>
              <a:t>FROM </a:t>
            </a:r>
            <a:r>
              <a:rPr lang="ja" sz="1795">
                <a:solidFill>
                  <a:schemeClr val="dk1"/>
                </a:solidFill>
              </a:rPr>
              <a:t>pokemon_1</a:t>
            </a:r>
            <a:br>
              <a:rPr lang="ja" sz="1795">
                <a:solidFill>
                  <a:schemeClr val="dk1"/>
                </a:solidFill>
              </a:rPr>
            </a:br>
            <a:r>
              <a:rPr lang="ja" sz="1795">
                <a:solidFill>
                  <a:srgbClr val="0000FF"/>
                </a:solidFill>
              </a:rPr>
              <a:t>ORDER BY</a:t>
            </a:r>
            <a:r>
              <a:rPr lang="ja" sz="1795">
                <a:solidFill>
                  <a:schemeClr val="dk1"/>
                </a:solidFill>
              </a:rPr>
              <a:t> type_1 ASC;  </a:t>
            </a:r>
            <a:br>
              <a:rPr lang="ja" sz="1795">
                <a:solidFill>
                  <a:srgbClr val="000000"/>
                </a:solidFill>
              </a:rPr>
            </a:br>
            <a:br>
              <a:rPr lang="ja" sz="1795">
                <a:solidFill>
                  <a:srgbClr val="000000"/>
                </a:solidFill>
              </a:rPr>
            </a:br>
            <a:r>
              <a:rPr lang="ja" sz="1795">
                <a:solidFill>
                  <a:srgbClr val="000000"/>
                </a:solidFill>
              </a:rPr>
              <a:t>/*＜</a:t>
            </a:r>
            <a:r>
              <a:rPr lang="ja" sz="1795">
                <a:solidFill>
                  <a:srgbClr val="000000"/>
                </a:solidFill>
              </a:rPr>
              <a:t>コラム＞</a:t>
            </a:r>
            <a:br>
              <a:rPr lang="ja" sz="1795">
                <a:solidFill>
                  <a:srgbClr val="000000"/>
                </a:solidFill>
              </a:rPr>
            </a:br>
            <a:r>
              <a:rPr lang="ja" sz="1795">
                <a:solidFill>
                  <a:srgbClr val="000000"/>
                </a:solidFill>
              </a:rPr>
              <a:t>カラム順番を表した番号（列番号）で指定することも可能</a:t>
            </a:r>
            <a:br>
              <a:rPr lang="ja" sz="1795">
                <a:solidFill>
                  <a:srgbClr val="000000"/>
                </a:solidFill>
              </a:rPr>
            </a:br>
            <a:r>
              <a:rPr lang="ja" sz="1795">
                <a:solidFill>
                  <a:srgbClr val="000000"/>
                </a:solidFill>
              </a:rPr>
              <a:t>カラムの順番が変わると取得されるカラムも変わるので非推奨かつ使いづらい</a:t>
            </a:r>
            <a:br>
              <a:rPr lang="ja" sz="1795">
                <a:solidFill>
                  <a:srgbClr val="000000"/>
                </a:solidFill>
              </a:rPr>
            </a:br>
            <a:r>
              <a:rPr lang="ja" sz="1795">
                <a:solidFill>
                  <a:schemeClr val="dk1"/>
                </a:solidFill>
              </a:rPr>
              <a:t>|1 |     2     |    3   |         4         |    5     |     6    |    7    |    8    |          9          |       10        |</a:t>
            </a:r>
            <a:br>
              <a:rPr lang="ja" sz="1795">
                <a:solidFill>
                  <a:srgbClr val="000000"/>
                </a:solidFill>
              </a:rPr>
            </a:br>
            <a:r>
              <a:rPr lang="ja" sz="1795">
                <a:solidFill>
                  <a:schemeClr val="dk1"/>
                </a:solidFill>
              </a:rPr>
              <a:t>|</a:t>
            </a:r>
            <a:r>
              <a:rPr lang="ja" sz="1795">
                <a:solidFill>
                  <a:srgbClr val="000000"/>
                </a:solidFill>
              </a:rPr>
              <a:t>id|number</a:t>
            </a:r>
            <a:r>
              <a:rPr lang="ja" sz="1795">
                <a:solidFill>
                  <a:schemeClr val="dk1"/>
                </a:solidFill>
              </a:rPr>
              <a:t>|</a:t>
            </a:r>
            <a:r>
              <a:rPr lang="ja" sz="1795">
                <a:solidFill>
                  <a:srgbClr val="000000"/>
                </a:solidFill>
              </a:rPr>
              <a:t>name</a:t>
            </a:r>
            <a:r>
              <a:rPr lang="ja" sz="1795">
                <a:solidFill>
                  <a:schemeClr val="dk1"/>
                </a:solidFill>
              </a:rPr>
              <a:t>|</a:t>
            </a:r>
            <a:r>
              <a:rPr lang="ja" sz="1795">
                <a:solidFill>
                  <a:srgbClr val="000000"/>
                </a:solidFill>
              </a:rPr>
              <a:t>classification</a:t>
            </a:r>
            <a:r>
              <a:rPr lang="ja" sz="1795">
                <a:solidFill>
                  <a:schemeClr val="dk1"/>
                </a:solidFill>
              </a:rPr>
              <a:t>|</a:t>
            </a:r>
            <a:r>
              <a:rPr lang="ja" sz="1795">
                <a:solidFill>
                  <a:srgbClr val="000000"/>
                </a:solidFill>
              </a:rPr>
              <a:t>type_1</a:t>
            </a:r>
            <a:r>
              <a:rPr lang="ja" sz="1795">
                <a:solidFill>
                  <a:schemeClr val="dk1"/>
                </a:solidFill>
              </a:rPr>
              <a:t>|</a:t>
            </a:r>
            <a:r>
              <a:rPr lang="ja" sz="1795">
                <a:solidFill>
                  <a:srgbClr val="000000"/>
                </a:solidFill>
              </a:rPr>
              <a:t>type_2</a:t>
            </a:r>
            <a:r>
              <a:rPr lang="ja" sz="1795">
                <a:solidFill>
                  <a:schemeClr val="dk1"/>
                </a:solidFill>
              </a:rPr>
              <a:t>|</a:t>
            </a:r>
            <a:r>
              <a:rPr lang="ja" sz="1795">
                <a:solidFill>
                  <a:srgbClr val="000000"/>
                </a:solidFill>
              </a:rPr>
              <a:t>height</a:t>
            </a:r>
            <a:r>
              <a:rPr lang="ja" sz="1795">
                <a:solidFill>
                  <a:schemeClr val="dk1"/>
                </a:solidFill>
              </a:rPr>
              <a:t>|</a:t>
            </a:r>
            <a:r>
              <a:rPr lang="ja" sz="1795">
                <a:solidFill>
                  <a:srgbClr val="000000"/>
                </a:solidFill>
              </a:rPr>
              <a:t>weight</a:t>
            </a:r>
            <a:r>
              <a:rPr lang="ja" sz="1795">
                <a:solidFill>
                  <a:schemeClr val="dk1"/>
                </a:solidFill>
              </a:rPr>
              <a:t>|</a:t>
            </a:r>
            <a:r>
              <a:rPr lang="ja" sz="1795">
                <a:solidFill>
                  <a:srgbClr val="000000"/>
                </a:solidFill>
              </a:rPr>
              <a:t>Characteristic</a:t>
            </a:r>
            <a:r>
              <a:rPr lang="ja" sz="1795">
                <a:solidFill>
                  <a:schemeClr val="dk1"/>
                </a:solidFill>
              </a:rPr>
              <a:t>|</a:t>
            </a:r>
            <a:r>
              <a:rPr lang="ja" sz="1795">
                <a:solidFill>
                  <a:srgbClr val="000000"/>
                </a:solidFill>
              </a:rPr>
              <a:t>explanation</a:t>
            </a:r>
            <a:r>
              <a:rPr lang="ja" sz="1795">
                <a:solidFill>
                  <a:schemeClr val="dk1"/>
                </a:solidFill>
              </a:rPr>
              <a:t>|</a:t>
            </a:r>
            <a:endParaRPr sz="1795">
              <a:solidFill>
                <a:srgbClr val="000000"/>
              </a:solidFill>
            </a:endParaRPr>
          </a:p>
          <a:p>
            <a:pPr indent="0" lvl="0" marL="0" rtl="0" algn="l">
              <a:lnSpc>
                <a:spcPct val="95000"/>
              </a:lnSpc>
              <a:spcBef>
                <a:spcPts val="1200"/>
              </a:spcBef>
              <a:spcAft>
                <a:spcPts val="1200"/>
              </a:spcAft>
              <a:buSzPts val="852"/>
              <a:buNone/>
            </a:pPr>
            <a:r>
              <a:rPr lang="ja" sz="1795">
                <a:solidFill>
                  <a:srgbClr val="0000FF"/>
                </a:solidFill>
              </a:rPr>
              <a:t>SELECT DISTINCT </a:t>
            </a:r>
            <a:r>
              <a:rPr lang="ja" sz="1795">
                <a:solidFill>
                  <a:schemeClr val="dk1"/>
                </a:solidFill>
              </a:rPr>
              <a:t>type_1</a:t>
            </a:r>
            <a:br>
              <a:rPr lang="ja" sz="1795"/>
            </a:br>
            <a:r>
              <a:rPr lang="ja" sz="1795"/>
              <a:t>    </a:t>
            </a:r>
            <a:r>
              <a:rPr lang="ja" sz="1795">
                <a:solidFill>
                  <a:srgbClr val="0000FF"/>
                </a:solidFill>
              </a:rPr>
              <a:t>FROM </a:t>
            </a:r>
            <a:r>
              <a:rPr lang="ja" sz="1795">
                <a:solidFill>
                  <a:schemeClr val="dk1"/>
                </a:solidFill>
              </a:rPr>
              <a:t>pokemon_1</a:t>
            </a:r>
            <a:br>
              <a:rPr lang="ja" sz="1795">
                <a:solidFill>
                  <a:schemeClr val="dk1"/>
                </a:solidFill>
              </a:rPr>
            </a:br>
            <a:r>
              <a:rPr lang="ja" sz="1795">
                <a:solidFill>
                  <a:srgbClr val="0000FF"/>
                </a:solidFill>
              </a:rPr>
              <a:t>ORDER BY</a:t>
            </a:r>
            <a:r>
              <a:rPr lang="ja" sz="1795">
                <a:solidFill>
                  <a:schemeClr val="dk1"/>
                </a:solidFill>
              </a:rPr>
              <a:t> 5 ASC;　　※MySQL対応してなかった、、、 */</a:t>
            </a:r>
            <a:br>
              <a:rPr lang="ja" sz="1795">
                <a:solidFill>
                  <a:srgbClr val="000000"/>
                </a:solidFill>
              </a:rPr>
            </a:br>
            <a:endParaRPr sz="1795">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a:t>
            </a:r>
            <a:r>
              <a:rPr lang="ja">
                <a:solidFill>
                  <a:srgbClr val="0000FF"/>
                </a:solidFill>
                <a:latin typeface="HiraMaruPro-W4"/>
                <a:ea typeface="HiraMaruPro-W4"/>
                <a:cs typeface="HiraMaruPro-W4"/>
                <a:sym typeface="HiraMaruPro-W4"/>
              </a:rPr>
              <a:t>バトルチームをランダムで作ろう</a:t>
            </a:r>
            <a:endParaRPr>
              <a:solidFill>
                <a:srgbClr val="0000FF"/>
              </a:solidFill>
              <a:latin typeface="HiraMaruPro-W4"/>
              <a:ea typeface="HiraMaruPro-W4"/>
              <a:cs typeface="HiraMaruPro-W4"/>
              <a:sym typeface="HiraMaruPro-W4"/>
            </a:endParaRPr>
          </a:p>
          <a:p>
            <a:pPr indent="0" lvl="0" marL="0" rtl="0" algn="ctr">
              <a:spcBef>
                <a:spcPts val="0"/>
              </a:spcBef>
              <a:spcAft>
                <a:spcPts val="0"/>
              </a:spcAft>
              <a:buNone/>
            </a:pPr>
            <a:r>
              <a:t/>
            </a:r>
            <a:endParaRPr>
              <a:solidFill>
                <a:srgbClr val="0000FF"/>
              </a:solidFill>
              <a:latin typeface="HiraMaruPro-W4"/>
              <a:ea typeface="HiraMaruPro-W4"/>
              <a:cs typeface="HiraMaruPro-W4"/>
              <a:sym typeface="HiraMaruPro-W4"/>
            </a:endParaRPr>
          </a:p>
        </p:txBody>
      </p:sp>
      <p:sp>
        <p:nvSpPr>
          <p:cNvPr id="259" name="Google Shape;259;p47"/>
          <p:cNvSpPr txBox="1"/>
          <p:nvPr>
            <p:ph idx="1" type="body"/>
          </p:nvPr>
        </p:nvSpPr>
        <p:spPr>
          <a:xfrm>
            <a:off x="76200" y="6952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ja" sz="1866"/>
              <a:t>■</a:t>
            </a:r>
            <a:r>
              <a:rPr b="1" lang="ja" sz="1866">
                <a:solidFill>
                  <a:schemeClr val="dk1"/>
                </a:solidFill>
              </a:rPr>
              <a:t>取得する件数を設定した数値の件数に制限して取得する。</a:t>
            </a:r>
            <a:br>
              <a:rPr b="1" lang="ja" sz="1866">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r>
              <a:rPr lang="ja" sz="1866">
                <a:solidFill>
                  <a:schemeClr val="dk1"/>
                </a:solidFill>
              </a:rPr>
              <a:t>'</a:t>
            </a:r>
            <a:br>
              <a:rPr lang="ja" sz="1866">
                <a:solidFill>
                  <a:schemeClr val="dk1"/>
                </a:solidFill>
              </a:rPr>
            </a:br>
            <a:r>
              <a:rPr lang="ja" sz="1866">
                <a:solidFill>
                  <a:schemeClr val="dk1"/>
                </a:solidFill>
              </a:rPr>
              <a:t>   </a:t>
            </a:r>
            <a:r>
              <a:rPr lang="ja" sz="1866">
                <a:solidFill>
                  <a:srgbClr val="0000FF"/>
                </a:solidFill>
              </a:rPr>
              <a:t> </a:t>
            </a:r>
            <a:r>
              <a:rPr lang="ja" sz="1866">
                <a:solidFill>
                  <a:srgbClr val="0000FF"/>
                </a:solidFill>
              </a:rPr>
              <a:t>LIMIT</a:t>
            </a:r>
            <a:r>
              <a:rPr lang="ja" sz="1866">
                <a:solidFill>
                  <a:schemeClr val="dk1"/>
                </a:solidFill>
              </a:rPr>
              <a:t> 数値</a:t>
            </a:r>
            <a:r>
              <a:rPr lang="ja" sz="1795">
                <a:solidFill>
                  <a:schemeClr val="dk1"/>
                </a:solidFill>
              </a:rPr>
              <a:t>;  </a:t>
            </a:r>
            <a:br>
              <a:rPr lang="ja" sz="1795">
                <a:solidFill>
                  <a:schemeClr val="dk1"/>
                </a:solidFill>
              </a:rPr>
            </a:br>
            <a:br>
              <a:rPr lang="ja" sz="1795">
                <a:solidFill>
                  <a:schemeClr val="dk1"/>
                </a:solidFill>
              </a:rPr>
            </a:br>
            <a:r>
              <a:rPr b="1" lang="ja" sz="1866"/>
              <a:t>■</a:t>
            </a:r>
            <a:r>
              <a:rPr b="1" lang="ja" sz="1866">
                <a:solidFill>
                  <a:schemeClr val="dk1"/>
                </a:solidFill>
              </a:rPr>
              <a:t>読み飛ばすレコード数を指定して取得する。</a:t>
            </a:r>
            <a:br>
              <a:rPr b="1" lang="ja" sz="1866">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solidFill>
                  <a:srgbClr val="0000FF"/>
                </a:solidFill>
              </a:rPr>
              <a:t> </a:t>
            </a:r>
            <a:r>
              <a:rPr lang="ja" sz="1866">
                <a:solidFill>
                  <a:srgbClr val="0000FF"/>
                </a:solidFill>
              </a:rPr>
              <a:t>LIMIT</a:t>
            </a:r>
            <a:r>
              <a:rPr lang="ja" sz="1866">
                <a:solidFill>
                  <a:schemeClr val="dk1"/>
                </a:solidFill>
              </a:rPr>
              <a:t> 数値 </a:t>
            </a:r>
            <a:r>
              <a:rPr lang="ja" sz="1795">
                <a:solidFill>
                  <a:srgbClr val="0000FF"/>
                </a:solidFill>
              </a:rPr>
              <a:t>OFFSET</a:t>
            </a:r>
            <a:r>
              <a:rPr lang="ja" sz="1795"/>
              <a:t> </a:t>
            </a:r>
            <a:r>
              <a:rPr lang="ja" sz="1795">
                <a:solidFill>
                  <a:schemeClr val="dk1"/>
                </a:solidFill>
              </a:rPr>
              <a:t>数値</a:t>
            </a:r>
            <a:r>
              <a:rPr lang="ja" sz="1795"/>
              <a:t> </a:t>
            </a:r>
            <a:r>
              <a:rPr lang="ja" sz="1795">
                <a:solidFill>
                  <a:schemeClr val="dk1"/>
                </a:solidFill>
              </a:rPr>
              <a:t>;  //必ずLIMITが先OFFSETが後</a:t>
            </a:r>
            <a:br>
              <a:rPr lang="ja" sz="1795">
                <a:solidFill>
                  <a:srgbClr val="000000"/>
                </a:solidFill>
              </a:rPr>
            </a:br>
            <a:br>
              <a:rPr lang="ja" sz="1795">
                <a:solidFill>
                  <a:srgbClr val="000000"/>
                </a:solidFill>
              </a:rPr>
            </a:br>
            <a:r>
              <a:rPr b="1" lang="ja" sz="1866"/>
              <a:t>■</a:t>
            </a:r>
            <a:r>
              <a:rPr b="1" lang="ja" sz="1866">
                <a:solidFill>
                  <a:schemeClr val="dk1"/>
                </a:solidFill>
              </a:rPr>
              <a:t>ランダムに設定した数値の件数分のレコード数を取得する</a:t>
            </a:r>
            <a:br>
              <a:rPr b="1" lang="ja" sz="1866">
                <a:solidFill>
                  <a:schemeClr val="dk1"/>
                </a:solidFill>
              </a:rPr>
            </a:br>
            <a:r>
              <a:rPr lang="ja" sz="1795">
                <a:solidFill>
                  <a:srgbClr val="0000FF"/>
                </a:solidFill>
              </a:rPr>
              <a:t>SELECT </a:t>
            </a:r>
            <a:r>
              <a:rPr lang="ja" sz="1795">
                <a:solidFill>
                  <a:schemeClr val="dk1"/>
                </a:solidFill>
              </a:rPr>
              <a:t>カラム名</a:t>
            </a:r>
            <a:br>
              <a:rPr lang="ja" sz="1795"/>
            </a:br>
            <a:r>
              <a:rPr lang="ja" sz="1795"/>
              <a:t>    </a:t>
            </a:r>
            <a:r>
              <a:rPr lang="ja" sz="1795">
                <a:solidFill>
                  <a:srgbClr val="0000FF"/>
                </a:solidFill>
              </a:rPr>
              <a:t>FROM </a:t>
            </a:r>
            <a:r>
              <a:rPr lang="ja" sz="1795">
                <a:solidFill>
                  <a:schemeClr val="dk1"/>
                </a:solidFill>
              </a:rPr>
              <a:t>テーブル名</a:t>
            </a:r>
            <a:br>
              <a:rPr lang="ja" sz="1795"/>
            </a:br>
            <a:r>
              <a:rPr lang="ja" sz="1795">
                <a:solidFill>
                  <a:srgbClr val="0000FF"/>
                </a:solidFill>
              </a:rPr>
              <a:t> ORDER BY RAND()</a:t>
            </a:r>
            <a:r>
              <a:rPr lang="ja" sz="1795"/>
              <a:t> </a:t>
            </a:r>
            <a:r>
              <a:rPr lang="ja" sz="1866">
                <a:solidFill>
                  <a:srgbClr val="0000FF"/>
                </a:solidFill>
              </a:rPr>
              <a:t>LIMIT</a:t>
            </a:r>
            <a:r>
              <a:rPr lang="ja" sz="1866">
                <a:solidFill>
                  <a:schemeClr val="dk1"/>
                </a:solidFill>
              </a:rPr>
              <a:t> 数値</a:t>
            </a:r>
            <a:r>
              <a:rPr lang="ja" sz="1795">
                <a:solidFill>
                  <a:schemeClr val="dk1"/>
                </a:solidFill>
              </a:rPr>
              <a:t>;</a:t>
            </a:r>
            <a:br>
              <a:rPr lang="ja" sz="1795">
                <a:solidFill>
                  <a:srgbClr val="000000"/>
                </a:solidFill>
              </a:rPr>
            </a:br>
            <a:br>
              <a:rPr lang="ja" sz="1795">
                <a:solidFill>
                  <a:srgbClr val="000000"/>
                </a:solidFill>
              </a:rPr>
            </a:br>
            <a:endParaRPr sz="179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63" name="Shape 263"/>
        <p:cNvGrpSpPr/>
        <p:nvPr/>
      </p:nvGrpSpPr>
      <p:grpSpPr>
        <a:xfrm>
          <a:off x="0" y="0"/>
          <a:ext cx="0" cy="0"/>
          <a:chOff x="0" y="0"/>
          <a:chExt cx="0" cy="0"/>
        </a:xfrm>
      </p:grpSpPr>
      <p:sp>
        <p:nvSpPr>
          <p:cNvPr id="264" name="Google Shape;264;p48"/>
          <p:cNvSpPr txBox="1"/>
          <p:nvPr>
            <p:ph idx="1" type="body"/>
          </p:nvPr>
        </p:nvSpPr>
        <p:spPr>
          <a:xfrm>
            <a:off x="76200" y="83225"/>
            <a:ext cx="9428100" cy="49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ja" sz="1866"/>
              <a:t>【TRY23:ポケモンの</a:t>
            </a:r>
            <a:r>
              <a:rPr b="1" lang="ja" sz="1866"/>
              <a:t>名前を先頭から20件取得する</a:t>
            </a:r>
            <a:r>
              <a:rPr b="1" lang="ja" sz="1866"/>
              <a:t>。】</a:t>
            </a:r>
            <a:br>
              <a:rPr b="1" lang="ja" sz="1866"/>
            </a:br>
            <a:r>
              <a:rPr lang="ja" sz="1795">
                <a:solidFill>
                  <a:srgbClr val="0000FF"/>
                </a:solidFill>
              </a:rPr>
              <a:t>SELECT </a:t>
            </a:r>
            <a:r>
              <a:rPr lang="ja" sz="1795">
                <a:solidFill>
                  <a:schemeClr val="dk1"/>
                </a:solidFill>
              </a:rPr>
              <a:t>name</a:t>
            </a:r>
            <a:br>
              <a:rPr lang="ja" sz="1795"/>
            </a:br>
            <a:r>
              <a:rPr lang="ja" sz="1795"/>
              <a:t>    </a:t>
            </a:r>
            <a:r>
              <a:rPr lang="ja" sz="1795">
                <a:solidFill>
                  <a:srgbClr val="0000FF"/>
                </a:solidFill>
              </a:rPr>
              <a:t>FROM </a:t>
            </a:r>
            <a:r>
              <a:rPr lang="ja" sz="1795">
                <a:solidFill>
                  <a:schemeClr val="dk1"/>
                </a:solidFill>
              </a:rPr>
              <a:t>pokemon_1</a:t>
            </a:r>
            <a:br>
              <a:rPr lang="ja" sz="1795">
                <a:solidFill>
                  <a:schemeClr val="dk1"/>
                </a:solidFill>
              </a:rPr>
            </a:br>
            <a:r>
              <a:rPr lang="ja" sz="1795">
                <a:solidFill>
                  <a:schemeClr val="dk1"/>
                </a:solidFill>
              </a:rPr>
              <a:t>  </a:t>
            </a:r>
            <a:r>
              <a:rPr lang="ja" sz="1795">
                <a:solidFill>
                  <a:srgbClr val="0000FF"/>
                </a:solidFill>
              </a:rPr>
              <a:t>LIMIT</a:t>
            </a:r>
            <a:r>
              <a:rPr lang="ja" sz="1795">
                <a:solidFill>
                  <a:schemeClr val="dk1"/>
                </a:solidFill>
              </a:rPr>
              <a:t> 20</a:t>
            </a:r>
            <a:r>
              <a:rPr lang="ja" sz="1795">
                <a:solidFill>
                  <a:schemeClr val="dk1"/>
                </a:solidFill>
              </a:rPr>
              <a:t>;  </a:t>
            </a:r>
            <a:br>
              <a:rPr lang="ja" sz="1795">
                <a:solidFill>
                  <a:schemeClr val="dk1"/>
                </a:solidFill>
              </a:rPr>
            </a:br>
            <a:r>
              <a:rPr b="1" lang="ja" sz="1866"/>
              <a:t>【TRY24:</a:t>
            </a:r>
            <a:r>
              <a:rPr b="1" lang="ja" sz="1866"/>
              <a:t>ポケモンの名前を２４件読み飛ばして20件取得する。</a:t>
            </a:r>
            <a:r>
              <a:rPr b="1" lang="ja" sz="1866"/>
              <a:t>】</a:t>
            </a:r>
            <a:br>
              <a:rPr b="1" lang="ja" sz="1866"/>
            </a:br>
            <a:r>
              <a:rPr lang="ja" sz="1795">
                <a:solidFill>
                  <a:srgbClr val="0000FF"/>
                </a:solidFill>
              </a:rPr>
              <a:t>SELECT </a:t>
            </a:r>
            <a:r>
              <a:rPr lang="ja" sz="1795">
                <a:solidFill>
                  <a:schemeClr val="dk1"/>
                </a:solidFill>
              </a:rPr>
              <a:t>name</a:t>
            </a:r>
            <a:br>
              <a:rPr lang="ja" sz="1795"/>
            </a:br>
            <a:r>
              <a:rPr lang="ja" sz="1795"/>
              <a:t>    </a:t>
            </a:r>
            <a:r>
              <a:rPr lang="ja" sz="1795">
                <a:solidFill>
                  <a:srgbClr val="0000FF"/>
                </a:solidFill>
              </a:rPr>
              <a:t>FROM </a:t>
            </a:r>
            <a:r>
              <a:rPr lang="ja" sz="1795">
                <a:solidFill>
                  <a:schemeClr val="dk1"/>
                </a:solidFill>
              </a:rPr>
              <a:t>pokemon_1</a:t>
            </a:r>
            <a:br>
              <a:rPr lang="ja" sz="1795">
                <a:solidFill>
                  <a:schemeClr val="dk1"/>
                </a:solidFill>
              </a:rPr>
            </a:br>
            <a:r>
              <a:rPr lang="ja" sz="1795">
                <a:solidFill>
                  <a:srgbClr val="0000FF"/>
                </a:solidFill>
              </a:rPr>
              <a:t>LIMIT</a:t>
            </a:r>
            <a:r>
              <a:rPr lang="ja" sz="1795">
                <a:solidFill>
                  <a:schemeClr val="dk1"/>
                </a:solidFill>
              </a:rPr>
              <a:t> 20 </a:t>
            </a:r>
            <a:r>
              <a:rPr lang="ja" sz="1795">
                <a:solidFill>
                  <a:srgbClr val="0000FF"/>
                </a:solidFill>
              </a:rPr>
              <a:t>OFFSET</a:t>
            </a:r>
            <a:r>
              <a:rPr lang="ja" sz="1795">
                <a:solidFill>
                  <a:schemeClr val="dk1"/>
                </a:solidFill>
              </a:rPr>
              <a:t> 24;</a:t>
            </a:r>
            <a:br>
              <a:rPr lang="ja" sz="1795">
                <a:solidFill>
                  <a:schemeClr val="dk1"/>
                </a:solidFill>
              </a:rPr>
            </a:br>
            <a:r>
              <a:rPr b="1" lang="ja" sz="1866"/>
              <a:t>【TRY25:ポケモンの名前をランダムに6件取得してバトルチームを作る。】</a:t>
            </a:r>
            <a:br>
              <a:rPr b="1" lang="ja" sz="1866"/>
            </a:br>
            <a:r>
              <a:rPr lang="ja" sz="1795">
                <a:solidFill>
                  <a:srgbClr val="0000FF"/>
                </a:solidFill>
              </a:rPr>
              <a:t>SELECT </a:t>
            </a:r>
            <a:r>
              <a:rPr lang="ja" sz="1795">
                <a:solidFill>
                  <a:schemeClr val="dk1"/>
                </a:solidFill>
              </a:rPr>
              <a:t>name AS チーム○○</a:t>
            </a:r>
            <a:br>
              <a:rPr lang="ja" sz="1795"/>
            </a:br>
            <a:r>
              <a:rPr lang="ja" sz="1795"/>
              <a:t>   </a:t>
            </a:r>
            <a:r>
              <a:rPr lang="ja" sz="1795">
                <a:solidFill>
                  <a:srgbClr val="0000FF"/>
                </a:solidFill>
              </a:rPr>
              <a:t>FROM </a:t>
            </a:r>
            <a:r>
              <a:rPr lang="ja" sz="1795">
                <a:solidFill>
                  <a:schemeClr val="dk1"/>
                </a:solidFill>
              </a:rPr>
              <a:t>pokemon_1</a:t>
            </a:r>
            <a:br>
              <a:rPr lang="ja" sz="1795">
                <a:solidFill>
                  <a:schemeClr val="dk1"/>
                </a:solidFill>
              </a:rPr>
            </a:br>
            <a:r>
              <a:rPr lang="ja" sz="1795">
                <a:solidFill>
                  <a:srgbClr val="0000FF"/>
                </a:solidFill>
              </a:rPr>
              <a:t>ORDER BY RAND()</a:t>
            </a:r>
            <a:r>
              <a:rPr lang="ja" sz="1795"/>
              <a:t> </a:t>
            </a:r>
            <a:r>
              <a:rPr lang="ja" sz="1795">
                <a:solidFill>
                  <a:schemeClr val="dk1"/>
                </a:solidFill>
              </a:rPr>
              <a:t> </a:t>
            </a:r>
            <a:r>
              <a:rPr lang="ja" sz="1795">
                <a:solidFill>
                  <a:srgbClr val="0000FF"/>
                </a:solidFill>
              </a:rPr>
              <a:t>LIMIT</a:t>
            </a:r>
            <a:r>
              <a:rPr lang="ja" sz="1795">
                <a:solidFill>
                  <a:schemeClr val="dk1"/>
                </a:solidFill>
              </a:rPr>
              <a:t> 6;</a:t>
            </a:r>
            <a:br>
              <a:rPr lang="ja" sz="1795">
                <a:solidFill>
                  <a:schemeClr val="dk1"/>
                </a:solidFill>
              </a:rPr>
            </a:br>
            <a:r>
              <a:rPr b="1" lang="ja" sz="1866"/>
              <a:t>【TRY26:でんきタイプのポケモンの名前をランダムに6件取得してﾊﾞﾄﾙﾁｰﾑを作る。】</a:t>
            </a:r>
            <a:br>
              <a:rPr b="1" lang="ja" sz="1866"/>
            </a:br>
            <a:r>
              <a:rPr lang="ja" sz="1795">
                <a:solidFill>
                  <a:srgbClr val="0000FF"/>
                </a:solidFill>
              </a:rPr>
              <a:t>SELECT </a:t>
            </a:r>
            <a:r>
              <a:rPr lang="ja" sz="1795">
                <a:solidFill>
                  <a:schemeClr val="dk1"/>
                </a:solidFill>
              </a:rPr>
              <a:t>name AS チーム○○</a:t>
            </a:r>
            <a:br>
              <a:rPr lang="ja" sz="1795"/>
            </a:br>
            <a:r>
              <a:rPr lang="ja" sz="1795"/>
              <a:t>   </a:t>
            </a:r>
            <a:r>
              <a:rPr lang="ja" sz="1795">
                <a:solidFill>
                  <a:srgbClr val="0000FF"/>
                </a:solidFill>
              </a:rPr>
              <a:t>FROM </a:t>
            </a:r>
            <a:r>
              <a:rPr lang="ja" sz="1795">
                <a:solidFill>
                  <a:schemeClr val="dk1"/>
                </a:solidFill>
              </a:rPr>
              <a:t>pokemon_1</a:t>
            </a:r>
            <a:br>
              <a:rPr lang="ja" sz="1795">
                <a:solidFill>
                  <a:schemeClr val="dk1"/>
                </a:solidFill>
              </a:rPr>
            </a:br>
            <a:r>
              <a:rPr lang="ja" sz="1795">
                <a:solidFill>
                  <a:schemeClr val="dk1"/>
                </a:solidFill>
              </a:rPr>
              <a:t>WHERE type_1 = </a:t>
            </a:r>
            <a:r>
              <a:rPr lang="ja" sz="1866">
                <a:solidFill>
                  <a:schemeClr val="dk1"/>
                </a:solidFill>
              </a:rPr>
              <a:t>'</a:t>
            </a:r>
            <a:r>
              <a:rPr b="1" lang="ja" sz="1866"/>
              <a:t>でんき</a:t>
            </a:r>
            <a:r>
              <a:rPr lang="ja" sz="1866">
                <a:solidFill>
                  <a:schemeClr val="dk1"/>
                </a:solidFill>
              </a:rPr>
              <a:t>'</a:t>
            </a:r>
            <a:r>
              <a:rPr lang="ja" sz="1795">
                <a:solidFill>
                  <a:schemeClr val="dk1"/>
                </a:solidFill>
              </a:rPr>
              <a:t> OR type_2 = </a:t>
            </a:r>
            <a:r>
              <a:rPr lang="ja" sz="1866">
                <a:solidFill>
                  <a:schemeClr val="dk1"/>
                </a:solidFill>
              </a:rPr>
              <a:t>'</a:t>
            </a:r>
            <a:r>
              <a:rPr b="1" lang="ja" sz="1866"/>
              <a:t>でんき</a:t>
            </a:r>
            <a:r>
              <a:rPr lang="ja" sz="1866">
                <a:solidFill>
                  <a:schemeClr val="dk1"/>
                </a:solidFill>
              </a:rPr>
              <a:t>'</a:t>
            </a:r>
            <a:br>
              <a:rPr lang="ja" sz="1795">
                <a:solidFill>
                  <a:schemeClr val="dk1"/>
                </a:solidFill>
              </a:rPr>
            </a:br>
            <a:r>
              <a:rPr lang="ja" sz="1795">
                <a:solidFill>
                  <a:srgbClr val="0000FF"/>
                </a:solidFill>
              </a:rPr>
              <a:t>ORDER BY RAND()</a:t>
            </a:r>
            <a:r>
              <a:rPr lang="ja" sz="1795"/>
              <a:t> </a:t>
            </a:r>
            <a:r>
              <a:rPr lang="ja" sz="1795">
                <a:solidFill>
                  <a:schemeClr val="dk1"/>
                </a:solidFill>
              </a:rPr>
              <a:t> </a:t>
            </a:r>
            <a:r>
              <a:rPr lang="ja" sz="1795">
                <a:solidFill>
                  <a:srgbClr val="0000FF"/>
                </a:solidFill>
              </a:rPr>
              <a:t>LIMIT</a:t>
            </a:r>
            <a:r>
              <a:rPr lang="ja" sz="1795">
                <a:solidFill>
                  <a:schemeClr val="dk1"/>
                </a:solidFill>
              </a:rPr>
              <a:t> 6;</a:t>
            </a:r>
            <a:endParaRPr sz="1795">
              <a:solidFill>
                <a:schemeClr val="dk1"/>
              </a:solidFill>
            </a:endParaRPr>
          </a:p>
          <a:p>
            <a:pPr indent="0" lvl="0" marL="0" rtl="0" algn="l">
              <a:lnSpc>
                <a:spcPct val="95000"/>
              </a:lnSpc>
              <a:spcBef>
                <a:spcPts val="1200"/>
              </a:spcBef>
              <a:spcAft>
                <a:spcPts val="1200"/>
              </a:spcAft>
              <a:buSzPts val="852"/>
              <a:buNone/>
            </a:pPr>
            <a:r>
              <a:rPr lang="ja" sz="1795">
                <a:solidFill>
                  <a:schemeClr val="dk1"/>
                </a:solidFill>
              </a:rPr>
              <a:t> </a:t>
            </a:r>
            <a:br>
              <a:rPr lang="ja" sz="1795">
                <a:solidFill>
                  <a:srgbClr val="000000"/>
                </a:solidFill>
              </a:rPr>
            </a:br>
            <a:br>
              <a:rPr lang="ja" sz="1795">
                <a:solidFill>
                  <a:srgbClr val="000000"/>
                </a:solidFill>
              </a:rPr>
            </a:br>
            <a:endParaRPr sz="1795">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68" name="Shape 268"/>
        <p:cNvGrpSpPr/>
        <p:nvPr/>
      </p:nvGrpSpPr>
      <p:grpSpPr>
        <a:xfrm>
          <a:off x="0" y="0"/>
          <a:ext cx="0" cy="0"/>
          <a:chOff x="0" y="0"/>
          <a:chExt cx="0" cy="0"/>
        </a:xfrm>
      </p:grpSpPr>
      <p:sp>
        <p:nvSpPr>
          <p:cNvPr id="269" name="Google Shape;269;p4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ポケモンSQL問題集 TRY1-14</a:t>
            </a:r>
            <a:endParaRPr>
              <a:solidFill>
                <a:srgbClr val="0000FF"/>
              </a:solidFill>
              <a:latin typeface="HiraMaruPro-W4"/>
              <a:ea typeface="HiraMaruPro-W4"/>
              <a:cs typeface="HiraMaruPro-W4"/>
              <a:sym typeface="HiraMaruPro-W4"/>
            </a:endParaRPr>
          </a:p>
        </p:txBody>
      </p:sp>
      <p:sp>
        <p:nvSpPr>
          <p:cNvPr id="270" name="Google Shape;270;p49"/>
          <p:cNvSpPr txBox="1"/>
          <p:nvPr>
            <p:ph idx="1" type="body"/>
          </p:nvPr>
        </p:nvSpPr>
        <p:spPr>
          <a:xfrm>
            <a:off x="76200" y="619075"/>
            <a:ext cx="9428100" cy="4448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【TRY1:pokemon_1テーブル作成】</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【TRY2:ピカチュウのデータをテーブルに入れる】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【TRY3:全てのポケモンの名前をpokemon_1テーブルから取得する。】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【TRY4:全てのポケモンの名前, タイプ1, タイプ2, 図鑑説明をpokemon_1テーブルから取得する。】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【TRY5:全てのポケモンのカラムをpokemon_1テーブルから取得する。】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【TRY6:重さ100kgよりも重いポケモンを検索する】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【TRY7:高さ1m以下のポケモンを検索する】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【TRY8:高さ1.7mかつ重さ90.5kgのポケモンを検索する】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【TRY9:nameカラムのけつばんをホウオウに変更する。】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【TRY10:ホウオウのデータを削除する】</a:t>
            </a:r>
            <a:br>
              <a:rPr lang="ja" sz="1400">
                <a:solidFill>
                  <a:srgbClr val="000000"/>
                </a:solidFill>
              </a:rPr>
            </a:br>
            <a:r>
              <a:rPr lang="ja" sz="1400">
                <a:solidFill>
                  <a:schemeClr val="dk1"/>
                </a:solidFill>
                <a:latin typeface="Courier New"/>
                <a:ea typeface="Courier New"/>
                <a:cs typeface="Courier New"/>
                <a:sym typeface="Courier New"/>
              </a:rPr>
              <a:t>-- 【TRY11:カラム名をすきなポケモンに変えて取得する】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【TRY12：タイプが単体のポケモンの名前とタイプを取得する。】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【TRY13：タイプが複数のポケモンの名前とタイプを取得する。】</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【TRY14:ポケモンの名前に「サイ」が含むポケモンのデータを取得】</a:t>
            </a:r>
            <a:endParaRPr sz="1400">
              <a:solidFill>
                <a:schemeClr val="dk1"/>
              </a:solidFill>
              <a:latin typeface="Courier New"/>
              <a:ea typeface="Courier New"/>
              <a:cs typeface="Courier New"/>
              <a:sym typeface="Courier New"/>
            </a:endParaRPr>
          </a:p>
          <a:p>
            <a:pPr indent="0" lvl="0" marL="0" rtl="0" algn="l">
              <a:lnSpc>
                <a:spcPct val="95000"/>
              </a:lnSpc>
              <a:spcBef>
                <a:spcPts val="0"/>
              </a:spcBef>
              <a:spcAft>
                <a:spcPts val="1200"/>
              </a:spcAft>
              <a:buSzPts val="852"/>
              <a:buNone/>
            </a:pPr>
            <a:br>
              <a:rPr lang="ja" sz="1400">
                <a:solidFill>
                  <a:srgbClr val="000000"/>
                </a:solidFill>
              </a:rPr>
            </a:b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74" name="Shape 274"/>
        <p:cNvGrpSpPr/>
        <p:nvPr/>
      </p:nvGrpSpPr>
      <p:grpSpPr>
        <a:xfrm>
          <a:off x="0" y="0"/>
          <a:ext cx="0" cy="0"/>
          <a:chOff x="0" y="0"/>
          <a:chExt cx="0" cy="0"/>
        </a:xfrm>
      </p:grpSpPr>
      <p:sp>
        <p:nvSpPr>
          <p:cNvPr id="275" name="Google Shape;275;p5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ポケモンSQL問題集 </a:t>
            </a:r>
            <a:r>
              <a:rPr lang="ja">
                <a:solidFill>
                  <a:srgbClr val="0000FF"/>
                </a:solidFill>
                <a:latin typeface="HiraMaruPro-W4"/>
                <a:ea typeface="HiraMaruPro-W4"/>
                <a:cs typeface="HiraMaruPro-W4"/>
                <a:sym typeface="HiraMaruPro-W4"/>
              </a:rPr>
              <a:t>TRY15-26</a:t>
            </a:r>
            <a:endParaRPr>
              <a:solidFill>
                <a:srgbClr val="0000FF"/>
              </a:solidFill>
              <a:latin typeface="HiraMaruPro-W4"/>
              <a:ea typeface="HiraMaruPro-W4"/>
              <a:cs typeface="HiraMaruPro-W4"/>
              <a:sym typeface="HiraMaruPro-W4"/>
            </a:endParaRPr>
          </a:p>
        </p:txBody>
      </p:sp>
      <p:sp>
        <p:nvSpPr>
          <p:cNvPr id="276" name="Google Shape;276;p50"/>
          <p:cNvSpPr txBox="1"/>
          <p:nvPr>
            <p:ph idx="1" type="body"/>
          </p:nvPr>
        </p:nvSpPr>
        <p:spPr>
          <a:xfrm>
            <a:off x="76200" y="6190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【TRY15:ポケモンの名前が「サン」で始まるポケモンのデータを取得】</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【TRY16:ポケモンの名前が「ン」で終わるポケモンのデータを取得】</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【TRY17:高さが0cm以上1cm以下のポケモンを取得する。】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【TRY18:重さが10kg以上20kg以下のポケモンを取得する。】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【TRY19:type_1がみず、ほのお、くさのポケモンのデータを取得する。】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【TRY20:type_1がみず、ほのお、くさのポケモン以外のデータを取得する。】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【TRY21:ポケモンのtype_1から一覧を重複なく取得する。】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【TRY22:TRY21の取得データを昇順（アイウエオ順）に並び替える。】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【TRY23:ポケモンの名前を先頭から20件取得する。】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【TRY24:ポケモンの名前を２４件読み飛ばして20件取得する。】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【TRY25:ポケモンの名前をランダムに6件取得してバトルチームを作る。】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100"/>
              <a:buFont typeface="Arial"/>
              <a:buNone/>
            </a:pPr>
            <a:r>
              <a:rPr lang="ja" sz="1400">
                <a:solidFill>
                  <a:schemeClr val="dk1"/>
                </a:solidFill>
                <a:latin typeface="Courier New"/>
                <a:ea typeface="Courier New"/>
                <a:cs typeface="Courier New"/>
                <a:sym typeface="Courier New"/>
              </a:rPr>
              <a:t>-- 【TRY26:でんきタイプのポケモンの名前をランダムに6件取得してﾊﾞﾄﾙﾁｰﾑを作る。】</a:t>
            </a:r>
            <a:endParaRPr sz="1400">
              <a:solidFill>
                <a:schemeClr val="dk1"/>
              </a:solidFill>
              <a:latin typeface="Courier New"/>
              <a:ea typeface="Courier New"/>
              <a:cs typeface="Courier New"/>
              <a:sym typeface="Courier New"/>
            </a:endParaRPr>
          </a:p>
          <a:p>
            <a:pPr indent="0" lvl="0" marL="0" rtl="0" algn="l">
              <a:lnSpc>
                <a:spcPct val="95000"/>
              </a:lnSpc>
              <a:spcBef>
                <a:spcPts val="1200"/>
              </a:spcBef>
              <a:spcAft>
                <a:spcPts val="1200"/>
              </a:spcAft>
              <a:buSzPts val="852"/>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参考にした書籍</a:t>
            </a:r>
            <a:endParaRPr>
              <a:solidFill>
                <a:srgbClr val="0000FF"/>
              </a:solidFill>
              <a:latin typeface="HiraMaruPro-W4"/>
              <a:ea typeface="HiraMaruPro-W4"/>
              <a:cs typeface="HiraMaruPro-W4"/>
              <a:sym typeface="HiraMaruPro-W4"/>
            </a:endParaRPr>
          </a:p>
        </p:txBody>
      </p:sp>
      <p:sp>
        <p:nvSpPr>
          <p:cNvPr id="282" name="Google Shape;282;p51"/>
          <p:cNvSpPr txBox="1"/>
          <p:nvPr>
            <p:ph idx="1" type="body"/>
          </p:nvPr>
        </p:nvSpPr>
        <p:spPr>
          <a:xfrm>
            <a:off x="76200" y="619075"/>
            <a:ext cx="94281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ja" sz="1700">
                <a:solidFill>
                  <a:schemeClr val="dk1"/>
                </a:solidFill>
              </a:rPr>
              <a:t>スッキリわかるSQL入門 第2版 ドリル222問付き！</a:t>
            </a:r>
            <a:endParaRPr sz="1700">
              <a:solidFill>
                <a:schemeClr val="dk1"/>
              </a:solidFill>
            </a:endParaRPr>
          </a:p>
          <a:p>
            <a:pPr indent="0" lvl="0" marL="0" rtl="0" algn="l">
              <a:lnSpc>
                <a:spcPct val="95000"/>
              </a:lnSpc>
              <a:spcBef>
                <a:spcPts val="1200"/>
              </a:spcBef>
              <a:spcAft>
                <a:spcPts val="0"/>
              </a:spcAft>
              <a:buSzPts val="852"/>
              <a:buNone/>
            </a:pPr>
            <a:r>
              <a:rPr lang="ja" sz="1400">
                <a:solidFill>
                  <a:schemeClr val="dk1"/>
                </a:solidFill>
              </a:rPr>
              <a:t>　　　　　　　　　　　</a:t>
            </a:r>
            <a:r>
              <a:rPr lang="ja" sz="1500">
                <a:solidFill>
                  <a:schemeClr val="dk1"/>
                </a:solidFill>
              </a:rPr>
              <a:t>　　　　　　　　DokoSQL・・・パソコンやスマホのブラウザだけで</a:t>
            </a:r>
            <a:br>
              <a:rPr lang="ja" sz="1500">
                <a:solidFill>
                  <a:schemeClr val="dk1"/>
                </a:solidFill>
              </a:rPr>
            </a:br>
            <a:r>
              <a:rPr lang="ja" sz="1500">
                <a:solidFill>
                  <a:schemeClr val="dk1"/>
                </a:solidFill>
              </a:rPr>
              <a:t>　　　　　　　　　　　　　　　　　　　　　　　　　SQLの実行や練習ができるクラウドサービス</a:t>
            </a:r>
            <a:endParaRPr sz="1500">
              <a:solidFill>
                <a:schemeClr val="dk1"/>
              </a:solidFill>
            </a:endParaRPr>
          </a:p>
          <a:p>
            <a:pPr indent="0" lvl="0" marL="0" rtl="0" algn="l">
              <a:lnSpc>
                <a:spcPct val="95000"/>
              </a:lnSpc>
              <a:spcBef>
                <a:spcPts val="1200"/>
              </a:spcBef>
              <a:spcAft>
                <a:spcPts val="0"/>
              </a:spcAft>
              <a:buSzPts val="852"/>
              <a:buNone/>
            </a:pPr>
            <a:r>
              <a:rPr lang="ja" sz="1500">
                <a:solidFill>
                  <a:schemeClr val="dk1"/>
                </a:solidFill>
              </a:rPr>
              <a:t>　　　　　　　　　　　　　　　　　　URL：　https://dokoql.com/</a:t>
            </a:r>
            <a:br>
              <a:rPr lang="ja" sz="1500">
                <a:solidFill>
                  <a:schemeClr val="dk1"/>
                </a:solidFill>
              </a:rPr>
            </a:br>
            <a:br>
              <a:rPr lang="ja" sz="1500">
                <a:solidFill>
                  <a:schemeClr val="dk1"/>
                </a:solidFill>
              </a:rPr>
            </a:br>
            <a:r>
              <a:rPr lang="ja" sz="1500">
                <a:solidFill>
                  <a:schemeClr val="dk1"/>
                </a:solidFill>
              </a:rPr>
              <a:t>　　　　　　　　　　　　　　　　　　　　　</a:t>
            </a:r>
            <a:endParaRPr sz="1500">
              <a:solidFill>
                <a:schemeClr val="dk1"/>
              </a:solidFill>
            </a:endParaRPr>
          </a:p>
          <a:p>
            <a:pPr indent="0" lvl="0" marL="0" rtl="0" algn="l">
              <a:lnSpc>
                <a:spcPct val="95000"/>
              </a:lnSpc>
              <a:spcBef>
                <a:spcPts val="1200"/>
              </a:spcBef>
              <a:spcAft>
                <a:spcPts val="0"/>
              </a:spcAft>
              <a:buSzPts val="852"/>
              <a:buNone/>
            </a:pPr>
            <a:r>
              <a:rPr lang="ja" sz="1500">
                <a:solidFill>
                  <a:schemeClr val="dk1"/>
                </a:solidFill>
              </a:rPr>
              <a:t>　　　　　　　　　　　　　　　　　　</a:t>
            </a:r>
            <a:r>
              <a:rPr lang="ja" sz="1300">
                <a:solidFill>
                  <a:schemeClr val="dk1"/>
                </a:solidFill>
              </a:rPr>
              <a:t>ID：SUKKIRI=2800YEN</a:t>
            </a:r>
            <a:endParaRPr sz="1300">
              <a:solidFill>
                <a:schemeClr val="dk1"/>
              </a:solidFill>
            </a:endParaRPr>
          </a:p>
          <a:p>
            <a:pPr indent="0" lvl="0" marL="0" rtl="0" algn="l">
              <a:spcBef>
                <a:spcPts val="1200"/>
              </a:spcBef>
              <a:spcAft>
                <a:spcPts val="0"/>
              </a:spcAft>
              <a:buClr>
                <a:schemeClr val="dk1"/>
              </a:buClr>
              <a:buSzPts val="1100"/>
              <a:buFont typeface="Arial"/>
              <a:buNone/>
            </a:pPr>
            <a:r>
              <a:rPr lang="ja" sz="1300">
                <a:solidFill>
                  <a:schemeClr val="dk1"/>
                </a:solidFill>
              </a:rPr>
              <a:t>　　　　　　　　　　　　　　　　　　　　　PW：</a:t>
            </a:r>
            <a:r>
              <a:rPr lang="ja" sz="1300">
                <a:solidFill>
                  <a:srgbClr val="808080"/>
                </a:solidFill>
              </a:rPr>
              <a:t>（何も入力しない）</a:t>
            </a:r>
            <a:endParaRPr sz="1300">
              <a:solidFill>
                <a:srgbClr val="808080"/>
              </a:solidFill>
            </a:endParaRPr>
          </a:p>
          <a:p>
            <a:pPr indent="0" lvl="0" marL="0" rtl="0" algn="l">
              <a:lnSpc>
                <a:spcPct val="95000"/>
              </a:lnSpc>
              <a:spcBef>
                <a:spcPts val="1200"/>
              </a:spcBef>
              <a:spcAft>
                <a:spcPts val="1200"/>
              </a:spcAft>
              <a:buSzPts val="852"/>
              <a:buNone/>
            </a:pPr>
            <a:r>
              <a:rPr lang="ja" sz="1400">
                <a:solidFill>
                  <a:schemeClr val="dk1"/>
                </a:solidFill>
                <a:latin typeface="Courier New"/>
                <a:ea typeface="Courier New"/>
                <a:cs typeface="Courier New"/>
                <a:sym typeface="Courier New"/>
              </a:rPr>
              <a:t>　　　　　　　　　　　　　　　　　　　</a:t>
            </a:r>
            <a:br>
              <a:rPr lang="ja" sz="1400">
                <a:solidFill>
                  <a:schemeClr val="dk1"/>
                </a:solidFill>
                <a:latin typeface="Courier New"/>
                <a:ea typeface="Courier New"/>
                <a:cs typeface="Courier New"/>
                <a:sym typeface="Courier New"/>
              </a:rPr>
            </a:br>
            <a:r>
              <a:rPr lang="ja"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p:txBody>
      </p:sp>
      <p:pic>
        <p:nvPicPr>
          <p:cNvPr id="283" name="Google Shape;283;p51"/>
          <p:cNvPicPr preferRelativeResize="0"/>
          <p:nvPr/>
        </p:nvPicPr>
        <p:blipFill>
          <a:blip r:embed="rId3">
            <a:alphaModFix/>
          </a:blip>
          <a:stretch>
            <a:fillRect/>
          </a:stretch>
        </p:blipFill>
        <p:spPr>
          <a:xfrm>
            <a:off x="381825" y="1024725"/>
            <a:ext cx="2653075" cy="3765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データベースとは？</a:t>
            </a:r>
            <a:endParaRPr>
              <a:solidFill>
                <a:srgbClr val="0000FF"/>
              </a:solidFill>
              <a:latin typeface="HiraMaruPro-W4"/>
              <a:ea typeface="HiraMaruPro-W4"/>
              <a:cs typeface="HiraMaruPro-W4"/>
              <a:sym typeface="HiraMaruPro-W4"/>
            </a:endParaRPr>
          </a:p>
        </p:txBody>
      </p:sp>
      <p:sp>
        <p:nvSpPr>
          <p:cNvPr id="77" name="Google Shape;77;p16"/>
          <p:cNvSpPr txBox="1"/>
          <p:nvPr>
            <p:ph idx="1" type="body"/>
          </p:nvPr>
        </p:nvSpPr>
        <p:spPr>
          <a:xfrm>
            <a:off x="311700" y="847675"/>
            <a:ext cx="8520600" cy="123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ja" sz="2100">
                <a:latin typeface="HiraMaruPro-W4"/>
                <a:ea typeface="HiraMaruPro-W4"/>
                <a:cs typeface="HiraMaruPro-W4"/>
                <a:sym typeface="HiraMaruPro-W4"/>
              </a:rPr>
              <a:t>・決まった形式（データモデル）で整理されたデータの集まりのこと</a:t>
            </a:r>
            <a:br>
              <a:rPr lang="ja" sz="2100">
                <a:latin typeface="HiraMaruPro-W4"/>
                <a:ea typeface="HiraMaruPro-W4"/>
                <a:cs typeface="HiraMaruPro-W4"/>
                <a:sym typeface="HiraMaruPro-W4"/>
              </a:rPr>
            </a:br>
            <a:r>
              <a:rPr lang="ja" sz="2100">
                <a:latin typeface="HiraMaruPro-W4"/>
                <a:ea typeface="HiraMaruPro-W4"/>
                <a:cs typeface="HiraMaruPro-W4"/>
                <a:sym typeface="HiraMaruPro-W4"/>
              </a:rPr>
              <a:t>・例）在庫, 顧客情報, アカウント情報, 購入情報など</a:t>
            </a:r>
            <a:br>
              <a:rPr lang="ja" sz="2100">
                <a:latin typeface="HiraMaruPro-W4"/>
                <a:ea typeface="HiraMaruPro-W4"/>
                <a:cs typeface="HiraMaruPro-W4"/>
                <a:sym typeface="HiraMaruPro-W4"/>
              </a:rPr>
            </a:br>
            <a:r>
              <a:rPr lang="ja" sz="2100">
                <a:latin typeface="HiraMaruPro-W4"/>
                <a:ea typeface="HiraMaruPro-W4"/>
                <a:cs typeface="HiraMaruPro-W4"/>
                <a:sym typeface="HiraMaruPro-W4"/>
              </a:rPr>
              <a:t>・一般的には表の形式でデータを管理する（RDB)が使用される</a:t>
            </a:r>
            <a:endParaRPr sz="2100">
              <a:latin typeface="HiraMaruPro-W4"/>
              <a:ea typeface="HiraMaruPro-W4"/>
              <a:cs typeface="HiraMaruPro-W4"/>
              <a:sym typeface="HiraMaruPro-W4"/>
            </a:endParaRPr>
          </a:p>
        </p:txBody>
      </p:sp>
      <p:pic>
        <p:nvPicPr>
          <p:cNvPr id="78" name="Google Shape;78;p16"/>
          <p:cNvPicPr preferRelativeResize="0"/>
          <p:nvPr/>
        </p:nvPicPr>
        <p:blipFill>
          <a:blip r:embed="rId3">
            <a:alphaModFix/>
          </a:blip>
          <a:stretch>
            <a:fillRect/>
          </a:stretch>
        </p:blipFill>
        <p:spPr>
          <a:xfrm>
            <a:off x="725275" y="2213925"/>
            <a:ext cx="7512975" cy="2649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287" name="Shape 287"/>
        <p:cNvGrpSpPr/>
        <p:nvPr/>
      </p:nvGrpSpPr>
      <p:grpSpPr>
        <a:xfrm>
          <a:off x="0" y="0"/>
          <a:ext cx="0" cy="0"/>
          <a:chOff x="0" y="0"/>
          <a:chExt cx="0" cy="0"/>
        </a:xfrm>
      </p:grpSpPr>
      <p:sp>
        <p:nvSpPr>
          <p:cNvPr id="288" name="Google Shape;288;p52"/>
          <p:cNvSpPr txBox="1"/>
          <p:nvPr>
            <p:ph type="ctrTitle"/>
          </p:nvPr>
        </p:nvSpPr>
        <p:spPr>
          <a:xfrm>
            <a:off x="311708" y="1201775"/>
            <a:ext cx="8520600" cy="2052600"/>
          </a:xfrm>
          <a:prstGeom prst="rect">
            <a:avLst/>
          </a:prstGeom>
          <a:no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ja" sz="6000">
                <a:solidFill>
                  <a:srgbClr val="0000FF"/>
                </a:solidFill>
                <a:latin typeface="HiraMaruPro-W4"/>
                <a:ea typeface="HiraMaruPro-W4"/>
                <a:cs typeface="HiraMaruPro-W4"/>
                <a:sym typeface="HiraMaruPro-W4"/>
              </a:rPr>
              <a:t>ご清聴</a:t>
            </a:r>
            <a:br>
              <a:rPr lang="ja" sz="6000">
                <a:solidFill>
                  <a:srgbClr val="0000FF"/>
                </a:solidFill>
                <a:latin typeface="HiraMaruPro-W4"/>
                <a:ea typeface="HiraMaruPro-W4"/>
                <a:cs typeface="HiraMaruPro-W4"/>
                <a:sym typeface="HiraMaruPro-W4"/>
              </a:rPr>
            </a:br>
            <a:r>
              <a:rPr lang="ja" sz="6000">
                <a:solidFill>
                  <a:srgbClr val="0000FF"/>
                </a:solidFill>
                <a:latin typeface="HiraMaruPro-W4"/>
                <a:ea typeface="HiraMaruPro-W4"/>
                <a:cs typeface="HiraMaruPro-W4"/>
                <a:sym typeface="HiraMaruPro-W4"/>
              </a:rPr>
              <a:t>ありがとうございました！</a:t>
            </a:r>
            <a:endParaRPr sz="6000">
              <a:solidFill>
                <a:srgbClr val="0000FF"/>
              </a:solidFill>
              <a:latin typeface="HiraMaruPro-W4"/>
              <a:ea typeface="HiraMaruPro-W4"/>
              <a:cs typeface="HiraMaruPro-W4"/>
              <a:sym typeface="HiraMaruPro-W4"/>
            </a:endParaRPr>
          </a:p>
        </p:txBody>
      </p:sp>
      <p:pic>
        <p:nvPicPr>
          <p:cNvPr id="289" name="Google Shape;289;p52"/>
          <p:cNvPicPr preferRelativeResize="0"/>
          <p:nvPr/>
        </p:nvPicPr>
        <p:blipFill>
          <a:blip r:embed="rId3">
            <a:alphaModFix/>
          </a:blip>
          <a:stretch>
            <a:fillRect/>
          </a:stretch>
        </p:blipFill>
        <p:spPr>
          <a:xfrm>
            <a:off x="6870975" y="2940925"/>
            <a:ext cx="2202575" cy="220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414500" y="2044175"/>
            <a:ext cx="6117476" cy="2930225"/>
          </a:xfrm>
          <a:prstGeom prst="rect">
            <a:avLst/>
          </a:prstGeom>
          <a:noFill/>
          <a:ln>
            <a:noFill/>
          </a:ln>
        </p:spPr>
      </p:pic>
      <p:sp>
        <p:nvSpPr>
          <p:cNvPr id="84" name="Google Shape;84;p1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SQLとは？</a:t>
            </a:r>
            <a:endParaRPr>
              <a:solidFill>
                <a:srgbClr val="0000FF"/>
              </a:solidFill>
              <a:latin typeface="HiraMaruPro-W4"/>
              <a:ea typeface="HiraMaruPro-W4"/>
              <a:cs typeface="HiraMaruPro-W4"/>
              <a:sym typeface="HiraMaruPro-W4"/>
            </a:endParaRPr>
          </a:p>
        </p:txBody>
      </p:sp>
      <p:sp>
        <p:nvSpPr>
          <p:cNvPr id="85" name="Google Shape;85;p17"/>
          <p:cNvSpPr txBox="1"/>
          <p:nvPr>
            <p:ph idx="1" type="body"/>
          </p:nvPr>
        </p:nvSpPr>
        <p:spPr>
          <a:xfrm>
            <a:off x="377175" y="755175"/>
            <a:ext cx="8520600" cy="123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ja" sz="2100">
                <a:latin typeface="HiraMaruPro-W4"/>
                <a:ea typeface="HiraMaruPro-W4"/>
                <a:cs typeface="HiraMaruPro-W4"/>
                <a:sym typeface="HiraMaruPro-W4"/>
              </a:rPr>
              <a:t>・データベースを操作するための言語のこと</a:t>
            </a:r>
            <a:br>
              <a:rPr lang="ja" sz="2100">
                <a:latin typeface="HiraMaruPro-W4"/>
                <a:ea typeface="HiraMaruPro-W4"/>
                <a:cs typeface="HiraMaruPro-W4"/>
                <a:sym typeface="HiraMaruPro-W4"/>
              </a:rPr>
            </a:br>
            <a:r>
              <a:rPr lang="ja" sz="2100">
                <a:latin typeface="HiraMaruPro-W4"/>
                <a:ea typeface="HiraMaruPro-W4"/>
                <a:cs typeface="HiraMaruPro-W4"/>
                <a:sym typeface="HiraMaruPro-W4"/>
              </a:rPr>
              <a:t>・データを新たに</a:t>
            </a:r>
            <a:r>
              <a:rPr lang="ja" sz="2100">
                <a:latin typeface="HiraMaruPro-W4"/>
                <a:ea typeface="HiraMaruPro-W4"/>
                <a:cs typeface="HiraMaruPro-W4"/>
                <a:sym typeface="HiraMaruPro-W4"/>
              </a:rPr>
              <a:t>保存</a:t>
            </a:r>
            <a:r>
              <a:rPr lang="ja" sz="2100">
                <a:latin typeface="HiraMaruPro-W4"/>
                <a:ea typeface="HiraMaruPro-W4"/>
                <a:cs typeface="HiraMaruPro-W4"/>
                <a:sym typeface="HiraMaruPro-W4"/>
              </a:rPr>
              <a:t>したり、書き換えたり、消したり、取得したりといった操作を行うことができる。</a:t>
            </a:r>
            <a:endParaRPr sz="2100">
              <a:latin typeface="HiraMaruPro-W4"/>
              <a:ea typeface="HiraMaruPro-W4"/>
              <a:cs typeface="HiraMaruPro-W4"/>
              <a:sym typeface="HiraMaruPro-W4"/>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rPr>
              <a:t>データベース管理システム (DBMS)</a:t>
            </a:r>
            <a:endParaRPr>
              <a:solidFill>
                <a:srgbClr val="0000FF"/>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100"/>
              <a:t>SQLファイルはデータベース管理システムと呼ばれるプログラムに送ることでデータベースを操作できる。</a:t>
            </a:r>
            <a:br>
              <a:rPr lang="ja" sz="2100"/>
            </a:br>
            <a:endParaRPr sz="2100"/>
          </a:p>
          <a:p>
            <a:pPr indent="0" lvl="0" marL="0" rtl="0" algn="l">
              <a:spcBef>
                <a:spcPts val="1200"/>
              </a:spcBef>
              <a:spcAft>
                <a:spcPts val="0"/>
              </a:spcAft>
              <a:buNone/>
            </a:pPr>
            <a:r>
              <a:rPr lang="ja" sz="2100"/>
              <a:t>データベース管理システムの</a:t>
            </a:r>
            <a:r>
              <a:rPr lang="ja" sz="2100"/>
              <a:t>種類</a:t>
            </a:r>
            <a:endParaRPr sz="2100"/>
          </a:p>
          <a:p>
            <a:pPr indent="0" lvl="0" marL="0" rtl="0" algn="l">
              <a:spcBef>
                <a:spcPts val="1200"/>
              </a:spcBef>
              <a:spcAft>
                <a:spcPts val="1200"/>
              </a:spcAft>
              <a:buNone/>
            </a:pPr>
            <a:r>
              <a:rPr lang="ja" sz="2100"/>
              <a:t>OracleDatabase, Db2, SQL Server</a:t>
            </a:r>
            <a:r>
              <a:rPr lang="ja" sz="2100"/>
              <a:t>, MySQL, </a:t>
            </a:r>
            <a:r>
              <a:rPr lang="ja" sz="2100"/>
              <a:t>MariaDB, PostgreSQL</a:t>
            </a:r>
            <a:br>
              <a:rPr lang="ja" sz="2100"/>
            </a:br>
            <a:r>
              <a:rPr lang="ja" sz="2100"/>
              <a:t>SQLite, H2 Database  ...</a:t>
            </a:r>
            <a:br>
              <a:rPr lang="ja"/>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57725" y="332549"/>
            <a:ext cx="8433474" cy="445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SQL操作を体験する</a:t>
            </a:r>
            <a:endParaRPr>
              <a:solidFill>
                <a:srgbClr val="0000FF"/>
              </a:solidFill>
              <a:latin typeface="HiraMaruPro-W4"/>
              <a:ea typeface="HiraMaruPro-W4"/>
              <a:cs typeface="HiraMaruPro-W4"/>
              <a:sym typeface="HiraMaruPro-W4"/>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solidFill>
                  <a:srgbClr val="0000FF"/>
                </a:solidFill>
                <a:latin typeface="HiraMaruPro-W4"/>
                <a:ea typeface="HiraMaruPro-W4"/>
                <a:cs typeface="HiraMaruPro-W4"/>
                <a:sym typeface="HiraMaruPro-W4"/>
              </a:rPr>
              <a:t>ポケモンのデータを入れるテーブルを作成しよう</a:t>
            </a:r>
            <a:endParaRPr>
              <a:solidFill>
                <a:srgbClr val="0000FF"/>
              </a:solidFill>
              <a:latin typeface="HiraMaruPro-W4"/>
              <a:ea typeface="HiraMaruPro-W4"/>
              <a:cs typeface="HiraMaruPro-W4"/>
              <a:sym typeface="HiraMaruPro-W4"/>
            </a:endParaRPr>
          </a:p>
        </p:txBody>
      </p:sp>
      <p:sp>
        <p:nvSpPr>
          <p:cNvPr id="107" name="Google Shape;107;p21"/>
          <p:cNvSpPr txBox="1"/>
          <p:nvPr>
            <p:ph idx="1" type="body"/>
          </p:nvPr>
        </p:nvSpPr>
        <p:spPr>
          <a:xfrm>
            <a:off x="5475650" y="1152475"/>
            <a:ext cx="3595500" cy="3613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ja" sz="5683"/>
              <a:t>【TRY1:</a:t>
            </a:r>
            <a:r>
              <a:rPr b="1" lang="ja" sz="5683"/>
              <a:t>pokemon_1テーブル作成】</a:t>
            </a:r>
            <a:endParaRPr sz="5683"/>
          </a:p>
          <a:p>
            <a:pPr indent="0" lvl="0" marL="0" rtl="0" algn="l">
              <a:spcBef>
                <a:spcPts val="1200"/>
              </a:spcBef>
              <a:spcAft>
                <a:spcPts val="0"/>
              </a:spcAft>
              <a:buClr>
                <a:schemeClr val="dk1"/>
              </a:buClr>
              <a:buSzPts val="275"/>
              <a:buFont typeface="Arial"/>
              <a:buNone/>
            </a:pPr>
            <a:r>
              <a:rPr lang="ja" sz="6992">
                <a:solidFill>
                  <a:srgbClr val="0000FF"/>
                </a:solidFill>
              </a:rPr>
              <a:t>CREATE TABLE</a:t>
            </a:r>
            <a:r>
              <a:rPr lang="ja" sz="6992">
                <a:solidFill>
                  <a:schemeClr val="dk1"/>
                </a:solidFill>
              </a:rPr>
              <a:t> pokemon_1(</a:t>
            </a:r>
            <a:br>
              <a:rPr lang="ja" sz="6992">
                <a:solidFill>
                  <a:schemeClr val="dk1"/>
                </a:solidFill>
              </a:rPr>
            </a:br>
            <a:r>
              <a:rPr lang="ja" sz="6992">
                <a:solidFill>
                  <a:schemeClr val="dk1"/>
                </a:solidFill>
              </a:rPr>
              <a:t>  id int auto_increment,</a:t>
            </a:r>
            <a:br>
              <a:rPr lang="ja" sz="6992">
                <a:solidFill>
                  <a:schemeClr val="dk1"/>
                </a:solidFill>
              </a:rPr>
            </a:br>
            <a:r>
              <a:rPr lang="ja" sz="6992">
                <a:solidFill>
                  <a:schemeClr val="dk1"/>
                </a:solidFill>
              </a:rPr>
              <a:t>  PRIMARY KEY (id),</a:t>
            </a:r>
            <a:br>
              <a:rPr lang="ja" sz="6992">
                <a:solidFill>
                  <a:schemeClr val="dk1"/>
                </a:solidFill>
              </a:rPr>
            </a:br>
            <a:r>
              <a:rPr lang="ja" sz="6992">
                <a:solidFill>
                  <a:schemeClr val="dk1"/>
                </a:solidFill>
              </a:rPr>
              <a:t>  number char(3),</a:t>
            </a:r>
            <a:br>
              <a:rPr lang="ja" sz="6992">
                <a:solidFill>
                  <a:schemeClr val="dk1"/>
                </a:solidFill>
              </a:rPr>
            </a:br>
            <a:r>
              <a:rPr lang="ja" sz="6992">
                <a:solidFill>
                  <a:schemeClr val="dk1"/>
                </a:solidFill>
              </a:rPr>
              <a:t>  name varchar(50),</a:t>
            </a:r>
            <a:br>
              <a:rPr lang="ja" sz="6992">
                <a:solidFill>
                  <a:schemeClr val="dk1"/>
                </a:solidFill>
              </a:rPr>
            </a:br>
            <a:r>
              <a:rPr lang="ja" sz="6992">
                <a:solidFill>
                  <a:schemeClr val="dk1"/>
                </a:solidFill>
              </a:rPr>
              <a:t>  classification varchar(255),</a:t>
            </a:r>
            <a:br>
              <a:rPr lang="ja" sz="6992">
                <a:solidFill>
                  <a:schemeClr val="dk1"/>
                </a:solidFill>
              </a:rPr>
            </a:br>
            <a:r>
              <a:rPr lang="ja" sz="6992">
                <a:solidFill>
                  <a:schemeClr val="dk1"/>
                </a:solidFill>
              </a:rPr>
              <a:t>  type_1 varchar(10),</a:t>
            </a:r>
            <a:br>
              <a:rPr lang="ja" sz="6992">
                <a:solidFill>
                  <a:schemeClr val="dk1"/>
                </a:solidFill>
              </a:rPr>
            </a:br>
            <a:r>
              <a:rPr lang="ja" sz="6992">
                <a:solidFill>
                  <a:schemeClr val="dk1"/>
                </a:solidFill>
              </a:rPr>
              <a:t>  type_2 varchar(10),</a:t>
            </a:r>
            <a:br>
              <a:rPr lang="ja" sz="6992">
                <a:solidFill>
                  <a:schemeClr val="dk1"/>
                </a:solidFill>
              </a:rPr>
            </a:br>
            <a:r>
              <a:rPr lang="ja" sz="6992">
                <a:solidFill>
                  <a:schemeClr val="dk1"/>
                </a:solidFill>
              </a:rPr>
              <a:t>  height NUMERIC(3,1),</a:t>
            </a:r>
            <a:br>
              <a:rPr lang="ja" sz="6992">
                <a:solidFill>
                  <a:schemeClr val="dk1"/>
                </a:solidFill>
              </a:rPr>
            </a:br>
            <a:r>
              <a:rPr lang="ja" sz="6992">
                <a:solidFill>
                  <a:schemeClr val="dk1"/>
                </a:solidFill>
              </a:rPr>
              <a:t>  weight NUMERIC(3,1),</a:t>
            </a:r>
            <a:br>
              <a:rPr lang="ja" sz="6992">
                <a:solidFill>
                  <a:schemeClr val="dk1"/>
                </a:solidFill>
              </a:rPr>
            </a:br>
            <a:r>
              <a:rPr lang="ja" sz="6992">
                <a:solidFill>
                  <a:schemeClr val="dk1"/>
                </a:solidFill>
              </a:rPr>
              <a:t>  Characteristic varchar(50),</a:t>
            </a:r>
            <a:br>
              <a:rPr lang="ja" sz="6992">
                <a:solidFill>
                  <a:schemeClr val="dk1"/>
                </a:solidFill>
              </a:rPr>
            </a:br>
            <a:r>
              <a:rPr lang="ja" sz="6992">
                <a:solidFill>
                  <a:schemeClr val="dk1"/>
                </a:solidFill>
              </a:rPr>
              <a:t>  explanation varchar(255)</a:t>
            </a:r>
            <a:br>
              <a:rPr lang="ja" sz="6992">
                <a:solidFill>
                  <a:schemeClr val="dk1"/>
                </a:solidFill>
              </a:rPr>
            </a:br>
            <a:r>
              <a:rPr lang="ja" sz="6992">
                <a:solidFill>
                  <a:schemeClr val="dk1"/>
                </a:solidFill>
              </a:rPr>
              <a:t>);</a:t>
            </a:r>
            <a:endParaRPr sz="6992">
              <a:solidFill>
                <a:schemeClr val="dk1"/>
              </a:solidFill>
            </a:endParaRPr>
          </a:p>
          <a:p>
            <a:pPr indent="0" lvl="0" marL="0" rtl="0" algn="l">
              <a:spcBef>
                <a:spcPts val="1200"/>
              </a:spcBef>
              <a:spcAft>
                <a:spcPts val="1200"/>
              </a:spcAft>
              <a:buNone/>
            </a:pPr>
            <a:r>
              <a:t/>
            </a:r>
            <a:endParaRPr>
              <a:solidFill>
                <a:srgbClr val="0000FF"/>
              </a:solidFill>
            </a:endParaRPr>
          </a:p>
        </p:txBody>
      </p:sp>
      <p:sp>
        <p:nvSpPr>
          <p:cNvPr id="108" name="Google Shape;108;p21"/>
          <p:cNvSpPr txBox="1"/>
          <p:nvPr>
            <p:ph idx="1" type="body"/>
          </p:nvPr>
        </p:nvSpPr>
        <p:spPr>
          <a:xfrm>
            <a:off x="214775" y="1152475"/>
            <a:ext cx="5358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ja"/>
              <a:t>■テーブルの作成を行うSQL文</a:t>
            </a:r>
            <a:br>
              <a:rPr lang="ja"/>
            </a:br>
            <a:r>
              <a:rPr lang="ja">
                <a:solidFill>
                  <a:srgbClr val="0000FF"/>
                </a:solidFill>
              </a:rPr>
              <a:t>CREATE TABLE</a:t>
            </a:r>
            <a:r>
              <a:rPr lang="ja"/>
              <a:t> テーブル名(カラム名 データ型)</a:t>
            </a:r>
            <a:br>
              <a:rPr lang="ja"/>
            </a:br>
            <a:br>
              <a:rPr lang="ja"/>
            </a:br>
            <a:r>
              <a:rPr lang="ja"/>
              <a:t>pokemon_1 ← テーブル名</a:t>
            </a:r>
            <a:br>
              <a:rPr lang="ja"/>
            </a:br>
            <a:r>
              <a:rPr lang="ja"/>
              <a:t>auto_increment  ← データ追加時に現在格納されている最大値に 1 を追加した数値を自動で格納</a:t>
            </a:r>
            <a:br>
              <a:rPr lang="ja"/>
            </a:br>
            <a:r>
              <a:rPr lang="ja"/>
              <a:t>char, varchar ← 文字列</a:t>
            </a:r>
            <a:br>
              <a:rPr lang="ja"/>
            </a:br>
            <a:r>
              <a:rPr lang="ja"/>
              <a:t>float ← 実数（小数まで扱える）</a:t>
            </a:r>
            <a:br>
              <a:rPr lang="ja"/>
            </a:br>
            <a:br>
              <a:rPr lang="ja"/>
            </a:br>
            <a:br>
              <a:rPr lang="ja"/>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