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11500"/>
              <a:t>CNN-ResNet</a:t>
            </a:r>
            <a:endParaRPr lang="en-US" altLang="zh-CN" sz="11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3600">
                <a:sym typeface="+mn-ea"/>
              </a:rPr>
              <a:t>秦子柠、申化文、赵昱欣、郑宇宸、刘子豪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卷积核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本质是降维方法</a:t>
            </a:r>
            <a:endParaRPr lang="zh-CN" altLang="en-US"/>
          </a:p>
        </p:txBody>
      </p:sp>
      <p:pic>
        <p:nvPicPr>
          <p:cNvPr id="5" name="图片 4" descr="201607072040488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0605" y="1002665"/>
            <a:ext cx="819150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池化层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5225" y="1691005"/>
            <a:ext cx="9861550" cy="4611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55260" y="3966845"/>
            <a:ext cx="40011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用最值</a:t>
            </a:r>
            <a:r>
              <a:rPr lang="en-US" altLang="zh-CN" sz="3600"/>
              <a:t>/</a:t>
            </a:r>
            <a:r>
              <a:rPr lang="zh-CN" altLang="en-US" sz="3600"/>
              <a:t>均值代表该小块的特征（基于相近部分特征相似，离得较远的特征差异大这一点）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一般</a:t>
            </a:r>
            <a:r>
              <a:rPr lang="en-US" altLang="zh-CN"/>
              <a:t>CNN</a:t>
            </a:r>
            <a:r>
              <a:rPr lang="zh-CN" altLang="en-US"/>
              <a:t>的构造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 sz="4000"/>
              <a:t>输入 -&gt; [[卷积 -&gt; 激活]*N -&gt; 池化</a:t>
            </a:r>
            <a:r>
              <a:rPr lang="en-US" altLang="zh-CN" sz="4000"/>
              <a:t>*(0 or 1)</a:t>
            </a:r>
            <a:r>
              <a:rPr lang="zh-CN" altLang="en-US" sz="4000"/>
              <a:t>]*M </a:t>
            </a:r>
            <a:endParaRPr lang="zh-CN" altLang="en-US" sz="40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4000"/>
              <a:t>	</a:t>
            </a:r>
            <a:r>
              <a:rPr lang="zh-CN" altLang="en-US" sz="4000"/>
              <a:t>-&gt; [全连接 -&gt; 激活]*K -&gt; 全连接 </a:t>
            </a:r>
            <a:r>
              <a:rPr lang="en-US" altLang="zh-CN" sz="4000"/>
              <a:t>-&gt; </a:t>
            </a:r>
            <a:r>
              <a:rPr lang="zh-CN" altLang="en-US" sz="4000"/>
              <a:t>输出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问题：</a:t>
            </a:r>
            <a:endParaRPr lang="zh-CN" altLang="en-US" sz="4000"/>
          </a:p>
          <a:p>
            <a:pPr lvl="1">
              <a:lnSpc>
                <a:spcPct val="110000"/>
              </a:lnSpc>
            </a:pPr>
            <a:r>
              <a:rPr lang="zh-CN" altLang="en-US" sz="3425"/>
              <a:t>图像很大的情况，需要多次卷积降维提取特征，层数较大，对算力要求高</a:t>
            </a:r>
            <a:endParaRPr lang="zh-CN" altLang="en-US" sz="3425"/>
          </a:p>
          <a:p>
            <a:pPr lvl="1">
              <a:lnSpc>
                <a:spcPct val="110000"/>
              </a:lnSpc>
            </a:pPr>
            <a:r>
              <a:rPr lang="zh-CN" altLang="en-US" sz="3425"/>
              <a:t>经过多次激活函数，梯度爆炸</a:t>
            </a:r>
            <a:r>
              <a:rPr lang="en-US" altLang="zh-CN" sz="3425"/>
              <a:t>/</a:t>
            </a:r>
            <a:r>
              <a:rPr lang="zh-CN" altLang="en-US" sz="3425"/>
              <a:t>梯度消失</a:t>
            </a:r>
            <a:endParaRPr lang="zh-CN" altLang="en-US" sz="3425"/>
          </a:p>
          <a:p>
            <a:pPr lvl="1">
              <a:lnSpc>
                <a:spcPct val="110000"/>
              </a:lnSpc>
            </a:pPr>
            <a:endParaRPr lang="zh-CN" altLang="en-US" sz="34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ResNet</a:t>
            </a:r>
            <a:r>
              <a:rPr lang="zh-CN" altLang="en-US"/>
              <a:t>基本构造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90000"/>
              </a:lnSpc>
            </a:pPr>
            <a:r>
              <a:rPr lang="zh-CN" altLang="en-US" sz="4000"/>
              <a:t>残差单元：</a:t>
            </a:r>
            <a:endParaRPr lang="zh-CN" altLang="en-US" sz="4000"/>
          </a:p>
          <a:p>
            <a:pPr lvl="1">
              <a:lnSpc>
                <a:spcPct val="90000"/>
              </a:lnSpc>
            </a:pPr>
            <a:r>
              <a:rPr lang="zh-CN" altLang="en-US" sz="3600"/>
              <a:t>原始输入</a:t>
            </a:r>
            <a:r>
              <a:rPr lang="en-US" altLang="zh-CN" sz="3600"/>
              <a:t>→3x3</a:t>
            </a:r>
            <a:r>
              <a:rPr lang="zh-CN" altLang="en-US" sz="3600"/>
              <a:t>卷积核</a:t>
            </a:r>
            <a:r>
              <a:rPr lang="en-US" altLang="zh-CN" sz="3600"/>
              <a:t>→批正则(Batch Normalization)→</a:t>
            </a:r>
            <a:r>
              <a:rPr lang="zh-CN" altLang="en-US" sz="3600"/>
              <a:t>激活函数</a:t>
            </a:r>
            <a:r>
              <a:rPr lang="en-US" altLang="zh-CN" sz="3600"/>
              <a:t>→3x3</a:t>
            </a:r>
            <a:r>
              <a:rPr lang="zh-CN" altLang="en-US" sz="3600"/>
              <a:t>卷积核 </a:t>
            </a:r>
            <a:r>
              <a:rPr lang="en-US" altLang="zh-CN" sz="3600"/>
              <a:t>→</a:t>
            </a:r>
            <a:r>
              <a:rPr lang="zh-CN" altLang="en-US" sz="3600"/>
              <a:t>输出</a:t>
            </a:r>
            <a:r>
              <a:rPr lang="en-US" altLang="zh-CN" sz="3600"/>
              <a:t>1</a:t>
            </a:r>
            <a:endParaRPr lang="zh-CN" altLang="en-US" sz="3600"/>
          </a:p>
          <a:p>
            <a:pPr lvl="1">
              <a:lnSpc>
                <a:spcPct val="90000"/>
              </a:lnSpc>
            </a:pPr>
            <a:r>
              <a:rPr lang="zh-CN" altLang="en-US" sz="3600"/>
              <a:t>输出</a:t>
            </a:r>
            <a:r>
              <a:rPr lang="en-US" altLang="zh-CN" sz="3600"/>
              <a:t>1+</a:t>
            </a:r>
            <a:r>
              <a:rPr lang="zh-CN" altLang="en-US" sz="3600"/>
              <a:t>原始输入</a:t>
            </a:r>
            <a:r>
              <a:rPr lang="en-US" altLang="zh-CN" sz="3600"/>
              <a:t>→</a:t>
            </a:r>
            <a:r>
              <a:rPr lang="zh-CN" altLang="en-US" sz="3600"/>
              <a:t>激活函数</a:t>
            </a:r>
            <a:r>
              <a:rPr lang="en-US" altLang="zh-CN" sz="3600"/>
              <a:t>→</a:t>
            </a:r>
            <a:r>
              <a:rPr lang="zh-CN" altLang="en-US" sz="3600"/>
              <a:t>最终输出</a:t>
            </a:r>
            <a:endParaRPr lang="zh-CN" altLang="en-US" sz="3600"/>
          </a:p>
          <a:p>
            <a:pPr lvl="1">
              <a:lnSpc>
                <a:spcPct val="90000"/>
              </a:lnSpc>
            </a:pPr>
            <a:r>
              <a:rPr lang="zh-CN" altLang="en-US" sz="3600"/>
              <a:t>原始输入和输出</a:t>
            </a:r>
            <a:r>
              <a:rPr lang="en-US" altLang="zh-CN" sz="3600"/>
              <a:t>1</a:t>
            </a:r>
            <a:r>
              <a:rPr lang="zh-CN" altLang="en-US" sz="3600"/>
              <a:t>大小不一致时，对原始输入进行一次卷积</a:t>
            </a:r>
            <a:r>
              <a:rPr lang="en-US" altLang="zh-CN" sz="3600"/>
              <a:t>+</a:t>
            </a:r>
            <a:r>
              <a:rPr lang="zh-CN" altLang="en-US" sz="3600"/>
              <a:t>批正则</a:t>
            </a:r>
            <a:endParaRPr lang="zh-CN" altLang="en-US" sz="3600"/>
          </a:p>
          <a:p>
            <a:pPr lvl="0">
              <a:lnSpc>
                <a:spcPct val="90000"/>
              </a:lnSpc>
            </a:pPr>
            <a:r>
              <a:rPr lang="en-US" altLang="zh-CN" sz="4000"/>
              <a:t>ResNet</a:t>
            </a:r>
            <a:r>
              <a:rPr lang="zh-CN" altLang="en-US" sz="4000"/>
              <a:t>：</a:t>
            </a:r>
            <a:endParaRPr lang="zh-CN" altLang="en-US" sz="4000"/>
          </a:p>
          <a:p>
            <a:pPr lvl="1">
              <a:lnSpc>
                <a:spcPct val="90000"/>
              </a:lnSpc>
            </a:pPr>
            <a:r>
              <a:rPr lang="zh-CN" altLang="en-US" sz="3600"/>
              <a:t>残差单元</a:t>
            </a:r>
            <a:r>
              <a:rPr lang="en-US" altLang="zh-CN" sz="3600"/>
              <a:t>*n → </a:t>
            </a:r>
            <a:r>
              <a:rPr lang="zh-CN" altLang="en-US" sz="3600"/>
              <a:t>池化层</a:t>
            </a:r>
            <a:r>
              <a:rPr lang="en-US" altLang="zh-CN" sz="3600"/>
              <a:t>*(0 or 1) → </a:t>
            </a:r>
            <a:r>
              <a:rPr lang="zh-CN" altLang="en-US" sz="3600"/>
              <a:t>全连接</a:t>
            </a:r>
            <a:endParaRPr lang="zh-CN" altLang="en-US" sz="3600"/>
          </a:p>
        </p:txBody>
      </p:sp>
      <p:sp>
        <p:nvSpPr>
          <p:cNvPr id="231" name=" 231"/>
          <p:cNvSpPr/>
          <p:nvPr/>
        </p:nvSpPr>
        <p:spPr>
          <a:xfrm>
            <a:off x="4848860" y="365125"/>
            <a:ext cx="5236210" cy="1991360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432000" anchor="ctr"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2060"/>
                </a:solidFill>
              </a:rPr>
              <a:t>模型更稳定，但计算量大</a:t>
            </a:r>
            <a:endParaRPr lang="zh-CN" altLang="en-US" sz="3200" dirty="0">
              <a:solidFill>
                <a:srgbClr val="002060"/>
              </a:solidFill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2060"/>
                </a:solidFill>
              </a:rPr>
              <a:t>测试时不能一个一个喂样本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具体实现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" y="2658110"/>
            <a:ext cx="8927465" cy="4154170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2420" y="12700"/>
            <a:ext cx="6950710" cy="3446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685"/>
            <a:ext cx="10515600" cy="5159375"/>
          </a:xfrm>
        </p:spPr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rPr lang="zh-CN" altLang="en-US" sz="4000"/>
              <a:t>数据集：官方原版中的</a:t>
            </a:r>
            <a:r>
              <a:rPr lang="en-US" altLang="zh-CN" sz="4000"/>
              <a:t>train</a:t>
            </a:r>
            <a:r>
              <a:rPr lang="zh-CN" altLang="en-US" sz="4000"/>
              <a:t>部分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预处理：随机翻转，</a:t>
            </a:r>
            <a:r>
              <a:rPr lang="en-US" altLang="zh-CN" sz="4000"/>
              <a:t>RGB</a:t>
            </a:r>
            <a:r>
              <a:rPr lang="zh-CN" altLang="en-US" sz="4000"/>
              <a:t>三通道正则化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layers = [2, 8, 16, 2]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channels = [32, 64, 128, 256]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随着训练循环次数增加降低学习率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训练集验证集损失（交叉熵）图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验证集</a:t>
            </a:r>
            <a:r>
              <a:rPr lang="en-US" altLang="zh-CN" sz="4000"/>
              <a:t>accuracy</a:t>
            </a:r>
            <a:r>
              <a:rPr lang="zh-CN" altLang="en-US" sz="4000"/>
              <a:t>图</a:t>
            </a:r>
            <a:endParaRPr lang="zh-CN" alt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904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180" y="223520"/>
            <a:ext cx="8549005" cy="64115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28820" y="2095500"/>
            <a:ext cx="777367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800"/>
              <a:t>Final</a:t>
            </a:r>
            <a:r>
              <a:rPr lang="zh-CN" altLang="en-US" sz="8800"/>
              <a:t>：</a:t>
            </a:r>
            <a:r>
              <a:rPr lang="en-US" altLang="zh-CN" sz="8800"/>
              <a:t>91.889 pt</a:t>
            </a:r>
            <a:endParaRPr lang="en-US" altLang="zh-CN" sz="8800"/>
          </a:p>
        </p:txBody>
      </p:sp>
      <p:sp>
        <p:nvSpPr>
          <p:cNvPr id="2" name="文本框 1"/>
          <p:cNvSpPr txBox="1"/>
          <p:nvPr/>
        </p:nvSpPr>
        <p:spPr>
          <a:xfrm>
            <a:off x="46990" y="41910"/>
            <a:ext cx="9994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/>
              <a:t>https://github.com/KurohaneNioko/Machine-Learning-2018Autumn-Teamwork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400"/>
              <a:t>团队分工</a:t>
            </a:r>
            <a:endParaRPr lang="zh-CN" altLang="en-US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3600"/>
              <a:t>秦子柠：分配团队任务，</a:t>
            </a:r>
            <a:r>
              <a:rPr lang="en-US" altLang="zh-CN" sz="3600"/>
              <a:t>CNN</a:t>
            </a:r>
            <a:r>
              <a:rPr lang="zh-CN" altLang="en-US" sz="3600"/>
              <a:t>手工搭建与实现，模型训练与调参</a:t>
            </a:r>
            <a:endParaRPr lang="zh-CN" altLang="en-US" sz="3600"/>
          </a:p>
          <a:p>
            <a:pPr>
              <a:lnSpc>
                <a:spcPct val="140000"/>
              </a:lnSpc>
            </a:pPr>
            <a:r>
              <a:rPr lang="zh-CN" altLang="en-US" sz="3600"/>
              <a:t>申化文、赵昱欣：</a:t>
            </a:r>
            <a:r>
              <a:rPr lang="en-US" altLang="zh-CN" sz="3600"/>
              <a:t>KNN...</a:t>
            </a:r>
            <a:endParaRPr lang="zh-CN" altLang="en-US" sz="3600"/>
          </a:p>
          <a:p>
            <a:pPr>
              <a:lnSpc>
                <a:spcPct val="140000"/>
              </a:lnSpc>
            </a:pPr>
            <a:r>
              <a:rPr lang="zh-CN" altLang="en-US" sz="3600"/>
              <a:t>郑宇宸、刘子豪：</a:t>
            </a:r>
            <a:r>
              <a:rPr lang="en-US" altLang="zh-CN" sz="3600"/>
              <a:t>SVM...PPT</a:t>
            </a:r>
            <a:r>
              <a:rPr lang="zh-CN" altLang="en-US" sz="3600"/>
              <a:t>整合与润色</a:t>
            </a:r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CNN-ResNet</vt:lpstr>
      <vt:lpstr>卷积核</vt:lpstr>
      <vt:lpstr>池化层</vt:lpstr>
      <vt:lpstr>一般CNN的构造</vt:lpstr>
      <vt:lpstr>ResNet基本构造</vt:lpstr>
      <vt:lpstr>具体实现</vt:lpstr>
      <vt:lpstr>具体实现</vt:lpstr>
      <vt:lpstr>PowerPoint 演示文稿</vt:lpstr>
      <vt:lpstr>团队分工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黑羽柠子</cp:lastModifiedBy>
  <cp:revision>10</cp:revision>
  <dcterms:created xsi:type="dcterms:W3CDTF">2018-12-04T14:24:00Z</dcterms:created>
  <dcterms:modified xsi:type="dcterms:W3CDTF">2018-12-04T15:51:41Z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