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7" r:id="rId3"/>
    <p:sldId id="265" r:id="rId4"/>
    <p:sldId id="267" r:id="rId5"/>
    <p:sldId id="268" r:id="rId6"/>
    <p:sldId id="272" r:id="rId7"/>
    <p:sldId id="274" r:id="rId8"/>
    <p:sldId id="275" r:id="rId9"/>
    <p:sldId id="276" r:id="rId10"/>
    <p:sldId id="277" r:id="rId11"/>
    <p:sldId id="266" r:id="rId12"/>
    <p:sldId id="271" r:id="rId13"/>
    <p:sldId id="269" r:id="rId14"/>
    <p:sldId id="270" r:id="rId15"/>
    <p:sldId id="273" r:id="rId16"/>
    <p:sldId id="278" r:id="rId17"/>
    <p:sldId id="279" r:id="rId18"/>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7621" autoAdjust="0"/>
  </p:normalViewPr>
  <p:slideViewPr>
    <p:cSldViewPr>
      <p:cViewPr varScale="1">
        <p:scale>
          <a:sx n="92" d="100"/>
          <a:sy n="92" d="100"/>
        </p:scale>
        <p:origin x="-642"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6/25/2022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extLst/>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extLst/>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291818547"/>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dirty="0"/>
          </a:p>
        </p:txBody>
      </p:sp>
      <p:sp>
        <p:nvSpPr>
          <p:cNvPr id="4" name="Rectangle 3"/>
          <p:cNvSpPr>
            <a:spLocks noGrp="1"/>
          </p:cNvSpPr>
          <p:nvPr>
            <p:ph type="sldNum" sz="quarter" idx="10"/>
          </p:nvPr>
        </p:nvSpPr>
        <p:spPr/>
        <p:txBody>
          <a:bodyPr/>
          <a:lstStyle>
            <a:extLst/>
          </a:lstStyle>
          <a:p>
            <a:fld id="{CA5D3BF3-D352-46FC-8343-31F56E6730EA}" type="slidenum">
              <a:rPr lang="en-US" smtClean="0"/>
              <a:pPr/>
              <a:t>11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extLst/>
          </a:lstStyle>
          <a:p>
            <a:endParaRPr lang="en-US"/>
          </a:p>
        </p:txBody>
      </p:sp>
      <p:sp>
        <p:nvSpPr>
          <p:cNvPr id="4" name="Rectangle 3"/>
          <p:cNvSpPr>
            <a:spLocks noGrp="1"/>
          </p:cNvSpPr>
          <p:nvPr>
            <p:ph type="sldNum" sz="quarter" idx="10"/>
          </p:nvPr>
        </p:nvSpPr>
        <p:spPr/>
        <p:txBody>
          <a:bodyPr/>
          <a:lstStyle>
            <a:extLst/>
          </a:lstStyle>
          <a:p>
            <a:fld id="{CA5D3BF3-D352-46FC-8343-31F56E6730EA}"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6/25/2022</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smtClean="0"/>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extLst/>
          </a:lstStyle>
          <a:p>
            <a:r>
              <a:rPr lang="en-US" smtClean="0"/>
              <a:t>Click to edit Master title style</a:t>
            </a:r>
            <a:endParaRPr lang="en-US" dirty="0"/>
          </a:p>
        </p:txBody>
      </p:sp>
      <p:sp>
        <p:nvSpPr>
          <p:cNvPr id="3" name="Rectangle 2"/>
          <p:cNvSpPr>
            <a:spLocks noGrp="1"/>
          </p:cNvSpPr>
          <p:nvPr>
            <p:ph type="dt" sz="half" idx="10"/>
          </p:nvPr>
        </p:nvSpPr>
        <p:spPr/>
        <p:txBody>
          <a:bodyPr/>
          <a:lstStyle>
            <a:extLst/>
          </a:lstStyle>
          <a:p>
            <a:fld id="{E4606EA6-EFEA-4C30-9264-4F9291A5780D}" type="datetime1">
              <a:rPr lang="en-US" smtClean="0"/>
              <a:pPr/>
              <a:t>6/25/2022</a:t>
            </a:fld>
            <a:endParaRPr lang="en-US"/>
          </a:p>
        </p:txBody>
      </p:sp>
      <p:sp>
        <p:nvSpPr>
          <p:cNvPr id="4" name="Rectangle 3"/>
          <p:cNvSpPr>
            <a:spLocks noGrp="1"/>
          </p:cNvSpPr>
          <p:nvPr>
            <p:ph type="ftr" sz="quarter" idx="11"/>
          </p:nvPr>
        </p:nvSpPr>
        <p:spPr/>
        <p:txBody>
          <a:bodyPr/>
          <a:lstStyle>
            <a:extLst/>
          </a:lstStyle>
          <a:p>
            <a:endParaRPr lang="en-US"/>
          </a:p>
        </p:txBody>
      </p:sp>
      <p:sp>
        <p:nvSpPr>
          <p:cNvPr id="5" name="Rectangle 4"/>
          <p:cNvSpPr>
            <a:spLocks noGrp="1"/>
          </p:cNvSpPr>
          <p:nvPr>
            <p:ph type="sldNum" sz="quarter" idx="12"/>
          </p:nvPr>
        </p:nvSpPr>
        <p:spPr/>
        <p:txBody>
          <a:bodyPr/>
          <a:lstStyle>
            <a:extLst/>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smtClean="0"/>
              <a:t>Click to edit master title style</a:t>
            </a:r>
            <a:endParaRPr lang="en-US" dirty="0"/>
          </a:p>
        </p:txBody>
      </p:sp>
      <p:sp>
        <p:nvSpPr>
          <p:cNvPr id="12" name="Date Placeholder 11"/>
          <p:cNvSpPr>
            <a:spLocks noGrp="1"/>
          </p:cNvSpPr>
          <p:nvPr>
            <p:ph type="dt" sz="half" idx="10"/>
          </p:nvPr>
        </p:nvSpPr>
        <p:spPr/>
        <p:txBody>
          <a:bodyPr/>
          <a:lstStyle>
            <a:extLst/>
          </a:lstStyle>
          <a:p>
            <a:fld id="{6FCF9F07-3BC7-4570-B054-79111B0A380C}" type="datetime1">
              <a:rPr lang="en-US" smtClean="0"/>
              <a:pPr/>
              <a:t>6/25/2022</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extLst/>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5"/>
          </p:nvPr>
        </p:nvSpPr>
        <p:spPr/>
        <p:txBody>
          <a:bodyPr rtlCol="0"/>
          <a:lstStyle>
            <a:extLst/>
          </a:lstStyle>
          <a:p>
            <a:fld id="{E4606EA6-EFEA-4C30-9264-4F9291A5780D}" type="datetime1">
              <a:rPr lang="en-US" smtClean="0"/>
              <a:pPr/>
              <a:t>6/25/2022</a:t>
            </a:fld>
            <a:endParaRPr lang="en-U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extLst/>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smtClean="0"/>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Date Placeholder 9"/>
          <p:cNvSpPr>
            <a:spLocks noGrp="1"/>
          </p:cNvSpPr>
          <p:nvPr>
            <p:ph type="dt" sz="half" idx="15"/>
          </p:nvPr>
        </p:nvSpPr>
        <p:spPr/>
        <p:txBody>
          <a:bodyPr rtlCol="0"/>
          <a:lstStyle>
            <a:extLst/>
          </a:lstStyle>
          <a:p>
            <a:fld id="{E4606EA6-EFEA-4C30-9264-4F9291A5780D}" type="datetime1">
              <a:rPr lang="en-US" smtClean="0"/>
              <a:pPr/>
              <a:t>6/25/2022</a:t>
            </a:fld>
            <a:endParaRPr lang="en-U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extLst/>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extLst/>
          </a:lstStyle>
          <a:p>
            <a:fld id="{6DFADB5D-B7A0-47E3-AD2D-B1A6F8614213}" type="datetime1">
              <a:rPr lang="en-US" smtClean="0"/>
              <a:pPr/>
              <a:t>6/25/2022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lang="en-US" smtClean="0"/>
              <a:pPr/>
              <a:t>6/25/2022</a:t>
            </a:fld>
            <a:endParaRPr lang="en-US"/>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extLst/>
          </a:lstStyle>
          <a:p>
            <a:fld id="{F49A8198-4617-485E-9585-4840B69DBBA6}" type="datetime1">
              <a:rPr lang="en-US" smtClean="0"/>
              <a:pPr/>
              <a:t>6/25/2022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9" name="Content Placeholder 8"/>
          <p:cNvSpPr>
            <a:spLocks noGrp="1"/>
          </p:cNvSpPr>
          <p:nvPr>
            <p:ph sz="quarter" idx="13"/>
          </p:nvPr>
        </p:nvSpPr>
        <p:spPr>
          <a:xfrm>
            <a:off x="2362200" y="1428750"/>
            <a:ext cx="6400800" cy="3200400"/>
          </a:xfrm>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smtClean="0"/>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smtClean="0"/>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smtClean="0"/>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extLst/>
          </a:lstStyle>
          <a:p>
            <a:fld id="{E4606EA6-EFEA-4C30-9264-4F9291A5780D}" type="datetime1">
              <a:rPr lang="en-US" smtClean="0"/>
              <a:pPr/>
              <a:t>6/25/2022</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extLst/>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6/25/2022</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extLst/>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45473" y="0"/>
            <a:ext cx="6310745" cy="1581150"/>
          </a:xfrm>
        </p:spPr>
        <p:txBody>
          <a:bodyPr>
            <a:normAutofit/>
          </a:bodyPr>
          <a:lstStyle>
            <a:extLst/>
          </a:lstStyle>
          <a:p>
            <a:r>
              <a:rPr lang="en-US" dirty="0" smtClean="0"/>
              <a:t>DR </a:t>
            </a:r>
            <a:r>
              <a:rPr lang="en-US" dirty="0" err="1" smtClean="0"/>
              <a:t>reddy’s</a:t>
            </a:r>
            <a:r>
              <a:rPr lang="en-US" dirty="0" smtClean="0"/>
              <a:t> acquisition of </a:t>
            </a:r>
            <a:r>
              <a:rPr lang="en-US" dirty="0" err="1" smtClean="0"/>
              <a:t>betapharm</a:t>
            </a:r>
            <a:endParaRPr lang="en-US" dirty="0"/>
          </a:p>
        </p:txBody>
      </p:sp>
      <p:sp>
        <p:nvSpPr>
          <p:cNvPr id="5" name="Rectangle 4"/>
          <p:cNvSpPr>
            <a:spLocks noGrp="1"/>
          </p:cNvSpPr>
          <p:nvPr>
            <p:ph type="subTitle" idx="1"/>
          </p:nvPr>
        </p:nvSpPr>
        <p:spPr/>
        <p:txBody>
          <a:bodyPr>
            <a:normAutofit fontScale="92500"/>
          </a:bodyPr>
          <a:lstStyle>
            <a:extLst/>
          </a:lstStyle>
          <a:p>
            <a:r>
              <a:rPr lang="en-US" dirty="0" smtClean="0"/>
              <a:t>“Acquisition that could’ve changed Pharmacy”</a:t>
            </a:r>
            <a:endParaRPr lang="en-US" dirty="0"/>
          </a:p>
        </p:txBody>
      </p:sp>
      <p:grpSp>
        <p:nvGrpSpPr>
          <p:cNvPr id="3" name="Group 2"/>
          <p:cNvGrpSpPr/>
          <p:nvPr/>
        </p:nvGrpSpPr>
        <p:grpSpPr>
          <a:xfrm>
            <a:off x="997526" y="2305049"/>
            <a:ext cx="5638800" cy="1371601"/>
            <a:chOff x="1066800" y="2495551"/>
            <a:chExt cx="5638800" cy="1371601"/>
          </a:xfrm>
        </p:grpSpPr>
        <p:pic>
          <p:nvPicPr>
            <p:cNvPr id="1026" name="Picture 2" descr="Dr. Reddy's Laboratories - Wikidat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800" y="2724150"/>
              <a:ext cx="32004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etapharm Arzneimittel GmbH | Linked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3274" y="2724150"/>
              <a:ext cx="952500" cy="9525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ular Callout 1"/>
            <p:cNvSpPr/>
            <p:nvPr/>
          </p:nvSpPr>
          <p:spPr>
            <a:xfrm rot="5400000">
              <a:off x="4991099" y="2152652"/>
              <a:ext cx="1371601" cy="2057400"/>
            </a:xfrm>
            <a:prstGeom prst="wedgeRectCallout">
              <a:avLst>
                <a:gd name="adj1" fmla="val -273"/>
                <a:gd name="adj2" fmla="val 65025"/>
              </a:avLst>
            </a:prstGeom>
            <a:noFill/>
            <a:ln w="571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29B15C-8709-A15A-4A2A-1140BEF6AB87}"/>
              </a:ext>
            </a:extLst>
          </p:cNvPr>
          <p:cNvSpPr>
            <a:spLocks noGrp="1"/>
          </p:cNvSpPr>
          <p:nvPr>
            <p:ph type="title"/>
          </p:nvPr>
        </p:nvSpPr>
        <p:spPr/>
        <p:txBody>
          <a:bodyPr/>
          <a:lstStyle/>
          <a:p>
            <a:r>
              <a:rPr lang="en-IN" b="0" i="0" dirty="0">
                <a:solidFill>
                  <a:srgbClr val="333333"/>
                </a:solidFill>
                <a:effectLst/>
              </a:rPr>
              <a:t>Subsequent Performance</a:t>
            </a:r>
            <a:endParaRPr lang="en-IN" dirty="0"/>
          </a:p>
        </p:txBody>
      </p:sp>
      <p:sp>
        <p:nvSpPr>
          <p:cNvPr id="3" name="Content Placeholder 2">
            <a:extLst>
              <a:ext uri="{FF2B5EF4-FFF2-40B4-BE49-F238E27FC236}">
                <a16:creationId xmlns="" xmlns:a16="http://schemas.microsoft.com/office/drawing/2014/main" id="{A1D4A115-579A-CC35-E82A-A3FE8FB45E6E}"/>
              </a:ext>
            </a:extLst>
          </p:cNvPr>
          <p:cNvSpPr>
            <a:spLocks noGrp="1"/>
          </p:cNvSpPr>
          <p:nvPr>
            <p:ph sz="quarter" idx="13"/>
          </p:nvPr>
        </p:nvSpPr>
        <p:spPr/>
        <p:txBody>
          <a:bodyPr>
            <a:normAutofit fontScale="77500" lnSpcReduction="20000"/>
          </a:bodyPr>
          <a:lstStyle/>
          <a:p>
            <a:pPr>
              <a:buBlip>
                <a:blip r:embed="rId2"/>
              </a:buBlip>
            </a:pPr>
            <a:r>
              <a:rPr lang="en-IN" b="0" i="0" dirty="0">
                <a:solidFill>
                  <a:srgbClr val="333333"/>
                </a:solidFill>
                <a:effectLst/>
              </a:rPr>
              <a:t>Dr Reddy's share price shot up by 9.3% to close at Rs 1,281 on February 16, 2006, when it announced the $560 million </a:t>
            </a:r>
            <a:r>
              <a:rPr lang="en-IN" b="0" i="0" dirty="0" err="1">
                <a:solidFill>
                  <a:srgbClr val="333333"/>
                </a:solidFill>
                <a:effectLst/>
              </a:rPr>
              <a:t>Betapharm</a:t>
            </a:r>
            <a:r>
              <a:rPr lang="en-IN" b="0" i="0" dirty="0">
                <a:solidFill>
                  <a:srgbClr val="333333"/>
                </a:solidFill>
                <a:effectLst/>
              </a:rPr>
              <a:t> deal. Shares were trading higher at Rs 1,600 in early May.</a:t>
            </a:r>
          </a:p>
          <a:p>
            <a:pPr>
              <a:buBlip>
                <a:blip r:embed="rId2"/>
              </a:buBlip>
            </a:pPr>
            <a:r>
              <a:rPr lang="en-IN" dirty="0">
                <a:solidFill>
                  <a:srgbClr val="333333"/>
                </a:solidFill>
              </a:rPr>
              <a:t>I</a:t>
            </a:r>
            <a:r>
              <a:rPr lang="en-IN" b="0" i="0" dirty="0">
                <a:solidFill>
                  <a:srgbClr val="333333"/>
                </a:solidFill>
                <a:effectLst/>
              </a:rPr>
              <a:t>n the first quarter, the pricing environment turned a little negative for the company since the German government had reduced the prices of drugs by 10-20 % Consequently,</a:t>
            </a:r>
            <a:r>
              <a:rPr lang="en-IN" dirty="0">
                <a:solidFill>
                  <a:srgbClr val="333333"/>
                </a:solidFill>
              </a:rPr>
              <a:t> </a:t>
            </a:r>
            <a:r>
              <a:rPr lang="en-IN" b="0" i="0" dirty="0">
                <a:solidFill>
                  <a:srgbClr val="333333"/>
                </a:solidFill>
                <a:effectLst/>
              </a:rPr>
              <a:t>the returns were also on the lower side in Sep 2006.</a:t>
            </a:r>
          </a:p>
          <a:p>
            <a:pPr>
              <a:buBlip>
                <a:blip r:embed="rId2"/>
              </a:buBlip>
            </a:pPr>
            <a:r>
              <a:rPr lang="en-IN" dirty="0">
                <a:solidFill>
                  <a:srgbClr val="333333"/>
                </a:solidFill>
              </a:rPr>
              <a:t>By the last quarter of 2007, </a:t>
            </a:r>
            <a:r>
              <a:rPr lang="en-IN" b="0" i="0" dirty="0" err="1">
                <a:solidFill>
                  <a:srgbClr val="333333"/>
                </a:solidFill>
                <a:effectLst/>
              </a:rPr>
              <a:t>Betapharm</a:t>
            </a:r>
            <a:r>
              <a:rPr lang="en-IN" b="0" i="0" dirty="0">
                <a:solidFill>
                  <a:srgbClr val="333333"/>
                </a:solidFill>
                <a:effectLst/>
              </a:rPr>
              <a:t> (DRL’s Subsidiary), had returned to its usual sales at $51 million. </a:t>
            </a:r>
            <a:r>
              <a:rPr lang="en-IN" dirty="0">
                <a:solidFill>
                  <a:srgbClr val="333333"/>
                </a:solidFill>
              </a:rPr>
              <a:t>S</a:t>
            </a:r>
            <a:r>
              <a:rPr lang="en-IN" b="0" i="0" dirty="0">
                <a:solidFill>
                  <a:srgbClr val="333333"/>
                </a:solidFill>
                <a:effectLst/>
              </a:rPr>
              <a:t>urprisingly, the lower selling, general &amp; administrative (SGA) expenses led to a better operating margin.</a:t>
            </a:r>
          </a:p>
          <a:p>
            <a:pPr>
              <a:buBlip>
                <a:blip r:embed="rId2"/>
              </a:buBlip>
            </a:pPr>
            <a:endParaRPr lang="en-IN" dirty="0"/>
          </a:p>
        </p:txBody>
      </p:sp>
    </p:spTree>
    <p:extLst>
      <p:ext uri="{BB962C8B-B14F-4D97-AF65-F5344CB8AC3E}">
        <p14:creationId xmlns:p14="http://schemas.microsoft.com/office/powerpoint/2010/main" val="200695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0"/>
            <a:ext cx="8991600" cy="1005840"/>
          </a:xfrm>
        </p:spPr>
        <p:txBody>
          <a:bodyPr>
            <a:noAutofit/>
          </a:bodyPr>
          <a:lstStyle>
            <a:extLst/>
          </a:lstStyle>
          <a:p>
            <a:r>
              <a:rPr lang="en-US" sz="3600" dirty="0" smtClean="0"/>
              <a:t>CROSS BORDER ACQUISITION</a:t>
            </a:r>
            <a:endParaRPr lang="en-US" sz="3600" dirty="0"/>
          </a:p>
        </p:txBody>
      </p:sp>
      <p:sp>
        <p:nvSpPr>
          <p:cNvPr id="3" name="Rectangle 2"/>
          <p:cNvSpPr>
            <a:spLocks noGrp="1"/>
          </p:cNvSpPr>
          <p:nvPr>
            <p:ph sz="quarter" idx="13"/>
          </p:nvPr>
        </p:nvSpPr>
        <p:spPr>
          <a:xfrm>
            <a:off x="457200" y="1373333"/>
            <a:ext cx="8686800" cy="3733799"/>
          </a:xfrm>
        </p:spPr>
        <p:txBody>
          <a:bodyPr>
            <a:normAutofit fontScale="47500" lnSpcReduction="20000"/>
          </a:bodyPr>
          <a:lstStyle>
            <a:extLst/>
          </a:lstStyle>
          <a:p>
            <a:pPr>
              <a:buBlip>
                <a:blip r:embed="rId3"/>
              </a:buBlip>
            </a:pPr>
            <a:r>
              <a:rPr lang="en-US" altLang="x-none" u="sng" dirty="0" smtClean="0"/>
              <a:t>Cross-Border Acquisition</a:t>
            </a:r>
            <a:r>
              <a:rPr lang="en-US" altLang="x-none" dirty="0" smtClean="0"/>
              <a:t> </a:t>
            </a:r>
            <a:r>
              <a:rPr lang="en-US" altLang="x-none" dirty="0"/>
              <a:t>is when one company acquires a company that is based on a different country. Cross-border M&amp;A can help companies to expand their operations around the world without having to start from the ground </a:t>
            </a:r>
            <a:r>
              <a:rPr lang="en-US" altLang="x-none" dirty="0" smtClean="0"/>
              <a:t>up. Rather take help of experience of the foreign country company, in its country.</a:t>
            </a:r>
            <a:br>
              <a:rPr lang="en-US" altLang="x-none" dirty="0" smtClean="0"/>
            </a:br>
            <a:endParaRPr lang="en-US" altLang="x-none" dirty="0" smtClean="0"/>
          </a:p>
          <a:p>
            <a:pPr>
              <a:buBlip>
                <a:blip r:embed="rId3"/>
              </a:buBlip>
            </a:pPr>
            <a:r>
              <a:rPr lang="en-US" altLang="x-none" dirty="0" smtClean="0"/>
              <a:t>There are two main types of Cross Border M&amp;As: Inbound and Outbound</a:t>
            </a:r>
            <a:br>
              <a:rPr lang="en-US" altLang="x-none" dirty="0" smtClean="0"/>
            </a:br>
            <a:r>
              <a:rPr lang="en-US" altLang="x-none" dirty="0" smtClean="0"/>
              <a:t/>
            </a:r>
            <a:br>
              <a:rPr lang="en-US" altLang="x-none" dirty="0" smtClean="0"/>
            </a:br>
            <a:r>
              <a:rPr lang="en-US" altLang="x-none" u="sng" dirty="0" smtClean="0"/>
              <a:t>Inbound M&amp;As</a:t>
            </a:r>
            <a:r>
              <a:rPr lang="en-US" altLang="x-none" dirty="0" smtClean="0"/>
              <a:t>: </a:t>
            </a:r>
            <a:r>
              <a:rPr lang="en-US" dirty="0">
                <a:latin typeface="Calibri" pitchFamily="34" charset="0"/>
              </a:rPr>
              <a:t>In this process foreign company mergers with or acquires an Indian company.</a:t>
            </a:r>
            <a:r>
              <a:rPr lang="en-US" altLang="x-none" dirty="0" smtClean="0"/>
              <a:t/>
            </a:r>
            <a:br>
              <a:rPr lang="en-US" altLang="x-none" dirty="0" smtClean="0"/>
            </a:br>
            <a:r>
              <a:rPr lang="en-US" altLang="x-none" u="sng" dirty="0" smtClean="0"/>
              <a:t>Outbound M&amp;As</a:t>
            </a:r>
            <a:r>
              <a:rPr lang="en-US" altLang="x-none" dirty="0" smtClean="0"/>
              <a:t>: </a:t>
            </a:r>
            <a:r>
              <a:rPr lang="en-US" dirty="0">
                <a:latin typeface="Calibri" pitchFamily="34" charset="0"/>
              </a:rPr>
              <a:t>In this process an Indian company merger with or acquires a foreign </a:t>
            </a:r>
            <a:r>
              <a:rPr lang="en-US" dirty="0" smtClean="0">
                <a:latin typeface="Calibri" pitchFamily="34" charset="0"/>
              </a:rPr>
              <a:t>company</a:t>
            </a:r>
            <a:r>
              <a:rPr lang="en-US" sz="3200" dirty="0" smtClean="0">
                <a:latin typeface="Calibri" pitchFamily="34" charset="0"/>
              </a:rPr>
              <a:t>.</a:t>
            </a:r>
            <a:br>
              <a:rPr lang="en-US" sz="3200" dirty="0" smtClean="0">
                <a:latin typeface="Calibri" pitchFamily="34" charset="0"/>
              </a:rPr>
            </a:br>
            <a:endParaRPr lang="en-US" sz="3200" dirty="0" smtClean="0">
              <a:latin typeface="Calibri" pitchFamily="34" charset="0"/>
            </a:endParaRPr>
          </a:p>
          <a:p>
            <a:pPr>
              <a:buBlip>
                <a:blip r:embed="rId3"/>
              </a:buBlip>
            </a:pPr>
            <a:r>
              <a:rPr lang="en-US" dirty="0"/>
              <a:t>A.) The state where the origin of the companies that make an acquisition (the acquiring company) in other countries: – “Home Country”. </a:t>
            </a:r>
            <a:r>
              <a:rPr lang="en-US" dirty="0" smtClean="0"/>
              <a:t/>
            </a:r>
            <a:br>
              <a:rPr lang="en-US" dirty="0" smtClean="0"/>
            </a:br>
            <a:r>
              <a:rPr lang="en-US" dirty="0" smtClean="0"/>
              <a:t>B</a:t>
            </a:r>
            <a:r>
              <a:rPr lang="en-US" dirty="0"/>
              <a:t>.) A country where the target company is situated refers to as the “Host Country</a:t>
            </a:r>
            <a:r>
              <a:rPr lang="en-US" dirty="0" smtClean="0"/>
              <a:t>”.</a:t>
            </a:r>
            <a:br>
              <a:rPr lang="en-US" dirty="0" smtClean="0"/>
            </a:br>
            <a:endParaRPr lang="en-US" dirty="0" smtClean="0"/>
          </a:p>
          <a:p>
            <a:pPr>
              <a:buBlip>
                <a:blip r:embed="rId3"/>
              </a:buBlip>
            </a:pPr>
            <a:r>
              <a:rPr lang="en-US" dirty="0" smtClean="0">
                <a:latin typeface="Calibri" pitchFamily="34" charset="0"/>
              </a:rPr>
              <a:t>In our case “Home Country” is India , “Host Country” is Germany.</a:t>
            </a:r>
            <a:br>
              <a:rPr lang="en-US" dirty="0" smtClean="0">
                <a:latin typeface="Calibri" pitchFamily="34" charset="0"/>
              </a:rPr>
            </a:br>
            <a:r>
              <a:rPr lang="en-US" dirty="0" smtClean="0">
                <a:latin typeface="Calibri" pitchFamily="34" charset="0"/>
              </a:rPr>
              <a:t>And the type of Cross Border M&amp;A is Outbound.</a:t>
            </a:r>
            <a:br>
              <a:rPr lang="en-US" dirty="0" smtClean="0">
                <a:latin typeface="Calibri" pitchFamily="34" charset="0"/>
              </a:rPr>
            </a:br>
            <a:endParaRPr lang="en-US" altLang="x-none" dirty="0" smtClean="0"/>
          </a:p>
          <a:p>
            <a:pPr>
              <a:buBlip>
                <a:blip r:embed="rId3"/>
              </a:buBlip>
            </a:pPr>
            <a:r>
              <a:rPr lang="en-US" dirty="0" smtClean="0"/>
              <a:t>In our case </a:t>
            </a:r>
            <a:br>
              <a:rPr lang="en-US" dirty="0" smtClean="0"/>
            </a:br>
            <a:r>
              <a:rPr lang="en-US" dirty="0" err="1" smtClean="0"/>
              <a:t>Dr</a:t>
            </a:r>
            <a:r>
              <a:rPr lang="en-US" dirty="0" smtClean="0"/>
              <a:t> Reddy’s </a:t>
            </a:r>
            <a:r>
              <a:rPr lang="en-US" dirty="0" smtClean="0">
                <a:sym typeface="Wingdings" pitchFamily="2" charset="2"/>
              </a:rPr>
              <a:t> </a:t>
            </a:r>
            <a:r>
              <a:rPr lang="en-US" dirty="0" smtClean="0"/>
              <a:t>India</a:t>
            </a:r>
            <a:br>
              <a:rPr lang="en-US" dirty="0" smtClean="0"/>
            </a:br>
            <a:r>
              <a:rPr lang="en-US" dirty="0" err="1" smtClean="0"/>
              <a:t>Betapharm</a:t>
            </a:r>
            <a:r>
              <a:rPr lang="en-US" dirty="0" smtClean="0"/>
              <a:t> </a:t>
            </a:r>
            <a:r>
              <a:rPr lang="en-US" dirty="0" smtClean="0">
                <a:sym typeface="Wingdings" pitchFamily="2" charset="2"/>
              </a:rPr>
              <a:t> Germany</a:t>
            </a:r>
            <a:endParaRPr lang="en-US" dirty="0"/>
          </a:p>
        </p:txBody>
      </p:sp>
    </p:spTree>
    <p:extLst>
      <p:ext uri="{BB962C8B-B14F-4D97-AF65-F5344CB8AC3E}">
        <p14:creationId xmlns:p14="http://schemas.microsoft.com/office/powerpoint/2010/main" val="2508898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76200" y="0"/>
            <a:ext cx="8991600" cy="1005840"/>
          </a:xfrm>
        </p:spPr>
        <p:txBody>
          <a:bodyPr>
            <a:noAutofit/>
          </a:bodyPr>
          <a:lstStyle>
            <a:extLst/>
          </a:lstStyle>
          <a:p>
            <a:r>
              <a:rPr lang="en-US" sz="3600" dirty="0" smtClean="0"/>
              <a:t>HORIZONTAL ACQUISITION</a:t>
            </a:r>
            <a:endParaRPr lang="en-US" sz="3600" dirty="0"/>
          </a:p>
        </p:txBody>
      </p:sp>
      <p:sp>
        <p:nvSpPr>
          <p:cNvPr id="10" name="Rectangle 2"/>
          <p:cNvSpPr>
            <a:spLocks noGrp="1"/>
          </p:cNvSpPr>
          <p:nvPr>
            <p:ph sz="quarter" idx="13"/>
          </p:nvPr>
        </p:nvSpPr>
        <p:spPr>
          <a:xfrm>
            <a:off x="457200" y="1352550"/>
            <a:ext cx="8534400" cy="3733799"/>
          </a:xfrm>
        </p:spPr>
        <p:txBody>
          <a:bodyPr>
            <a:normAutofit/>
          </a:bodyPr>
          <a:lstStyle>
            <a:extLst/>
          </a:lstStyle>
          <a:p>
            <a:pPr>
              <a:buBlip>
                <a:blip r:embed="rId3"/>
              </a:buBlip>
            </a:pPr>
            <a:r>
              <a:rPr lang="en-US" altLang="x-none" sz="1800" u="sng" dirty="0" smtClean="0"/>
              <a:t>Horizontal </a:t>
            </a:r>
            <a:r>
              <a:rPr lang="en-US" altLang="x-none" sz="1800" u="sng" dirty="0"/>
              <a:t>Acquisition</a:t>
            </a:r>
            <a:r>
              <a:rPr lang="en-US" altLang="x-none" sz="1800" dirty="0"/>
              <a:t> </a:t>
            </a:r>
            <a:r>
              <a:rPr lang="en-US" altLang="x-none" sz="1800" dirty="0" smtClean="0"/>
              <a:t>is </a:t>
            </a:r>
            <a:r>
              <a:rPr lang="en-US" altLang="x-none" sz="1800" dirty="0"/>
              <a:t>when one company acquires another company in the same industry and works at the same production stage. The new combined entity </a:t>
            </a:r>
            <a:r>
              <a:rPr lang="en-US" altLang="x-none" sz="1800" dirty="0" smtClean="0"/>
              <a:t>will </a:t>
            </a:r>
            <a:r>
              <a:rPr lang="en-US" altLang="x-none" sz="1800" dirty="0"/>
              <a:t>be in a better competitive position due to increased market share or scalability than the standalone companies combined to form it</a:t>
            </a:r>
            <a:r>
              <a:rPr lang="en-US" altLang="x-none" sz="1800" dirty="0" smtClean="0"/>
              <a:t>.</a:t>
            </a:r>
          </a:p>
          <a:p>
            <a:pPr>
              <a:buBlip>
                <a:blip r:embed="rId3"/>
              </a:buBlip>
            </a:pPr>
            <a:r>
              <a:rPr lang="en-US" sz="1800" dirty="0"/>
              <a:t>During a horizontal acquisition, a company can expand its production of products, but it doesn't mean a pivot for the company. Horizontal acquisitions expand the capacity of the </a:t>
            </a:r>
            <a:r>
              <a:rPr lang="en-US" sz="1800" u="sng" dirty="0" smtClean="0"/>
              <a:t>acquirer</a:t>
            </a:r>
            <a:r>
              <a:rPr lang="en-US" sz="1800" dirty="0" smtClean="0"/>
              <a:t>, </a:t>
            </a:r>
            <a:r>
              <a:rPr lang="en-US" sz="1800" dirty="0"/>
              <a:t>but the basic business operations remain the same, unlike an acquisition that creates a wholly different company.</a:t>
            </a:r>
            <a:endParaRPr lang="en-US" altLang="x-none" sz="1800" dirty="0" smtClean="0"/>
          </a:p>
          <a:p>
            <a:pPr>
              <a:buBlip>
                <a:blip r:embed="rId3"/>
              </a:buBlip>
            </a:pPr>
            <a:r>
              <a:rPr lang="en-US" sz="1800" dirty="0" smtClean="0"/>
              <a:t>In our case </a:t>
            </a:r>
            <a:br>
              <a:rPr lang="en-US" sz="1800" dirty="0" smtClean="0"/>
            </a:br>
            <a:r>
              <a:rPr lang="en-US" sz="1800" dirty="0" err="1" smtClean="0"/>
              <a:t>Dr</a:t>
            </a:r>
            <a:r>
              <a:rPr lang="en-US" sz="1800" dirty="0" smtClean="0"/>
              <a:t> Reddy’s &amp; </a:t>
            </a:r>
            <a:r>
              <a:rPr lang="en-US" sz="1800" dirty="0" err="1" smtClean="0"/>
              <a:t>Betapharm</a:t>
            </a:r>
            <a:r>
              <a:rPr lang="en-US" sz="1800" dirty="0" smtClean="0"/>
              <a:t> both </a:t>
            </a:r>
            <a:r>
              <a:rPr lang="en-US" sz="1800" dirty="0" smtClean="0">
                <a:sym typeface="Wingdings" pitchFamily="2" charset="2"/>
              </a:rPr>
              <a:t>Pharmaceuticals</a:t>
            </a:r>
          </a:p>
        </p:txBody>
      </p:sp>
    </p:spTree>
    <p:extLst>
      <p:ext uri="{BB962C8B-B14F-4D97-AF65-F5344CB8AC3E}">
        <p14:creationId xmlns:p14="http://schemas.microsoft.com/office/powerpoint/2010/main" val="31317340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0"/>
            <a:ext cx="8153400" cy="1005840"/>
          </a:xfrm>
        </p:spPr>
        <p:txBody>
          <a:bodyPr>
            <a:normAutofit/>
          </a:bodyPr>
          <a:lstStyle>
            <a:extLst/>
          </a:lstStyle>
          <a:p>
            <a:r>
              <a:rPr lang="en-US" dirty="0" smtClean="0"/>
              <a:t>COST OF EQUITY + COST OF DEBT</a:t>
            </a:r>
            <a:endParaRPr lang="en-US" dirty="0"/>
          </a:p>
        </p:txBody>
      </p:sp>
      <p:sp>
        <p:nvSpPr>
          <p:cNvPr id="11" name="Rectangle 2"/>
          <p:cNvSpPr>
            <a:spLocks noGrp="1"/>
          </p:cNvSpPr>
          <p:nvPr>
            <p:ph sz="quarter" idx="13"/>
          </p:nvPr>
        </p:nvSpPr>
        <p:spPr>
          <a:xfrm>
            <a:off x="533400" y="1373333"/>
            <a:ext cx="8229600" cy="3733799"/>
          </a:xfrm>
        </p:spPr>
        <p:txBody>
          <a:bodyPr>
            <a:normAutofit fontScale="92500" lnSpcReduction="20000"/>
          </a:bodyPr>
          <a:lstStyle>
            <a:extLst/>
          </a:lstStyle>
          <a:p>
            <a:pPr>
              <a:buBlip>
                <a:blip r:embed="rId3"/>
              </a:buBlip>
            </a:pPr>
            <a:r>
              <a:rPr lang="en-US" sz="2000" dirty="0"/>
              <a:t>Every business needs capital to operate successfully. Capital is the money a business—whether it's a small business or a large corporation—needs and uses to run its day-to-day operations. Capital may be used to make investments, conduct marketing and research, and pay off debt.</a:t>
            </a:r>
          </a:p>
          <a:p>
            <a:pPr>
              <a:buBlip>
                <a:blip r:embed="rId3"/>
              </a:buBlip>
            </a:pPr>
            <a:r>
              <a:rPr lang="en-US" sz="2000" dirty="0"/>
              <a:t>There are two main sources of capital companies rely on—</a:t>
            </a:r>
            <a:r>
              <a:rPr lang="en-US" sz="2000" u="sng" dirty="0"/>
              <a:t>debt</a:t>
            </a:r>
            <a:r>
              <a:rPr lang="en-US" sz="2000" dirty="0"/>
              <a:t> and </a:t>
            </a:r>
            <a:r>
              <a:rPr lang="en-US" sz="2000" u="sng" dirty="0"/>
              <a:t>equity:</a:t>
            </a:r>
            <a:br>
              <a:rPr lang="en-US" sz="2000" u="sng" dirty="0"/>
            </a:br>
            <a:r>
              <a:rPr lang="en-US" sz="2000" u="sng" dirty="0"/>
              <a:t>-Debt:</a:t>
            </a:r>
            <a:r>
              <a:rPr lang="en-US" sz="2000" dirty="0"/>
              <a:t> Debt capital refers to borrowed funds that must be repaid at a later date. This is any form of growth capital a company raises by taking out loans. These loans may be long-term or short-term such as overdraft protection.</a:t>
            </a:r>
            <a:br>
              <a:rPr lang="en-US" sz="2000" dirty="0"/>
            </a:br>
            <a:r>
              <a:rPr lang="en-US" sz="2000" u="sng" dirty="0"/>
              <a:t>-Equity:</a:t>
            </a:r>
            <a:r>
              <a:rPr lang="en-US" sz="2000" dirty="0"/>
              <a:t> Because equity capital typically comes from funds invested by shareholders, the cost of equity capital is slightly more complex. Equity funds don't require a business to take out debt which means it doesn't need to be repaid. But there is some degree of return on investment shareholders can reasonably expect based on market performance in general and the volatility of the stock in question</a:t>
            </a:r>
            <a:r>
              <a:rPr lang="en-US" sz="2000" dirty="0" smtClean="0"/>
              <a:t>.</a:t>
            </a:r>
            <a:endParaRPr lang="en-US" sz="2000" dirty="0"/>
          </a:p>
        </p:txBody>
      </p:sp>
    </p:spTree>
    <p:extLst>
      <p:ext uri="{BB962C8B-B14F-4D97-AF65-F5344CB8AC3E}">
        <p14:creationId xmlns:p14="http://schemas.microsoft.com/office/powerpoint/2010/main" val="2429182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0"/>
            <a:ext cx="8153400" cy="1005840"/>
          </a:xfrm>
        </p:spPr>
        <p:txBody>
          <a:bodyPr>
            <a:normAutofit/>
          </a:bodyPr>
          <a:lstStyle>
            <a:extLst/>
          </a:lstStyle>
          <a:p>
            <a:r>
              <a:rPr lang="en-US" dirty="0" smtClean="0"/>
              <a:t>COST OF EQUITY + COST OF DEBT</a:t>
            </a:r>
            <a:endParaRPr lang="en-US" dirty="0"/>
          </a:p>
        </p:txBody>
      </p:sp>
      <p:sp>
        <p:nvSpPr>
          <p:cNvPr id="11" name="Rectangle 2"/>
          <p:cNvSpPr>
            <a:spLocks noGrp="1"/>
          </p:cNvSpPr>
          <p:nvPr>
            <p:ph sz="quarter" idx="13"/>
          </p:nvPr>
        </p:nvSpPr>
        <p:spPr>
          <a:xfrm>
            <a:off x="533400" y="1373333"/>
            <a:ext cx="8610600" cy="3733799"/>
          </a:xfrm>
        </p:spPr>
        <p:txBody>
          <a:bodyPr>
            <a:normAutofit lnSpcReduction="10000"/>
          </a:bodyPr>
          <a:lstStyle>
            <a:extLst/>
          </a:lstStyle>
          <a:p>
            <a:pPr>
              <a:buBlip>
                <a:blip r:embed="rId3"/>
              </a:buBlip>
            </a:pPr>
            <a:r>
              <a:rPr lang="en-US" sz="2000" dirty="0" smtClean="0"/>
              <a:t>In case of Acquisition 100% ownership is transferred to the Buyer hence, Cost of Equity = Transaction amount</a:t>
            </a:r>
          </a:p>
          <a:p>
            <a:pPr>
              <a:buBlip>
                <a:blip r:embed="rId3"/>
              </a:buBlip>
            </a:pPr>
            <a:r>
              <a:rPr lang="en-US" sz="2000" dirty="0"/>
              <a:t>The company already had $200 million in cash (about </a:t>
            </a:r>
            <a:r>
              <a:rPr lang="en-US" sz="2000" dirty="0" err="1"/>
              <a:t>Rs</a:t>
            </a:r>
            <a:r>
              <a:rPr lang="en-US" sz="2000" dirty="0"/>
              <a:t> 900 </a:t>
            </a:r>
            <a:r>
              <a:rPr lang="en-US" sz="2000" dirty="0" err="1"/>
              <a:t>crore</a:t>
            </a:r>
            <a:r>
              <a:rPr lang="en-US" sz="2000" dirty="0"/>
              <a:t>). The rest was raised through debt from domestic financial institutions. The debt-equity ratio rose to 1.39 times in March 2006. However, the company went for American depositary receipts the following year, raising </a:t>
            </a:r>
            <a:r>
              <a:rPr lang="en-US" sz="2000" dirty="0" err="1"/>
              <a:t>Rs</a:t>
            </a:r>
            <a:r>
              <a:rPr lang="en-US" sz="2000" dirty="0"/>
              <a:t> 1,000 </a:t>
            </a:r>
            <a:r>
              <a:rPr lang="en-US" sz="2000" dirty="0" err="1"/>
              <a:t>crore</a:t>
            </a:r>
            <a:r>
              <a:rPr lang="en-US" sz="2000" dirty="0"/>
              <a:t> and part-paying the debt raised for </a:t>
            </a:r>
            <a:r>
              <a:rPr lang="en-US" sz="2000" dirty="0" err="1"/>
              <a:t>Betapharm</a:t>
            </a:r>
            <a:r>
              <a:rPr lang="en-US" sz="2000" dirty="0"/>
              <a:t>. The debt-equity ratio then fell to a comfortable 0.59 times.​</a:t>
            </a:r>
          </a:p>
          <a:p>
            <a:pPr>
              <a:buBlip>
                <a:blip r:embed="rId3"/>
              </a:buBlip>
            </a:pPr>
            <a:r>
              <a:rPr lang="en-US" sz="2000" dirty="0"/>
              <a:t>Citigroup was the sole arranger and </a:t>
            </a:r>
            <a:r>
              <a:rPr lang="en-US" sz="2000" dirty="0" err="1"/>
              <a:t>structurer</a:t>
            </a:r>
            <a:r>
              <a:rPr lang="en-US" sz="2000" dirty="0"/>
              <a:t> for the financing of this acquisition. ​</a:t>
            </a:r>
          </a:p>
          <a:p>
            <a:pPr>
              <a:buBlip>
                <a:blip r:embed="rId3"/>
              </a:buBlip>
            </a:pPr>
            <a:r>
              <a:rPr lang="en-US" sz="2000" dirty="0" err="1"/>
              <a:t>HarbourVest</a:t>
            </a:r>
            <a:r>
              <a:rPr lang="en-US" sz="2000" dirty="0"/>
              <a:t> Partners</a:t>
            </a:r>
            <a:r>
              <a:rPr lang="en-US" sz="2000" dirty="0" smtClean="0"/>
              <a:t>​, </a:t>
            </a:r>
            <a:r>
              <a:rPr lang="en-US" sz="2000" dirty="0"/>
              <a:t>3i Private </a:t>
            </a:r>
            <a:r>
              <a:rPr lang="en-US" sz="2000" dirty="0" smtClean="0"/>
              <a:t>Equity, </a:t>
            </a:r>
            <a:r>
              <a:rPr lang="en-US" sz="2000" dirty="0"/>
              <a:t>Indigo Capital </a:t>
            </a:r>
            <a:r>
              <a:rPr lang="en-US" sz="2000" dirty="0" smtClean="0"/>
              <a:t>LLP were the equity firms that owned </a:t>
            </a:r>
            <a:r>
              <a:rPr lang="en-US" sz="2000" dirty="0" err="1" smtClean="0"/>
              <a:t>betapharm</a:t>
            </a:r>
            <a:r>
              <a:rPr lang="en-US" sz="2000" dirty="0" smtClean="0"/>
              <a:t>.</a:t>
            </a:r>
            <a:endParaRPr lang="en-US" sz="2000" dirty="0"/>
          </a:p>
          <a:p>
            <a:pPr>
              <a:buBlip>
                <a:blip r:embed="rId3"/>
              </a:buBlip>
            </a:pPr>
            <a:endParaRPr lang="en-US" sz="2000" dirty="0"/>
          </a:p>
        </p:txBody>
      </p:sp>
    </p:spTree>
    <p:extLst>
      <p:ext uri="{BB962C8B-B14F-4D97-AF65-F5344CB8AC3E}">
        <p14:creationId xmlns:p14="http://schemas.microsoft.com/office/powerpoint/2010/main" val="3456959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0"/>
            <a:ext cx="8153400" cy="1005840"/>
          </a:xfrm>
        </p:spPr>
        <p:txBody>
          <a:bodyPr>
            <a:normAutofit fontScale="90000"/>
          </a:bodyPr>
          <a:lstStyle>
            <a:extLst/>
          </a:lstStyle>
          <a:p>
            <a:r>
              <a:rPr lang="en-US" dirty="0" smtClean="0"/>
              <a:t>WACC (Weighted Average Capital Cost)</a:t>
            </a:r>
            <a:endParaRPr lang="en-US" dirty="0"/>
          </a:p>
        </p:txBody>
      </p:sp>
      <p:sp>
        <p:nvSpPr>
          <p:cNvPr id="11" name="Rectangle 2"/>
          <p:cNvSpPr>
            <a:spLocks noGrp="1"/>
          </p:cNvSpPr>
          <p:nvPr>
            <p:ph sz="quarter" idx="13"/>
          </p:nvPr>
        </p:nvSpPr>
        <p:spPr>
          <a:xfrm>
            <a:off x="533400" y="1373333"/>
            <a:ext cx="8610600" cy="3733799"/>
          </a:xfrm>
        </p:spPr>
        <p:txBody>
          <a:bodyPr>
            <a:normAutofit/>
          </a:bodyPr>
          <a:lstStyle>
            <a:extLst/>
          </a:lstStyle>
          <a:p>
            <a:pPr>
              <a:buBlip>
                <a:blip r:embed="rId3"/>
              </a:buBlip>
            </a:pPr>
            <a:endParaRPr lang="en-US" sz="2000" dirty="0"/>
          </a:p>
          <a:p>
            <a:pPr>
              <a:buBlip>
                <a:blip r:embed="rId3"/>
              </a:buBlip>
            </a:pPr>
            <a:endParaRPr lang="en-US" sz="2000" dirty="0"/>
          </a:p>
        </p:txBody>
      </p:sp>
      <p:sp>
        <p:nvSpPr>
          <p:cNvPr id="4" name="Rectangle 2"/>
          <p:cNvSpPr>
            <a:spLocks noGrp="1"/>
          </p:cNvSpPr>
          <p:nvPr>
            <p:ph sz="quarter" idx="13"/>
          </p:nvPr>
        </p:nvSpPr>
        <p:spPr>
          <a:xfrm>
            <a:off x="381000" y="1390651"/>
            <a:ext cx="8610600" cy="1809749"/>
          </a:xfrm>
        </p:spPr>
        <p:txBody>
          <a:bodyPr>
            <a:normAutofit fontScale="92500" lnSpcReduction="20000"/>
          </a:bodyPr>
          <a:lstStyle>
            <a:extLst/>
          </a:lstStyle>
          <a:p>
            <a:pPr>
              <a:buBlip>
                <a:blip r:embed="rId3"/>
              </a:buBlip>
            </a:pPr>
            <a:r>
              <a:rPr lang="en-US" sz="2000" dirty="0"/>
              <a:t>The WACC is the rate at which a company’s future cash flows need to be discounted to arrive at a present value for the business</a:t>
            </a:r>
            <a:r>
              <a:rPr lang="en-US" sz="2000" dirty="0" smtClean="0"/>
              <a:t>.</a:t>
            </a:r>
          </a:p>
          <a:p>
            <a:pPr>
              <a:buBlip>
                <a:blip r:embed="rId3"/>
              </a:buBlip>
            </a:pPr>
            <a:r>
              <a:rPr lang="en-US" sz="2000" dirty="0"/>
              <a:t>It reflects the perceived riskiness of the cash flows. Put simply, if the value of a company equals the present value of its future cash flows, WACC is the rate we use to discount those future cash flows to the present</a:t>
            </a:r>
            <a:r>
              <a:rPr lang="en-US" sz="2000" dirty="0" smtClean="0"/>
              <a:t>.</a:t>
            </a:r>
          </a:p>
          <a:p>
            <a:pPr>
              <a:buBlip>
                <a:blip r:embed="rId3"/>
              </a:buBlip>
            </a:pPr>
            <a:r>
              <a:rPr lang="en-US" sz="2000" dirty="0"/>
              <a:t>Capital structure — a company’s debt and equity </a:t>
            </a:r>
            <a:r>
              <a:rPr lang="en-US" sz="2000" dirty="0" smtClean="0"/>
              <a:t>mix.</a:t>
            </a:r>
          </a:p>
        </p:txBody>
      </p:sp>
      <p:pic>
        <p:nvPicPr>
          <p:cNvPr id="1024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2873" y="3105150"/>
            <a:ext cx="4238625"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2865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0"/>
            <a:ext cx="8153400" cy="1005840"/>
          </a:xfrm>
        </p:spPr>
        <p:txBody>
          <a:bodyPr>
            <a:normAutofit fontScale="90000"/>
          </a:bodyPr>
          <a:lstStyle>
            <a:extLst/>
          </a:lstStyle>
          <a:p>
            <a:r>
              <a:rPr lang="en-US" dirty="0" smtClean="0"/>
              <a:t>WACC (Weighted Average Capital Cost)</a:t>
            </a:r>
            <a:endParaRPr lang="en-US" dirty="0"/>
          </a:p>
        </p:txBody>
      </p:sp>
      <p:sp>
        <p:nvSpPr>
          <p:cNvPr id="11" name="Rectangle 2"/>
          <p:cNvSpPr>
            <a:spLocks noGrp="1"/>
          </p:cNvSpPr>
          <p:nvPr>
            <p:ph sz="quarter" idx="13"/>
          </p:nvPr>
        </p:nvSpPr>
        <p:spPr>
          <a:xfrm>
            <a:off x="533400" y="1373333"/>
            <a:ext cx="8610600" cy="3733799"/>
          </a:xfrm>
        </p:spPr>
        <p:txBody>
          <a:bodyPr>
            <a:normAutofit/>
          </a:bodyPr>
          <a:lstStyle>
            <a:extLst/>
          </a:lstStyle>
          <a:p>
            <a:pPr>
              <a:buBlip>
                <a:blip r:embed="rId3"/>
              </a:buBlip>
            </a:pPr>
            <a:endParaRPr lang="en-US" sz="2000" dirty="0"/>
          </a:p>
          <a:p>
            <a:pPr>
              <a:buBlip>
                <a:blip r:embed="rId3"/>
              </a:buBlip>
            </a:pPr>
            <a:endParaRPr lang="en-US" sz="2000" dirty="0"/>
          </a:p>
        </p:txBody>
      </p:sp>
      <p:sp>
        <p:nvSpPr>
          <p:cNvPr id="4" name="Rectangle 2"/>
          <p:cNvSpPr>
            <a:spLocks noGrp="1"/>
          </p:cNvSpPr>
          <p:nvPr>
            <p:ph sz="quarter" idx="13"/>
          </p:nvPr>
        </p:nvSpPr>
        <p:spPr>
          <a:xfrm>
            <a:off x="381000" y="1390651"/>
            <a:ext cx="8610600" cy="3733799"/>
          </a:xfrm>
        </p:spPr>
        <p:txBody>
          <a:bodyPr>
            <a:normAutofit/>
          </a:bodyPr>
          <a:lstStyle>
            <a:extLst/>
          </a:lstStyle>
          <a:p>
            <a:pPr>
              <a:buBlip>
                <a:blip r:embed="rId3"/>
              </a:buBlip>
            </a:pPr>
            <a:r>
              <a:rPr lang="en-US" sz="2000" dirty="0" smtClean="0"/>
              <a:t>NPV </a:t>
            </a:r>
            <a:r>
              <a:rPr lang="en-US" sz="2000" dirty="0"/>
              <a:t>estimated at €</a:t>
            </a:r>
            <a:r>
              <a:rPr lang="en-US" sz="2000" dirty="0" smtClean="0"/>
              <a:t>550-560mn</a:t>
            </a:r>
          </a:p>
          <a:p>
            <a:pPr>
              <a:buBlip>
                <a:blip r:embed="rId3"/>
              </a:buBlip>
            </a:pPr>
            <a:r>
              <a:rPr lang="en-US" sz="2000" dirty="0"/>
              <a:t>DRL has not yet disclosed adequate data on </a:t>
            </a:r>
            <a:r>
              <a:rPr lang="en-US" sz="2000" dirty="0" err="1"/>
              <a:t>betapharm</a:t>
            </a:r>
            <a:r>
              <a:rPr lang="en-US" sz="2000" dirty="0"/>
              <a:t> and hence it is tough to forecast the financials of the combined entity. Hence, our revised financial forecast does not incorporate any impact of </a:t>
            </a:r>
            <a:r>
              <a:rPr lang="en-US" sz="2000" dirty="0" err="1"/>
              <a:t>betapharm</a:t>
            </a:r>
            <a:r>
              <a:rPr lang="en-US" sz="2000" dirty="0"/>
              <a:t> except reduction in financial income from surplus cash. However, with assumptions and available industry data, we have done a quick NPV valuation of </a:t>
            </a:r>
            <a:r>
              <a:rPr lang="en-US" sz="2000" dirty="0" err="1"/>
              <a:t>betapharm</a:t>
            </a:r>
            <a:r>
              <a:rPr lang="en-US" sz="2000" dirty="0"/>
              <a:t> and arrived at a value of €550-560 million (or </a:t>
            </a:r>
            <a:r>
              <a:rPr lang="en-US" sz="2000" dirty="0" err="1"/>
              <a:t>Rs</a:t>
            </a:r>
            <a:r>
              <a:rPr lang="en-US" sz="2000" dirty="0"/>
              <a:t> 380-400 per share) assuming WACC of 12% and a sustainable growth rate of 5%. The payback period is likely to be 6-7 years.</a:t>
            </a:r>
            <a:endParaRPr lang="en-US" sz="2000" dirty="0" smtClean="0"/>
          </a:p>
        </p:txBody>
      </p:sp>
    </p:spTree>
    <p:extLst>
      <p:ext uri="{BB962C8B-B14F-4D97-AF65-F5344CB8AC3E}">
        <p14:creationId xmlns:p14="http://schemas.microsoft.com/office/powerpoint/2010/main" val="561326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45473" y="0"/>
            <a:ext cx="6310745" cy="1581150"/>
          </a:xfrm>
        </p:spPr>
        <p:txBody>
          <a:bodyPr>
            <a:normAutofit/>
          </a:bodyPr>
          <a:lstStyle>
            <a:extLst/>
          </a:lstStyle>
          <a:p>
            <a:r>
              <a:rPr lang="en-US" dirty="0" smtClean="0"/>
              <a:t>THANK YOU !!</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40043"/>
            <a:ext cx="9144000" cy="66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4"/>
          <p:cNvSpPr txBox="1">
            <a:spLocks/>
          </p:cNvSpPr>
          <p:nvPr/>
        </p:nvSpPr>
        <p:spPr>
          <a:xfrm>
            <a:off x="2327564" y="3894406"/>
            <a:ext cx="6705600" cy="608396"/>
          </a:xfrm>
          <a:prstGeom prst="rect">
            <a:avLst/>
          </a:prstGeom>
        </p:spPr>
        <p:txBody>
          <a:bodyPr vert="horz" anchor="ctr">
            <a:normAutofit fontScale="85000" lnSpcReduction="10000"/>
          </a:bodyPr>
          <a:lstStyle>
            <a:lvl1pPr marL="0" indent="0" algn="l" rtl="0" eaLnBrk="1" latinLnBrk="0" hangingPunct="1">
              <a:spcBef>
                <a:spcPts val="700"/>
              </a:spcBef>
              <a:buClr>
                <a:schemeClr val="accent2"/>
              </a:buClr>
              <a:buSzPct val="60000"/>
              <a:buFont typeface="Wingdings"/>
              <a:buNone/>
              <a:defRPr sz="28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sz="1800" kern="1200" baseline="0">
                <a:solidFill>
                  <a:schemeClr val="tx1"/>
                </a:solidFill>
                <a:latin typeface="+mn-lt"/>
                <a:ea typeface="+mn-ea"/>
                <a:cs typeface="+mn-cs"/>
              </a:defRPr>
            </a:lvl9pPr>
            <a:extLst/>
          </a:lstStyle>
          <a:p>
            <a:r>
              <a:rPr lang="en-US" dirty="0" smtClean="0"/>
              <a:t>Mentors: </a:t>
            </a:r>
            <a:r>
              <a:rPr lang="en-US" dirty="0" err="1" smtClean="0"/>
              <a:t>Shivam</a:t>
            </a:r>
            <a:r>
              <a:rPr lang="en-US" dirty="0" smtClean="0"/>
              <a:t> </a:t>
            </a:r>
            <a:r>
              <a:rPr lang="en-US" dirty="0" err="1" smtClean="0"/>
              <a:t>Pandey</a:t>
            </a:r>
            <a:r>
              <a:rPr lang="en-US" dirty="0" smtClean="0"/>
              <a:t>, </a:t>
            </a:r>
            <a:r>
              <a:rPr lang="en-US" dirty="0" err="1" smtClean="0"/>
              <a:t>Nivn</a:t>
            </a:r>
            <a:r>
              <a:rPr lang="en-US" dirty="0" smtClean="0"/>
              <a:t> </a:t>
            </a:r>
            <a:r>
              <a:rPr lang="en-US" dirty="0" err="1" smtClean="0"/>
              <a:t>Vinod</a:t>
            </a:r>
            <a:r>
              <a:rPr lang="en-US" dirty="0" smtClean="0"/>
              <a:t>, </a:t>
            </a:r>
            <a:r>
              <a:rPr lang="en-US" dirty="0" err="1" smtClean="0"/>
              <a:t>Shubham</a:t>
            </a:r>
            <a:r>
              <a:rPr lang="en-US" dirty="0" smtClean="0"/>
              <a:t> Gupta</a:t>
            </a:r>
            <a:endParaRPr lang="en-US" dirty="0"/>
          </a:p>
        </p:txBody>
      </p:sp>
    </p:spTree>
    <p:extLst>
      <p:ext uri="{BB962C8B-B14F-4D97-AF65-F5344CB8AC3E}">
        <p14:creationId xmlns:p14="http://schemas.microsoft.com/office/powerpoint/2010/main" val="10950335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extLst/>
          </a:lstStyle>
          <a:p>
            <a:r>
              <a:rPr lang="en-US" dirty="0" smtClean="0"/>
              <a:t>MERGER</a:t>
            </a:r>
            <a:r>
              <a:rPr lang="en-US" dirty="0" smtClean="0"/>
              <a:t> and ACQUISITION [ M&amp;A ]</a:t>
            </a:r>
            <a:endParaRPr lang="en-US" dirty="0"/>
          </a:p>
        </p:txBody>
      </p:sp>
      <p:sp>
        <p:nvSpPr>
          <p:cNvPr id="3" name="Rectangle 2"/>
          <p:cNvSpPr>
            <a:spLocks noGrp="1"/>
          </p:cNvSpPr>
          <p:nvPr>
            <p:ph sz="quarter" idx="13"/>
          </p:nvPr>
        </p:nvSpPr>
        <p:spPr>
          <a:xfrm>
            <a:off x="609600" y="1352551"/>
            <a:ext cx="8458200" cy="3657599"/>
          </a:xfrm>
        </p:spPr>
        <p:txBody>
          <a:bodyPr>
            <a:normAutofit fontScale="77500" lnSpcReduction="20000"/>
          </a:bodyPr>
          <a:lstStyle>
            <a:extLst/>
          </a:lstStyle>
          <a:p>
            <a:pPr>
              <a:buBlip>
                <a:blip r:embed="rId3"/>
              </a:buBlip>
            </a:pPr>
            <a:r>
              <a:rPr lang="en-US" dirty="0"/>
              <a:t>Mergers and acquisitions (M&amp;A) is a general term that describes the consolidation of companies or assets through various types of financial transactions, including mergers, acquisitions, consolidations, tender offers, purchase of assets, and management acquisitions</a:t>
            </a:r>
            <a:r>
              <a:rPr lang="en-US" dirty="0" smtClean="0"/>
              <a:t>.</a:t>
            </a:r>
          </a:p>
          <a:p>
            <a:pPr>
              <a:buBlip>
                <a:blip r:embed="rId3"/>
              </a:buBlip>
            </a:pPr>
            <a:r>
              <a:rPr lang="en-US" dirty="0" smtClean="0"/>
              <a:t>“Mergers” in simple terms is in </a:t>
            </a:r>
            <a:r>
              <a:rPr lang="en-US" dirty="0"/>
              <a:t>which two companies form a new legal entity under a common corporate name.</a:t>
            </a:r>
            <a:r>
              <a:rPr lang="en-US" dirty="0" smtClean="0"/>
              <a:t>​</a:t>
            </a:r>
          </a:p>
          <a:p>
            <a:pPr>
              <a:buBlip>
                <a:blip r:embed="rId3"/>
              </a:buBlip>
            </a:pPr>
            <a:r>
              <a:rPr lang="en-US" dirty="0" smtClean="0"/>
              <a:t>“Acquisition” </a:t>
            </a:r>
            <a:r>
              <a:rPr lang="en-US" dirty="0"/>
              <a:t>is a purchase in which one company buys most or all of another company's shares to gain control of that company</a:t>
            </a:r>
            <a:r>
              <a:rPr lang="en-US" dirty="0" smtClean="0"/>
              <a:t>.</a:t>
            </a:r>
            <a:endParaRPr lang="en-US" dirty="0"/>
          </a:p>
          <a:p>
            <a:pPr>
              <a:buBlip>
                <a:blip r:embed="rId3"/>
              </a:buBlip>
            </a:pPr>
            <a:r>
              <a:rPr lang="en-US" dirty="0" smtClean="0"/>
              <a:t>Example we are going to study of “</a:t>
            </a:r>
            <a:r>
              <a:rPr lang="en-US" dirty="0" err="1" smtClean="0"/>
              <a:t>Dr</a:t>
            </a:r>
            <a:r>
              <a:rPr lang="en-US" dirty="0" smtClean="0"/>
              <a:t> Reddy’s acquisition of </a:t>
            </a:r>
            <a:r>
              <a:rPr lang="en-US" dirty="0" err="1" smtClean="0"/>
              <a:t>Betapharm</a:t>
            </a:r>
            <a:r>
              <a:rPr lang="en-US" dirty="0" smtClean="0"/>
              <a:t>” is one of the best examples for Cross Border as well as Horizontal Acquisition.</a:t>
            </a:r>
          </a:p>
          <a:p>
            <a:pPr>
              <a:buBlip>
                <a:blip r:embed="rId3"/>
              </a:buBlip>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0"/>
            <a:ext cx="8153400" cy="1005840"/>
          </a:xfrm>
        </p:spPr>
        <p:txBody>
          <a:bodyPr>
            <a:normAutofit/>
          </a:bodyPr>
          <a:lstStyle>
            <a:extLst/>
          </a:lstStyle>
          <a:p>
            <a:r>
              <a:rPr lang="en-US" dirty="0" smtClean="0"/>
              <a:t>Case Study: </a:t>
            </a:r>
            <a:r>
              <a:rPr lang="en-US" dirty="0" smtClean="0"/>
              <a:t>Dr</a:t>
            </a:r>
            <a:r>
              <a:rPr lang="en-US" dirty="0"/>
              <a:t>. Reddy's Laboratories</a:t>
            </a:r>
            <a:endParaRPr lang="en-US" dirty="0"/>
          </a:p>
        </p:txBody>
      </p:sp>
      <p:sp>
        <p:nvSpPr>
          <p:cNvPr id="11" name="Rectangle 2"/>
          <p:cNvSpPr>
            <a:spLocks noGrp="1"/>
          </p:cNvSpPr>
          <p:nvPr>
            <p:ph sz="quarter" idx="13"/>
          </p:nvPr>
        </p:nvSpPr>
        <p:spPr>
          <a:xfrm>
            <a:off x="533400" y="1373333"/>
            <a:ext cx="8229600" cy="3733799"/>
          </a:xfrm>
        </p:spPr>
        <p:txBody>
          <a:bodyPr>
            <a:normAutofit/>
          </a:bodyPr>
          <a:lstStyle>
            <a:extLst/>
          </a:lstStyle>
          <a:p>
            <a:pPr>
              <a:buBlip>
                <a:blip r:embed="rId3"/>
              </a:buBlip>
            </a:pPr>
            <a:r>
              <a:rPr lang="en-US" sz="2000" dirty="0"/>
              <a:t>Dr. Reddy's Laboratories is an Indian multinational pharmaceutical company located in Hyderabad, </a:t>
            </a:r>
            <a:r>
              <a:rPr lang="en-US" sz="2000" dirty="0" err="1"/>
              <a:t>Telangana</a:t>
            </a:r>
            <a:r>
              <a:rPr lang="en-US" sz="2000" dirty="0"/>
              <a:t>, India</a:t>
            </a:r>
            <a:r>
              <a:rPr lang="en-US" sz="2000" dirty="0" smtClean="0"/>
              <a:t>.</a:t>
            </a:r>
          </a:p>
          <a:p>
            <a:pPr>
              <a:buBlip>
                <a:blip r:embed="rId3"/>
              </a:buBlip>
            </a:pPr>
            <a:r>
              <a:rPr lang="en-US" altLang="x-none" sz="2000" dirty="0"/>
              <a:t>Founded: </a:t>
            </a:r>
            <a:r>
              <a:rPr lang="en-US" altLang="x-none" sz="2000" dirty="0" smtClean="0"/>
              <a:t>1984</a:t>
            </a:r>
          </a:p>
          <a:p>
            <a:pPr>
              <a:buBlip>
                <a:blip r:embed="rId3"/>
              </a:buBlip>
            </a:pPr>
            <a:r>
              <a:rPr lang="en-US" altLang="x-none" sz="2000" dirty="0"/>
              <a:t>Founder: </a:t>
            </a:r>
            <a:r>
              <a:rPr lang="en-US" altLang="x-none" sz="2000" dirty="0" err="1"/>
              <a:t>Kallam</a:t>
            </a:r>
            <a:r>
              <a:rPr lang="en-US" altLang="x-none" sz="2000" dirty="0"/>
              <a:t> </a:t>
            </a:r>
            <a:r>
              <a:rPr lang="en-US" altLang="x-none" sz="2000" dirty="0" err="1"/>
              <a:t>Anji</a:t>
            </a:r>
            <a:r>
              <a:rPr lang="en-US" altLang="x-none" sz="2000" dirty="0"/>
              <a:t> </a:t>
            </a:r>
            <a:r>
              <a:rPr lang="en-US" altLang="x-none" sz="2000" dirty="0" smtClean="0"/>
              <a:t>Reddy</a:t>
            </a:r>
          </a:p>
          <a:p>
            <a:pPr>
              <a:buBlip>
                <a:blip r:embed="rId3"/>
              </a:buBlip>
            </a:pPr>
            <a:r>
              <a:rPr lang="en-US" altLang="x-none" sz="2000" dirty="0"/>
              <a:t>Revenue: 17,460 </a:t>
            </a:r>
            <a:r>
              <a:rPr lang="en-US" altLang="x-none" sz="2000" dirty="0" err="1"/>
              <a:t>crores</a:t>
            </a:r>
            <a:r>
              <a:rPr lang="en-US" altLang="x-none" sz="2000" dirty="0"/>
              <a:t> INR (US$2.3 billion, 2020</a:t>
            </a:r>
            <a:r>
              <a:rPr lang="en-US" altLang="x-none" sz="2000" dirty="0" smtClean="0"/>
              <a:t>)</a:t>
            </a:r>
          </a:p>
          <a:p>
            <a:pPr>
              <a:buBlip>
                <a:blip r:embed="rId3"/>
              </a:buBlip>
            </a:pPr>
            <a:r>
              <a:rPr lang="en-US" altLang="x-none" sz="2000" dirty="0" smtClean="0"/>
              <a:t>Market Cap: $714.61Billion</a:t>
            </a:r>
          </a:p>
          <a:p>
            <a:pPr>
              <a:buBlip>
                <a:blip r:embed="rId3"/>
              </a:buBlip>
            </a:pPr>
            <a:r>
              <a:rPr lang="en-US" altLang="x-none" sz="2000" dirty="0"/>
              <a:t>Ranked 42 in top 500 Indian Companies</a:t>
            </a:r>
            <a:r>
              <a:rPr lang="en-US" altLang="x-none" sz="2000" dirty="0" smtClean="0"/>
              <a:t>.</a:t>
            </a:r>
          </a:p>
          <a:p>
            <a:pPr>
              <a:buBlip>
                <a:blip r:embed="rId3"/>
              </a:buBlip>
            </a:pPr>
            <a:r>
              <a:rPr lang="en-US" altLang="x-none" sz="2000" dirty="0"/>
              <a:t>13th in the world in terms of value and 4th in the world in terms of volume </a:t>
            </a:r>
            <a:endParaRPr lang="en-US" altLang="x-none" sz="2000" dirty="0" smtClean="0"/>
          </a:p>
          <a:p>
            <a:pPr>
              <a:buBlip>
                <a:blip r:embed="rId3"/>
              </a:buBlip>
            </a:pPr>
            <a:endParaRPr lang="en-US" altLang="x-none" sz="2000" dirty="0" smtClean="0"/>
          </a:p>
          <a:p>
            <a:pPr>
              <a:buBlip>
                <a:blip r:embed="rId3"/>
              </a:buBlip>
            </a:pPr>
            <a:endParaRPr lang="en-US" altLang="x-none" sz="2000" dirty="0" smtClean="0"/>
          </a:p>
        </p:txBody>
      </p:sp>
      <p:pic>
        <p:nvPicPr>
          <p:cNvPr id="12" name="Picture 2" descr="Dr. Reddy's Laboratories - Wikida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24945" y="1885950"/>
            <a:ext cx="2431474" cy="81049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392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0"/>
            <a:ext cx="8153400" cy="1005840"/>
          </a:xfrm>
        </p:spPr>
        <p:txBody>
          <a:bodyPr>
            <a:normAutofit/>
          </a:bodyPr>
          <a:lstStyle>
            <a:extLst/>
          </a:lstStyle>
          <a:p>
            <a:r>
              <a:rPr lang="en-US" dirty="0" smtClean="0"/>
              <a:t>Case Study: </a:t>
            </a:r>
            <a:r>
              <a:rPr lang="en-US" dirty="0" err="1" smtClean="0"/>
              <a:t>betapharm</a:t>
            </a:r>
            <a:endParaRPr lang="en-US" dirty="0"/>
          </a:p>
        </p:txBody>
      </p:sp>
      <p:sp>
        <p:nvSpPr>
          <p:cNvPr id="11" name="Rectangle 2"/>
          <p:cNvSpPr>
            <a:spLocks noGrp="1"/>
          </p:cNvSpPr>
          <p:nvPr>
            <p:ph sz="quarter" idx="13"/>
          </p:nvPr>
        </p:nvSpPr>
        <p:spPr>
          <a:xfrm>
            <a:off x="533400" y="1373333"/>
            <a:ext cx="8229600" cy="3733799"/>
          </a:xfrm>
        </p:spPr>
        <p:txBody>
          <a:bodyPr>
            <a:normAutofit/>
          </a:bodyPr>
          <a:lstStyle>
            <a:extLst/>
          </a:lstStyle>
          <a:p>
            <a:pPr>
              <a:buBlip>
                <a:blip r:embed="rId3"/>
              </a:buBlip>
            </a:pPr>
            <a:r>
              <a:rPr lang="en-US" sz="2000" dirty="0" err="1"/>
              <a:t>betapharm</a:t>
            </a:r>
            <a:r>
              <a:rPr lang="en-US" sz="2000" dirty="0"/>
              <a:t> </a:t>
            </a:r>
            <a:r>
              <a:rPr lang="en-US" sz="2000" dirty="0" err="1"/>
              <a:t>Arzneimittel</a:t>
            </a:r>
            <a:r>
              <a:rPr lang="en-US" sz="2000" dirty="0"/>
              <a:t> GmbH </a:t>
            </a:r>
            <a:r>
              <a:rPr lang="en-US" sz="2000" dirty="0" smtClean="0"/>
              <a:t>is a German national pharmaceutical company located in </a:t>
            </a:r>
            <a:r>
              <a:rPr lang="en-US" sz="2000" dirty="0" err="1" smtClean="0"/>
              <a:t>Ausburg</a:t>
            </a:r>
            <a:r>
              <a:rPr lang="en-US" sz="2000" dirty="0" smtClean="0"/>
              <a:t>, Germany.</a:t>
            </a:r>
          </a:p>
          <a:p>
            <a:pPr>
              <a:buBlip>
                <a:blip r:embed="rId3"/>
              </a:buBlip>
            </a:pPr>
            <a:r>
              <a:rPr lang="en-US" altLang="x-none" sz="2000" dirty="0" smtClean="0"/>
              <a:t>Founded</a:t>
            </a:r>
            <a:r>
              <a:rPr lang="en-US" altLang="x-none" sz="2000" dirty="0"/>
              <a:t>: </a:t>
            </a:r>
            <a:r>
              <a:rPr lang="en-US" altLang="x-none" sz="2000" dirty="0" smtClean="0"/>
              <a:t>1993</a:t>
            </a:r>
          </a:p>
          <a:p>
            <a:pPr>
              <a:buBlip>
                <a:blip r:embed="rId3"/>
              </a:buBlip>
            </a:pPr>
            <a:r>
              <a:rPr lang="en-US" altLang="x-none" sz="2000" dirty="0"/>
              <a:t>Revenue: </a:t>
            </a:r>
            <a:r>
              <a:rPr lang="en-US" altLang="x-none" sz="2000" dirty="0" smtClean="0"/>
              <a:t>US$375 million, 2006</a:t>
            </a:r>
          </a:p>
          <a:p>
            <a:pPr>
              <a:buBlip>
                <a:blip r:embed="rId3"/>
              </a:buBlip>
            </a:pPr>
            <a:r>
              <a:rPr lang="en-US" altLang="x-none" sz="2000" dirty="0" smtClean="0"/>
              <a:t>National market</a:t>
            </a:r>
          </a:p>
          <a:p>
            <a:pPr>
              <a:buBlip>
                <a:blip r:embed="rId3"/>
              </a:buBlip>
            </a:pPr>
            <a:endParaRPr lang="en-US" altLang="x-none" sz="2000" dirty="0" smtClean="0"/>
          </a:p>
        </p:txBody>
      </p:sp>
      <p:pic>
        <p:nvPicPr>
          <p:cNvPr id="4" name="Picture 4" descr="betapharm Arzneimittel GmbH | LinkedI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533648"/>
            <a:ext cx="952500" cy="952500"/>
          </a:xfrm>
          <a:prstGeom prst="rect">
            <a:avLst/>
          </a:prstGeom>
          <a:ln w="38100">
            <a:solidFill>
              <a:schemeClr val="accent1">
                <a:lumMod val="75000"/>
              </a:scheme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926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0"/>
            <a:ext cx="8153400" cy="1005840"/>
          </a:xfrm>
        </p:spPr>
        <p:txBody>
          <a:bodyPr>
            <a:normAutofit/>
          </a:bodyPr>
          <a:lstStyle>
            <a:extLst/>
          </a:lstStyle>
          <a:p>
            <a:r>
              <a:rPr lang="en-US" dirty="0" smtClean="0"/>
              <a:t>ACQUISITION STUDY</a:t>
            </a:r>
            <a:endParaRPr lang="en-US" dirty="0"/>
          </a:p>
        </p:txBody>
      </p:sp>
      <p:sp>
        <p:nvSpPr>
          <p:cNvPr id="11" name="Rectangle 2"/>
          <p:cNvSpPr>
            <a:spLocks noGrp="1"/>
          </p:cNvSpPr>
          <p:nvPr>
            <p:ph sz="quarter" idx="13"/>
          </p:nvPr>
        </p:nvSpPr>
        <p:spPr>
          <a:xfrm>
            <a:off x="533400" y="1373333"/>
            <a:ext cx="8229600" cy="3733799"/>
          </a:xfrm>
        </p:spPr>
        <p:txBody>
          <a:bodyPr>
            <a:normAutofit/>
          </a:bodyPr>
          <a:lstStyle>
            <a:extLst/>
          </a:lstStyle>
          <a:p>
            <a:pPr>
              <a:buBlip>
                <a:blip r:embed="rId3"/>
              </a:buBlip>
            </a:pPr>
            <a:r>
              <a:rPr lang="en-US" sz="2000" dirty="0" smtClean="0"/>
              <a:t>Multinational Indian Dr</a:t>
            </a:r>
            <a:r>
              <a:rPr lang="en-US" sz="2000" dirty="0"/>
              <a:t>. Reddy's </a:t>
            </a:r>
            <a:r>
              <a:rPr lang="en-US" sz="2000" dirty="0" smtClean="0"/>
              <a:t>Laboratories acquires </a:t>
            </a:r>
            <a:r>
              <a:rPr lang="en-US" sz="2000" dirty="0"/>
              <a:t>fourth largest generic pharmaceutical company in Germany, </a:t>
            </a:r>
            <a:r>
              <a:rPr lang="en-US" sz="2000" dirty="0" err="1"/>
              <a:t>betapharm</a:t>
            </a:r>
            <a:r>
              <a:rPr lang="en-US" sz="2000" dirty="0"/>
              <a:t> </a:t>
            </a:r>
            <a:r>
              <a:rPr lang="en-US" sz="2000" dirty="0" err="1"/>
              <a:t>Arzneimittel</a:t>
            </a:r>
            <a:r>
              <a:rPr lang="en-US" sz="2000" dirty="0"/>
              <a:t> GmbH</a:t>
            </a:r>
            <a:endParaRPr lang="en-US" sz="2000" dirty="0" smtClean="0"/>
          </a:p>
          <a:p>
            <a:pPr>
              <a:buBlip>
                <a:blip r:embed="rId3"/>
              </a:buBlip>
            </a:pPr>
            <a:r>
              <a:rPr lang="en-US" sz="2000" dirty="0" smtClean="0"/>
              <a:t>Acquisition Transaction: $560 Million</a:t>
            </a:r>
          </a:p>
          <a:p>
            <a:pPr>
              <a:buBlip>
                <a:blip r:embed="rId3"/>
              </a:buBlip>
            </a:pPr>
            <a:r>
              <a:rPr lang="en-US" sz="2000" dirty="0" smtClean="0"/>
              <a:t>Acquisition took place in February, 2006</a:t>
            </a:r>
          </a:p>
          <a:p>
            <a:pPr>
              <a:buBlip>
                <a:blip r:embed="rId3"/>
              </a:buBlip>
            </a:pPr>
            <a:r>
              <a:rPr lang="en-US" sz="2000" dirty="0"/>
              <a:t>The acquisition gave DRL access to the German generic drugs market, the second-largest generic drugs market in the world, as well as help DRL leverage the strong marketing and distribution channels of </a:t>
            </a:r>
            <a:r>
              <a:rPr lang="en-US" sz="2000" dirty="0" err="1"/>
              <a:t>betapharm</a:t>
            </a:r>
            <a:r>
              <a:rPr lang="en-US" sz="2000" dirty="0"/>
              <a:t> in Germany.</a:t>
            </a:r>
            <a:endParaRPr lang="en-US" sz="2000" dirty="0" smtClean="0"/>
          </a:p>
          <a:p>
            <a:pPr>
              <a:buBlip>
                <a:blip r:embed="rId3"/>
              </a:buBlip>
            </a:pPr>
            <a:r>
              <a:rPr lang="en-US" sz="2000" dirty="0"/>
              <a:t>Six years later, the valuation of </a:t>
            </a:r>
            <a:r>
              <a:rPr lang="en-US" sz="2000" dirty="0" err="1"/>
              <a:t>b</a:t>
            </a:r>
            <a:r>
              <a:rPr lang="en-US" sz="2000" dirty="0" err="1" smtClean="0"/>
              <a:t>etapharm</a:t>
            </a:r>
            <a:r>
              <a:rPr lang="en-US" sz="2000" dirty="0" smtClean="0"/>
              <a:t> </a:t>
            </a:r>
            <a:r>
              <a:rPr lang="en-US" sz="2000" dirty="0"/>
              <a:t>in the company’s balance sheet </a:t>
            </a:r>
            <a:r>
              <a:rPr lang="en-US" sz="2000" dirty="0" smtClean="0"/>
              <a:t>was </a:t>
            </a:r>
            <a:r>
              <a:rPr lang="en-US" sz="2000" dirty="0"/>
              <a:t>just $108 </a:t>
            </a:r>
            <a:r>
              <a:rPr lang="en-US" sz="2000" dirty="0" smtClean="0"/>
              <a:t>million, </a:t>
            </a:r>
            <a:r>
              <a:rPr lang="en-US" sz="2000" dirty="0"/>
              <a:t>a </a:t>
            </a:r>
            <a:r>
              <a:rPr lang="en-US" sz="2000" dirty="0" smtClean="0"/>
              <a:t>75% fall</a:t>
            </a:r>
            <a:r>
              <a:rPr lang="en-US" sz="2000" dirty="0"/>
              <a:t>.</a:t>
            </a:r>
            <a:endParaRPr lang="en-US" sz="2000" dirty="0" smtClean="0"/>
          </a:p>
        </p:txBody>
      </p:sp>
    </p:spTree>
    <p:extLst>
      <p:ext uri="{BB962C8B-B14F-4D97-AF65-F5344CB8AC3E}">
        <p14:creationId xmlns:p14="http://schemas.microsoft.com/office/powerpoint/2010/main" val="2960751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533400" y="0"/>
            <a:ext cx="8153400" cy="1005840"/>
          </a:xfrm>
        </p:spPr>
        <p:txBody>
          <a:bodyPr>
            <a:normAutofit/>
          </a:bodyPr>
          <a:lstStyle>
            <a:extLst/>
          </a:lstStyle>
          <a:p>
            <a:r>
              <a:rPr lang="en-US" dirty="0" smtClean="0"/>
              <a:t>ACQUISITION STUDY</a:t>
            </a:r>
            <a:endParaRPr lang="en-US" dirty="0"/>
          </a:p>
        </p:txBody>
      </p:sp>
      <p:sp>
        <p:nvSpPr>
          <p:cNvPr id="11" name="Rectangle 2"/>
          <p:cNvSpPr>
            <a:spLocks noGrp="1"/>
          </p:cNvSpPr>
          <p:nvPr>
            <p:ph sz="quarter" idx="13"/>
          </p:nvPr>
        </p:nvSpPr>
        <p:spPr>
          <a:xfrm>
            <a:off x="533400" y="1352551"/>
            <a:ext cx="8229600" cy="990599"/>
          </a:xfrm>
        </p:spPr>
        <p:txBody>
          <a:bodyPr>
            <a:normAutofit/>
          </a:bodyPr>
          <a:lstStyle>
            <a:extLst/>
          </a:lstStyle>
          <a:p>
            <a:pPr>
              <a:buBlip>
                <a:blip r:embed="rId3"/>
              </a:buBlip>
            </a:pPr>
            <a:r>
              <a:rPr lang="en-US" sz="2000" dirty="0" smtClean="0"/>
              <a:t>As visible in graph after acquisition Stock Price increased by Rs.200</a:t>
            </a:r>
          </a:p>
          <a:p>
            <a:pPr>
              <a:buBlip>
                <a:blip r:embed="rId3"/>
              </a:buBlip>
            </a:pPr>
            <a:r>
              <a:rPr lang="en-US" sz="2000" dirty="0" smtClean="0"/>
              <a:t>Then remained stagnant and then a big dip.</a:t>
            </a:r>
          </a:p>
        </p:txBody>
      </p:sp>
      <p:sp>
        <p:nvSpPr>
          <p:cNvPr id="3" name="AutoShape 2" descr="blob:https://web.whatsapp.com/4d875332-ee5a-4538-aa6e-b4c4c093283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blob:https://web.whatsapp.com/4d875332-ee5a-4538-aa6e-b4c4c093283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blob:https://web.whatsapp.com/4d875332-ee5a-4538-aa6e-b4c4c0932834"/>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descr="blob:https://web.whatsapp.com/4d875332-ee5a-4538-aa6e-b4c4c0932834"/>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blob:https://web.whatsapp.com/4d875332-ee5a-4538-aa6e-b4c4c0932834"/>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2" descr="blob:https://web.whatsapp.com/4d875332-ee5a-4538-aa6e-b4c4c0932834"/>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4" descr="blob:https://web.whatsapp.com/4d875332-ee5a-4538-aa6e-b4c4c0932834"/>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6" descr="blob:https://web.whatsapp.com/4d875332-ee5a-4538-aa6e-b4c4c0932834"/>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8" descr="blob:https://web.whatsapp.com/4d875332-ee5a-4538-aa6e-b4c4c0932834"/>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0" descr="blob:https://web.whatsapp.com/4d875332-ee5a-4538-aa6e-b4c4c0932834"/>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22" descr="blob:https://web.whatsapp.com/4d875332-ee5a-4538-aa6e-b4c4c0932834"/>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4" descr="blob:https://web.whatsapp.com/4d875332-ee5a-4538-aa6e-b4c4c0932834"/>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6" descr="blob:https://web.whatsapp.com/4d875332-ee5a-4538-aa6e-b4c4c0932834"/>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99"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2419350"/>
            <a:ext cx="5932028"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2276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E830C0-DCF9-3BEB-72B9-9B4CE349DDD4}"/>
              </a:ext>
            </a:extLst>
          </p:cNvPr>
          <p:cNvSpPr>
            <a:spLocks noGrp="1"/>
          </p:cNvSpPr>
          <p:nvPr>
            <p:ph type="title"/>
          </p:nvPr>
        </p:nvSpPr>
        <p:spPr/>
        <p:txBody>
          <a:bodyPr>
            <a:noAutofit/>
          </a:bodyPr>
          <a:lstStyle/>
          <a:p>
            <a:r>
              <a:rPr lang="en-IN" sz="3100" dirty="0"/>
              <a:t>OPERATING SYNERGY AND FINANCIAL SYNERGY</a:t>
            </a:r>
          </a:p>
        </p:txBody>
      </p:sp>
      <p:sp>
        <p:nvSpPr>
          <p:cNvPr id="3" name="Content Placeholder 2">
            <a:extLst>
              <a:ext uri="{FF2B5EF4-FFF2-40B4-BE49-F238E27FC236}">
                <a16:creationId xmlns="" xmlns:a16="http://schemas.microsoft.com/office/drawing/2014/main" id="{F4F3214F-2607-C7DC-94B9-667AA396E25D}"/>
              </a:ext>
            </a:extLst>
          </p:cNvPr>
          <p:cNvSpPr>
            <a:spLocks noGrp="1"/>
          </p:cNvSpPr>
          <p:nvPr>
            <p:ph sz="quarter" idx="13"/>
          </p:nvPr>
        </p:nvSpPr>
        <p:spPr/>
        <p:txBody>
          <a:bodyPr>
            <a:normAutofit fontScale="77500" lnSpcReduction="20000"/>
          </a:bodyPr>
          <a:lstStyle/>
          <a:p>
            <a:pPr>
              <a:buBlip>
                <a:blip r:embed="rId2"/>
              </a:buBlip>
            </a:pPr>
            <a:r>
              <a:rPr lang="en-IN" sz="2300" dirty="0"/>
              <a:t>Operating synergies allow firms to increase their operating income from existing assets, increase growth or both. </a:t>
            </a:r>
          </a:p>
          <a:p>
            <a:pPr>
              <a:buBlip>
                <a:blip r:embed="rId2"/>
              </a:buBlip>
            </a:pPr>
            <a:r>
              <a:rPr lang="en-IN" sz="2300" dirty="0"/>
              <a:t>It includes economies of scale, increasing pricing power and higher growth potential.</a:t>
            </a:r>
          </a:p>
          <a:p>
            <a:pPr>
              <a:buBlip>
                <a:blip r:embed="rId2"/>
              </a:buBlip>
            </a:pPr>
            <a:r>
              <a:rPr lang="en-IN" sz="2300" dirty="0"/>
              <a:t>Operating synergies can affect the operations of the combined firm</a:t>
            </a:r>
          </a:p>
          <a:p>
            <a:pPr>
              <a:buBlip>
                <a:blip r:embed="rId2"/>
              </a:buBlip>
            </a:pPr>
            <a:r>
              <a:rPr lang="en-IN" sz="2300" dirty="0"/>
              <a:t>This influences the margins and returns, and through these the value of the firms involved in the merger or acquisition</a:t>
            </a:r>
          </a:p>
          <a:p>
            <a:pPr>
              <a:buBlip>
                <a:blip r:embed="rId2"/>
              </a:buBlip>
            </a:pPr>
            <a:endParaRPr lang="en-IN" dirty="0"/>
          </a:p>
        </p:txBody>
      </p:sp>
      <p:sp>
        <p:nvSpPr>
          <p:cNvPr id="4" name="Content Placeholder 3">
            <a:extLst>
              <a:ext uri="{FF2B5EF4-FFF2-40B4-BE49-F238E27FC236}">
                <a16:creationId xmlns="" xmlns:a16="http://schemas.microsoft.com/office/drawing/2014/main" id="{EE6A0C4F-4499-9F14-6F6D-CC966E38917D}"/>
              </a:ext>
            </a:extLst>
          </p:cNvPr>
          <p:cNvSpPr>
            <a:spLocks noGrp="1"/>
          </p:cNvSpPr>
          <p:nvPr>
            <p:ph sz="quarter" idx="14"/>
          </p:nvPr>
        </p:nvSpPr>
        <p:spPr/>
        <p:txBody>
          <a:bodyPr>
            <a:normAutofit fontScale="25000" lnSpcReduction="20000"/>
          </a:bodyPr>
          <a:lstStyle/>
          <a:p>
            <a:pPr>
              <a:buBlip>
                <a:blip r:embed="rId2"/>
              </a:buBlip>
            </a:pPr>
            <a:r>
              <a:rPr lang="en-IN" sz="6400" dirty="0"/>
              <a:t>Financial synergies are more focused and include tax benefits, diversification, a higher debt capacity and uses for excess cash. </a:t>
            </a:r>
          </a:p>
          <a:p>
            <a:pPr>
              <a:buBlip>
                <a:blip r:embed="rId2"/>
              </a:buBlip>
            </a:pPr>
            <a:r>
              <a:rPr lang="en-IN" sz="6400" dirty="0"/>
              <a:t>A combination of a firm with excess cash and a firm with high-return projects can yield a higher value for the combined firm</a:t>
            </a:r>
          </a:p>
          <a:p>
            <a:pPr>
              <a:buBlip>
                <a:blip r:embed="rId2"/>
              </a:buBlip>
            </a:pPr>
            <a:r>
              <a:rPr lang="en-IN" sz="6400" dirty="0"/>
              <a:t>Debt capacity can increase when two firms combine, their earnings and cash flows may become more stable and predictable.</a:t>
            </a:r>
          </a:p>
          <a:p>
            <a:pPr>
              <a:buBlip>
                <a:blip r:embed="rId2"/>
              </a:buBlip>
            </a:pPr>
            <a:r>
              <a:rPr lang="en-IN" sz="6400" dirty="0"/>
              <a:t>Diversification: In most publicly traded firms, investors can diversify at far lower cost and with more ease than the firm itself </a:t>
            </a:r>
          </a:p>
          <a:p>
            <a:pPr>
              <a:buBlip>
                <a:blip r:embed="rId2"/>
              </a:buBlip>
            </a:pPr>
            <a:endParaRPr lang="en-IN" sz="3600" dirty="0"/>
          </a:p>
          <a:p>
            <a:pPr>
              <a:buBlip>
                <a:blip r:embed="rId2"/>
              </a:buBlip>
            </a:pPr>
            <a:endParaRPr lang="en-IN" dirty="0"/>
          </a:p>
        </p:txBody>
      </p:sp>
    </p:spTree>
    <p:extLst>
      <p:ext uri="{BB962C8B-B14F-4D97-AF65-F5344CB8AC3E}">
        <p14:creationId xmlns:p14="http://schemas.microsoft.com/office/powerpoint/2010/main" val="352611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55982-CD15-C70D-5905-D7DF334CCDD1}"/>
              </a:ext>
            </a:extLst>
          </p:cNvPr>
          <p:cNvSpPr>
            <a:spLocks noGrp="1"/>
          </p:cNvSpPr>
          <p:nvPr>
            <p:ph type="title"/>
          </p:nvPr>
        </p:nvSpPr>
        <p:spPr/>
        <p:txBody>
          <a:bodyPr>
            <a:normAutofit/>
          </a:bodyPr>
          <a:lstStyle/>
          <a:p>
            <a:r>
              <a:rPr lang="en-IN" dirty="0"/>
              <a:t>Synergies in DRL-</a:t>
            </a:r>
            <a:r>
              <a:rPr lang="en-IN" dirty="0" err="1"/>
              <a:t>Betapharm</a:t>
            </a:r>
            <a:r>
              <a:rPr lang="en-IN" dirty="0"/>
              <a:t> case</a:t>
            </a:r>
          </a:p>
        </p:txBody>
      </p:sp>
      <p:sp>
        <p:nvSpPr>
          <p:cNvPr id="3" name="Content Placeholder 2">
            <a:extLst>
              <a:ext uri="{FF2B5EF4-FFF2-40B4-BE49-F238E27FC236}">
                <a16:creationId xmlns="" xmlns:a16="http://schemas.microsoft.com/office/drawing/2014/main" id="{F0E218AD-1C42-815A-8586-0C8D931EC088}"/>
              </a:ext>
            </a:extLst>
          </p:cNvPr>
          <p:cNvSpPr>
            <a:spLocks noGrp="1"/>
          </p:cNvSpPr>
          <p:nvPr>
            <p:ph sz="quarter" idx="13"/>
          </p:nvPr>
        </p:nvSpPr>
        <p:spPr>
          <a:xfrm>
            <a:off x="609600" y="1352550"/>
            <a:ext cx="8153400" cy="3276600"/>
          </a:xfrm>
        </p:spPr>
        <p:txBody>
          <a:bodyPr>
            <a:noAutofit/>
          </a:bodyPr>
          <a:lstStyle/>
          <a:p>
            <a:pPr>
              <a:buBlip>
                <a:blip r:embed="rId2"/>
              </a:buBlip>
            </a:pPr>
            <a:r>
              <a:rPr lang="en-IN" sz="1800" b="0" i="0" dirty="0">
                <a:solidFill>
                  <a:srgbClr val="333333"/>
                </a:solidFill>
                <a:effectLst/>
              </a:rPr>
              <a:t>The synergies from the acquisition were expected to benefit both DRL and </a:t>
            </a:r>
            <a:r>
              <a:rPr lang="en-IN" sz="1800" b="0" i="0" dirty="0" err="1">
                <a:solidFill>
                  <a:srgbClr val="333333"/>
                </a:solidFill>
                <a:effectLst/>
              </a:rPr>
              <a:t>Betapharm</a:t>
            </a:r>
            <a:r>
              <a:rPr lang="en-IN" sz="1800" b="0" i="0" dirty="0">
                <a:solidFill>
                  <a:srgbClr val="333333"/>
                </a:solidFill>
                <a:effectLst/>
              </a:rPr>
              <a:t>.</a:t>
            </a:r>
          </a:p>
          <a:p>
            <a:pPr>
              <a:buBlip>
                <a:blip r:embed="rId2"/>
              </a:buBlip>
            </a:pPr>
            <a:r>
              <a:rPr lang="en-IN" sz="1800" b="0" i="0" dirty="0">
                <a:solidFill>
                  <a:srgbClr val="333333"/>
                </a:solidFill>
                <a:effectLst/>
              </a:rPr>
              <a:t>Through this acquisition DRL could get immediate access to the </a:t>
            </a:r>
            <a:r>
              <a:rPr lang="en-IN" sz="1800" dirty="0">
                <a:solidFill>
                  <a:srgbClr val="333333"/>
                </a:solidFill>
              </a:rPr>
              <a:t>second-largest generic market in the world, Germany. </a:t>
            </a:r>
            <a:r>
              <a:rPr lang="en-IN" sz="1800" b="0" i="0" dirty="0">
                <a:solidFill>
                  <a:srgbClr val="333333"/>
                </a:solidFill>
                <a:effectLst/>
              </a:rPr>
              <a:t>The acquisition was expected to help DRL gain a strategic presence in the European market.</a:t>
            </a:r>
          </a:p>
          <a:p>
            <a:pPr>
              <a:buBlip>
                <a:blip r:embed="rId2"/>
              </a:buBlip>
            </a:pPr>
            <a:r>
              <a:rPr lang="en-IN" sz="1800" b="0" i="0" dirty="0">
                <a:solidFill>
                  <a:srgbClr val="333333"/>
                </a:solidFill>
                <a:effectLst/>
              </a:rPr>
              <a:t>It was also expected to help DRL realize its ambition of becoming a US$1 billion mid-size global pharmaceutical company by 2008. </a:t>
            </a:r>
          </a:p>
          <a:p>
            <a:pPr>
              <a:buBlip>
                <a:blip r:embed="rId2"/>
              </a:buBlip>
            </a:pPr>
            <a:r>
              <a:rPr lang="en-IN" sz="1800" b="0" i="0" dirty="0" err="1">
                <a:solidFill>
                  <a:srgbClr val="333333"/>
                </a:solidFill>
                <a:effectLst/>
              </a:rPr>
              <a:t>Betapharm</a:t>
            </a:r>
            <a:r>
              <a:rPr lang="en-IN" sz="1800" b="0" i="0" dirty="0">
                <a:solidFill>
                  <a:srgbClr val="333333"/>
                </a:solidFill>
                <a:effectLst/>
              </a:rPr>
              <a:t> was expected to benefit in a way that it would be able to add more products to its portfolio and faster rate in Germany. Besides, the acquisition would help it to utilize DRL's global product development and marketing infrastructure to expand its reach in the European market. </a:t>
            </a:r>
          </a:p>
          <a:p>
            <a:pPr>
              <a:buBlip>
                <a:blip r:embed="rId2"/>
              </a:buBlip>
            </a:pPr>
            <a:endParaRPr lang="en-IN" sz="1300" b="0" i="0" dirty="0">
              <a:solidFill>
                <a:srgbClr val="333333"/>
              </a:solidFill>
              <a:effectLst/>
            </a:endParaRPr>
          </a:p>
        </p:txBody>
      </p:sp>
    </p:spTree>
    <p:extLst>
      <p:ext uri="{BB962C8B-B14F-4D97-AF65-F5344CB8AC3E}">
        <p14:creationId xmlns:p14="http://schemas.microsoft.com/office/powerpoint/2010/main" val="2199230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30A33B-1FCE-4820-0012-1A1CF76778E3}"/>
              </a:ext>
            </a:extLst>
          </p:cNvPr>
          <p:cNvSpPr>
            <a:spLocks noGrp="1"/>
          </p:cNvSpPr>
          <p:nvPr>
            <p:ph type="title"/>
          </p:nvPr>
        </p:nvSpPr>
        <p:spPr/>
        <p:txBody>
          <a:bodyPr/>
          <a:lstStyle/>
          <a:p>
            <a:r>
              <a:rPr lang="en-IN" dirty="0"/>
              <a:t>Events succeeding the acquisition</a:t>
            </a:r>
          </a:p>
        </p:txBody>
      </p:sp>
      <p:sp>
        <p:nvSpPr>
          <p:cNvPr id="3" name="Content Placeholder 2">
            <a:extLst>
              <a:ext uri="{FF2B5EF4-FFF2-40B4-BE49-F238E27FC236}">
                <a16:creationId xmlns="" xmlns:a16="http://schemas.microsoft.com/office/drawing/2014/main" id="{D3ECC99A-07FD-408D-BFA7-B6A0886F6C9E}"/>
              </a:ext>
            </a:extLst>
          </p:cNvPr>
          <p:cNvSpPr>
            <a:spLocks noGrp="1"/>
          </p:cNvSpPr>
          <p:nvPr>
            <p:ph sz="quarter" idx="13"/>
          </p:nvPr>
        </p:nvSpPr>
        <p:spPr/>
        <p:txBody>
          <a:bodyPr>
            <a:normAutofit fontScale="92500" lnSpcReduction="20000"/>
          </a:bodyPr>
          <a:lstStyle/>
          <a:p>
            <a:pPr>
              <a:buBlip>
                <a:blip r:embed="rId2"/>
              </a:buBlip>
            </a:pPr>
            <a:r>
              <a:rPr lang="en-IN" sz="1800" b="0" i="0" dirty="0">
                <a:solidFill>
                  <a:srgbClr val="333333"/>
                </a:solidFill>
                <a:effectLst/>
                <a:latin typeface="Trebuchet MS" panose="020B0603020202020204" pitchFamily="34" charset="0"/>
              </a:rPr>
              <a:t>Though DRL was not the highest bidder, it clinched the deal largely due to the perceived synergies between the two companies.</a:t>
            </a:r>
          </a:p>
          <a:p>
            <a:pPr>
              <a:buBlip>
                <a:blip r:embed="rId2"/>
              </a:buBlip>
            </a:pPr>
            <a:r>
              <a:rPr lang="en-IN" sz="1800" b="0" i="0" dirty="0">
                <a:solidFill>
                  <a:srgbClr val="333333"/>
                </a:solidFill>
                <a:effectLst/>
                <a:latin typeface="Trebuchet MS" panose="020B0603020202020204" pitchFamily="34" charset="0"/>
              </a:rPr>
              <a:t>However, some analysts </a:t>
            </a:r>
            <a:r>
              <a:rPr lang="en-IN" sz="1800" dirty="0">
                <a:solidFill>
                  <a:srgbClr val="333333"/>
                </a:solidFill>
                <a:latin typeface="Trebuchet MS" panose="020B0603020202020204" pitchFamily="34" charset="0"/>
              </a:rPr>
              <a:t>viewed it as a mistake arguing that </a:t>
            </a:r>
            <a:r>
              <a:rPr lang="en-IN" sz="1800" b="0" i="0" dirty="0">
                <a:solidFill>
                  <a:srgbClr val="333333"/>
                </a:solidFill>
                <a:effectLst/>
                <a:latin typeface="Trebuchet MS" panose="020B0603020202020204" pitchFamily="34" charset="0"/>
              </a:rPr>
              <a:t>DRL had paid too much for the acquisition as the value of the acquisition was estimated to be more than three times the annual sales of </a:t>
            </a:r>
            <a:r>
              <a:rPr lang="en-IN" sz="1800" b="0" i="0" dirty="0" err="1">
                <a:solidFill>
                  <a:srgbClr val="333333"/>
                </a:solidFill>
                <a:effectLst/>
                <a:latin typeface="Trebuchet MS" panose="020B0603020202020204" pitchFamily="34" charset="0"/>
              </a:rPr>
              <a:t>Betapharm</a:t>
            </a:r>
            <a:r>
              <a:rPr lang="en-IN" sz="1800" b="0" i="0" dirty="0">
                <a:solidFill>
                  <a:srgbClr val="333333"/>
                </a:solidFill>
                <a:effectLst/>
                <a:latin typeface="Trebuchet MS" panose="020B0603020202020204" pitchFamily="34" charset="0"/>
              </a:rPr>
              <a:t>. </a:t>
            </a:r>
          </a:p>
          <a:p>
            <a:pPr>
              <a:buBlip>
                <a:blip r:embed="rId2"/>
              </a:buBlip>
            </a:pPr>
            <a:r>
              <a:rPr lang="en-IN" sz="1800" dirty="0">
                <a:solidFill>
                  <a:srgbClr val="333333"/>
                </a:solidFill>
                <a:latin typeface="Trebuchet MS" panose="020B0603020202020204" pitchFamily="34" charset="0"/>
              </a:rPr>
              <a:t>Germany witnessed the </a:t>
            </a:r>
            <a:r>
              <a:rPr lang="en-IN" sz="1800" b="0" i="0" dirty="0">
                <a:solidFill>
                  <a:srgbClr val="333333"/>
                </a:solidFill>
                <a:effectLst/>
                <a:latin typeface="Trebuchet MS" panose="020B0603020202020204" pitchFamily="34" charset="0"/>
              </a:rPr>
              <a:t>Economic Optimisation of Pharmaceutical Care Act (AVWG) </a:t>
            </a:r>
            <a:r>
              <a:rPr lang="en-IN" sz="1800" dirty="0">
                <a:solidFill>
                  <a:srgbClr val="333333"/>
                </a:solidFill>
                <a:latin typeface="Trebuchet MS" panose="020B0603020202020204" pitchFamily="34" charset="0"/>
              </a:rPr>
              <a:t>i</a:t>
            </a:r>
            <a:r>
              <a:rPr lang="en-IN" sz="1800" b="0" i="0" dirty="0">
                <a:solidFill>
                  <a:srgbClr val="333333"/>
                </a:solidFill>
                <a:effectLst/>
                <a:latin typeface="Trebuchet MS" panose="020B0603020202020204" pitchFamily="34" charset="0"/>
              </a:rPr>
              <a:t>n May 2006. </a:t>
            </a:r>
            <a:r>
              <a:rPr lang="en-IN" sz="1800" dirty="0">
                <a:solidFill>
                  <a:srgbClr val="333333"/>
                </a:solidFill>
                <a:latin typeface="Trebuchet MS" panose="020B0603020202020204" pitchFamily="34" charset="0"/>
              </a:rPr>
              <a:t>E</a:t>
            </a:r>
            <a:r>
              <a:rPr lang="en-IN" sz="1800" b="0" i="0" dirty="0">
                <a:solidFill>
                  <a:srgbClr val="333333"/>
                </a:solidFill>
                <a:effectLst/>
                <a:latin typeface="Trebuchet MS" panose="020B0603020202020204" pitchFamily="34" charset="0"/>
              </a:rPr>
              <a:t>arly signs of trouble were already visible in the firm by then.</a:t>
            </a:r>
          </a:p>
          <a:p>
            <a:pPr>
              <a:buBlip>
                <a:blip r:embed="rId2"/>
              </a:buBlip>
            </a:pPr>
            <a:r>
              <a:rPr lang="en-IN" sz="1800" b="0" i="0" dirty="0">
                <a:solidFill>
                  <a:srgbClr val="333333"/>
                </a:solidFill>
                <a:effectLst/>
                <a:latin typeface="Trebuchet MS" panose="020B0603020202020204" pitchFamily="34" charset="0"/>
              </a:rPr>
              <a:t>The act, while it was meant to increase the scope for the use of generic drugs, affected the margins of </a:t>
            </a:r>
            <a:r>
              <a:rPr lang="en-IN" sz="1800" b="0" i="0" dirty="0" err="1">
                <a:solidFill>
                  <a:srgbClr val="333333"/>
                </a:solidFill>
                <a:effectLst/>
                <a:latin typeface="Trebuchet MS" panose="020B0603020202020204" pitchFamily="34" charset="0"/>
              </a:rPr>
              <a:t>Betapharm</a:t>
            </a:r>
            <a:r>
              <a:rPr lang="en-IN" sz="1800" b="0" i="0" dirty="0">
                <a:solidFill>
                  <a:srgbClr val="333333"/>
                </a:solidFill>
                <a:effectLst/>
                <a:latin typeface="Trebuchet MS" panose="020B0603020202020204" pitchFamily="34" charset="0"/>
              </a:rPr>
              <a:t> since it also put some price caps in place.</a:t>
            </a:r>
            <a:endParaRPr lang="en-IN" sz="1800" dirty="0">
              <a:solidFill>
                <a:srgbClr val="333333"/>
              </a:solidFill>
              <a:latin typeface="Trebuchet MS" panose="020B0603020202020204" pitchFamily="34" charset="0"/>
            </a:endParaRPr>
          </a:p>
          <a:p>
            <a:pPr>
              <a:buBlip>
                <a:blip r:embed="rId2"/>
              </a:buBlip>
            </a:pPr>
            <a:r>
              <a:rPr lang="en-IN" sz="1800" dirty="0">
                <a:solidFill>
                  <a:srgbClr val="333333"/>
                </a:solidFill>
                <a:latin typeface="Trebuchet MS" panose="020B0603020202020204" pitchFamily="34" charset="0"/>
              </a:rPr>
              <a:t>Reportedly </a:t>
            </a:r>
            <a:r>
              <a:rPr lang="en-IN" sz="1800" b="0" i="0" dirty="0">
                <a:solidFill>
                  <a:srgbClr val="333333"/>
                </a:solidFill>
                <a:effectLst/>
                <a:latin typeface="Trebuchet MS" panose="020B0603020202020204" pitchFamily="34" charset="0"/>
              </a:rPr>
              <a:t>DRL had sacked its earlier plans for more acquisitions in Europe after the </a:t>
            </a:r>
            <a:r>
              <a:rPr lang="en-IN" sz="1800" b="0" i="0" dirty="0" err="1">
                <a:solidFill>
                  <a:srgbClr val="333333"/>
                </a:solidFill>
                <a:effectLst/>
                <a:latin typeface="Trebuchet MS" panose="020B0603020202020204" pitchFamily="34" charset="0"/>
              </a:rPr>
              <a:t>Betapharm</a:t>
            </a:r>
            <a:r>
              <a:rPr lang="en-IN" sz="1800" b="0" i="0" dirty="0">
                <a:solidFill>
                  <a:srgbClr val="333333"/>
                </a:solidFill>
                <a:effectLst/>
                <a:latin typeface="Trebuchet MS" panose="020B0603020202020204" pitchFamily="34" charset="0"/>
              </a:rPr>
              <a:t> acquisition.</a:t>
            </a:r>
            <a:endParaRPr lang="en-IN" sz="1800" dirty="0"/>
          </a:p>
        </p:txBody>
      </p:sp>
    </p:spTree>
    <p:extLst>
      <p:ext uri="{BB962C8B-B14F-4D97-AF65-F5344CB8AC3E}">
        <p14:creationId xmlns:p14="http://schemas.microsoft.com/office/powerpoint/2010/main" val="26035796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 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1269</Words>
  <Application>Microsoft Office PowerPoint</Application>
  <PresentationFormat>On-screen Show (16:9)</PresentationFormat>
  <Paragraphs>93</Paragraphs>
  <Slides>17</Slides>
  <Notes>13</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Widescreen Presentation</vt:lpstr>
      <vt:lpstr>DR reddy’s acquisition of betapharm</vt:lpstr>
      <vt:lpstr>MERGER and ACQUISITION [ M&amp;A ]</vt:lpstr>
      <vt:lpstr>Case Study: Dr. Reddy's Laboratories</vt:lpstr>
      <vt:lpstr>Case Study: betapharm</vt:lpstr>
      <vt:lpstr>ACQUISITION STUDY</vt:lpstr>
      <vt:lpstr>ACQUISITION STUDY</vt:lpstr>
      <vt:lpstr>OPERATING SYNERGY AND FINANCIAL SYNERGY</vt:lpstr>
      <vt:lpstr>Synergies in DRL-Betapharm case</vt:lpstr>
      <vt:lpstr>Events succeeding the acquisition</vt:lpstr>
      <vt:lpstr>Subsequent Performance</vt:lpstr>
      <vt:lpstr>CROSS BORDER ACQUISITION</vt:lpstr>
      <vt:lpstr>HORIZONTAL ACQUISITION</vt:lpstr>
      <vt:lpstr>COST OF EQUITY + COST OF DEBT</vt:lpstr>
      <vt:lpstr>COST OF EQUITY + COST OF DEBT</vt:lpstr>
      <vt:lpstr>WACC (Weighted Average Capital Cost)</vt:lpstr>
      <vt:lpstr>WACC (Weighted Average Capital Cost)</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2022-06-24T23:02:26Z</dcterms:created>
  <dcterms:modified xsi:type="dcterms:W3CDTF">2022-06-26T20:01:59Z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