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05" r:id="rId2"/>
  </p:sldMasterIdLst>
  <p:notesMasterIdLst>
    <p:notesMasterId r:id="rId17"/>
  </p:notesMasterIdLst>
  <p:sldIdLst>
    <p:sldId id="318" r:id="rId3"/>
    <p:sldId id="274" r:id="rId4"/>
    <p:sldId id="256" r:id="rId5"/>
    <p:sldId id="320" r:id="rId6"/>
    <p:sldId id="278" r:id="rId7"/>
    <p:sldId id="321" r:id="rId8"/>
    <p:sldId id="277" r:id="rId9"/>
    <p:sldId id="322" r:id="rId10"/>
    <p:sldId id="323" r:id="rId11"/>
    <p:sldId id="324" r:id="rId12"/>
    <p:sldId id="326" r:id="rId13"/>
    <p:sldId id="327" r:id="rId14"/>
    <p:sldId id="328" r:id="rId15"/>
    <p:sldId id="32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8B29F-9DD7-40AB-A7D2-EAF8A8758857}"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F5144-5CEE-4B34-85CC-D150841FB215}" type="slidenum">
              <a:rPr lang="en-US" smtClean="0"/>
              <a:t>‹#›</a:t>
            </a:fld>
            <a:endParaRPr lang="en-US"/>
          </a:p>
        </p:txBody>
      </p:sp>
    </p:spTree>
    <p:extLst>
      <p:ext uri="{BB962C8B-B14F-4D97-AF65-F5344CB8AC3E}">
        <p14:creationId xmlns:p14="http://schemas.microsoft.com/office/powerpoint/2010/main" val="10850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2F5144-5CEE-4B34-85CC-D150841FB215}" type="slidenum">
              <a:rPr lang="en-US" smtClean="0"/>
              <a:t>2</a:t>
            </a:fld>
            <a:endParaRPr lang="en-US"/>
          </a:p>
        </p:txBody>
      </p:sp>
    </p:spTree>
    <p:extLst>
      <p:ext uri="{BB962C8B-B14F-4D97-AF65-F5344CB8AC3E}">
        <p14:creationId xmlns:p14="http://schemas.microsoft.com/office/powerpoint/2010/main" val="3540259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AA592A-35E5-4218-9B50-14FE8E6C625C}" type="datetimeFigureOut">
              <a:rPr lang="en-US" smtClean="0"/>
              <a:t>8/8/2023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5A1DC90-B1C0-4C52-A9BB-5C101328064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36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A592A-35E5-4218-9B50-14FE8E6C625C}"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1DC90-B1C0-4C52-A9BB-5C101328064F}" type="slidenum">
              <a:rPr lang="en-US" smtClean="0"/>
              <a:t>‹#›</a:t>
            </a:fld>
            <a:endParaRPr lang="en-US"/>
          </a:p>
        </p:txBody>
      </p:sp>
    </p:spTree>
    <p:extLst>
      <p:ext uri="{BB962C8B-B14F-4D97-AF65-F5344CB8AC3E}">
        <p14:creationId xmlns:p14="http://schemas.microsoft.com/office/powerpoint/2010/main" val="290759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A592A-35E5-4218-9B50-14FE8E6C625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DC90-B1C0-4C52-A9BB-5C101328064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2502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A592A-35E5-4218-9B50-14FE8E6C625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DC90-B1C0-4C52-A9BB-5C101328064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4175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A592A-35E5-4218-9B50-14FE8E6C625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DC90-B1C0-4C52-A9BB-5C101328064F}" type="slidenum">
              <a:rPr lang="en-US" smtClean="0"/>
              <a:t>‹#›</a:t>
            </a:fld>
            <a:endParaRPr lang="en-US"/>
          </a:p>
        </p:txBody>
      </p:sp>
    </p:spTree>
    <p:extLst>
      <p:ext uri="{BB962C8B-B14F-4D97-AF65-F5344CB8AC3E}">
        <p14:creationId xmlns:p14="http://schemas.microsoft.com/office/powerpoint/2010/main" val="3449450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A592A-35E5-4218-9B50-14FE8E6C625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DC90-B1C0-4C52-A9BB-5C101328064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7576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A592A-35E5-4218-9B50-14FE8E6C625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DC90-B1C0-4C52-A9BB-5C101328064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98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A592A-35E5-4218-9B50-14FE8E6C625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DC90-B1C0-4C52-A9BB-5C101328064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701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A592A-35E5-4218-9B50-14FE8E6C625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DC90-B1C0-4C52-A9BB-5C101328064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8971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1BEE88-A801-414F-BB0A-D9C13D003F31}"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3989900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BEE88-A801-414F-BB0A-D9C13D003F31}"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396430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A592A-35E5-4218-9B50-14FE8E6C625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DC90-B1C0-4C52-A9BB-5C101328064F}" type="slidenum">
              <a:rPr lang="en-US" smtClean="0"/>
              <a:t>‹#›</a:t>
            </a:fld>
            <a:endParaRPr lang="en-US"/>
          </a:p>
        </p:txBody>
      </p:sp>
    </p:spTree>
    <p:extLst>
      <p:ext uri="{BB962C8B-B14F-4D97-AF65-F5344CB8AC3E}">
        <p14:creationId xmlns:p14="http://schemas.microsoft.com/office/powerpoint/2010/main" val="3909232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BEE88-A801-414F-BB0A-D9C13D003F31}"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2984285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BEE88-A801-414F-BB0A-D9C13D003F31}"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16678082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1BEE88-A801-414F-BB0A-D9C13D003F31}"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2230777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1BEE88-A801-414F-BB0A-D9C13D003F31}"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1702284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BEE88-A801-414F-BB0A-D9C13D003F31}" type="datetimeFigureOut">
              <a:rPr lang="en-US" smtClean="0"/>
              <a:t>8/8/2023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2077869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1BEE88-A801-414F-BB0A-D9C13D003F31}"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18368136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1BEE88-A801-414F-BB0A-D9C13D003F31}"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429166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BEE88-A801-414F-BB0A-D9C13D003F31}"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17235032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BEE88-A801-414F-BB0A-D9C13D003F31}"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2C40D-4FCA-4B4C-9583-FA6D152DEB2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0536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BEE88-A801-414F-BB0A-D9C13D003F31}"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86672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A592A-35E5-4218-9B50-14FE8E6C625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1DC90-B1C0-4C52-A9BB-5C101328064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4459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BEE88-A801-414F-BB0A-D9C13D003F31}"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2C40D-4FCA-4B4C-9583-FA6D152DEB2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03464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BEE88-A801-414F-BB0A-D9C13D003F31}"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1834019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BEE88-A801-414F-BB0A-D9C13D003F31}"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4164530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BEE88-A801-414F-BB0A-D9C13D003F31}"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2C40D-4FCA-4B4C-9583-FA6D152DEB22}" type="slidenum">
              <a:rPr lang="en-US" smtClean="0"/>
              <a:t>‹#›</a:t>
            </a:fld>
            <a:endParaRPr lang="en-US"/>
          </a:p>
        </p:txBody>
      </p:sp>
    </p:spTree>
    <p:extLst>
      <p:ext uri="{BB962C8B-B14F-4D97-AF65-F5344CB8AC3E}">
        <p14:creationId xmlns:p14="http://schemas.microsoft.com/office/powerpoint/2010/main" val="344424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708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95783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78330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7965604"/>
      </p:ext>
    </p:extLst>
  </p:cSld>
  <p:clrMapOvr>
    <a:masterClrMapping/>
  </p:clrMapOvr>
  <p:extLst>
    <p:ext uri="{DCECCB84-F9BA-43D5-87BE-67443E8EF086}">
      <p15:sldGuideLst xmlns:p15="http://schemas.microsoft.com/office/powerpoint/2012/main">
        <p15:guide id="1" orient="horz" pos="2376">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AA592A-35E5-4218-9B50-14FE8E6C625C}"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1DC90-B1C0-4C52-A9BB-5C101328064F}" type="slidenum">
              <a:rPr lang="en-US" smtClean="0"/>
              <a:t>‹#›</a:t>
            </a:fld>
            <a:endParaRPr lang="en-US"/>
          </a:p>
        </p:txBody>
      </p:sp>
    </p:spTree>
    <p:extLst>
      <p:ext uri="{BB962C8B-B14F-4D97-AF65-F5344CB8AC3E}">
        <p14:creationId xmlns:p14="http://schemas.microsoft.com/office/powerpoint/2010/main" val="4537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AA592A-35E5-4218-9B50-14FE8E6C625C}"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1DC90-B1C0-4C52-A9BB-5C101328064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923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AA592A-35E5-4218-9B50-14FE8E6C625C}"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1DC90-B1C0-4C52-A9BB-5C101328064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974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A592A-35E5-4218-9B50-14FE8E6C625C}" type="datetimeFigureOut">
              <a:rPr lang="en-US" smtClean="0"/>
              <a:t>8/8/2023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1DC90-B1C0-4C52-A9BB-5C101328064F}" type="slidenum">
              <a:rPr lang="en-US" smtClean="0"/>
              <a:t>‹#›</a:t>
            </a:fld>
            <a:endParaRPr lang="en-US"/>
          </a:p>
        </p:txBody>
      </p:sp>
    </p:spTree>
    <p:extLst>
      <p:ext uri="{BB962C8B-B14F-4D97-AF65-F5344CB8AC3E}">
        <p14:creationId xmlns:p14="http://schemas.microsoft.com/office/powerpoint/2010/main" val="30653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A592A-35E5-4218-9B50-14FE8E6C625C}"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1DC90-B1C0-4C52-A9BB-5C101328064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32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A592A-35E5-4218-9B50-14FE8E6C625C}"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1DC90-B1C0-4C52-A9BB-5C101328064F}" type="slidenum">
              <a:rPr lang="en-US" smtClean="0"/>
              <a:t>‹#›</a:t>
            </a:fld>
            <a:endParaRPr lang="en-US"/>
          </a:p>
        </p:txBody>
      </p:sp>
    </p:spTree>
    <p:extLst>
      <p:ext uri="{BB962C8B-B14F-4D97-AF65-F5344CB8AC3E}">
        <p14:creationId xmlns:p14="http://schemas.microsoft.com/office/powerpoint/2010/main" val="300501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1BEE88-A801-414F-BB0A-D9C13D003F31}" type="datetimeFigureOut">
              <a:rPr lang="en-US" smtClean="0"/>
              <a:t>8/8/2023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A2C40D-4FCA-4B4C-9583-FA6D152DEB22}" type="slidenum">
              <a:rPr lang="en-US" smtClean="0"/>
              <a:t>‹#›</a:t>
            </a:fld>
            <a:endParaRPr lang="en-US"/>
          </a:p>
        </p:txBody>
      </p:sp>
    </p:spTree>
    <p:extLst>
      <p:ext uri="{BB962C8B-B14F-4D97-AF65-F5344CB8AC3E}">
        <p14:creationId xmlns:p14="http://schemas.microsoft.com/office/powerpoint/2010/main" val="259560150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1BEE88-A801-414F-BB0A-D9C13D003F31}" type="datetimeFigureOut">
              <a:rPr lang="en-US" smtClean="0"/>
              <a:t>8/8/2023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A2C40D-4FCA-4B4C-9583-FA6D152DEB22}" type="slidenum">
              <a:rPr lang="en-US" smtClean="0"/>
              <a:t>‹#›</a:t>
            </a:fld>
            <a:endParaRPr lang="en-US"/>
          </a:p>
        </p:txBody>
      </p:sp>
    </p:spTree>
    <p:extLst>
      <p:ext uri="{BB962C8B-B14F-4D97-AF65-F5344CB8AC3E}">
        <p14:creationId xmlns:p14="http://schemas.microsoft.com/office/powerpoint/2010/main" val="88507724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4" r:id="rId18"/>
    <p:sldLayoutId id="2147483725" r:id="rId19"/>
    <p:sldLayoutId id="2147483726" r:id="rId20"/>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47AD865-09C0-465C-920B-8B5CBD771BA4}"/>
              </a:ext>
            </a:extLst>
          </p:cNvPr>
          <p:cNvSpPr/>
          <p:nvPr/>
        </p:nvSpPr>
        <p:spPr>
          <a:xfrm>
            <a:off x="1399218" y="1655171"/>
            <a:ext cx="10386391" cy="1326524"/>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solidFill>
            <a:schemeClr val="accent1">
              <a:lumMod val="60000"/>
              <a:lumOff val="40000"/>
            </a:schemeClr>
          </a:soli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7">
            <a:extLst>
              <a:ext uri="{FF2B5EF4-FFF2-40B4-BE49-F238E27FC236}">
                <a16:creationId xmlns:a16="http://schemas.microsoft.com/office/drawing/2014/main" id="{0DCE396B-56CD-45D7-98D7-106617701172}"/>
              </a:ext>
            </a:extLst>
          </p:cNvPr>
          <p:cNvSpPr/>
          <p:nvPr/>
        </p:nvSpPr>
        <p:spPr>
          <a:xfrm rot="2700000">
            <a:off x="10974508" y="2002736"/>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a16="http://schemas.microsoft.com/office/drawing/2014/main" id="{AAAAAD01-9F91-4973-BE0D-123A9592116C}"/>
              </a:ext>
            </a:extLst>
          </p:cNvPr>
          <p:cNvSpPr txBox="1"/>
          <p:nvPr/>
        </p:nvSpPr>
        <p:spPr>
          <a:xfrm>
            <a:off x="1456377" y="2056823"/>
            <a:ext cx="9279246" cy="523220"/>
          </a:xfrm>
          <a:prstGeom prst="rect">
            <a:avLst/>
          </a:prstGeom>
          <a:noFill/>
        </p:spPr>
        <p:txBody>
          <a:bodyPr wrap="square" rtlCol="0" anchor="ctr">
            <a:spAutoFit/>
          </a:bodyPr>
          <a:lstStyle/>
          <a:p>
            <a:pPr algn="ctr"/>
            <a:r>
              <a:rPr lang="vi-VN" altLang="ko-KR" sz="2800" b="1" spc="600" dirty="0">
                <a:solidFill>
                  <a:srgbClr val="FFFF00"/>
                </a:solidFill>
                <a:latin typeface="Arial" panose="020B0604020202020204" pitchFamily="34" charset="0"/>
                <a:cs typeface="Arial" panose="020B0604020202020204" pitchFamily="34" charset="0"/>
              </a:rPr>
              <a:t>VIẾT </a:t>
            </a:r>
            <a:r>
              <a:rPr lang="en-US" altLang="ko-KR" sz="2800" b="1" spc="600" dirty="0">
                <a:solidFill>
                  <a:srgbClr val="FFFF00"/>
                </a:solidFill>
                <a:latin typeface="Arial" panose="020B0604020202020204" pitchFamily="34" charset="0"/>
                <a:cs typeface="Arial" panose="020B0604020202020204" pitchFamily="34" charset="0"/>
              </a:rPr>
              <a:t>APP </a:t>
            </a:r>
            <a:r>
              <a:rPr lang="vi-VN" altLang="ko-KR" sz="2800" b="1" spc="600" dirty="0">
                <a:solidFill>
                  <a:srgbClr val="FFFF00"/>
                </a:solidFill>
                <a:latin typeface="Arial" panose="020B0604020202020204" pitchFamily="34" charset="0"/>
                <a:cs typeface="Arial" panose="020B0604020202020204" pitchFamily="34" charset="0"/>
              </a:rPr>
              <a:t>ỨNG DỤNG</a:t>
            </a:r>
            <a:r>
              <a:rPr lang="en-US" altLang="ko-KR" sz="2800" b="1" spc="600" dirty="0">
                <a:solidFill>
                  <a:srgbClr val="FFFF00"/>
                </a:solidFill>
                <a:latin typeface="Arial" panose="020B0604020202020204" pitchFamily="34" charset="0"/>
                <a:cs typeface="Arial" panose="020B0604020202020204" pitchFamily="34" charset="0"/>
              </a:rPr>
              <a:t>CHAT</a:t>
            </a:r>
            <a:r>
              <a:rPr lang="vi-VN" altLang="ko-KR" sz="2800" b="1" spc="600" dirty="0">
                <a:solidFill>
                  <a:srgbClr val="FFFF00"/>
                </a:solidFill>
                <a:latin typeface="Arial" panose="020B0604020202020204" pitchFamily="34" charset="0"/>
                <a:cs typeface="Arial" panose="020B0604020202020204" pitchFamily="34" charset="0"/>
              </a:rPr>
              <a:t> ĐƠN GIẢN</a:t>
            </a:r>
            <a:endParaRPr lang="ko-KR" altLang="en-US" sz="2800" spc="600" dirty="0">
              <a:solidFill>
                <a:schemeClr val="bg1">
                  <a:lumMod val="9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7547E4F-5C76-4D91-B003-02F9BB5160BF}"/>
              </a:ext>
            </a:extLst>
          </p:cNvPr>
          <p:cNvSpPr txBox="1"/>
          <p:nvPr/>
        </p:nvSpPr>
        <p:spPr>
          <a:xfrm>
            <a:off x="1399218" y="151648"/>
            <a:ext cx="8948057" cy="1323439"/>
          </a:xfrm>
          <a:prstGeom prst="rect">
            <a:avLst/>
          </a:prstGeom>
          <a:noFill/>
        </p:spPr>
        <p:txBody>
          <a:bodyPr wrap="square" rtlCol="0" anchor="ctr">
            <a:spAutoFit/>
          </a:bodyPr>
          <a:lstStyle/>
          <a:p>
            <a:pPr algn="ctr"/>
            <a:r>
              <a:rPr lang="en-US" altLang="ko-KR" sz="4000" b="1" dirty="0">
                <a:solidFill>
                  <a:schemeClr val="bg1"/>
                </a:solidFill>
                <a:latin typeface="Arial" panose="020B0604020202020204" pitchFamily="34" charset="0"/>
                <a:cs typeface="Arial" panose="020B0604020202020204" pitchFamily="34" charset="0"/>
              </a:rPr>
              <a:t>LẬP TRÌNH ĐA NỀN TẢNG TRÊN THIẾT BỊ DI ĐỘNG</a:t>
            </a:r>
            <a:endParaRPr lang="ko-KR" altLang="en-US" sz="4000" b="1"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E67C9A1-DB1E-47F5-8D37-AF167391C79D}"/>
              </a:ext>
            </a:extLst>
          </p:cNvPr>
          <p:cNvSpPr txBox="1"/>
          <p:nvPr/>
        </p:nvSpPr>
        <p:spPr>
          <a:xfrm>
            <a:off x="1420361" y="4739698"/>
            <a:ext cx="3277544" cy="1538883"/>
          </a:xfrm>
          <a:prstGeom prst="rect">
            <a:avLst/>
          </a:prstGeom>
          <a:noFill/>
        </p:spPr>
        <p:txBody>
          <a:bodyPr wrap="square" rtlCol="0" anchor="ctr">
            <a:spAutoFit/>
          </a:bodyPr>
          <a:lstStyle/>
          <a:p>
            <a:r>
              <a:rPr lang="vi-VN" altLang="ko-KR" dirty="0">
                <a:solidFill>
                  <a:schemeClr val="bg1"/>
                </a:solidFill>
                <a:cs typeface="Calibri" panose="020F0502020204030204" pitchFamily="34" charset="0"/>
              </a:rPr>
              <a:t>Phạm Hoàng Anh</a:t>
            </a:r>
          </a:p>
          <a:p>
            <a:r>
              <a:rPr lang="en-US" altLang="ko-KR" dirty="0" err="1">
                <a:solidFill>
                  <a:schemeClr val="bg1"/>
                </a:solidFill>
                <a:cs typeface="Calibri" panose="020F0502020204030204" pitchFamily="34" charset="0"/>
              </a:rPr>
              <a:t>Lâm</a:t>
            </a:r>
            <a:r>
              <a:rPr lang="en-US" altLang="ko-KR" dirty="0">
                <a:solidFill>
                  <a:schemeClr val="bg1"/>
                </a:solidFill>
                <a:cs typeface="Calibri" panose="020F0502020204030204" pitchFamily="34" charset="0"/>
              </a:rPr>
              <a:t> </a:t>
            </a:r>
            <a:r>
              <a:rPr lang="en-US" altLang="ko-KR" dirty="0" err="1">
                <a:solidFill>
                  <a:schemeClr val="bg1"/>
                </a:solidFill>
                <a:cs typeface="Calibri" panose="020F0502020204030204" pitchFamily="34" charset="0"/>
              </a:rPr>
              <a:t>Hoàng</a:t>
            </a:r>
            <a:r>
              <a:rPr lang="en-US" altLang="ko-KR" dirty="0">
                <a:solidFill>
                  <a:schemeClr val="bg1"/>
                </a:solidFill>
                <a:cs typeface="Calibri" panose="020F0502020204030204" pitchFamily="34" charset="0"/>
              </a:rPr>
              <a:t> </a:t>
            </a:r>
            <a:r>
              <a:rPr lang="en-US" altLang="ko-KR" dirty="0" err="1">
                <a:solidFill>
                  <a:schemeClr val="bg1"/>
                </a:solidFill>
                <a:cs typeface="Calibri" panose="020F0502020204030204" pitchFamily="34" charset="0"/>
              </a:rPr>
              <a:t>Nguyên</a:t>
            </a:r>
            <a:r>
              <a:rPr lang="en-US" altLang="ko-KR" dirty="0">
                <a:solidFill>
                  <a:schemeClr val="bg1"/>
                </a:solidFill>
                <a:cs typeface="Calibri" panose="020F0502020204030204" pitchFamily="34" charset="0"/>
              </a:rPr>
              <a:t> Di</a:t>
            </a:r>
            <a:endParaRPr lang="vi-VN" altLang="ko-KR" dirty="0">
              <a:solidFill>
                <a:schemeClr val="bg1"/>
              </a:solidFill>
              <a:cs typeface="Calibri" panose="020F0502020204030204" pitchFamily="34" charset="0"/>
            </a:endParaRPr>
          </a:p>
          <a:p>
            <a:r>
              <a:rPr lang="vi-VN" altLang="ko-KR" dirty="0">
                <a:solidFill>
                  <a:schemeClr val="bg1"/>
                </a:solidFill>
                <a:cs typeface="Calibri" panose="020F0502020204030204" pitchFamily="34" charset="0"/>
              </a:rPr>
              <a:t>Phan Minh Tài</a:t>
            </a:r>
            <a:endParaRPr lang="en-US" altLang="ko-KR" dirty="0">
              <a:solidFill>
                <a:schemeClr val="bg1"/>
              </a:solidFill>
              <a:cs typeface="Calibri" panose="020F0502020204030204" pitchFamily="34" charset="0"/>
            </a:endParaRPr>
          </a:p>
          <a:p>
            <a:r>
              <a:rPr lang="en-US" altLang="ko-KR" dirty="0" err="1">
                <a:solidFill>
                  <a:schemeClr val="bg1"/>
                </a:solidFill>
                <a:cs typeface="Calibri" panose="020F0502020204030204" pitchFamily="34" charset="0"/>
              </a:rPr>
              <a:t>Đồng</a:t>
            </a:r>
            <a:r>
              <a:rPr lang="en-US" altLang="ko-KR" dirty="0">
                <a:solidFill>
                  <a:schemeClr val="bg1"/>
                </a:solidFill>
                <a:cs typeface="Calibri" panose="020F0502020204030204" pitchFamily="34" charset="0"/>
              </a:rPr>
              <a:t> </a:t>
            </a:r>
            <a:r>
              <a:rPr lang="en-US" altLang="ko-KR" dirty="0" err="1">
                <a:solidFill>
                  <a:schemeClr val="bg1"/>
                </a:solidFill>
                <a:cs typeface="Calibri" panose="020F0502020204030204" pitchFamily="34" charset="0"/>
              </a:rPr>
              <a:t>Văn</a:t>
            </a:r>
            <a:r>
              <a:rPr lang="en-US" altLang="ko-KR" dirty="0">
                <a:solidFill>
                  <a:schemeClr val="bg1"/>
                </a:solidFill>
                <a:cs typeface="Calibri" panose="020F0502020204030204" pitchFamily="34" charset="0"/>
              </a:rPr>
              <a:t> </a:t>
            </a:r>
            <a:r>
              <a:rPr lang="en-US" altLang="ko-KR" dirty="0" err="1">
                <a:solidFill>
                  <a:schemeClr val="bg1"/>
                </a:solidFill>
                <a:cs typeface="Calibri" panose="020F0502020204030204" pitchFamily="34" charset="0"/>
              </a:rPr>
              <a:t>Tuấn</a:t>
            </a:r>
            <a:r>
              <a:rPr lang="en-US" altLang="ko-KR" dirty="0">
                <a:solidFill>
                  <a:schemeClr val="bg1"/>
                </a:solidFill>
                <a:cs typeface="Calibri" panose="020F0502020204030204" pitchFamily="34" charset="0"/>
              </a:rPr>
              <a:t> </a:t>
            </a:r>
            <a:r>
              <a:rPr lang="en-US" altLang="ko-KR" dirty="0" err="1">
                <a:solidFill>
                  <a:schemeClr val="bg1"/>
                </a:solidFill>
                <a:cs typeface="Calibri" panose="020F0502020204030204" pitchFamily="34" charset="0"/>
              </a:rPr>
              <a:t>Đạt</a:t>
            </a:r>
            <a:endParaRPr lang="en-US" altLang="ko-KR" dirty="0">
              <a:solidFill>
                <a:schemeClr val="bg1"/>
              </a:solidFill>
              <a:cs typeface="Calibri" panose="020F0502020204030204" pitchFamily="34" charset="0"/>
            </a:endParaRPr>
          </a:p>
          <a:p>
            <a:endParaRPr lang="ko-KR" altLang="en-US" sz="2200" dirty="0">
              <a:solidFill>
                <a:schemeClr val="bg1"/>
              </a:solidFill>
              <a:cs typeface="Arial" pitchFamily="34" charset="0"/>
            </a:endParaRPr>
          </a:p>
        </p:txBody>
      </p:sp>
      <p:sp>
        <p:nvSpPr>
          <p:cNvPr id="36" name="TextBox 35">
            <a:extLst>
              <a:ext uri="{FF2B5EF4-FFF2-40B4-BE49-F238E27FC236}">
                <a16:creationId xmlns:a16="http://schemas.microsoft.com/office/drawing/2014/main" id="{7053D2D2-06EA-5115-B636-E54CE3DAC267}"/>
              </a:ext>
            </a:extLst>
          </p:cNvPr>
          <p:cNvSpPr txBox="1"/>
          <p:nvPr/>
        </p:nvSpPr>
        <p:spPr>
          <a:xfrm>
            <a:off x="4014436" y="4739698"/>
            <a:ext cx="1858811" cy="1200329"/>
          </a:xfrm>
          <a:prstGeom prst="rect">
            <a:avLst/>
          </a:prstGeom>
          <a:noFill/>
        </p:spPr>
        <p:txBody>
          <a:bodyPr wrap="square" rtlCol="0" anchor="ctr">
            <a:spAutoFit/>
          </a:bodyPr>
          <a:lstStyle/>
          <a:p>
            <a:r>
              <a:rPr lang="en-US" altLang="ko-KR" dirty="0">
                <a:solidFill>
                  <a:schemeClr val="bg1"/>
                </a:solidFill>
                <a:latin typeface="Arial" panose="020B0604020202020204" pitchFamily="34" charset="0"/>
                <a:cs typeface="Arial" panose="020B0604020202020204" pitchFamily="34" charset="0"/>
              </a:rPr>
              <a:t>: 0850080003</a:t>
            </a:r>
          </a:p>
          <a:p>
            <a:r>
              <a:rPr lang="en-US" altLang="ko-KR" dirty="0">
                <a:solidFill>
                  <a:schemeClr val="bg1"/>
                </a:solidFill>
                <a:latin typeface="Arial" panose="020B0604020202020204" pitchFamily="34" charset="0"/>
                <a:cs typeface="Arial" panose="020B0604020202020204" pitchFamily="34" charset="0"/>
              </a:rPr>
              <a:t>: 0850080009</a:t>
            </a:r>
          </a:p>
          <a:p>
            <a:r>
              <a:rPr lang="en-US" altLang="ko-KR" dirty="0">
                <a:solidFill>
                  <a:schemeClr val="bg1"/>
                </a:solidFill>
                <a:latin typeface="Arial" panose="020B0604020202020204" pitchFamily="34" charset="0"/>
                <a:cs typeface="Arial" panose="020B0604020202020204" pitchFamily="34" charset="0"/>
              </a:rPr>
              <a:t>: 0850080045</a:t>
            </a:r>
          </a:p>
          <a:p>
            <a:r>
              <a:rPr lang="en-US" altLang="ko-KR" dirty="0">
                <a:solidFill>
                  <a:schemeClr val="bg1"/>
                </a:solidFill>
                <a:latin typeface="Arial" panose="020B0604020202020204" pitchFamily="34" charset="0"/>
                <a:cs typeface="Arial" panose="020B0604020202020204" pitchFamily="34" charset="0"/>
              </a:rPr>
              <a:t>: 0850080015</a:t>
            </a:r>
          </a:p>
        </p:txBody>
      </p:sp>
      <p:sp>
        <p:nvSpPr>
          <p:cNvPr id="41" name="TextBox 40">
            <a:extLst>
              <a:ext uri="{FF2B5EF4-FFF2-40B4-BE49-F238E27FC236}">
                <a16:creationId xmlns:a16="http://schemas.microsoft.com/office/drawing/2014/main" id="{71BF7BAF-0849-FA1E-3E84-086F9A74C26C}"/>
              </a:ext>
            </a:extLst>
          </p:cNvPr>
          <p:cNvSpPr txBox="1"/>
          <p:nvPr/>
        </p:nvSpPr>
        <p:spPr>
          <a:xfrm>
            <a:off x="1420361" y="3764311"/>
            <a:ext cx="6015529" cy="461665"/>
          </a:xfrm>
          <a:prstGeom prst="rect">
            <a:avLst/>
          </a:prstGeom>
          <a:noFill/>
        </p:spPr>
        <p:txBody>
          <a:bodyPr wrap="square" rtlCol="0" anchor="ctr">
            <a:spAutoFit/>
          </a:bodyPr>
          <a:lstStyle/>
          <a:p>
            <a:r>
              <a:rPr lang="vi-VN" altLang="ko-KR" sz="2400" dirty="0">
                <a:solidFill>
                  <a:schemeClr val="bg1"/>
                </a:solidFill>
                <a:cs typeface="Arial" pitchFamily="34" charset="0"/>
              </a:rPr>
              <a:t>GVHD: ThS. </a:t>
            </a:r>
            <a:r>
              <a:rPr lang="en-US" altLang="ko-KR" sz="2400" dirty="0" err="1">
                <a:solidFill>
                  <a:schemeClr val="bg1"/>
                </a:solidFill>
                <a:cs typeface="Arial" pitchFamily="34" charset="0"/>
              </a:rPr>
              <a:t>Nguyễn</a:t>
            </a:r>
            <a:r>
              <a:rPr lang="en-US" altLang="ko-KR" sz="2400" dirty="0">
                <a:solidFill>
                  <a:schemeClr val="bg1"/>
                </a:solidFill>
                <a:cs typeface="Arial" pitchFamily="34" charset="0"/>
              </a:rPr>
              <a:t> Thanh </a:t>
            </a:r>
            <a:r>
              <a:rPr lang="en-US" altLang="ko-KR" sz="2400" dirty="0" err="1">
                <a:solidFill>
                  <a:schemeClr val="bg1"/>
                </a:solidFill>
                <a:cs typeface="Arial" pitchFamily="34" charset="0"/>
              </a:rPr>
              <a:t>Truyền</a:t>
            </a:r>
            <a:endParaRPr lang="ko-KR" altLang="en-US" sz="2200" dirty="0">
              <a:solidFill>
                <a:schemeClr val="bg1"/>
              </a:solidFill>
              <a:cs typeface="Arial" pitchFamily="34" charset="0"/>
            </a:endParaRPr>
          </a:p>
        </p:txBody>
      </p:sp>
      <p:sp>
        <p:nvSpPr>
          <p:cNvPr id="5" name="Rectangle 4"/>
          <p:cNvSpPr/>
          <p:nvPr/>
        </p:nvSpPr>
        <p:spPr>
          <a:xfrm>
            <a:off x="6424414" y="4739697"/>
            <a:ext cx="3083235" cy="1200329"/>
          </a:xfrm>
          <a:prstGeom prst="rect">
            <a:avLst/>
          </a:prstGeom>
        </p:spPr>
        <p:txBody>
          <a:bodyPr wrap="square">
            <a:spAutoFit/>
          </a:bodyPr>
          <a:lstStyle/>
          <a:p>
            <a:r>
              <a:rPr lang="en-US" altLang="ko-KR" dirty="0" err="1">
                <a:solidFill>
                  <a:schemeClr val="bg1"/>
                </a:solidFill>
                <a:latin typeface="Arial" panose="020B0604020202020204" pitchFamily="34" charset="0"/>
                <a:cs typeface="Arial" panose="020B0604020202020204" pitchFamily="34" charset="0"/>
              </a:rPr>
              <a:t>Nguyễn</a:t>
            </a:r>
            <a:r>
              <a:rPr lang="en-US" altLang="ko-KR" dirty="0">
                <a:solidFill>
                  <a:schemeClr val="bg1"/>
                </a:solidFill>
                <a:latin typeface="Arial" panose="020B0604020202020204" pitchFamily="34" charset="0"/>
                <a:cs typeface="Arial" panose="020B0604020202020204" pitchFamily="34" charset="0"/>
              </a:rPr>
              <a:t> </a:t>
            </a:r>
            <a:r>
              <a:rPr lang="en-US" altLang="ko-KR" dirty="0" err="1">
                <a:solidFill>
                  <a:schemeClr val="bg1"/>
                </a:solidFill>
                <a:latin typeface="Arial" panose="020B0604020202020204" pitchFamily="34" charset="0"/>
                <a:cs typeface="Arial" panose="020B0604020202020204" pitchFamily="34" charset="0"/>
              </a:rPr>
              <a:t>Trần</a:t>
            </a:r>
            <a:r>
              <a:rPr lang="en-US" altLang="ko-KR" dirty="0">
                <a:solidFill>
                  <a:schemeClr val="bg1"/>
                </a:solidFill>
                <a:latin typeface="Arial" panose="020B0604020202020204" pitchFamily="34" charset="0"/>
                <a:cs typeface="Arial" panose="020B0604020202020204" pitchFamily="34" charset="0"/>
              </a:rPr>
              <a:t> </a:t>
            </a:r>
            <a:r>
              <a:rPr lang="en-US" altLang="ko-KR" dirty="0" err="1">
                <a:solidFill>
                  <a:schemeClr val="bg1"/>
                </a:solidFill>
                <a:latin typeface="Arial" panose="020B0604020202020204" pitchFamily="34" charset="0"/>
                <a:cs typeface="Arial" panose="020B0604020202020204" pitchFamily="34" charset="0"/>
              </a:rPr>
              <a:t>Trường</a:t>
            </a:r>
            <a:r>
              <a:rPr lang="en-US" altLang="ko-KR" dirty="0">
                <a:solidFill>
                  <a:schemeClr val="bg1"/>
                </a:solidFill>
                <a:latin typeface="Arial" panose="020B0604020202020204" pitchFamily="34" charset="0"/>
                <a:cs typeface="Arial" panose="020B0604020202020204" pitchFamily="34" charset="0"/>
              </a:rPr>
              <a:t> </a:t>
            </a:r>
            <a:r>
              <a:rPr lang="en-US" altLang="ko-KR" dirty="0" err="1">
                <a:solidFill>
                  <a:schemeClr val="bg1"/>
                </a:solidFill>
                <a:latin typeface="Arial" panose="020B0604020202020204" pitchFamily="34" charset="0"/>
                <a:cs typeface="Arial" panose="020B0604020202020204" pitchFamily="34" charset="0"/>
              </a:rPr>
              <a:t>Vũ</a:t>
            </a:r>
            <a:endParaRPr lang="en-US" altLang="ko-KR" dirty="0">
              <a:solidFill>
                <a:schemeClr val="bg1"/>
              </a:solidFill>
              <a:latin typeface="Arial" panose="020B0604020202020204" pitchFamily="34" charset="0"/>
              <a:cs typeface="Arial" panose="020B0604020202020204" pitchFamily="34" charset="0"/>
            </a:endParaRPr>
          </a:p>
          <a:p>
            <a:r>
              <a:rPr lang="en-US" altLang="ko-KR" dirty="0" err="1">
                <a:solidFill>
                  <a:schemeClr val="bg1"/>
                </a:solidFill>
                <a:latin typeface="Arial" panose="020B0604020202020204" pitchFamily="34" charset="0"/>
                <a:cs typeface="Arial" panose="020B0604020202020204" pitchFamily="34" charset="0"/>
              </a:rPr>
              <a:t>Lê</a:t>
            </a:r>
            <a:r>
              <a:rPr lang="en-US" altLang="ko-KR" dirty="0">
                <a:solidFill>
                  <a:schemeClr val="bg1"/>
                </a:solidFill>
                <a:latin typeface="Arial" panose="020B0604020202020204" pitchFamily="34" charset="0"/>
                <a:cs typeface="Arial" panose="020B0604020202020204" pitchFamily="34" charset="0"/>
              </a:rPr>
              <a:t> </a:t>
            </a:r>
            <a:r>
              <a:rPr lang="en-US" altLang="ko-KR" dirty="0" err="1">
                <a:solidFill>
                  <a:schemeClr val="bg1"/>
                </a:solidFill>
                <a:latin typeface="Arial" panose="020B0604020202020204" pitchFamily="34" charset="0"/>
                <a:cs typeface="Arial" panose="020B0604020202020204" pitchFamily="34" charset="0"/>
              </a:rPr>
              <a:t>Hà</a:t>
            </a:r>
            <a:r>
              <a:rPr lang="en-US" altLang="ko-KR" dirty="0">
                <a:solidFill>
                  <a:schemeClr val="bg1"/>
                </a:solidFill>
                <a:latin typeface="Arial" panose="020B0604020202020204" pitchFamily="34" charset="0"/>
                <a:cs typeface="Arial" panose="020B0604020202020204" pitchFamily="34" charset="0"/>
              </a:rPr>
              <a:t> Phan</a:t>
            </a:r>
          </a:p>
          <a:p>
            <a:r>
              <a:rPr lang="en-US" altLang="ko-KR" dirty="0" err="1">
                <a:solidFill>
                  <a:schemeClr val="bg1"/>
                </a:solidFill>
                <a:latin typeface="Arial" panose="020B0604020202020204" pitchFamily="34" charset="0"/>
                <a:cs typeface="Arial" panose="020B0604020202020204" pitchFamily="34" charset="0"/>
              </a:rPr>
              <a:t>Võ</a:t>
            </a:r>
            <a:r>
              <a:rPr lang="en-US" altLang="ko-KR" dirty="0">
                <a:solidFill>
                  <a:schemeClr val="bg1"/>
                </a:solidFill>
                <a:latin typeface="Arial" panose="020B0604020202020204" pitchFamily="34" charset="0"/>
                <a:cs typeface="Arial" panose="020B0604020202020204" pitchFamily="34" charset="0"/>
              </a:rPr>
              <a:t> </a:t>
            </a:r>
            <a:r>
              <a:rPr lang="en-US" altLang="ko-KR" dirty="0" err="1">
                <a:solidFill>
                  <a:schemeClr val="bg1"/>
                </a:solidFill>
                <a:latin typeface="Arial" panose="020B0604020202020204" pitchFamily="34" charset="0"/>
                <a:cs typeface="Arial" panose="020B0604020202020204" pitchFamily="34" charset="0"/>
              </a:rPr>
              <a:t>Nguyễn</a:t>
            </a:r>
            <a:r>
              <a:rPr lang="en-US" altLang="ko-KR" dirty="0">
                <a:solidFill>
                  <a:schemeClr val="bg1"/>
                </a:solidFill>
                <a:latin typeface="Arial" panose="020B0604020202020204" pitchFamily="34" charset="0"/>
                <a:cs typeface="Arial" panose="020B0604020202020204" pitchFamily="34" charset="0"/>
              </a:rPr>
              <a:t> Phi </a:t>
            </a:r>
            <a:r>
              <a:rPr lang="en-US" altLang="ko-KR" dirty="0" err="1">
                <a:solidFill>
                  <a:schemeClr val="bg1"/>
                </a:solidFill>
                <a:latin typeface="Arial" panose="020B0604020202020204" pitchFamily="34" charset="0"/>
                <a:cs typeface="Arial" panose="020B0604020202020204" pitchFamily="34" charset="0"/>
              </a:rPr>
              <a:t>Hùng</a:t>
            </a:r>
            <a:endParaRPr lang="en-US" altLang="ko-KR" dirty="0">
              <a:solidFill>
                <a:schemeClr val="bg1"/>
              </a:solidFill>
              <a:latin typeface="Arial" panose="020B0604020202020204" pitchFamily="34" charset="0"/>
              <a:cs typeface="Arial" panose="020B0604020202020204" pitchFamily="34" charset="0"/>
            </a:endParaRPr>
          </a:p>
          <a:p>
            <a:r>
              <a:rPr lang="en-US" altLang="ko-KR" dirty="0" err="1">
                <a:solidFill>
                  <a:schemeClr val="bg1"/>
                </a:solidFill>
                <a:latin typeface="Arial" panose="020B0604020202020204" pitchFamily="34" charset="0"/>
                <a:cs typeface="Arial" panose="020B0604020202020204" pitchFamily="34" charset="0"/>
              </a:rPr>
              <a:t>Tô</a:t>
            </a:r>
            <a:r>
              <a:rPr lang="en-US" altLang="ko-KR" dirty="0">
                <a:solidFill>
                  <a:schemeClr val="bg1"/>
                </a:solidFill>
                <a:latin typeface="Arial" panose="020B0604020202020204" pitchFamily="34" charset="0"/>
                <a:cs typeface="Arial" panose="020B0604020202020204" pitchFamily="34" charset="0"/>
              </a:rPr>
              <a:t> </a:t>
            </a:r>
            <a:r>
              <a:rPr lang="en-US" altLang="ko-KR" dirty="0" err="1">
                <a:solidFill>
                  <a:schemeClr val="bg1"/>
                </a:solidFill>
                <a:latin typeface="Arial" panose="020B0604020202020204" pitchFamily="34" charset="0"/>
                <a:cs typeface="Arial" panose="020B0604020202020204" pitchFamily="34" charset="0"/>
              </a:rPr>
              <a:t>Sỹ</a:t>
            </a:r>
            <a:r>
              <a:rPr lang="en-US" altLang="ko-KR" dirty="0">
                <a:solidFill>
                  <a:schemeClr val="bg1"/>
                </a:solidFill>
                <a:latin typeface="Arial" panose="020B0604020202020204" pitchFamily="34" charset="0"/>
                <a:cs typeface="Arial" panose="020B0604020202020204" pitchFamily="34" charset="0"/>
              </a:rPr>
              <a:t> </a:t>
            </a:r>
            <a:r>
              <a:rPr lang="en-US" altLang="ko-KR" dirty="0" err="1">
                <a:solidFill>
                  <a:schemeClr val="bg1"/>
                </a:solidFill>
                <a:latin typeface="Arial" panose="020B0604020202020204" pitchFamily="34" charset="0"/>
                <a:cs typeface="Arial" panose="020B0604020202020204" pitchFamily="34" charset="0"/>
              </a:rPr>
              <a:t>Đạt</a:t>
            </a:r>
            <a:endParaRPr lang="en-US" altLang="ko-KR"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9175025" y="4739697"/>
            <a:ext cx="2206568" cy="1200329"/>
          </a:xfrm>
          <a:prstGeom prst="rect">
            <a:avLst/>
          </a:prstGeom>
        </p:spPr>
        <p:txBody>
          <a:bodyPr wrap="square">
            <a:spAutoFit/>
          </a:bodyPr>
          <a:lstStyle/>
          <a:p>
            <a:r>
              <a:rPr lang="vi-VN" altLang="ko-KR" dirty="0">
                <a:solidFill>
                  <a:schemeClr val="bg1"/>
                </a:solidFill>
                <a:latin typeface="Arial" panose="020B0604020202020204" pitchFamily="34" charset="0"/>
                <a:cs typeface="Arial" panose="020B0604020202020204" pitchFamily="34" charset="0"/>
              </a:rPr>
              <a:t>: 0850080</a:t>
            </a:r>
            <a:r>
              <a:rPr lang="en-US" altLang="ko-KR" dirty="0">
                <a:solidFill>
                  <a:schemeClr val="bg1"/>
                </a:solidFill>
                <a:latin typeface="Arial" panose="020B0604020202020204" pitchFamily="34" charset="0"/>
                <a:cs typeface="Arial" panose="020B0604020202020204" pitchFamily="34" charset="0"/>
              </a:rPr>
              <a:t>11</a:t>
            </a:r>
            <a:r>
              <a:rPr lang="vi-VN" altLang="ko-KR" dirty="0">
                <a:solidFill>
                  <a:schemeClr val="bg1"/>
                </a:solidFill>
                <a:latin typeface="Arial" panose="020B0604020202020204" pitchFamily="34" charset="0"/>
                <a:cs typeface="Arial" panose="020B0604020202020204" pitchFamily="34" charset="0"/>
              </a:rPr>
              <a:t>3</a:t>
            </a:r>
          </a:p>
          <a:p>
            <a:r>
              <a:rPr lang="vi-VN" altLang="ko-KR" dirty="0">
                <a:solidFill>
                  <a:schemeClr val="bg1"/>
                </a:solidFill>
                <a:latin typeface="Arial" panose="020B0604020202020204" pitchFamily="34" charset="0"/>
                <a:cs typeface="Arial" panose="020B0604020202020204" pitchFamily="34" charset="0"/>
              </a:rPr>
              <a:t>: 0850080</a:t>
            </a:r>
            <a:r>
              <a:rPr lang="en-US" altLang="ko-KR" dirty="0">
                <a:solidFill>
                  <a:schemeClr val="bg1"/>
                </a:solidFill>
                <a:latin typeface="Arial" panose="020B0604020202020204" pitchFamily="34" charset="0"/>
                <a:cs typeface="Arial" panose="020B0604020202020204" pitchFamily="34" charset="0"/>
              </a:rPr>
              <a:t>075</a:t>
            </a:r>
          </a:p>
          <a:p>
            <a:r>
              <a:rPr lang="en-US" altLang="ko-KR" dirty="0">
                <a:solidFill>
                  <a:schemeClr val="bg1"/>
                </a:solidFill>
                <a:latin typeface="Arial" panose="020B0604020202020204" pitchFamily="34" charset="0"/>
                <a:cs typeface="Arial" panose="020B0604020202020204" pitchFamily="34" charset="0"/>
              </a:rPr>
              <a:t>: 0850080074</a:t>
            </a:r>
            <a:endParaRPr lang="vi-VN" altLang="ko-KR" dirty="0">
              <a:solidFill>
                <a:schemeClr val="bg1"/>
              </a:solidFill>
              <a:latin typeface="Arial" panose="020B0604020202020204" pitchFamily="34" charset="0"/>
              <a:cs typeface="Arial" panose="020B0604020202020204" pitchFamily="34" charset="0"/>
            </a:endParaRPr>
          </a:p>
          <a:p>
            <a:r>
              <a:rPr lang="vi-VN" altLang="ko-KR" dirty="0">
                <a:solidFill>
                  <a:schemeClr val="bg1"/>
                </a:solidFill>
                <a:latin typeface="Arial" panose="020B0604020202020204" pitchFamily="34" charset="0"/>
                <a:cs typeface="Arial" panose="020B0604020202020204" pitchFamily="34" charset="0"/>
              </a:rPr>
              <a:t>:</a:t>
            </a:r>
            <a:r>
              <a:rPr lang="en-US" altLang="ko-KR" dirty="0">
                <a:solidFill>
                  <a:schemeClr val="bg1"/>
                </a:solidFill>
                <a:latin typeface="Arial" panose="020B0604020202020204" pitchFamily="34" charset="0"/>
                <a:cs typeface="Arial" panose="020B0604020202020204" pitchFamily="34" charset="0"/>
              </a:rPr>
              <a:t> </a:t>
            </a:r>
            <a:r>
              <a:rPr lang="vi-VN" altLang="ko-KR" dirty="0">
                <a:solidFill>
                  <a:schemeClr val="bg1"/>
                </a:solidFill>
                <a:latin typeface="Arial" panose="020B0604020202020204" pitchFamily="34" charset="0"/>
                <a:cs typeface="Arial" panose="020B0604020202020204" pitchFamily="34" charset="0"/>
              </a:rPr>
              <a:t>08500800</a:t>
            </a:r>
            <a:r>
              <a:rPr lang="en-US" altLang="ko-KR" dirty="0">
                <a:solidFill>
                  <a:schemeClr val="bg1"/>
                </a:solidFill>
                <a:latin typeface="Arial" panose="020B0604020202020204" pitchFamily="34" charset="0"/>
                <a:cs typeface="Arial" panose="020B0604020202020204" pitchFamily="34" charset="0"/>
              </a:rPr>
              <a:t>65</a:t>
            </a:r>
            <a:endParaRPr lang="ko-KR" altLang="en-US"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420361" y="4333698"/>
            <a:ext cx="1433777" cy="369332"/>
          </a:xfrm>
          <a:prstGeom prst="rect">
            <a:avLst/>
          </a:prstGeom>
        </p:spPr>
        <p:txBody>
          <a:bodyPr wrap="none">
            <a:spAutoFit/>
          </a:bodyPr>
          <a:lstStyle/>
          <a:p>
            <a:r>
              <a:rPr lang="vi-VN" altLang="ko-KR" u="sng" dirty="0">
                <a:solidFill>
                  <a:schemeClr val="bg1"/>
                </a:solidFill>
                <a:cs typeface="Arial" pitchFamily="34" charset="0"/>
              </a:rPr>
              <a:t>Nhóm 18</a:t>
            </a:r>
            <a:r>
              <a:rPr lang="vi-VN" altLang="ko-KR" dirty="0">
                <a:solidFill>
                  <a:schemeClr val="bg1"/>
                </a:solidFill>
                <a:cs typeface="Arial" pitchFamily="34" charset="0"/>
              </a:rPr>
              <a:t>:</a:t>
            </a:r>
          </a:p>
        </p:txBody>
      </p:sp>
    </p:spTree>
    <p:extLst>
      <p:ext uri="{BB962C8B-B14F-4D97-AF65-F5344CB8AC3E}">
        <p14:creationId xmlns:p14="http://schemas.microsoft.com/office/powerpoint/2010/main" val="407869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95EDA5-062F-4B22-87D2-BADB8B007B29}"/>
              </a:ext>
            </a:extLst>
          </p:cNvPr>
          <p:cNvSpPr>
            <a:spLocks noGrp="1"/>
          </p:cNvSpPr>
          <p:nvPr>
            <p:ph type="body" sz="quarter" idx="10"/>
          </p:nvPr>
        </p:nvSpPr>
        <p:spPr>
          <a:xfrm>
            <a:off x="323530" y="400472"/>
            <a:ext cx="11135654" cy="1661792"/>
          </a:xfrm>
        </p:spPr>
        <p:txBody>
          <a:bodyPr>
            <a:noAutofit/>
          </a:bodyPr>
          <a:lstStyle/>
          <a:p>
            <a:r>
              <a:rPr lang="en-US" dirty="0">
                <a:solidFill>
                  <a:schemeClr val="tx1"/>
                </a:solidFill>
                <a:latin typeface="Arial" panose="020B0604020202020204" pitchFamily="34" charset="0"/>
              </a:rPr>
              <a:t>CHƯƠNG 3: </a:t>
            </a:r>
          </a:p>
          <a:p>
            <a:r>
              <a:rPr lang="en-US" dirty="0">
                <a:solidFill>
                  <a:schemeClr val="tx1"/>
                </a:solidFill>
                <a:latin typeface="Arial" panose="020B0604020202020204" pitchFamily="34" charset="0"/>
              </a:rPr>
              <a:t>CÀI ĐẶT THỬ NGHIỆM</a:t>
            </a:r>
            <a:endParaRPr lang="vi-VN" dirty="0">
              <a:solidFill>
                <a:schemeClr val="tx1"/>
              </a:solidFill>
              <a:latin typeface="Arial" panose="020B0604020202020204" pitchFamily="34" charset="0"/>
            </a:endParaRPr>
          </a:p>
        </p:txBody>
      </p:sp>
    </p:spTree>
    <p:extLst>
      <p:ext uri="{BB962C8B-B14F-4D97-AF65-F5344CB8AC3E}">
        <p14:creationId xmlns:p14="http://schemas.microsoft.com/office/powerpoint/2010/main" val="283904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95EDA5-062F-4B22-87D2-BADB8B007B29}"/>
              </a:ext>
            </a:extLst>
          </p:cNvPr>
          <p:cNvSpPr>
            <a:spLocks noGrp="1"/>
          </p:cNvSpPr>
          <p:nvPr>
            <p:ph type="body" sz="quarter" idx="10"/>
          </p:nvPr>
        </p:nvSpPr>
        <p:spPr>
          <a:xfrm>
            <a:off x="323530" y="400472"/>
            <a:ext cx="11135654" cy="1866073"/>
          </a:xfrm>
        </p:spPr>
        <p:txBody>
          <a:bodyPr>
            <a:noAutofit/>
          </a:bodyPr>
          <a:lstStyle/>
          <a:p>
            <a:r>
              <a:rPr lang="en-US" dirty="0">
                <a:solidFill>
                  <a:schemeClr val="tx1"/>
                </a:solidFill>
                <a:latin typeface="Arial" panose="020B0604020202020204" pitchFamily="34" charset="0"/>
              </a:rPr>
              <a:t>CHƯƠNG 4:KẾT LUẬN </a:t>
            </a:r>
          </a:p>
          <a:p>
            <a:r>
              <a:rPr lang="en-US" dirty="0">
                <a:solidFill>
                  <a:schemeClr val="tx1"/>
                </a:solidFill>
                <a:latin typeface="Arial" panose="020B0604020202020204" pitchFamily="34" charset="0"/>
              </a:rPr>
              <a:t>VÀ HƯỚNG PHÁT TRIỂN</a:t>
            </a:r>
          </a:p>
        </p:txBody>
      </p:sp>
    </p:spTree>
    <p:extLst>
      <p:ext uri="{BB962C8B-B14F-4D97-AF65-F5344CB8AC3E}">
        <p14:creationId xmlns:p14="http://schemas.microsoft.com/office/powerpoint/2010/main" val="233700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0F2CFFFD-67BE-43A0-A55B-3F45C0C49013}"/>
              </a:ext>
            </a:extLst>
          </p:cNvPr>
          <p:cNvSpPr/>
          <p:nvPr/>
        </p:nvSpPr>
        <p:spPr>
          <a:xfrm>
            <a:off x="11374630" y="6080290"/>
            <a:ext cx="633254" cy="458167"/>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lide Number Placeholder 31">
            <a:extLst>
              <a:ext uri="{FF2B5EF4-FFF2-40B4-BE49-F238E27FC236}">
                <a16:creationId xmlns:a16="http://schemas.microsoft.com/office/drawing/2014/main" id="{90F7EBD9-867C-4D2E-B6FB-F2384C9991A1}"/>
              </a:ext>
            </a:extLst>
          </p:cNvPr>
          <p:cNvSpPr>
            <a:spLocks noGrp="1"/>
          </p:cNvSpPr>
          <p:nvPr>
            <p:ph type="sldNum" sz="quarter" idx="12"/>
          </p:nvPr>
        </p:nvSpPr>
        <p:spPr>
          <a:xfrm>
            <a:off x="11135618" y="6080290"/>
            <a:ext cx="764659" cy="458168"/>
          </a:xfrm>
        </p:spPr>
        <p:txBody>
          <a:bodyPr/>
          <a:lstStyle/>
          <a:p>
            <a:r>
              <a:rPr lang="en-US" sz="1600" b="1" dirty="0">
                <a:solidFill>
                  <a:schemeClr val="accent2">
                    <a:lumMod val="75000"/>
                  </a:schemeClr>
                </a:solidFill>
                <a:latin typeface="Arial" panose="020B0604020202020204" pitchFamily="34" charset="0"/>
                <a:cs typeface="Arial" panose="020B0604020202020204" pitchFamily="34" charset="0"/>
              </a:rPr>
              <a:t>19</a:t>
            </a:r>
          </a:p>
        </p:txBody>
      </p:sp>
      <p:sp>
        <p:nvSpPr>
          <p:cNvPr id="34" name="Right Triangle 33">
            <a:extLst>
              <a:ext uri="{FF2B5EF4-FFF2-40B4-BE49-F238E27FC236}">
                <a16:creationId xmlns:a16="http://schemas.microsoft.com/office/drawing/2014/main" id="{410ADD0B-6986-4B17-B0C8-2E24E7B2431B}"/>
              </a:ext>
            </a:extLst>
          </p:cNvPr>
          <p:cNvSpPr/>
          <p:nvPr/>
        </p:nvSpPr>
        <p:spPr>
          <a:xfrm>
            <a:off x="0" y="496111"/>
            <a:ext cx="633254" cy="6361889"/>
          </a:xfrm>
          <a:prstGeom prst="rtTriangl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214;p44">
            <a:extLst>
              <a:ext uri="{FF2B5EF4-FFF2-40B4-BE49-F238E27FC236}">
                <a16:creationId xmlns:a16="http://schemas.microsoft.com/office/drawing/2014/main" id="{8A2C2007-BB27-4831-B139-99A487D4F4A4}"/>
              </a:ext>
            </a:extLst>
          </p:cNvPr>
          <p:cNvSpPr txBox="1">
            <a:spLocks noGrp="1"/>
          </p:cNvSpPr>
          <p:nvPr>
            <p:ph type="title"/>
          </p:nvPr>
        </p:nvSpPr>
        <p:spPr>
          <a:xfrm>
            <a:off x="938498" y="445025"/>
            <a:ext cx="731098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ial" panose="020B0604020202020204" pitchFamily="34" charset="0"/>
                <a:cs typeface="Arial" panose="020B0604020202020204" pitchFamily="34" charset="0"/>
              </a:rPr>
              <a:t>ƯU ĐIỂM</a:t>
            </a:r>
            <a:endParaRPr lang="en-US" dirty="0">
              <a:solidFill>
                <a:schemeClr val="accent1"/>
              </a:solidFill>
              <a:latin typeface="Arial" panose="020B0604020202020204" pitchFamily="34" charset="0"/>
              <a:cs typeface="Arial" panose="020B0604020202020204" pitchFamily="34" charset="0"/>
            </a:endParaRPr>
          </a:p>
        </p:txBody>
      </p:sp>
      <p:cxnSp>
        <p:nvCxnSpPr>
          <p:cNvPr id="30" name="Google Shape;216;p44">
            <a:extLst>
              <a:ext uri="{FF2B5EF4-FFF2-40B4-BE49-F238E27FC236}">
                <a16:creationId xmlns:a16="http://schemas.microsoft.com/office/drawing/2014/main" id="{2F056772-6DCF-4B90-A396-663A08DF82C0}"/>
              </a:ext>
            </a:extLst>
          </p:cNvPr>
          <p:cNvCxnSpPr>
            <a:cxnSpLocks/>
          </p:cNvCxnSpPr>
          <p:nvPr/>
        </p:nvCxnSpPr>
        <p:spPr>
          <a:xfrm>
            <a:off x="1026200" y="414022"/>
            <a:ext cx="3359188" cy="0"/>
          </a:xfrm>
          <a:prstGeom prst="straightConnector1">
            <a:avLst/>
          </a:prstGeom>
          <a:noFill/>
          <a:ln w="38100"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4" name="Google Shape;1994;p57">
            <a:extLst>
              <a:ext uri="{FF2B5EF4-FFF2-40B4-BE49-F238E27FC236}">
                <a16:creationId xmlns:a16="http://schemas.microsoft.com/office/drawing/2014/main" id="{96551E22-9B2F-42CF-BFD9-C2AC7C2F0A46}"/>
              </a:ext>
            </a:extLst>
          </p:cNvPr>
          <p:cNvSpPr txBox="1">
            <a:spLocks/>
          </p:cNvSpPr>
          <p:nvPr/>
        </p:nvSpPr>
        <p:spPr>
          <a:xfrm>
            <a:off x="1026199" y="1417427"/>
            <a:ext cx="6358575" cy="194375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ü"/>
            </a:pPr>
            <a:r>
              <a:rPr lang="en-US" sz="2300" dirty="0" err="1">
                <a:latin typeface="Arial" panose="020B0604020202020204" pitchFamily="34" charset="0"/>
                <a:cs typeface="Arial" panose="020B0604020202020204" pitchFamily="34" charset="0"/>
              </a:rPr>
              <a:t>Giao</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diện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dễ</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nhìn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rõ</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ràng</a:t>
            </a:r>
            <a:r>
              <a:rPr lang="en-US" sz="2300" dirty="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ü"/>
            </a:pPr>
            <a:r>
              <a:rPr lang="en-US" sz="2300" dirty="0" err="1">
                <a:latin typeface="Arial" panose="020B0604020202020204" pitchFamily="34" charset="0"/>
                <a:cs typeface="Arial" panose="020B0604020202020204" pitchFamily="34" charset="0"/>
              </a:rPr>
              <a:t>Có</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thể</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dễ</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dàng</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tương</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tác</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và</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thực</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hiện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các</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thao</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tác</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chát</a:t>
            </a:r>
            <a:endParaRPr lang="en-US" sz="2300"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ü"/>
            </a:pPr>
            <a:r>
              <a:rPr lang="en-US" sz="2300" dirty="0" err="1">
                <a:latin typeface="Arial" panose="020B0604020202020204" pitchFamily="34" charset="0"/>
                <a:cs typeface="Arial" panose="020B0604020202020204" pitchFamily="34" charset="0"/>
              </a:rPr>
              <a:t>Dễ</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dàng</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cài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đặt</a:t>
            </a:r>
            <a:r>
              <a:rPr lang="en-US" sz="2300" dirty="0">
                <a:latin typeface="Arial" panose="020B0604020202020204" pitchFamily="34" charset="0"/>
                <a:cs typeface="Arial" panose="020B0604020202020204" pitchFamily="34" charset="0"/>
              </a:rPr>
              <a:t> app.</a:t>
            </a:r>
          </a:p>
        </p:txBody>
      </p:sp>
    </p:spTree>
    <p:extLst>
      <p:ext uri="{BB962C8B-B14F-4D97-AF65-F5344CB8AC3E}">
        <p14:creationId xmlns:p14="http://schemas.microsoft.com/office/powerpoint/2010/main" val="32678409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0F2CFFFD-67BE-43A0-A55B-3F45C0C49013}"/>
              </a:ext>
            </a:extLst>
          </p:cNvPr>
          <p:cNvSpPr/>
          <p:nvPr/>
        </p:nvSpPr>
        <p:spPr>
          <a:xfrm>
            <a:off x="11374630" y="6080290"/>
            <a:ext cx="633254" cy="458167"/>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lide Number Placeholder 31">
            <a:extLst>
              <a:ext uri="{FF2B5EF4-FFF2-40B4-BE49-F238E27FC236}">
                <a16:creationId xmlns:a16="http://schemas.microsoft.com/office/drawing/2014/main" id="{90F7EBD9-867C-4D2E-B6FB-F2384C9991A1}"/>
              </a:ext>
            </a:extLst>
          </p:cNvPr>
          <p:cNvSpPr>
            <a:spLocks noGrp="1"/>
          </p:cNvSpPr>
          <p:nvPr>
            <p:ph type="sldNum" sz="quarter" idx="12"/>
          </p:nvPr>
        </p:nvSpPr>
        <p:spPr>
          <a:xfrm>
            <a:off x="11135618" y="6080290"/>
            <a:ext cx="764659" cy="458168"/>
          </a:xfrm>
        </p:spPr>
        <p:txBody>
          <a:bodyPr/>
          <a:lstStyle/>
          <a:p>
            <a:r>
              <a:rPr lang="en-US" sz="1600" b="1" dirty="0">
                <a:solidFill>
                  <a:schemeClr val="accent2">
                    <a:lumMod val="75000"/>
                  </a:schemeClr>
                </a:solidFill>
                <a:latin typeface="Arial" panose="020B0604020202020204" pitchFamily="34" charset="0"/>
                <a:cs typeface="Arial" panose="020B0604020202020204" pitchFamily="34" charset="0"/>
              </a:rPr>
              <a:t>20</a:t>
            </a:r>
          </a:p>
        </p:txBody>
      </p:sp>
      <p:sp>
        <p:nvSpPr>
          <p:cNvPr id="34" name="Right Triangle 33">
            <a:extLst>
              <a:ext uri="{FF2B5EF4-FFF2-40B4-BE49-F238E27FC236}">
                <a16:creationId xmlns:a16="http://schemas.microsoft.com/office/drawing/2014/main" id="{410ADD0B-6986-4B17-B0C8-2E24E7B2431B}"/>
              </a:ext>
            </a:extLst>
          </p:cNvPr>
          <p:cNvSpPr/>
          <p:nvPr/>
        </p:nvSpPr>
        <p:spPr>
          <a:xfrm>
            <a:off x="0" y="496111"/>
            <a:ext cx="633254" cy="6361889"/>
          </a:xfrm>
          <a:prstGeom prst="rtTriangl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214;p44">
            <a:extLst>
              <a:ext uri="{FF2B5EF4-FFF2-40B4-BE49-F238E27FC236}">
                <a16:creationId xmlns:a16="http://schemas.microsoft.com/office/drawing/2014/main" id="{8A2C2007-BB27-4831-B139-99A487D4F4A4}"/>
              </a:ext>
            </a:extLst>
          </p:cNvPr>
          <p:cNvSpPr txBox="1">
            <a:spLocks noGrp="1"/>
          </p:cNvSpPr>
          <p:nvPr>
            <p:ph type="title"/>
          </p:nvPr>
        </p:nvSpPr>
        <p:spPr>
          <a:xfrm>
            <a:off x="938498" y="445025"/>
            <a:ext cx="731098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latin typeface="Arial" panose="020B0604020202020204" pitchFamily="34" charset="0"/>
                <a:cs typeface="Arial" panose="020B0604020202020204" pitchFamily="34" charset="0"/>
              </a:rPr>
              <a:t>NHƯỢC ĐIỂM</a:t>
            </a:r>
          </a:p>
        </p:txBody>
      </p:sp>
      <p:cxnSp>
        <p:nvCxnSpPr>
          <p:cNvPr id="30" name="Google Shape;216;p44">
            <a:extLst>
              <a:ext uri="{FF2B5EF4-FFF2-40B4-BE49-F238E27FC236}">
                <a16:creationId xmlns:a16="http://schemas.microsoft.com/office/drawing/2014/main" id="{2F056772-6DCF-4B90-A396-663A08DF82C0}"/>
              </a:ext>
            </a:extLst>
          </p:cNvPr>
          <p:cNvCxnSpPr>
            <a:cxnSpLocks/>
          </p:cNvCxnSpPr>
          <p:nvPr/>
        </p:nvCxnSpPr>
        <p:spPr>
          <a:xfrm>
            <a:off x="1026200" y="414022"/>
            <a:ext cx="3359188" cy="0"/>
          </a:xfrm>
          <a:prstGeom prst="straightConnector1">
            <a:avLst/>
          </a:prstGeom>
          <a:noFill/>
          <a:ln w="38100"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4" name="Google Shape;1994;p57">
            <a:extLst>
              <a:ext uri="{FF2B5EF4-FFF2-40B4-BE49-F238E27FC236}">
                <a16:creationId xmlns:a16="http://schemas.microsoft.com/office/drawing/2014/main" id="{96551E22-9B2F-42CF-BFD9-C2AC7C2F0A46}"/>
              </a:ext>
            </a:extLst>
          </p:cNvPr>
          <p:cNvSpPr txBox="1">
            <a:spLocks/>
          </p:cNvSpPr>
          <p:nvPr/>
        </p:nvSpPr>
        <p:spPr>
          <a:xfrm>
            <a:off x="1026201" y="1485249"/>
            <a:ext cx="7435628" cy="3928579"/>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Arial" panose="020B0604020202020204" pitchFamily="34" charset="0"/>
              <a:buChar char="X"/>
            </a:pPr>
            <a:r>
              <a:rPr lang="en-US" sz="2300" dirty="0" err="1">
                <a:latin typeface="Arial" panose="020B0604020202020204" pitchFamily="34" charset="0"/>
                <a:cs typeface="Arial" panose="020B0604020202020204" pitchFamily="34" charset="0"/>
              </a:rPr>
              <a:t>Một</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số</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chức</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năng</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vẫn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chưa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được</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tối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ưu</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hoàn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toàn</a:t>
            </a:r>
            <a:r>
              <a:rPr lang="en-US" sz="2300" dirty="0">
                <a:latin typeface="Arial" panose="020B0604020202020204" pitchFamily="34" charset="0"/>
                <a:cs typeface="Arial" panose="020B0604020202020204" pitchFamily="34" charset="0"/>
              </a:rPr>
              <a:t>.</a:t>
            </a:r>
          </a:p>
          <a:p>
            <a:pPr algn="just">
              <a:lnSpc>
                <a:spcPct val="150000"/>
              </a:lnSpc>
              <a:buFont typeface="Arial" panose="020B0604020202020204" pitchFamily="34" charset="0"/>
              <a:buChar char="X"/>
            </a:pPr>
            <a:r>
              <a:rPr lang="en-US" sz="2300" dirty="0" err="1">
                <a:latin typeface="Arial" panose="020B0604020202020204" pitchFamily="34" charset="0"/>
                <a:cs typeface="Arial" panose="020B0604020202020204" pitchFamily="34" charset="0"/>
              </a:rPr>
              <a:t>Giao</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diện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vẫn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còn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đơn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giản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và</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chưa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được</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chỉn</a:t>
            </a:r>
            <a:r>
              <a:rPr lang="en-US" sz="2300" dirty="0">
                <a:latin typeface="Arial" panose="020B0604020202020204" pitchFamily="34" charset="0"/>
                <a:cs typeface="Arial" panose="020B0604020202020204" pitchFamily="34" charset="0"/>
              </a:rPr>
              <a:t> chu.</a:t>
            </a:r>
          </a:p>
          <a:p>
            <a:pPr algn="just">
              <a:lnSpc>
                <a:spcPct val="150000"/>
              </a:lnSpc>
              <a:buFont typeface="Arial" panose="020B0604020202020204" pitchFamily="34" charset="0"/>
              <a:buChar char="X"/>
            </a:pPr>
            <a:r>
              <a:rPr lang="en-US" sz="2300" dirty="0" err="1">
                <a:latin typeface="Arial" panose="020B0604020202020204" pitchFamily="34" charset="0"/>
                <a:cs typeface="Arial" panose="020B0604020202020204" pitchFamily="34" charset="0"/>
              </a:rPr>
              <a:t>Vẫn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chưa</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hoàn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thiện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một</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số</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chức</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năng</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cho</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một</a:t>
            </a:r>
            <a:r>
              <a:rPr lang="en-US" sz="2300" dirty="0">
                <a:latin typeface="Arial" panose="020B0604020202020204" pitchFamily="34" charset="0"/>
                <a:cs typeface="Arial" panose="020B0604020202020204" pitchFamily="34" charset="0"/>
              </a:rPr>
              <a:t> app chat </a:t>
            </a:r>
            <a:r>
              <a:rPr lang="en-US" sz="2300" dirty="0" err="1">
                <a:latin typeface="Arial" panose="020B0604020202020204" pitchFamily="34" charset="0"/>
                <a:cs typeface="Arial" panose="020B0604020202020204" pitchFamily="34" charset="0"/>
              </a:rPr>
              <a:t>thông</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thường</a:t>
            </a:r>
            <a:r>
              <a:rPr lang="en-US" sz="23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382089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0F2CFFFD-67BE-43A0-A55B-3F45C0C49013}"/>
              </a:ext>
            </a:extLst>
          </p:cNvPr>
          <p:cNvSpPr/>
          <p:nvPr/>
        </p:nvSpPr>
        <p:spPr>
          <a:xfrm>
            <a:off x="11374630" y="6080290"/>
            <a:ext cx="633254" cy="458167"/>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lide Number Placeholder 31">
            <a:extLst>
              <a:ext uri="{FF2B5EF4-FFF2-40B4-BE49-F238E27FC236}">
                <a16:creationId xmlns:a16="http://schemas.microsoft.com/office/drawing/2014/main" id="{90F7EBD9-867C-4D2E-B6FB-F2384C9991A1}"/>
              </a:ext>
            </a:extLst>
          </p:cNvPr>
          <p:cNvSpPr>
            <a:spLocks noGrp="1"/>
          </p:cNvSpPr>
          <p:nvPr>
            <p:ph type="sldNum" sz="quarter" idx="12"/>
          </p:nvPr>
        </p:nvSpPr>
        <p:spPr>
          <a:xfrm>
            <a:off x="11135618" y="6080290"/>
            <a:ext cx="764659" cy="458168"/>
          </a:xfrm>
        </p:spPr>
        <p:txBody>
          <a:bodyPr/>
          <a:lstStyle/>
          <a:p>
            <a:r>
              <a:rPr lang="en-US" sz="1600" b="1" dirty="0">
                <a:solidFill>
                  <a:schemeClr val="accent2">
                    <a:lumMod val="75000"/>
                  </a:schemeClr>
                </a:solidFill>
                <a:latin typeface="Arial" panose="020B0604020202020204" pitchFamily="34" charset="0"/>
                <a:cs typeface="Arial" panose="020B0604020202020204" pitchFamily="34" charset="0"/>
              </a:rPr>
              <a:t>21</a:t>
            </a:r>
          </a:p>
        </p:txBody>
      </p:sp>
      <p:sp>
        <p:nvSpPr>
          <p:cNvPr id="34" name="Right Triangle 33">
            <a:extLst>
              <a:ext uri="{FF2B5EF4-FFF2-40B4-BE49-F238E27FC236}">
                <a16:creationId xmlns:a16="http://schemas.microsoft.com/office/drawing/2014/main" id="{410ADD0B-6986-4B17-B0C8-2E24E7B2431B}"/>
              </a:ext>
            </a:extLst>
          </p:cNvPr>
          <p:cNvSpPr/>
          <p:nvPr/>
        </p:nvSpPr>
        <p:spPr>
          <a:xfrm>
            <a:off x="0" y="496111"/>
            <a:ext cx="633254" cy="6361889"/>
          </a:xfrm>
          <a:prstGeom prst="rtTriangl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214;p44">
            <a:extLst>
              <a:ext uri="{FF2B5EF4-FFF2-40B4-BE49-F238E27FC236}">
                <a16:creationId xmlns:a16="http://schemas.microsoft.com/office/drawing/2014/main" id="{8A2C2007-BB27-4831-B139-99A487D4F4A4}"/>
              </a:ext>
            </a:extLst>
          </p:cNvPr>
          <p:cNvSpPr txBox="1">
            <a:spLocks noGrp="1"/>
          </p:cNvSpPr>
          <p:nvPr>
            <p:ph type="title"/>
          </p:nvPr>
        </p:nvSpPr>
        <p:spPr>
          <a:xfrm>
            <a:off x="938497" y="445024"/>
            <a:ext cx="7450759" cy="13891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latin typeface="Arial" panose="020B0604020202020204" pitchFamily="34" charset="0"/>
                <a:cs typeface="Arial" panose="020B0604020202020204" pitchFamily="34" charset="0"/>
              </a:rPr>
              <a:t>PH</a:t>
            </a:r>
            <a:r>
              <a:rPr lang="vi-VN" dirty="0">
                <a:solidFill>
                  <a:schemeClr val="accent1"/>
                </a:solidFill>
                <a:latin typeface="Arial" panose="020B0604020202020204" pitchFamily="34" charset="0"/>
                <a:cs typeface="Arial" panose="020B0604020202020204" pitchFamily="34" charset="0"/>
              </a:rPr>
              <a:t>Ư</a:t>
            </a:r>
            <a:r>
              <a:rPr lang="en-US" dirty="0">
                <a:solidFill>
                  <a:schemeClr val="accent1"/>
                </a:solidFill>
                <a:latin typeface="Arial" panose="020B0604020202020204" pitchFamily="34" charset="0"/>
                <a:cs typeface="Arial" panose="020B0604020202020204" pitchFamily="34" charset="0"/>
              </a:rPr>
              <a:t>ƠNG H</a:t>
            </a:r>
            <a:r>
              <a:rPr lang="vi-VN" dirty="0">
                <a:solidFill>
                  <a:schemeClr val="accent1"/>
                </a:solidFill>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ỚNG PHÁT TRIỂN CỦA ĐỀ TÀI</a:t>
            </a:r>
            <a:endParaRPr lang="en-US" dirty="0">
              <a:solidFill>
                <a:schemeClr val="accent1"/>
              </a:solidFill>
              <a:latin typeface="Arial" panose="020B0604020202020204" pitchFamily="34" charset="0"/>
              <a:cs typeface="Arial" panose="020B0604020202020204" pitchFamily="34" charset="0"/>
            </a:endParaRPr>
          </a:p>
        </p:txBody>
      </p:sp>
      <p:cxnSp>
        <p:nvCxnSpPr>
          <p:cNvPr id="30" name="Google Shape;216;p44">
            <a:extLst>
              <a:ext uri="{FF2B5EF4-FFF2-40B4-BE49-F238E27FC236}">
                <a16:creationId xmlns:a16="http://schemas.microsoft.com/office/drawing/2014/main" id="{2F056772-6DCF-4B90-A396-663A08DF82C0}"/>
              </a:ext>
            </a:extLst>
          </p:cNvPr>
          <p:cNvCxnSpPr>
            <a:cxnSpLocks/>
          </p:cNvCxnSpPr>
          <p:nvPr/>
        </p:nvCxnSpPr>
        <p:spPr>
          <a:xfrm>
            <a:off x="1026200" y="414022"/>
            <a:ext cx="3359188" cy="0"/>
          </a:xfrm>
          <a:prstGeom prst="straightConnector1">
            <a:avLst/>
          </a:prstGeom>
          <a:noFill/>
          <a:ln w="38100"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4" name="Google Shape;1994;p57">
            <a:extLst>
              <a:ext uri="{FF2B5EF4-FFF2-40B4-BE49-F238E27FC236}">
                <a16:creationId xmlns:a16="http://schemas.microsoft.com/office/drawing/2014/main" id="{96551E22-9B2F-42CF-BFD9-C2AC7C2F0A46}"/>
              </a:ext>
            </a:extLst>
          </p:cNvPr>
          <p:cNvSpPr txBox="1">
            <a:spLocks/>
          </p:cNvSpPr>
          <p:nvPr/>
        </p:nvSpPr>
        <p:spPr>
          <a:xfrm>
            <a:off x="1026200" y="1834219"/>
            <a:ext cx="7827514" cy="2563609"/>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Ø"/>
            </a:pPr>
            <a:r>
              <a:rPr lang="vi-VN" sz="2300" dirty="0">
                <a:latin typeface="Arial" panose="020B0604020202020204" pitchFamily="34" charset="0"/>
                <a:cs typeface="Arial" panose="020B0604020202020204" pitchFamily="34" charset="0"/>
              </a:rPr>
              <a:t>Hoàn thiện các chức năng </a:t>
            </a:r>
            <a:r>
              <a:rPr lang="en-US" sz="2300" dirty="0" err="1">
                <a:latin typeface="Arial" panose="020B0604020202020204" pitchFamily="34" charset="0"/>
                <a:cs typeface="Arial" panose="020B0604020202020204" pitchFamily="34" charset="0"/>
              </a:rPr>
              <a:t>và</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cải</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tiến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một</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số</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chức</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năng</a:t>
            </a:r>
            <a:r>
              <a:rPr lang="vi-VN" sz="2300" dirty="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vi-VN" sz="2300" dirty="0">
                <a:latin typeface="Arial" panose="020B0604020202020204" pitchFamily="34" charset="0"/>
                <a:cs typeface="Arial" panose="020B0604020202020204" pitchFamily="34" charset="0"/>
              </a:rPr>
              <a:t>Thiết kế giao diện </a:t>
            </a:r>
            <a:r>
              <a:rPr lang="en-US" sz="2300" dirty="0" err="1">
                <a:latin typeface="Arial" panose="020B0604020202020204" pitchFamily="34" charset="0"/>
                <a:cs typeface="Arial" panose="020B0604020202020204" pitchFamily="34" charset="0"/>
              </a:rPr>
              <a:t>đẹp</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mắt</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và</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chuyên</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nghiệp</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hơn</a:t>
            </a:r>
            <a:r>
              <a:rPr lang="vi-VN" sz="23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441552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0" y="19990"/>
            <a:ext cx="4661840" cy="6858000"/>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6328229" y="788686"/>
            <a:ext cx="4661840" cy="707886"/>
          </a:xfrm>
          <a:prstGeom prst="rect">
            <a:avLst/>
          </a:prstGeom>
          <a:noFill/>
        </p:spPr>
        <p:txBody>
          <a:bodyPr wrap="square" rtlCol="0">
            <a:spAutoFit/>
          </a:bodyPr>
          <a:lstStyle/>
          <a:p>
            <a:pPr algn="just"/>
            <a:r>
              <a:rPr lang="en-US" altLang="ko-KR" sz="2000" dirty="0" err="1">
                <a:solidFill>
                  <a:schemeClr val="bg1"/>
                </a:solidFill>
                <a:latin typeface="Arial" panose="020B0604020202020204" pitchFamily="34" charset="0"/>
                <a:cs typeface="Arial" panose="020B0604020202020204" pitchFamily="34" charset="0"/>
              </a:rPr>
              <a:t>Giới</a:t>
            </a:r>
            <a:r>
              <a:rPr lang="en-US" altLang="ko-KR" sz="2000" dirty="0">
                <a:solidFill>
                  <a:schemeClr val="bg1"/>
                </a:solidFill>
                <a:latin typeface="Arial" panose="020B0604020202020204" pitchFamily="34" charset="0"/>
                <a:cs typeface="Arial" panose="020B0604020202020204" pitchFamily="34" charset="0"/>
              </a:rPr>
              <a:t> </a:t>
            </a:r>
            <a:r>
              <a:rPr lang="en-US" altLang="ko-KR" sz="2000" dirty="0" err="1">
                <a:solidFill>
                  <a:schemeClr val="bg1"/>
                </a:solidFill>
                <a:latin typeface="Arial" panose="020B0604020202020204" pitchFamily="34" charset="0"/>
                <a:cs typeface="Arial" panose="020B0604020202020204" pitchFamily="34" charset="0"/>
              </a:rPr>
              <a:t>thiệu</a:t>
            </a:r>
            <a:r>
              <a:rPr lang="en-US" altLang="ko-KR" sz="2000" dirty="0">
                <a:solidFill>
                  <a:schemeClr val="bg1"/>
                </a:solidFill>
                <a:latin typeface="Arial" panose="020B0604020202020204" pitchFamily="34" charset="0"/>
                <a:cs typeface="Arial" panose="020B0604020202020204" pitchFamily="34" charset="0"/>
              </a:rPr>
              <a:t> </a:t>
            </a:r>
            <a:r>
              <a:rPr lang="en-US" altLang="ko-KR" sz="2000" dirty="0" err="1">
                <a:solidFill>
                  <a:schemeClr val="bg1"/>
                </a:solidFill>
                <a:latin typeface="Arial" panose="020B0604020202020204" pitchFamily="34" charset="0"/>
                <a:cs typeface="Arial" panose="020B0604020202020204" pitchFamily="34" charset="0"/>
              </a:rPr>
              <a:t>đề</a:t>
            </a:r>
            <a:r>
              <a:rPr lang="en-US" altLang="ko-KR" sz="2000" dirty="0">
                <a:solidFill>
                  <a:schemeClr val="bg1"/>
                </a:solidFill>
                <a:latin typeface="Arial" panose="020B0604020202020204" pitchFamily="34" charset="0"/>
                <a:cs typeface="Arial" panose="020B0604020202020204" pitchFamily="34" charset="0"/>
              </a:rPr>
              <a:t> </a:t>
            </a:r>
            <a:r>
              <a:rPr lang="en-US" altLang="ko-KR" sz="2000" dirty="0" err="1">
                <a:solidFill>
                  <a:schemeClr val="bg1"/>
                </a:solidFill>
                <a:latin typeface="Arial" panose="020B0604020202020204" pitchFamily="34" charset="0"/>
                <a:cs typeface="Arial" panose="020B0604020202020204" pitchFamily="34" charset="0"/>
              </a:rPr>
              <a:t>tài</a:t>
            </a:r>
            <a:endParaRPr lang="vi-VN" altLang="ko-KR" sz="2000" dirty="0">
              <a:solidFill>
                <a:schemeClr val="bg1"/>
              </a:solidFill>
              <a:latin typeface="Arial" panose="020B0604020202020204" pitchFamily="34" charset="0"/>
              <a:cs typeface="Arial" panose="020B0604020202020204" pitchFamily="34" charset="0"/>
            </a:endParaRPr>
          </a:p>
          <a:p>
            <a:pPr algn="just"/>
            <a:r>
              <a:rPr lang="en-US" altLang="ko-KR" sz="2000" dirty="0" err="1">
                <a:solidFill>
                  <a:schemeClr val="bg1"/>
                </a:solidFill>
                <a:latin typeface="Arial" panose="020B0604020202020204" pitchFamily="34" charset="0"/>
                <a:cs typeface="Arial" panose="020B0604020202020204" pitchFamily="34" charset="0"/>
              </a:rPr>
              <a:t>Mục</a:t>
            </a:r>
            <a:r>
              <a:rPr lang="en-US" altLang="ko-KR" sz="2000" dirty="0">
                <a:solidFill>
                  <a:schemeClr val="bg1"/>
                </a:solidFill>
                <a:latin typeface="Arial" panose="020B0604020202020204" pitchFamily="34" charset="0"/>
                <a:cs typeface="Arial" panose="020B0604020202020204" pitchFamily="34" charset="0"/>
              </a:rPr>
              <a:t> </a:t>
            </a:r>
            <a:r>
              <a:rPr lang="en-US" altLang="ko-KR" sz="2000" dirty="0" err="1">
                <a:solidFill>
                  <a:schemeClr val="bg1"/>
                </a:solidFill>
                <a:latin typeface="Arial" panose="020B0604020202020204" pitchFamily="34" charset="0"/>
                <a:cs typeface="Arial" panose="020B0604020202020204" pitchFamily="34" charset="0"/>
              </a:rPr>
              <a:t>tiêu</a:t>
            </a:r>
            <a:r>
              <a:rPr lang="en-US" altLang="ko-KR" sz="2000" dirty="0">
                <a:solidFill>
                  <a:schemeClr val="bg1"/>
                </a:solidFill>
                <a:latin typeface="Arial" panose="020B0604020202020204" pitchFamily="34" charset="0"/>
                <a:cs typeface="Arial" panose="020B0604020202020204" pitchFamily="34" charset="0"/>
              </a:rPr>
              <a:t> </a:t>
            </a:r>
            <a:r>
              <a:rPr lang="en-US" altLang="ko-KR" sz="2000" dirty="0" err="1">
                <a:solidFill>
                  <a:schemeClr val="bg1"/>
                </a:solidFill>
                <a:latin typeface="Arial" panose="020B0604020202020204" pitchFamily="34" charset="0"/>
                <a:cs typeface="Arial" panose="020B0604020202020204" pitchFamily="34" charset="0"/>
              </a:rPr>
              <a:t>và</a:t>
            </a:r>
            <a:r>
              <a:rPr lang="en-US" altLang="ko-KR" sz="2000" dirty="0">
                <a:solidFill>
                  <a:schemeClr val="bg1"/>
                </a:solidFill>
                <a:latin typeface="Arial" panose="020B0604020202020204" pitchFamily="34" charset="0"/>
                <a:cs typeface="Arial" panose="020B0604020202020204" pitchFamily="34" charset="0"/>
              </a:rPr>
              <a:t> </a:t>
            </a:r>
            <a:r>
              <a:rPr lang="en-US" altLang="ko-KR" sz="2000" dirty="0" err="1">
                <a:solidFill>
                  <a:schemeClr val="bg1"/>
                </a:solidFill>
                <a:latin typeface="Arial" panose="020B0604020202020204" pitchFamily="34" charset="0"/>
                <a:cs typeface="Arial" panose="020B0604020202020204" pitchFamily="34" charset="0"/>
              </a:rPr>
              <a:t>phạm</a:t>
            </a:r>
            <a:r>
              <a:rPr lang="en-US" altLang="ko-KR" sz="2000" dirty="0">
                <a:solidFill>
                  <a:schemeClr val="bg1"/>
                </a:solidFill>
                <a:latin typeface="Arial" panose="020B0604020202020204" pitchFamily="34" charset="0"/>
                <a:cs typeface="Arial" panose="020B0604020202020204" pitchFamily="34" charset="0"/>
              </a:rPr>
              <a:t> vi </a:t>
            </a:r>
            <a:r>
              <a:rPr lang="en-US" altLang="ko-KR" sz="2000" dirty="0" err="1">
                <a:solidFill>
                  <a:schemeClr val="bg1"/>
                </a:solidFill>
                <a:latin typeface="Arial" panose="020B0604020202020204" pitchFamily="34" charset="0"/>
                <a:cs typeface="Arial" panose="020B0604020202020204" pitchFamily="34" charset="0"/>
              </a:rPr>
              <a:t>đề</a:t>
            </a:r>
            <a:r>
              <a:rPr lang="en-US" altLang="ko-KR" sz="2000" dirty="0">
                <a:solidFill>
                  <a:schemeClr val="bg1"/>
                </a:solidFill>
                <a:latin typeface="Arial" panose="020B0604020202020204" pitchFamily="34" charset="0"/>
                <a:cs typeface="Arial" panose="020B0604020202020204" pitchFamily="34" charset="0"/>
              </a:rPr>
              <a:t> </a:t>
            </a:r>
            <a:r>
              <a:rPr lang="en-US" altLang="ko-KR" sz="2000" dirty="0" err="1">
                <a:solidFill>
                  <a:schemeClr val="bg1"/>
                </a:solidFill>
                <a:latin typeface="Arial" panose="020B0604020202020204" pitchFamily="34" charset="0"/>
                <a:cs typeface="Arial" panose="020B0604020202020204" pitchFamily="34" charset="0"/>
              </a:rPr>
              <a:t>tài</a:t>
            </a:r>
            <a:endParaRPr lang="en-US" altLang="ko-KR" sz="20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5935430" y="310527"/>
            <a:ext cx="4661840" cy="507831"/>
          </a:xfrm>
          <a:prstGeom prst="rect">
            <a:avLst/>
          </a:prstGeom>
          <a:noFill/>
        </p:spPr>
        <p:txBody>
          <a:bodyPr wrap="square" lIns="108000" rIns="108000" rtlCol="0">
            <a:spAutoFit/>
          </a:bodyPr>
          <a:lstStyle/>
          <a:p>
            <a:pPr algn="just"/>
            <a:r>
              <a:rPr lang="en-US" altLang="ko-KR" sz="2700" b="1" dirty="0">
                <a:solidFill>
                  <a:srgbClr val="FFFF00"/>
                </a:solidFill>
                <a:latin typeface="Arial" panose="020B0604020202020204" pitchFamily="34" charset="0"/>
                <a:cs typeface="Arial" panose="020B0604020202020204" pitchFamily="34" charset="0"/>
              </a:rPr>
              <a:t>TỔNG QUAN</a:t>
            </a:r>
            <a:endParaRPr lang="ko-KR" altLang="en-US" sz="2700" b="1" dirty="0">
              <a:solidFill>
                <a:srgbClr val="FFFF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4977581" y="175687"/>
            <a:ext cx="981106" cy="777510"/>
          </a:xfrm>
          <a:prstGeom prst="rect">
            <a:avLst/>
          </a:prstGeom>
          <a:ln/>
          <a:effectLst>
            <a:glow rad="139700">
              <a:schemeClr val="accent4">
                <a:satMod val="175000"/>
                <a:alpha val="40000"/>
              </a:schemeClr>
            </a:glow>
          </a:effectLst>
        </p:spPr>
        <p:style>
          <a:lnRef idx="1">
            <a:schemeClr val="dk1"/>
          </a:lnRef>
          <a:fillRef idx="2">
            <a:schemeClr val="dk1"/>
          </a:fillRef>
          <a:effectRef idx="1">
            <a:schemeClr val="dk1"/>
          </a:effectRef>
          <a:fontRef idx="minor">
            <a:schemeClr val="dk1"/>
          </a:fontRef>
        </p:style>
        <p:txBody>
          <a:bodyPr wrap="square" lIns="108000" rIns="108000" rtlCol="0">
            <a:spAutoFit/>
          </a:bodyPr>
          <a:lstStyle/>
          <a:p>
            <a:pPr algn="ctr"/>
            <a:r>
              <a:rPr lang="en-US" altLang="ko-KR" sz="4400" b="1" dirty="0">
                <a:solidFill>
                  <a:srgbClr val="FFFF00"/>
                </a:solidFill>
                <a:cs typeface="Arial" pitchFamily="34" charset="0"/>
              </a:rPr>
              <a:t>01</a:t>
            </a:r>
            <a:endParaRPr lang="ko-KR" altLang="en-US" sz="4400" b="1" dirty="0">
              <a:solidFill>
                <a:srgbClr val="FFFF00"/>
              </a:solidFill>
              <a:cs typeface="Arial" pitchFamily="34" charset="0"/>
            </a:endParaRPr>
          </a:p>
        </p:txBody>
      </p:sp>
      <p:sp>
        <p:nvSpPr>
          <p:cNvPr id="7" name="TextBox 6">
            <a:extLst>
              <a:ext uri="{FF2B5EF4-FFF2-40B4-BE49-F238E27FC236}">
                <a16:creationId xmlns:a16="http://schemas.microsoft.com/office/drawing/2014/main" id="{38A41E9E-1812-4ACE-A417-73C9AF47F355}"/>
              </a:ext>
            </a:extLst>
          </p:cNvPr>
          <p:cNvSpPr txBox="1"/>
          <p:nvPr/>
        </p:nvSpPr>
        <p:spPr>
          <a:xfrm>
            <a:off x="6328229" y="2631743"/>
            <a:ext cx="4661840" cy="707886"/>
          </a:xfrm>
          <a:prstGeom prst="rect">
            <a:avLst/>
          </a:prstGeom>
          <a:noFill/>
        </p:spPr>
        <p:txBody>
          <a:bodyPr wrap="square" rtlCol="0">
            <a:spAutoFit/>
          </a:bodyPr>
          <a:lstStyle/>
          <a:p>
            <a:pPr algn="just"/>
            <a:r>
              <a:rPr lang="en-US" altLang="ko-KR" sz="2000" dirty="0" err="1">
                <a:solidFill>
                  <a:schemeClr val="bg1"/>
                </a:solidFill>
                <a:latin typeface="Arial" panose="020B0604020202020204" pitchFamily="34" charset="0"/>
                <a:cs typeface="Arial" panose="020B0604020202020204" pitchFamily="34" charset="0"/>
              </a:rPr>
              <a:t>Lý</a:t>
            </a:r>
            <a:r>
              <a:rPr lang="en-US" altLang="ko-KR" sz="2000" dirty="0">
                <a:solidFill>
                  <a:schemeClr val="bg1"/>
                </a:solidFill>
                <a:latin typeface="Arial" panose="020B0604020202020204" pitchFamily="34" charset="0"/>
                <a:cs typeface="Arial" panose="020B0604020202020204" pitchFamily="34" charset="0"/>
              </a:rPr>
              <a:t> </a:t>
            </a:r>
            <a:r>
              <a:rPr lang="en-US" altLang="ko-KR" sz="2000" dirty="0" err="1">
                <a:solidFill>
                  <a:schemeClr val="bg1"/>
                </a:solidFill>
                <a:latin typeface="Arial" panose="020B0604020202020204" pitchFamily="34" charset="0"/>
                <a:cs typeface="Arial" panose="020B0604020202020204" pitchFamily="34" charset="0"/>
              </a:rPr>
              <a:t>thuyết</a:t>
            </a:r>
            <a:endParaRPr lang="vi-VN" altLang="ko-KR" sz="2000" dirty="0">
              <a:solidFill>
                <a:schemeClr val="bg1"/>
              </a:solidFill>
              <a:latin typeface="Arial" panose="020B0604020202020204" pitchFamily="34" charset="0"/>
              <a:cs typeface="Arial" panose="020B0604020202020204" pitchFamily="34" charset="0"/>
            </a:endParaRPr>
          </a:p>
          <a:p>
            <a:pPr algn="just"/>
            <a:r>
              <a:rPr lang="en-US" altLang="ko-KR" sz="2000" dirty="0" err="1">
                <a:solidFill>
                  <a:schemeClr val="bg1"/>
                </a:solidFill>
                <a:latin typeface="Arial" panose="020B0604020202020204" pitchFamily="34" charset="0"/>
                <a:cs typeface="Arial" panose="020B0604020202020204" pitchFamily="34" charset="0"/>
              </a:rPr>
              <a:t>Kỹ</a:t>
            </a:r>
            <a:r>
              <a:rPr lang="en-US" altLang="ko-KR" sz="2000" dirty="0">
                <a:solidFill>
                  <a:schemeClr val="bg1"/>
                </a:solidFill>
                <a:latin typeface="Arial" panose="020B0604020202020204" pitchFamily="34" charset="0"/>
                <a:cs typeface="Arial" panose="020B0604020202020204" pitchFamily="34" charset="0"/>
              </a:rPr>
              <a:t> </a:t>
            </a:r>
            <a:r>
              <a:rPr lang="en-US" altLang="ko-KR" sz="2000" dirty="0" err="1">
                <a:solidFill>
                  <a:schemeClr val="bg1"/>
                </a:solidFill>
                <a:latin typeface="Arial" panose="020B0604020202020204" pitchFamily="34" charset="0"/>
                <a:cs typeface="Arial" panose="020B0604020202020204" pitchFamily="34" charset="0"/>
              </a:rPr>
              <a:t>thuật</a:t>
            </a:r>
            <a:endParaRPr lang="en-US" altLang="ko-KR" sz="20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5953008" y="1810242"/>
            <a:ext cx="6234087" cy="507831"/>
          </a:xfrm>
          <a:prstGeom prst="rect">
            <a:avLst/>
          </a:prstGeom>
          <a:noFill/>
        </p:spPr>
        <p:txBody>
          <a:bodyPr wrap="square" lIns="108000" rIns="108000" rtlCol="0">
            <a:spAutoFit/>
          </a:bodyPr>
          <a:lstStyle/>
          <a:p>
            <a:pPr algn="just"/>
            <a:r>
              <a:rPr lang="en-US" altLang="ko-KR" sz="2700" b="1" dirty="0">
                <a:solidFill>
                  <a:srgbClr val="FFFF00"/>
                </a:solidFill>
                <a:latin typeface="Arial" panose="020B0604020202020204" pitchFamily="34" charset="0"/>
                <a:cs typeface="Arial" panose="020B0604020202020204" pitchFamily="34" charset="0"/>
              </a:rPr>
              <a:t>CƠ SỞ LÝ THUYẾT</a:t>
            </a:r>
            <a:endParaRPr lang="ko-KR" altLang="en-US" sz="2700" b="1" dirty="0">
              <a:solidFill>
                <a:srgbClr val="FFFF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4977582" y="1813146"/>
            <a:ext cx="981106" cy="777510"/>
          </a:xfrm>
          <a:prstGeom prst="rect">
            <a:avLst/>
          </a:prstGeom>
          <a:ln/>
          <a:effectLst>
            <a:glow rad="139700">
              <a:schemeClr val="accent4">
                <a:satMod val="175000"/>
                <a:alpha val="40000"/>
              </a:schemeClr>
            </a:glow>
          </a:effectLst>
        </p:spPr>
        <p:style>
          <a:lnRef idx="1">
            <a:schemeClr val="dk1"/>
          </a:lnRef>
          <a:fillRef idx="2">
            <a:schemeClr val="dk1"/>
          </a:fillRef>
          <a:effectRef idx="1">
            <a:schemeClr val="dk1"/>
          </a:effectRef>
          <a:fontRef idx="minor">
            <a:schemeClr val="dk1"/>
          </a:fontRef>
        </p:style>
        <p:txBody>
          <a:bodyPr wrap="square" lIns="108000" rIns="108000" rtlCol="0">
            <a:spAutoFit/>
          </a:bodyPr>
          <a:lstStyle/>
          <a:p>
            <a:pPr algn="ctr"/>
            <a:r>
              <a:rPr lang="en-US" altLang="ko-KR" sz="4400" b="1" dirty="0">
                <a:solidFill>
                  <a:srgbClr val="FFFF00"/>
                </a:solidFill>
                <a:cs typeface="Arial" pitchFamily="34" charset="0"/>
              </a:rPr>
              <a:t>02</a:t>
            </a:r>
            <a:endParaRPr lang="ko-KR" altLang="en-US" sz="4400" b="1" dirty="0">
              <a:solidFill>
                <a:srgbClr val="FFFF00"/>
              </a:solidFill>
              <a:cs typeface="Arial" pitchFamily="34" charset="0"/>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5930525" y="3746451"/>
            <a:ext cx="6234087" cy="507831"/>
          </a:xfrm>
          <a:prstGeom prst="rect">
            <a:avLst/>
          </a:prstGeom>
          <a:noFill/>
        </p:spPr>
        <p:txBody>
          <a:bodyPr wrap="square" lIns="108000" rIns="108000" rtlCol="0">
            <a:spAutoFit/>
          </a:bodyPr>
          <a:lstStyle/>
          <a:p>
            <a:pPr algn="just"/>
            <a:r>
              <a:rPr lang="en-US" altLang="ko-KR" sz="2700" b="1" dirty="0">
                <a:solidFill>
                  <a:srgbClr val="FFFF00"/>
                </a:solidFill>
                <a:latin typeface="Arial" panose="020B0604020202020204" pitchFamily="34" charset="0"/>
                <a:cs typeface="Arial" panose="020B0604020202020204" pitchFamily="34" charset="0"/>
              </a:rPr>
              <a:t>CÀI ĐẶT THỬ NGHIỆM</a:t>
            </a:r>
            <a:endParaRPr lang="ko-KR" altLang="en-US" sz="2700" b="1" dirty="0">
              <a:solidFill>
                <a:srgbClr val="FFFF0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4972677" y="3611611"/>
            <a:ext cx="981106" cy="777510"/>
          </a:xfrm>
          <a:prstGeom prst="rect">
            <a:avLst/>
          </a:prstGeom>
          <a:ln/>
          <a:effectLst>
            <a:glow rad="139700">
              <a:schemeClr val="accent4">
                <a:satMod val="175000"/>
                <a:alpha val="40000"/>
              </a:schemeClr>
            </a:glow>
          </a:effectLst>
        </p:spPr>
        <p:style>
          <a:lnRef idx="1">
            <a:schemeClr val="dk1"/>
          </a:lnRef>
          <a:fillRef idx="2">
            <a:schemeClr val="dk1"/>
          </a:fillRef>
          <a:effectRef idx="1">
            <a:schemeClr val="dk1"/>
          </a:effectRef>
          <a:fontRef idx="minor">
            <a:schemeClr val="dk1"/>
          </a:fontRef>
        </p:style>
        <p:txBody>
          <a:bodyPr wrap="square" lIns="108000" rIns="108000" rtlCol="0">
            <a:spAutoFit/>
          </a:bodyPr>
          <a:lstStyle/>
          <a:p>
            <a:pPr algn="ctr"/>
            <a:r>
              <a:rPr lang="en-US" altLang="ko-KR" sz="4400" b="1" dirty="0">
                <a:solidFill>
                  <a:srgbClr val="FFFF00"/>
                </a:solidFill>
                <a:cs typeface="Arial" pitchFamily="34" charset="0"/>
              </a:rPr>
              <a:t>03</a:t>
            </a:r>
            <a:endParaRPr lang="ko-KR" altLang="en-US" sz="4400" b="1" dirty="0">
              <a:solidFill>
                <a:srgbClr val="FFFF00"/>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6328229" y="5809080"/>
            <a:ext cx="4661840" cy="707886"/>
          </a:xfrm>
          <a:prstGeom prst="rect">
            <a:avLst/>
          </a:prstGeom>
          <a:noFill/>
        </p:spPr>
        <p:txBody>
          <a:bodyPr wrap="square" rtlCol="0">
            <a:spAutoFit/>
          </a:bodyPr>
          <a:lstStyle/>
          <a:p>
            <a:r>
              <a:rPr lang="vi-VN" altLang="ko-KR" sz="2000" dirty="0">
                <a:solidFill>
                  <a:schemeClr val="bg1"/>
                </a:solidFill>
                <a:cs typeface="Arial" pitchFamily="34" charset="0"/>
              </a:rPr>
              <a:t>Kết luận</a:t>
            </a:r>
          </a:p>
          <a:p>
            <a:r>
              <a:rPr lang="vi-VN" altLang="ko-KR" sz="2000" dirty="0">
                <a:solidFill>
                  <a:schemeClr val="bg1"/>
                </a:solidFill>
                <a:cs typeface="Arial" pitchFamily="34" charset="0"/>
              </a:rPr>
              <a:t>Hướng phát triển</a:t>
            </a:r>
            <a:endParaRPr lang="en-US" altLang="ko-KR" sz="2000" dirty="0">
              <a:solidFill>
                <a:schemeClr val="bg1"/>
              </a:solidFill>
              <a:cs typeface="Arial" pitchFamily="34" charset="0"/>
            </a:endParaRPr>
          </a:p>
        </p:txBody>
      </p:sp>
      <p:sp>
        <p:nvSpPr>
          <p:cNvPr id="17" name="TextBox 16">
            <a:extLst>
              <a:ext uri="{FF2B5EF4-FFF2-40B4-BE49-F238E27FC236}">
                <a16:creationId xmlns:a16="http://schemas.microsoft.com/office/drawing/2014/main" id="{493DF382-44DD-45C3-9704-34E8893BC3AC}"/>
              </a:ext>
            </a:extLst>
          </p:cNvPr>
          <p:cNvSpPr txBox="1"/>
          <p:nvPr/>
        </p:nvSpPr>
        <p:spPr>
          <a:xfrm>
            <a:off x="5953782" y="5317745"/>
            <a:ext cx="6210829" cy="507831"/>
          </a:xfrm>
          <a:prstGeom prst="rect">
            <a:avLst/>
          </a:prstGeom>
          <a:noFill/>
        </p:spPr>
        <p:txBody>
          <a:bodyPr wrap="square" lIns="108000" rIns="108000" rtlCol="0">
            <a:spAutoFit/>
          </a:bodyPr>
          <a:lstStyle/>
          <a:p>
            <a:pPr algn="just"/>
            <a:r>
              <a:rPr lang="en-US" altLang="ko-KR" sz="2700" b="1" dirty="0">
                <a:solidFill>
                  <a:srgbClr val="FFFF00"/>
                </a:solidFill>
                <a:latin typeface="Arial" panose="020B0604020202020204" pitchFamily="34" charset="0"/>
                <a:cs typeface="Arial" panose="020B0604020202020204" pitchFamily="34" charset="0"/>
              </a:rPr>
              <a:t>KẾT LUẬN VÀ HƯỚNG PHÁT TRIỂN </a:t>
            </a:r>
            <a:endParaRPr lang="ko-KR" altLang="en-US" sz="2700" b="1" dirty="0">
              <a:solidFill>
                <a:srgbClr val="FFFF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4949419" y="5182905"/>
            <a:ext cx="981106" cy="777510"/>
          </a:xfrm>
          <a:prstGeom prst="rect">
            <a:avLst/>
          </a:prstGeom>
          <a:ln/>
          <a:effectLst>
            <a:glow rad="139700">
              <a:schemeClr val="accent4">
                <a:satMod val="175000"/>
                <a:alpha val="40000"/>
              </a:schemeClr>
            </a:glow>
          </a:effectLst>
        </p:spPr>
        <p:style>
          <a:lnRef idx="1">
            <a:schemeClr val="dk1"/>
          </a:lnRef>
          <a:fillRef idx="2">
            <a:schemeClr val="dk1"/>
          </a:fillRef>
          <a:effectRef idx="1">
            <a:schemeClr val="dk1"/>
          </a:effectRef>
          <a:fontRef idx="minor">
            <a:schemeClr val="dk1"/>
          </a:fontRef>
        </p:style>
        <p:txBody>
          <a:bodyPr wrap="square" lIns="108000" rIns="108000" rtlCol="0">
            <a:spAutoFit/>
          </a:bodyPr>
          <a:lstStyle/>
          <a:p>
            <a:pPr algn="ctr"/>
            <a:r>
              <a:rPr lang="en-US" altLang="ko-KR" sz="4400" b="1" dirty="0">
                <a:solidFill>
                  <a:srgbClr val="FFFF00"/>
                </a:solidFill>
                <a:cs typeface="Arial" pitchFamily="34" charset="0"/>
              </a:rPr>
              <a:t>04</a:t>
            </a:r>
            <a:endParaRPr lang="ko-KR" altLang="en-US" sz="4400" b="1" dirty="0">
              <a:solidFill>
                <a:srgbClr val="FFFF00"/>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1291168" y="1079861"/>
            <a:ext cx="3040921" cy="923330"/>
          </a:xfrm>
          <a:prstGeom prst="rect">
            <a:avLst/>
          </a:prstGeom>
          <a:noFill/>
        </p:spPr>
        <p:txBody>
          <a:bodyPr wrap="square" rtlCol="0" anchor="ctr">
            <a:spAutoFit/>
          </a:bodyPr>
          <a:lstStyle/>
          <a:p>
            <a:pPr algn="r"/>
            <a:r>
              <a:rPr lang="vi-VN" altLang="ko-KR" sz="5400" dirty="0">
                <a:solidFill>
                  <a:schemeClr val="bg1"/>
                </a:solidFill>
                <a:latin typeface="Arial" panose="020B0604020202020204" pitchFamily="34" charset="0"/>
                <a:cs typeface="Arial" panose="020B0604020202020204" pitchFamily="34" charset="0"/>
              </a:rPr>
              <a:t>Nội dung</a:t>
            </a:r>
            <a:endParaRPr lang="ko-KR" altLang="en-US" sz="5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406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5FC7E9B-FEEA-4693-A1D7-C0CA911DFD05}"/>
              </a:ext>
            </a:extLst>
          </p:cNvPr>
          <p:cNvSpPr txBox="1"/>
          <p:nvPr/>
        </p:nvSpPr>
        <p:spPr>
          <a:xfrm>
            <a:off x="0" y="605877"/>
            <a:ext cx="12192000"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Arial" panose="020B0604020202020204" pitchFamily="34" charset="0"/>
                <a:ea typeface="Cambria" panose="02040503050406030204" pitchFamily="18" charset="0"/>
                <a:cs typeface="Arial" panose="020B0604020202020204" pitchFamily="34" charset="0"/>
              </a:rPr>
              <a:t>TỔNG QUAN</a:t>
            </a:r>
            <a:endParaRPr kumimoji="0" lang="en-US" sz="3000" b="0" i="0" u="none" strike="noStrike" kern="1200" cap="none" spc="0" normalizeH="0" baseline="0" noProof="0" dirty="0">
              <a:ln>
                <a:noFill/>
              </a:ln>
              <a:effectLst/>
              <a:uLnTx/>
              <a:uFillTx/>
              <a:latin typeface="Arial" panose="020B0604020202020204" pitchFamily="34" charset="0"/>
              <a:ea typeface="Cambria" panose="02040503050406030204" pitchFamily="18" charset="0"/>
              <a:cs typeface="Arial" panose="020B0604020202020204" pitchFamily="34" charset="0"/>
            </a:endParaRPr>
          </a:p>
        </p:txBody>
      </p:sp>
      <p:grpSp>
        <p:nvGrpSpPr>
          <p:cNvPr id="31" name="Group 30">
            <a:extLst>
              <a:ext uri="{FF2B5EF4-FFF2-40B4-BE49-F238E27FC236}">
                <a16:creationId xmlns:a16="http://schemas.microsoft.com/office/drawing/2014/main" id="{F94D04A5-B80B-4C9A-94A6-807FC1FFC3F8}"/>
              </a:ext>
            </a:extLst>
          </p:cNvPr>
          <p:cNvGrpSpPr/>
          <p:nvPr/>
        </p:nvGrpSpPr>
        <p:grpSpPr>
          <a:xfrm>
            <a:off x="3574350" y="1228745"/>
            <a:ext cx="5043300" cy="50800"/>
            <a:chOff x="3238695" y="2863312"/>
            <a:chExt cx="5043300" cy="50800"/>
          </a:xfrm>
        </p:grpSpPr>
        <p:cxnSp>
          <p:nvCxnSpPr>
            <p:cNvPr id="32" name="Straight Connector 31">
              <a:extLst>
                <a:ext uri="{FF2B5EF4-FFF2-40B4-BE49-F238E27FC236}">
                  <a16:creationId xmlns:a16="http://schemas.microsoft.com/office/drawing/2014/main" id="{9E129831-8F62-423F-BF17-AC465A53E4C8}"/>
                </a:ext>
              </a:extLst>
            </p:cNvPr>
            <p:cNvCxnSpPr>
              <a:cxnSpLocks/>
            </p:cNvCxnSpPr>
            <p:nvPr/>
          </p:nvCxnSpPr>
          <p:spPr>
            <a:xfrm>
              <a:off x="3238695" y="2863312"/>
              <a:ext cx="5043300" cy="88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953BCD-F1F3-43F7-96C4-878A357C2C2B}"/>
                </a:ext>
              </a:extLst>
            </p:cNvPr>
            <p:cNvCxnSpPr>
              <a:cxnSpLocks/>
            </p:cNvCxnSpPr>
            <p:nvPr/>
          </p:nvCxnSpPr>
          <p:spPr>
            <a:xfrm>
              <a:off x="3677803" y="2914112"/>
              <a:ext cx="41650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204686" y="1625892"/>
            <a:ext cx="9593015" cy="1384995"/>
          </a:xfrm>
          <a:prstGeom prst="rect">
            <a:avLst/>
          </a:prstGeom>
        </p:spPr>
        <p:txBody>
          <a:bodyPr wrap="square">
            <a:spAutoFit/>
          </a:bodyPr>
          <a:lstStyle/>
          <a:p>
            <a:pPr algn="just"/>
            <a:r>
              <a:rPr lang="vi-VN" sz="2800" dirty="0">
                <a:solidFill>
                  <a:srgbClr val="002060"/>
                </a:solidFill>
                <a:latin typeface="+mj-lt"/>
              </a:rPr>
              <a:t>Chat app ra đời với mục đích cung cấp một phương tiện giao tiếp thuận tiện, nhanh chóng và hiệu quả giữa người dùng thông qua internet</a:t>
            </a:r>
            <a:endParaRPr lang="en-US" sz="2800" dirty="0">
              <a:solidFill>
                <a:srgbClr val="002060"/>
              </a:solidFill>
              <a:latin typeface="+mj-lt"/>
            </a:endParaRPr>
          </a:p>
        </p:txBody>
      </p:sp>
    </p:spTree>
    <p:extLst>
      <p:ext uri="{BB962C8B-B14F-4D97-AF65-F5344CB8AC3E}">
        <p14:creationId xmlns:p14="http://schemas.microsoft.com/office/powerpoint/2010/main" val="62776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4522" y="801935"/>
            <a:ext cx="8836073" cy="461665"/>
          </a:xfrm>
          <a:prstGeom prst="rect">
            <a:avLst/>
          </a:prstGeom>
          <a:noFill/>
        </p:spPr>
        <p:txBody>
          <a:bodyPr wrap="none" rtlCol="0">
            <a:spAutoFit/>
          </a:bodyPr>
          <a:lstStyle/>
          <a:p>
            <a:pPr algn="ctr"/>
            <a:r>
              <a:rPr lang="en-US" sz="2400" b="1" dirty="0">
                <a:latin typeface="Arial" panose="020B0604020202020204" pitchFamily="34" charset="0"/>
                <a:ea typeface="Tahoma" panose="020B0604030504040204" pitchFamily="34" charset="0"/>
                <a:cs typeface="Arial" panose="020B0604020202020204" pitchFamily="34" charset="0"/>
              </a:rPr>
              <a:t>M</a:t>
            </a:r>
            <a:r>
              <a:rPr lang="vi-VN" sz="2400" b="1" dirty="0">
                <a:latin typeface="Arial" panose="020B0604020202020204" pitchFamily="34" charset="0"/>
                <a:ea typeface="Tahoma" panose="020B0604030504040204" pitchFamily="34" charset="0"/>
                <a:cs typeface="Arial" panose="020B0604020202020204" pitchFamily="34" charset="0"/>
              </a:rPr>
              <a:t>ột số chức năng cơ bản để người dùng có thể tương tác:</a:t>
            </a:r>
            <a:endParaRPr lang="en-US" sz="2400" b="1" dirty="0">
              <a:latin typeface="Arial" panose="020B0604020202020204" pitchFamily="34" charset="0"/>
              <a:ea typeface="Tahoma" panose="020B0604030504040204" pitchFamily="34" charset="0"/>
              <a:cs typeface="Arial" panose="020B0604020202020204" pitchFamily="34" charset="0"/>
            </a:endParaRPr>
          </a:p>
        </p:txBody>
      </p:sp>
      <p:sp>
        <p:nvSpPr>
          <p:cNvPr id="4" name="Rectangle 3"/>
          <p:cNvSpPr/>
          <p:nvPr/>
        </p:nvSpPr>
        <p:spPr>
          <a:xfrm>
            <a:off x="1451652" y="1561449"/>
            <a:ext cx="1380506"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a:t>
            </a:r>
          </a:p>
        </p:txBody>
      </p:sp>
      <p:sp>
        <p:nvSpPr>
          <p:cNvPr id="5" name="Rectangle 4"/>
          <p:cNvSpPr/>
          <p:nvPr/>
        </p:nvSpPr>
        <p:spPr>
          <a:xfrm>
            <a:off x="1369474" y="2064815"/>
            <a:ext cx="4621778" cy="2062103"/>
          </a:xfrm>
          <a:prstGeom prst="rect">
            <a:avLst/>
          </a:prstGeom>
        </p:spPr>
        <p:txBody>
          <a:bodyPr wrap="none">
            <a:spAutoFit/>
          </a:bodyPr>
          <a:lstStyle/>
          <a:p>
            <a:r>
              <a:rPr lang="vi-VN" sz="1600" dirty="0">
                <a:latin typeface="+mj-lt"/>
              </a:rPr>
              <a:t>- Giao diện Splash.</a:t>
            </a:r>
          </a:p>
          <a:p>
            <a:r>
              <a:rPr lang="vi-VN" sz="1600" dirty="0">
                <a:latin typeface="+mj-lt"/>
              </a:rPr>
              <a:t>- Giao diện đăng nhập.</a:t>
            </a:r>
          </a:p>
          <a:p>
            <a:r>
              <a:rPr lang="vi-VN" sz="1600" dirty="0">
                <a:latin typeface="+mj-lt"/>
              </a:rPr>
              <a:t>- Giao diện chính.</a:t>
            </a:r>
          </a:p>
          <a:p>
            <a:r>
              <a:rPr lang="vi-VN" sz="1600" dirty="0">
                <a:latin typeface="+mj-lt"/>
              </a:rPr>
              <a:t>- Giao diện thêm người dùng để nhắn tin.</a:t>
            </a:r>
          </a:p>
          <a:p>
            <a:r>
              <a:rPr lang="vi-VN" sz="1600" dirty="0">
                <a:latin typeface="+mj-lt"/>
              </a:rPr>
              <a:t>- Giao diện thông tin người dùng chính bản thân.</a:t>
            </a:r>
          </a:p>
          <a:p>
            <a:r>
              <a:rPr lang="vi-VN" sz="1600" dirty="0">
                <a:latin typeface="+mj-lt"/>
              </a:rPr>
              <a:t>- Giao diện thông tin người dùng khác.</a:t>
            </a:r>
          </a:p>
          <a:p>
            <a:r>
              <a:rPr lang="vi-VN" sz="1600" dirty="0">
                <a:latin typeface="+mj-lt"/>
              </a:rPr>
              <a:t>- Giao diện thông tin người dùng mini.</a:t>
            </a:r>
          </a:p>
          <a:p>
            <a:r>
              <a:rPr lang="vi-VN" sz="1600" dirty="0">
                <a:latin typeface="+mj-lt"/>
              </a:rPr>
              <a:t>- Giao diện nhắn tin.</a:t>
            </a:r>
            <a:endParaRPr lang="en-US" sz="1600" dirty="0">
              <a:latin typeface="+mj-lt"/>
            </a:endParaRPr>
          </a:p>
        </p:txBody>
      </p:sp>
      <p:sp>
        <p:nvSpPr>
          <p:cNvPr id="6" name="Rectangle 5"/>
          <p:cNvSpPr/>
          <p:nvPr/>
        </p:nvSpPr>
        <p:spPr>
          <a:xfrm>
            <a:off x="6218078" y="1561449"/>
            <a:ext cx="1534394"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a:t>
            </a:r>
          </a:p>
        </p:txBody>
      </p:sp>
      <p:sp>
        <p:nvSpPr>
          <p:cNvPr id="7" name="Rectangle 6"/>
          <p:cNvSpPr/>
          <p:nvPr/>
        </p:nvSpPr>
        <p:spPr>
          <a:xfrm>
            <a:off x="6129389" y="2064815"/>
            <a:ext cx="5667983" cy="4031873"/>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nhập</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xuất</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người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dùng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nhắn</a:t>
            </a:r>
            <a:r>
              <a:rPr lang="en-US" sz="1600" dirty="0">
                <a:latin typeface="Arial" panose="020B0604020202020204" pitchFamily="34" charset="0"/>
                <a:cs typeface="Arial" panose="020B0604020202020204" pitchFamily="34" charset="0"/>
              </a:rPr>
              <a:t> tin.</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chỉnh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sửa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thông</a:t>
            </a:r>
            <a:r>
              <a:rPr lang="en-US" sz="1600" dirty="0">
                <a:latin typeface="Arial" panose="020B0604020202020204" pitchFamily="34" charset="0"/>
                <a:cs typeface="Arial" panose="020B0604020202020204" pitchFamily="34" charset="0"/>
              </a:rPr>
              <a:t> tin.</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tìm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kiếm</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nhắn</a:t>
            </a:r>
            <a:r>
              <a:rPr lang="en-US" sz="1600" dirty="0">
                <a:latin typeface="Arial" panose="020B0604020202020204" pitchFamily="34" charset="0"/>
                <a:cs typeface="Arial" panose="020B0604020202020204" pitchFamily="34" charset="0"/>
              </a:rPr>
              <a:t> tin </a:t>
            </a:r>
            <a:r>
              <a:rPr lang="en-US" sz="1600" dirty="0" err="1">
                <a:latin typeface="Arial" panose="020B0604020202020204" pitchFamily="34" charset="0"/>
                <a:cs typeface="Arial" panose="020B0604020202020204" pitchFamily="34" charset="0"/>
              </a:rPr>
              <a:t>với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người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dùng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khác</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gửi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hình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ảnh</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chụp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hình</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gửi</a:t>
            </a:r>
            <a:r>
              <a:rPr lang="en-US" sz="1600" dirty="0">
                <a:latin typeface="Arial" panose="020B0604020202020204" pitchFamily="34" charset="0"/>
                <a:cs typeface="Arial" panose="020B0604020202020204" pitchFamily="34" charset="0"/>
              </a:rPr>
              <a:t> emoji.</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sao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chép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bản</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chỉnh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sửa</a:t>
            </a:r>
            <a:r>
              <a:rPr lang="en-US" sz="1600" dirty="0">
                <a:latin typeface="Arial" panose="020B0604020202020204" pitchFamily="34" charset="0"/>
                <a:cs typeface="Arial" panose="020B0604020202020204" pitchFamily="34" charset="0"/>
              </a:rPr>
              <a:t> tin </a:t>
            </a:r>
            <a:r>
              <a:rPr lang="en-US" sz="1600" dirty="0" err="1">
                <a:latin typeface="Arial" panose="020B0604020202020204" pitchFamily="34" charset="0"/>
                <a:cs typeface="Arial" panose="020B0604020202020204" pitchFamily="34" charset="0"/>
              </a:rPr>
              <a:t>nhắn</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xóa</a:t>
            </a:r>
            <a:r>
              <a:rPr lang="en-US" sz="1600" dirty="0">
                <a:latin typeface="Arial" panose="020B0604020202020204" pitchFamily="34" charset="0"/>
                <a:cs typeface="Arial" panose="020B0604020202020204" pitchFamily="34" charset="0"/>
              </a:rPr>
              <a:t> tin </a:t>
            </a:r>
            <a:r>
              <a:rPr lang="en-US" sz="1600" dirty="0" err="1">
                <a:latin typeface="Arial" panose="020B0604020202020204" pitchFamily="34" charset="0"/>
                <a:cs typeface="Arial" panose="020B0604020202020204" pitchFamily="34" charset="0"/>
              </a:rPr>
              <a:t>nhắn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hình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ảnh</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người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dùng</a:t>
            </a:r>
            <a:r>
              <a:rPr lang="en-US" sz="1600" dirty="0">
                <a:latin typeface="Arial" panose="020B0604020202020204" pitchFamily="34" charset="0"/>
                <a:cs typeface="Arial" panose="020B0604020202020204" pitchFamily="34" charset="0"/>
              </a:rPr>
              <a:t> (Online, Offline, </a:t>
            </a:r>
            <a:r>
              <a:rPr lang="en-US" sz="1600" dirty="0" err="1">
                <a:latin typeface="Arial" panose="020B0604020202020204" pitchFamily="34" charset="0"/>
                <a:cs typeface="Arial" panose="020B0604020202020204" pitchFamily="34" charset="0"/>
              </a:rPr>
              <a:t>đã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xem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chưa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xem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tn</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tải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hình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ảnh</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xem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thông</a:t>
            </a:r>
            <a:r>
              <a:rPr lang="en-US" sz="1600" dirty="0">
                <a:latin typeface="Arial" panose="020B0604020202020204" pitchFamily="34" charset="0"/>
                <a:cs typeface="Arial" panose="020B0604020202020204" pitchFamily="34" charset="0"/>
              </a:rPr>
              <a:t> tin </a:t>
            </a:r>
            <a:r>
              <a:rPr lang="en-US" sz="1600" dirty="0" err="1">
                <a:latin typeface="Arial" panose="020B0604020202020204" pitchFamily="34" charset="0"/>
                <a:cs typeface="Arial" panose="020B0604020202020204" pitchFamily="34" charset="0"/>
              </a:rPr>
              <a:t>người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dùng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khác</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6363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altLang="ko-KR" dirty="0" err="1">
                <a:solidFill>
                  <a:srgbClr val="002060"/>
                </a:solidFill>
                <a:latin typeface="Arial" panose="020B0604020202020204" pitchFamily="34" charset="0"/>
              </a:rPr>
              <a:t>Mục</a:t>
            </a:r>
            <a:r>
              <a:rPr lang="en-US" altLang="ko-KR" dirty="0">
                <a:solidFill>
                  <a:srgbClr val="002060"/>
                </a:solidFill>
                <a:latin typeface="Arial" panose="020B0604020202020204" pitchFamily="34" charset="0"/>
              </a:rPr>
              <a:t> </a:t>
            </a:r>
            <a:r>
              <a:rPr lang="en-US" altLang="ko-KR" dirty="0" err="1">
                <a:solidFill>
                  <a:srgbClr val="002060"/>
                </a:solidFill>
                <a:latin typeface="Arial" panose="020B0604020202020204" pitchFamily="34" charset="0"/>
              </a:rPr>
              <a:t>tiêu</a:t>
            </a:r>
            <a:r>
              <a:rPr lang="en-US" altLang="ko-KR" dirty="0">
                <a:solidFill>
                  <a:srgbClr val="002060"/>
                </a:solidFill>
                <a:latin typeface="Arial" panose="020B0604020202020204" pitchFamily="34" charset="0"/>
              </a:rPr>
              <a:t> </a:t>
            </a:r>
            <a:r>
              <a:rPr lang="en-US" altLang="ko-KR" dirty="0" err="1">
                <a:solidFill>
                  <a:srgbClr val="002060"/>
                </a:solidFill>
                <a:latin typeface="Arial" panose="020B0604020202020204" pitchFamily="34" charset="0"/>
              </a:rPr>
              <a:t>và</a:t>
            </a:r>
            <a:r>
              <a:rPr lang="en-US" altLang="ko-KR" dirty="0">
                <a:solidFill>
                  <a:srgbClr val="002060"/>
                </a:solidFill>
                <a:latin typeface="Arial" panose="020B0604020202020204" pitchFamily="34" charset="0"/>
              </a:rPr>
              <a:t> </a:t>
            </a:r>
            <a:r>
              <a:rPr lang="en-US" altLang="ko-KR" dirty="0" err="1">
                <a:solidFill>
                  <a:srgbClr val="002060"/>
                </a:solidFill>
                <a:latin typeface="Arial" panose="020B0604020202020204" pitchFamily="34" charset="0"/>
              </a:rPr>
              <a:t>phạm</a:t>
            </a:r>
            <a:r>
              <a:rPr lang="en-US" altLang="ko-KR" dirty="0">
                <a:solidFill>
                  <a:srgbClr val="002060"/>
                </a:solidFill>
                <a:latin typeface="Arial" panose="020B0604020202020204" pitchFamily="34" charset="0"/>
              </a:rPr>
              <a:t> vi </a:t>
            </a:r>
            <a:r>
              <a:rPr lang="en-US" altLang="ko-KR" dirty="0" err="1">
                <a:solidFill>
                  <a:srgbClr val="002060"/>
                </a:solidFill>
                <a:latin typeface="Arial" panose="020B0604020202020204" pitchFamily="34" charset="0"/>
              </a:rPr>
              <a:t>đề</a:t>
            </a:r>
            <a:r>
              <a:rPr lang="en-US" altLang="ko-KR" dirty="0">
                <a:solidFill>
                  <a:srgbClr val="002060"/>
                </a:solidFill>
                <a:latin typeface="Arial" panose="020B0604020202020204" pitchFamily="34" charset="0"/>
              </a:rPr>
              <a:t> </a:t>
            </a:r>
            <a:r>
              <a:rPr lang="en-US" altLang="ko-KR" dirty="0" err="1">
                <a:solidFill>
                  <a:srgbClr val="002060"/>
                </a:solidFill>
                <a:latin typeface="Arial" panose="020B0604020202020204" pitchFamily="34" charset="0"/>
              </a:rPr>
              <a:t>tài</a:t>
            </a:r>
            <a:endParaRPr lang="en-US" altLang="ko-KR" dirty="0">
              <a:solidFill>
                <a:srgbClr val="002060"/>
              </a:solidFill>
              <a:latin typeface="Arial" panose="020B0604020202020204" pitchFamily="34" charset="0"/>
            </a:endParaRPr>
          </a:p>
        </p:txBody>
      </p:sp>
      <p:sp>
        <p:nvSpPr>
          <p:cNvPr id="101" name="Freeform 18">
            <a:extLst>
              <a:ext uri="{FF2B5EF4-FFF2-40B4-BE49-F238E27FC236}">
                <a16:creationId xmlns:a16="http://schemas.microsoft.com/office/drawing/2014/main" id="{9DA84AD9-E210-4B05-9E22-C209E0598152}"/>
              </a:ext>
            </a:extLst>
          </p:cNvPr>
          <p:cNvSpPr/>
          <p:nvPr/>
        </p:nvSpPr>
        <p:spPr>
          <a:xfrm>
            <a:off x="10079068" y="4794713"/>
            <a:ext cx="519811" cy="41952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TextBox 2"/>
          <p:cNvSpPr txBox="1"/>
          <p:nvPr/>
        </p:nvSpPr>
        <p:spPr>
          <a:xfrm>
            <a:off x="1238585" y="1512563"/>
            <a:ext cx="1120820" cy="369332"/>
          </a:xfrm>
          <a:prstGeom prst="rect">
            <a:avLst/>
          </a:prstGeom>
          <a:noFill/>
        </p:spPr>
        <p:txBody>
          <a:bodyPr wrap="none" rtlCol="0">
            <a:spAutoFit/>
          </a:bodyPr>
          <a:lstStyle/>
          <a:p>
            <a:r>
              <a:rPr lang="en-US" b="1" dirty="0" err="1">
                <a:latin typeface="Arial" panose="020B0604020202020204" pitchFamily="34" charset="0"/>
                <a:cs typeface="Arial" panose="020B0604020202020204" pitchFamily="34" charset="0"/>
              </a:rPr>
              <a:t>Mục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tiêu</a:t>
            </a:r>
            <a:endParaRPr lang="en-US" b="1" dirty="0">
              <a:latin typeface="Arial" panose="020B0604020202020204" pitchFamily="34" charset="0"/>
              <a:cs typeface="Arial" panose="020B0604020202020204" pitchFamily="34" charset="0"/>
            </a:endParaRPr>
          </a:p>
        </p:txBody>
      </p:sp>
      <p:sp>
        <p:nvSpPr>
          <p:cNvPr id="4" name="TextBox 3"/>
          <p:cNvSpPr txBox="1"/>
          <p:nvPr/>
        </p:nvSpPr>
        <p:spPr>
          <a:xfrm>
            <a:off x="1238723" y="3136756"/>
            <a:ext cx="1330305" cy="369332"/>
          </a:xfrm>
          <a:prstGeom prst="rect">
            <a:avLst/>
          </a:prstGeom>
          <a:noFill/>
        </p:spPr>
        <p:txBody>
          <a:bodyPr wrap="square" rtlCol="0">
            <a:spAutoFit/>
          </a:bodyPr>
          <a:lstStyle/>
          <a:p>
            <a:r>
              <a:rPr lang="en-US" b="1" dirty="0" err="1">
                <a:latin typeface="Arial" panose="020B0604020202020204" pitchFamily="34" charset="0"/>
                <a:cs typeface="Arial" panose="020B0604020202020204" pitchFamily="34" charset="0"/>
              </a:rPr>
              <a:t>Phạm</a:t>
            </a:r>
            <a:r>
              <a:rPr lang="en-US" b="1" dirty="0">
                <a:latin typeface="Arial" panose="020B0604020202020204" pitchFamily="34" charset="0"/>
                <a:cs typeface="Arial" panose="020B0604020202020204" pitchFamily="34" charset="0"/>
              </a:rPr>
              <a:t> vi </a:t>
            </a:r>
          </a:p>
        </p:txBody>
      </p:sp>
      <p:sp>
        <p:nvSpPr>
          <p:cNvPr id="5" name="Rectangle 4"/>
          <p:cNvSpPr/>
          <p:nvPr/>
        </p:nvSpPr>
        <p:spPr>
          <a:xfrm>
            <a:off x="1238585" y="3736911"/>
            <a:ext cx="6096000" cy="1754326"/>
          </a:xfrm>
          <a:prstGeom prst="rect">
            <a:avLst/>
          </a:prstGeom>
        </p:spPr>
        <p:txBody>
          <a:bodyPr>
            <a:spAutoFit/>
          </a:bodyPr>
          <a:lstStyle/>
          <a:p>
            <a:r>
              <a:rPr lang="vi-VN" dirty="0">
                <a:solidFill>
                  <a:srgbClr val="081C36"/>
                </a:solidFill>
                <a:cs typeface="Times New Roman" panose="02020603050405020304" pitchFamily="18" charset="0"/>
              </a:rPr>
              <a:t>Tập trung vào xây dựng và phát triển ứng dụng chat di động cho một trong hai nền tảng di động phổ biến: Android hoặc iOS. Nghiên cứu này sẽ tập trung vào việc triển khai các tính năng cơ bản của ứng dụng, chẳng hạn như gửi và nhận tin nhắn, tạo nhóm chat và tìm kiếm bạn bè.</a:t>
            </a:r>
            <a:endParaRPr lang="en-US" dirty="0">
              <a:cs typeface="Times New Roman" panose="02020603050405020304" pitchFamily="18" charset="0"/>
            </a:endParaRPr>
          </a:p>
        </p:txBody>
      </p:sp>
      <p:sp>
        <p:nvSpPr>
          <p:cNvPr id="6" name="Rectangle 5"/>
          <p:cNvSpPr/>
          <p:nvPr/>
        </p:nvSpPr>
        <p:spPr>
          <a:xfrm>
            <a:off x="1238585" y="1982603"/>
            <a:ext cx="6096000" cy="923330"/>
          </a:xfrm>
          <a:prstGeom prst="rect">
            <a:avLst/>
          </a:prstGeom>
        </p:spPr>
        <p:txBody>
          <a:bodyPr>
            <a:spAutoFit/>
          </a:bodyPr>
          <a:lstStyle/>
          <a:p>
            <a:r>
              <a:rPr lang="en-US" dirty="0">
                <a:latin typeface="Arial" panose="020B0604020202020204" pitchFamily="34" charset="0"/>
                <a:cs typeface="Arial" panose="020B0604020202020204" pitchFamily="34" charset="0"/>
              </a:rPr>
              <a:t>Chat app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chóng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qua internet.</a:t>
            </a:r>
          </a:p>
        </p:txBody>
      </p:sp>
    </p:spTree>
    <p:extLst>
      <p:ext uri="{BB962C8B-B14F-4D97-AF65-F5344CB8AC3E}">
        <p14:creationId xmlns:p14="http://schemas.microsoft.com/office/powerpoint/2010/main" val="272049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vi-VN" dirty="0">
                <a:solidFill>
                  <a:schemeClr val="tx1"/>
                </a:solidFill>
                <a:latin typeface="+mn-lt"/>
              </a:rPr>
              <a:t>CƠ SỞ LÝ THUYẾT</a:t>
            </a:r>
          </a:p>
        </p:txBody>
      </p:sp>
      <p:sp>
        <p:nvSpPr>
          <p:cNvPr id="101" name="Freeform 18">
            <a:extLst>
              <a:ext uri="{FF2B5EF4-FFF2-40B4-BE49-F238E27FC236}">
                <a16:creationId xmlns:a16="http://schemas.microsoft.com/office/drawing/2014/main" id="{9DA84AD9-E210-4B05-9E22-C209E0598152}"/>
              </a:ext>
            </a:extLst>
          </p:cNvPr>
          <p:cNvSpPr/>
          <p:nvPr/>
        </p:nvSpPr>
        <p:spPr>
          <a:xfrm>
            <a:off x="10079068" y="4794713"/>
            <a:ext cx="519811" cy="41952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TextBox 2"/>
          <p:cNvSpPr txBox="1"/>
          <p:nvPr/>
        </p:nvSpPr>
        <p:spPr>
          <a:xfrm>
            <a:off x="1238585" y="1512563"/>
            <a:ext cx="1120820" cy="369332"/>
          </a:xfrm>
          <a:prstGeom prst="rect">
            <a:avLst/>
          </a:prstGeom>
          <a:noFill/>
        </p:spPr>
        <p:txBody>
          <a:bodyPr wrap="none" rtlCol="0">
            <a:spAutoFit/>
          </a:bodyPr>
          <a:lstStyle/>
          <a:p>
            <a:r>
              <a:rPr lang="en-US" b="1" dirty="0" err="1">
                <a:cs typeface="Arial" panose="020B0604020202020204" pitchFamily="34" charset="0"/>
              </a:rPr>
              <a:t>Mục</a:t>
            </a:r>
            <a:r>
              <a:rPr lang="en-US" b="1" dirty="0">
                <a:cs typeface="Arial" panose="020B0604020202020204" pitchFamily="34" charset="0"/>
              </a:rPr>
              <a:t> </a:t>
            </a:r>
            <a:r>
              <a:rPr lang="en-US" b="1" dirty="0" err="1">
                <a:cs typeface="Arial" panose="020B0604020202020204" pitchFamily="34" charset="0"/>
              </a:rPr>
              <a:t>tiêu</a:t>
            </a:r>
            <a:endParaRPr lang="en-US" b="1" dirty="0">
              <a:cs typeface="Arial" panose="020B0604020202020204" pitchFamily="34" charset="0"/>
            </a:endParaRPr>
          </a:p>
        </p:txBody>
      </p:sp>
      <p:sp>
        <p:nvSpPr>
          <p:cNvPr id="4" name="TextBox 3"/>
          <p:cNvSpPr txBox="1"/>
          <p:nvPr/>
        </p:nvSpPr>
        <p:spPr>
          <a:xfrm>
            <a:off x="1238723" y="3136756"/>
            <a:ext cx="1475447" cy="369332"/>
          </a:xfrm>
          <a:prstGeom prst="rect">
            <a:avLst/>
          </a:prstGeom>
          <a:noFill/>
        </p:spPr>
        <p:txBody>
          <a:bodyPr wrap="square" rtlCol="0">
            <a:spAutoFit/>
          </a:bodyPr>
          <a:lstStyle/>
          <a:p>
            <a:r>
              <a:rPr lang="en-US" b="1" dirty="0" err="1">
                <a:latin typeface="Arial" panose="020B0604020202020204" pitchFamily="34" charset="0"/>
                <a:cs typeface="Arial" panose="020B0604020202020204" pitchFamily="34" charset="0"/>
              </a:rPr>
              <a:t>Phạm</a:t>
            </a:r>
            <a:r>
              <a:rPr lang="en-US" b="1" dirty="0">
                <a:latin typeface="Arial" panose="020B0604020202020204" pitchFamily="34" charset="0"/>
                <a:cs typeface="Arial" panose="020B0604020202020204" pitchFamily="34" charset="0"/>
              </a:rPr>
              <a:t> vi </a:t>
            </a:r>
          </a:p>
        </p:txBody>
      </p:sp>
      <p:sp>
        <p:nvSpPr>
          <p:cNvPr id="5" name="Rectangle 4"/>
          <p:cNvSpPr/>
          <p:nvPr/>
        </p:nvSpPr>
        <p:spPr>
          <a:xfrm>
            <a:off x="1238585" y="3736911"/>
            <a:ext cx="6096000" cy="1754326"/>
          </a:xfrm>
          <a:prstGeom prst="rect">
            <a:avLst/>
          </a:prstGeom>
        </p:spPr>
        <p:txBody>
          <a:bodyPr>
            <a:spAutoFit/>
          </a:bodyPr>
          <a:lstStyle/>
          <a:p>
            <a:pPr algn="just"/>
            <a:r>
              <a:rPr lang="vi-VN" dirty="0">
                <a:cs typeface="Times New Roman" panose="02020603050405020304" pitchFamily="18" charset="0"/>
              </a:rPr>
              <a:t>Tập trung vào xây dựng và phát triển ứng dụng chat di động cho một trong hai nền tảng di động phổ biến: Android hoặc iOS. Nghiên cứu này sẽ tập trung vào việc triển khai các tính năng cơ bản của ứng dụng, chẳng hạn như gửi và nhận tin nhắn, tạo nhóm chat và tìm kiếm bạn bè.</a:t>
            </a:r>
            <a:endParaRPr lang="en-US" dirty="0">
              <a:cs typeface="Times New Roman" panose="02020603050405020304" pitchFamily="18" charset="0"/>
            </a:endParaRPr>
          </a:p>
        </p:txBody>
      </p:sp>
      <p:sp>
        <p:nvSpPr>
          <p:cNvPr id="6" name="Rectangle 5"/>
          <p:cNvSpPr/>
          <p:nvPr/>
        </p:nvSpPr>
        <p:spPr>
          <a:xfrm>
            <a:off x="1238585" y="1982603"/>
            <a:ext cx="6096000" cy="923330"/>
          </a:xfrm>
          <a:prstGeom prst="rect">
            <a:avLst/>
          </a:prstGeom>
        </p:spPr>
        <p:txBody>
          <a:bodyPr>
            <a:spAutoFit/>
          </a:bodyPr>
          <a:lstStyle/>
          <a:p>
            <a:pPr algn="just"/>
            <a:r>
              <a:rPr lang="en-US" dirty="0">
                <a:latin typeface="Arial" panose="020B0604020202020204" pitchFamily="34" charset="0"/>
                <a:cs typeface="Arial" panose="020B0604020202020204" pitchFamily="34" charset="0"/>
              </a:rPr>
              <a:t>Chat app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chóng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qua internet.</a:t>
            </a:r>
          </a:p>
        </p:txBody>
      </p:sp>
    </p:spTree>
    <p:extLst>
      <p:ext uri="{BB962C8B-B14F-4D97-AF65-F5344CB8AC3E}">
        <p14:creationId xmlns:p14="http://schemas.microsoft.com/office/powerpoint/2010/main" val="237657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95EDA5-062F-4B22-87D2-BADB8B007B29}"/>
              </a:ext>
            </a:extLst>
          </p:cNvPr>
          <p:cNvSpPr>
            <a:spLocks noGrp="1"/>
          </p:cNvSpPr>
          <p:nvPr>
            <p:ph type="body" sz="quarter" idx="10"/>
          </p:nvPr>
        </p:nvSpPr>
        <p:spPr/>
        <p:txBody>
          <a:bodyPr>
            <a:normAutofit fontScale="92500" lnSpcReduction="20000"/>
          </a:bodyPr>
          <a:lstStyle/>
          <a:p>
            <a:r>
              <a:rPr lang="vi-VN" dirty="0">
                <a:solidFill>
                  <a:schemeClr val="tx1"/>
                </a:solidFill>
                <a:latin typeface="+mn-lt"/>
              </a:rPr>
              <a:t>CƠ SỞ LÝ THUYẾT</a:t>
            </a:r>
          </a:p>
        </p:txBody>
      </p:sp>
      <p:sp>
        <p:nvSpPr>
          <p:cNvPr id="2" name="Rectangle 1"/>
          <p:cNvSpPr/>
          <p:nvPr/>
        </p:nvSpPr>
        <p:spPr>
          <a:xfrm>
            <a:off x="749219" y="1240436"/>
            <a:ext cx="1199367" cy="369332"/>
          </a:xfrm>
          <a:prstGeom prst="rect">
            <a:avLst/>
          </a:prstGeom>
        </p:spPr>
        <p:txBody>
          <a:bodyPr wrap="none">
            <a:spAutoFit/>
          </a:bodyPr>
          <a:lstStyle/>
          <a:p>
            <a:pPr algn="just"/>
            <a:r>
              <a:rPr lang="en-US" altLang="ko-KR" b="1" dirty="0" err="1">
                <a:solidFill>
                  <a:srgbClr val="002060"/>
                </a:solidFill>
                <a:latin typeface="Arial" panose="020B0604020202020204" pitchFamily="34" charset="0"/>
                <a:cs typeface="Arial" panose="020B0604020202020204" pitchFamily="34" charset="0"/>
              </a:rPr>
              <a:t>Lý</a:t>
            </a:r>
            <a:r>
              <a:rPr lang="en-US" altLang="ko-KR" b="1" dirty="0">
                <a:solidFill>
                  <a:srgbClr val="002060"/>
                </a:solidFill>
                <a:latin typeface="Arial" panose="020B0604020202020204" pitchFamily="34" charset="0"/>
                <a:cs typeface="Arial" panose="020B0604020202020204" pitchFamily="34" charset="0"/>
              </a:rPr>
              <a:t> </a:t>
            </a:r>
            <a:r>
              <a:rPr lang="en-US" altLang="ko-KR" b="1" dirty="0" err="1">
                <a:solidFill>
                  <a:srgbClr val="002060"/>
                </a:solidFill>
                <a:latin typeface="Arial" panose="020B0604020202020204" pitchFamily="34" charset="0"/>
                <a:cs typeface="Arial" panose="020B0604020202020204" pitchFamily="34" charset="0"/>
              </a:rPr>
              <a:t>thuyết</a:t>
            </a:r>
            <a:endParaRPr lang="vi-VN" altLang="ko-KR"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749219" y="1725485"/>
            <a:ext cx="8813070" cy="3139321"/>
          </a:xfrm>
          <a:prstGeom prst="rect">
            <a:avLst/>
          </a:prstGeom>
          <a:noFill/>
        </p:spPr>
        <p:txBody>
          <a:bodyPr wrap="square" rtlCol="0">
            <a:spAutoFit/>
          </a:bodyPr>
          <a:lstStyle/>
          <a:p>
            <a:pPr marL="342900" indent="-342900" algn="just">
              <a:buFont typeface="+mj-lt"/>
              <a:buAutoNum type="arabicPeriod"/>
            </a:pPr>
            <a:r>
              <a:rPr lang="vi-VN" dirty="0"/>
              <a:t>Flutter là một framework mã nguồn mở được phát triển bởi Google, dùng để xây dựng các ứng dụng di động (mobile), máy tính bảng (tablet), và các ứng dụng máy tính nền (desktop). Flutter cho phép bạn phát triển một lần và triển khai trên nhiều nền tảng khác nhau mà không cần phải viết lại mã nguồn.</a:t>
            </a:r>
            <a:endParaRPr lang="en-US" dirty="0"/>
          </a:p>
          <a:p>
            <a:pPr marL="342900" indent="-342900" algn="just">
              <a:buFont typeface="+mj-lt"/>
              <a:buAutoNum type="arabicPeriod"/>
            </a:pPr>
            <a:endParaRPr lang="en-US" dirty="0"/>
          </a:p>
          <a:p>
            <a:pPr marL="342900" indent="-342900" algn="just">
              <a:buFont typeface="+mj-lt"/>
              <a:buAutoNum type="arabicPeriod"/>
            </a:pPr>
            <a:r>
              <a:rPr lang="vi-VN" dirty="0"/>
              <a:t>Dart là một ngôn ngữ lập trình hiện đại, mã nguồn mở, do Google phát triển. Nó được sử dụng chủ yếu để phát triển các ứng dụng di động, ứng dụng web và cả ứng dụng máy tính nền (desktop). Dart được tạo ra nhằm cung cấp một ngôn ngữ linh hoạt, dễ đọc, dễ viết và hiệu suất cao cho việc xây dựng ứng dụng đa nền tảng.</a:t>
            </a:r>
            <a:endParaRPr lang="en-US" dirty="0"/>
          </a:p>
          <a:p>
            <a:pPr algn="just"/>
            <a:endParaRPr lang="en-US" dirty="0"/>
          </a:p>
        </p:txBody>
      </p:sp>
    </p:spTree>
    <p:extLst>
      <p:ext uri="{BB962C8B-B14F-4D97-AF65-F5344CB8AC3E}">
        <p14:creationId xmlns:p14="http://schemas.microsoft.com/office/powerpoint/2010/main" val="420000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95EDA5-062F-4B22-87D2-BADB8B007B29}"/>
              </a:ext>
            </a:extLst>
          </p:cNvPr>
          <p:cNvSpPr>
            <a:spLocks noGrp="1"/>
          </p:cNvSpPr>
          <p:nvPr>
            <p:ph type="body" sz="quarter" idx="10"/>
          </p:nvPr>
        </p:nvSpPr>
        <p:spPr/>
        <p:txBody>
          <a:bodyPr>
            <a:normAutofit fontScale="92500" lnSpcReduction="20000"/>
          </a:bodyPr>
          <a:lstStyle/>
          <a:p>
            <a:r>
              <a:rPr lang="vi-VN" dirty="0">
                <a:solidFill>
                  <a:schemeClr val="tx1"/>
                </a:solidFill>
                <a:latin typeface="+mn-lt"/>
              </a:rPr>
              <a:t>CƠ SỞ LÝ THUYẾT</a:t>
            </a:r>
          </a:p>
        </p:txBody>
      </p:sp>
      <p:sp>
        <p:nvSpPr>
          <p:cNvPr id="2" name="Rectangle 1"/>
          <p:cNvSpPr/>
          <p:nvPr/>
        </p:nvSpPr>
        <p:spPr>
          <a:xfrm>
            <a:off x="749219" y="1240436"/>
            <a:ext cx="1199367" cy="369332"/>
          </a:xfrm>
          <a:prstGeom prst="rect">
            <a:avLst/>
          </a:prstGeom>
        </p:spPr>
        <p:txBody>
          <a:bodyPr wrap="none">
            <a:spAutoFit/>
          </a:bodyPr>
          <a:lstStyle/>
          <a:p>
            <a:pPr algn="just"/>
            <a:r>
              <a:rPr lang="en-US" altLang="ko-KR" b="1" dirty="0" err="1">
                <a:solidFill>
                  <a:srgbClr val="002060"/>
                </a:solidFill>
                <a:latin typeface="Arial" panose="020B0604020202020204" pitchFamily="34" charset="0"/>
                <a:cs typeface="Arial" panose="020B0604020202020204" pitchFamily="34" charset="0"/>
              </a:rPr>
              <a:t>Lý</a:t>
            </a:r>
            <a:r>
              <a:rPr lang="en-US" altLang="ko-KR" b="1" dirty="0">
                <a:solidFill>
                  <a:srgbClr val="002060"/>
                </a:solidFill>
                <a:latin typeface="Arial" panose="020B0604020202020204" pitchFamily="34" charset="0"/>
                <a:cs typeface="Arial" panose="020B0604020202020204" pitchFamily="34" charset="0"/>
              </a:rPr>
              <a:t> </a:t>
            </a:r>
            <a:r>
              <a:rPr lang="en-US" altLang="ko-KR" b="1" dirty="0" err="1">
                <a:solidFill>
                  <a:srgbClr val="002060"/>
                </a:solidFill>
                <a:latin typeface="Arial" panose="020B0604020202020204" pitchFamily="34" charset="0"/>
                <a:cs typeface="Arial" panose="020B0604020202020204" pitchFamily="34" charset="0"/>
              </a:rPr>
              <a:t>thuyết</a:t>
            </a:r>
            <a:endParaRPr lang="vi-VN" altLang="ko-KR"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749219" y="1725485"/>
            <a:ext cx="8813070" cy="3139321"/>
          </a:xfrm>
          <a:prstGeom prst="rect">
            <a:avLst/>
          </a:prstGeom>
          <a:noFill/>
        </p:spPr>
        <p:txBody>
          <a:bodyPr wrap="square" rtlCol="0">
            <a:spAutoFit/>
          </a:bodyPr>
          <a:lstStyle/>
          <a:p>
            <a:pPr marL="342900" indent="-342900" algn="just">
              <a:buFont typeface="+mj-lt"/>
              <a:buAutoNum type="arabicPeriod" startAt="3"/>
            </a:pPr>
            <a:r>
              <a:rPr lang="vi-VN" dirty="0">
                <a:latin typeface="Arial" panose="020B0604020202020204" pitchFamily="34" charset="0"/>
                <a:cs typeface="Arial" panose="020B0604020202020204" pitchFamily="34" charset="0"/>
              </a:rPr>
              <a:t>SQLite là một hệ thống quản lý cơ sở dữ liệu quan hệ nhỏ, nhúng và không cần máy chủ. Nó được tích hợp sẵn trong Flutter và là một trong những cách phổ biến để lưu trữ và quản lý dữ liệu cục bộ trong ứng dụng di động của bạn. Trong Flutter, bạn có thể sử dụng plugin "sqflite" để tương tác với cơ sở dữ liệu SQLite.</a:t>
            </a:r>
            <a:endParaRPr lang="en-US" dirty="0">
              <a:latin typeface="Arial" panose="020B0604020202020204" pitchFamily="34" charset="0"/>
              <a:cs typeface="Arial" panose="020B0604020202020204" pitchFamily="34" charset="0"/>
            </a:endParaRPr>
          </a:p>
          <a:p>
            <a:pPr marL="342900" indent="-342900" algn="just">
              <a:buFont typeface="+mj-lt"/>
              <a:buAutoNum type="arabicPeriod" startAt="3"/>
            </a:pPr>
            <a:endParaRPr lang="en-US" dirty="0">
              <a:latin typeface="Arial" panose="020B0604020202020204" pitchFamily="34" charset="0"/>
              <a:cs typeface="Arial" panose="020B0604020202020204" pitchFamily="34" charset="0"/>
            </a:endParaRPr>
          </a:p>
          <a:p>
            <a:pPr marL="342900" indent="-342900" algn="just">
              <a:buFont typeface="+mj-lt"/>
              <a:buAutoNum type="arabicPeriod" startAt="3"/>
            </a:pPr>
            <a:r>
              <a:rPr lang="en-US" dirty="0" err="1">
                <a:latin typeface="Arial" panose="020B0604020202020204" pitchFamily="34" charset="0"/>
                <a:cs typeface="Arial" panose="020B0604020202020204" pitchFamily="34" charset="0"/>
              </a:rPr>
              <a:t>BLoC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logic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logic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Flutter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bớt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853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95EDA5-062F-4B22-87D2-BADB8B007B29}"/>
              </a:ext>
            </a:extLst>
          </p:cNvPr>
          <p:cNvSpPr>
            <a:spLocks noGrp="1"/>
          </p:cNvSpPr>
          <p:nvPr>
            <p:ph type="body" sz="quarter" idx="10"/>
          </p:nvPr>
        </p:nvSpPr>
        <p:spPr/>
        <p:txBody>
          <a:bodyPr>
            <a:normAutofit fontScale="92500" lnSpcReduction="20000"/>
          </a:bodyPr>
          <a:lstStyle/>
          <a:p>
            <a:r>
              <a:rPr lang="vi-VN" dirty="0">
                <a:solidFill>
                  <a:schemeClr val="tx1"/>
                </a:solidFill>
                <a:latin typeface="+mn-lt"/>
              </a:rPr>
              <a:t>CƠ SỞ LÝ THUYẾT</a:t>
            </a:r>
          </a:p>
        </p:txBody>
      </p:sp>
      <p:sp>
        <p:nvSpPr>
          <p:cNvPr id="2" name="Rectangle 1"/>
          <p:cNvSpPr/>
          <p:nvPr/>
        </p:nvSpPr>
        <p:spPr>
          <a:xfrm>
            <a:off x="794906" y="1240436"/>
            <a:ext cx="1107996" cy="369332"/>
          </a:xfrm>
          <a:prstGeom prst="rect">
            <a:avLst/>
          </a:prstGeom>
        </p:spPr>
        <p:txBody>
          <a:bodyPr wrap="none">
            <a:spAutoFit/>
          </a:bodyPr>
          <a:lstStyle/>
          <a:p>
            <a:pPr algn="just"/>
            <a:r>
              <a:rPr lang="en-US" altLang="ko-KR" b="1" dirty="0" err="1">
                <a:solidFill>
                  <a:srgbClr val="002060"/>
                </a:solidFill>
                <a:latin typeface="Arial" panose="020B0604020202020204" pitchFamily="34" charset="0"/>
                <a:cs typeface="Arial" panose="020B0604020202020204" pitchFamily="34" charset="0"/>
              </a:rPr>
              <a:t>Kỹ</a:t>
            </a:r>
            <a:r>
              <a:rPr lang="en-US" altLang="ko-KR" b="1" dirty="0">
                <a:solidFill>
                  <a:srgbClr val="002060"/>
                </a:solidFill>
                <a:latin typeface="Arial" panose="020B0604020202020204" pitchFamily="34" charset="0"/>
                <a:cs typeface="Arial" panose="020B0604020202020204" pitchFamily="34" charset="0"/>
              </a:rPr>
              <a:t> </a:t>
            </a:r>
            <a:r>
              <a:rPr lang="en-US" altLang="ko-KR" b="1" dirty="0" err="1">
                <a:solidFill>
                  <a:srgbClr val="002060"/>
                </a:solidFill>
                <a:latin typeface="Arial" panose="020B0604020202020204" pitchFamily="34" charset="0"/>
                <a:cs typeface="Arial" panose="020B0604020202020204" pitchFamily="34" charset="0"/>
              </a:rPr>
              <a:t>thuật</a:t>
            </a:r>
            <a:endParaRPr lang="vi-VN" altLang="ko-KR"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749219" y="1725485"/>
            <a:ext cx="8813070" cy="3416320"/>
          </a:xfrm>
          <a:prstGeom prst="rect">
            <a:avLst/>
          </a:prstGeom>
          <a:noFill/>
        </p:spPr>
        <p:txBody>
          <a:bodyPr wrap="square" rtlCol="0">
            <a:spAutoFit/>
          </a:bodyPr>
          <a:lstStyle/>
          <a:p>
            <a:pPr algn="just"/>
            <a:r>
              <a:rPr lang="vi-VN" dirty="0">
                <a:latin typeface="Arial" panose="020B0604020202020204" pitchFamily="34" charset="0"/>
                <a:cs typeface="Arial" panose="020B0604020202020204" pitchFamily="34" charset="0"/>
              </a:rPr>
              <a:t>Sử dụng Android Studio để code, ngôn ngữ Dart. </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vi-VN" dirty="0">
                <a:latin typeface="Arial" panose="020B0604020202020204" pitchFamily="34" charset="0"/>
                <a:cs typeface="Arial" panose="020B0604020202020204" pitchFamily="34" charset="0"/>
              </a:rPr>
              <a:t>Công cụ hổ trợ là Google, Flaticon. </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vi-VN" dirty="0">
                <a:latin typeface="Arial" panose="020B0604020202020204" pitchFamily="34" charset="0"/>
                <a:cs typeface="Arial" panose="020B0604020202020204" pitchFamily="34" charset="0"/>
              </a:rPr>
              <a:t>Sử dụng các dependencies sau: cupertino_icons, tích hợp Firebase  firebase_core, xử lý xác thực trên Firebase firebase_auth, xử lý đăng nhập bằng tài khoản Google google_sign_in, truy cập vào dữ liệu đám mây trên Firebase  cloud_firestore,hiển thị hình ảnh mạng cached_network_image, dùng để lấy hình ảnh image_picker, để truy cập bộ lưu trữ firebase (để tải tệp lên) firebase_storage, hiển thị emoji  emoji_picker_flutter, để truy cập tin nhắn firebase (thông báo đẩy) firebase_messaging, gọi restapis http, tạo kênh thông báo flutter_notification_channel, dùng để lưu trữ hình ảnh vào thư viện gallery_saver.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46030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1169</Words>
  <Application>Microsoft Office PowerPoint</Application>
  <PresentationFormat>Widescreen</PresentationFormat>
  <Paragraphs>109</Paragraphs>
  <Slides>14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Garamond</vt:lpstr>
      <vt:lpstr>Trebuchet MS</vt:lpstr>
      <vt:lpstr>Wingdings</vt:lpstr>
      <vt:lpstr>Wingdings 3</vt:lpstr>
      <vt:lpstr>Organic</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ƯU ĐIỂM</vt:lpstr>
      <vt:lpstr>NHƯỢC ĐIỂM</vt:lpstr>
      <vt:lpstr>PHƯƠNG HƯỚNG PHÁT TRIỂN CỦA ĐỀ TÀI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shinichi kudo</dc:creator>
  <cp:lastModifiedBy>Kevin Gameplay</cp:lastModifiedBy>
  <cp:revision>71</cp:revision>
  <dcterms:created xsi:type="dcterms:W3CDTF">2023-05-24T13:59:09Z</dcterms:created>
  <dcterms:modified xsi:type="dcterms:W3CDTF">2023-08-08T02:13:56Z</dcterms:modified>
</cp:coreProperties>
</file>