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82" r:id="rId6"/>
    <p:sldId id="283" r:id="rId7"/>
    <p:sldId id="284" r:id="rId8"/>
    <p:sldId id="285" r:id="rId9"/>
    <p:sldId id="279" r:id="rId10"/>
    <p:sldId id="280" r:id="rId11"/>
    <p:sldId id="281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0242E-4D9B-477A-B634-762E4C559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42B1F5-5109-3454-02FE-571516ACC5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3172AD-6FC5-9E31-D2F2-B00887D8F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31784-FC70-BC05-5E8B-72FC3FD90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93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DAE60-9F73-B5DC-DECB-C258EF2CD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355AE-66B6-CB77-751A-9E905245C0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58EF01-9E63-736C-3292-3A3B331AC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79B31-7E8F-3717-00D4-B23DCE0C3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79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6F032-6D2F-73FA-A0D2-BA61C0F9B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2EF90B-8DD6-85AD-A43E-D8DE643DD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4EAE53-F7D7-520F-96F9-9DA159334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E2CA8-3B12-4A54-7C2A-C7D39D081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965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CB8F6-DA6D-D5EF-EEDB-2EE15680B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5C98D1-FA2A-A1D9-F54E-8E6B6FBEEA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75EFF6-1EB9-4B91-5AA6-742C96C9B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031FA-2AFA-8C83-B917-C6A9660CB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08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7FA28-1C33-61B9-92D8-7DA8A3774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22124D-ABA1-71E6-4630-53580618A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81F276-113A-31AB-13C4-944EF766F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C425E-8B36-980E-A767-DDAE5DA4E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506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DF0FA-3CFA-61B1-B44C-531E26CE8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D62D13-0637-E598-1B70-D908F8E76B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AF5AF6-DB11-6A09-6329-B46DD9BAE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68DC-48A2-7ED3-17F2-5806E9449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29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1768C-A85E-F842-C47F-6860344E1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9C39E1-E20C-B514-A599-F902C911F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9FCFD3-A247-ECEB-3C4C-EACD33BB5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5DACB-86C4-7B0E-7A4F-B273BC565F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95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PROJECT PLAN PROJECT 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/>
              <a:t>Christopher Burgos</a:t>
            </a:r>
          </a:p>
          <a:p>
            <a:pPr algn="l"/>
            <a:r>
              <a:rPr lang="en-US" sz="2300" dirty="0" err="1"/>
              <a:t>Joomer</a:t>
            </a:r>
            <a:r>
              <a:rPr lang="en-US" sz="2300" dirty="0"/>
              <a:t> J</a:t>
            </a:r>
            <a:r>
              <a:rPr lang="en-US" dirty="0"/>
              <a:t>ake Caballero</a:t>
            </a:r>
          </a:p>
          <a:p>
            <a:pPr algn="l"/>
            <a:r>
              <a:rPr lang="en-US" sz="2300" dirty="0"/>
              <a:t>Leopoldo </a:t>
            </a:r>
            <a:r>
              <a:rPr lang="en-US" sz="2300" dirty="0" err="1"/>
              <a:t>Dumadangon</a:t>
            </a:r>
            <a:endParaRPr lang="en-US" sz="2300" dirty="0"/>
          </a:p>
          <a:p>
            <a:pPr algn="l"/>
            <a:r>
              <a:rPr lang="en-US" sz="2300"/>
              <a:t>Cristian Villanueva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5F3131-E26D-7809-50B0-B325D6BB9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11B2F5B-54FD-ACD0-4080-81811B93C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326A5B0-5E65-B252-BD53-6EF19C91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DBAC6D-6724-E120-664C-AF0C8D7AA9BE}"/>
              </a:ext>
            </a:extLst>
          </p:cNvPr>
          <p:cNvSpPr txBox="1"/>
          <p:nvPr/>
        </p:nvSpPr>
        <p:spPr>
          <a:xfrm>
            <a:off x="6419215" y="3287656"/>
            <a:ext cx="5449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DD1462-C647-F1EE-F204-BEB81A84B0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CFBB1-2A60-1E14-69AE-A14332B45842}"/>
              </a:ext>
            </a:extLst>
          </p:cNvPr>
          <p:cNvSpPr txBox="1"/>
          <p:nvPr/>
        </p:nvSpPr>
        <p:spPr>
          <a:xfrm>
            <a:off x="313055" y="853710"/>
            <a:ext cx="10488233" cy="5583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indent="-6350">
              <a:lnSpc>
                <a:spcPct val="107000"/>
              </a:lnSpc>
              <a:spcAft>
                <a:spcPts val="1295"/>
              </a:spcAft>
              <a:buNone/>
            </a:pPr>
            <a:r>
              <a:rPr lang="en-PH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R1. User Roles and Access Control </a:t>
            </a:r>
            <a:endParaRPr lang="en-PH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R1.1. The system shall support three primary roles: Lecturer, Student, and Administrator. </a:t>
            </a: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R1.2. Only registered lecturers shall be able to record attendance. </a:t>
            </a: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R1.3. Only registered devices shall be authorized for attendance recording. </a:t>
            </a: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R1.4. Administrators shall have full control over system data (CRUD operations on students, lecturers, devices, and courses). </a:t>
            </a:r>
          </a:p>
          <a:p>
            <a:pPr marL="6350" marR="0" indent="-6350">
              <a:lnSpc>
                <a:spcPct val="107000"/>
              </a:lnSpc>
              <a:spcAft>
                <a:spcPts val="1295"/>
              </a:spcAft>
              <a:buNone/>
            </a:pPr>
            <a:r>
              <a:rPr lang="en-PH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R2. Attendance Recording and Data Persistence </a:t>
            </a:r>
            <a:endParaRPr lang="en-PH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R2.1. The system shall allow lecturers to record student attendance using a registered mobile device, tablet, or computer. </a:t>
            </a: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R2.2. Attendance data shall be stored on a cloud-based MySQL database. </a:t>
            </a: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R2.3. Attendance shall be linked to a course, identifying the student, lecturer, date, and time. </a:t>
            </a: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R2.4. Attendance shall be retrievable in real-time. </a:t>
            </a:r>
          </a:p>
          <a:p>
            <a:pPr marL="229235" marR="0" indent="0">
              <a:lnSpc>
                <a:spcPct val="107000"/>
              </a:lnSpc>
              <a:spcAft>
                <a:spcPts val="1355"/>
              </a:spcAft>
              <a:buNone/>
            </a:pPr>
            <a:r>
              <a:rPr lang="en-P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2CFB25-8BCD-8A53-1461-C148C40EE171}"/>
              </a:ext>
            </a:extLst>
          </p:cNvPr>
          <p:cNvSpPr txBox="1"/>
          <p:nvPr/>
        </p:nvSpPr>
        <p:spPr>
          <a:xfrm>
            <a:off x="313054" y="373622"/>
            <a:ext cx="7479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Project X: Automated Attendance System Requirements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8352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0F9B88-67EA-2F65-0124-BB333407A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C16A029-6C6A-AB71-81FE-16F1465AF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8F57D5B-988F-4A0D-A65B-42C23E028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107ED2-EC41-D6BB-9B47-CEEDB1EF617F}"/>
              </a:ext>
            </a:extLst>
          </p:cNvPr>
          <p:cNvSpPr txBox="1"/>
          <p:nvPr/>
        </p:nvSpPr>
        <p:spPr>
          <a:xfrm>
            <a:off x="6419215" y="3287656"/>
            <a:ext cx="5449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F0CEA9-DFD1-E91C-F005-588DF118C5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353FE8-3DF9-D977-E269-5C45EE68C354}"/>
              </a:ext>
            </a:extLst>
          </p:cNvPr>
          <p:cNvSpPr txBox="1"/>
          <p:nvPr/>
        </p:nvSpPr>
        <p:spPr>
          <a:xfrm>
            <a:off x="313055" y="742954"/>
            <a:ext cx="10488233" cy="641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9235" marR="0" indent="0">
              <a:lnSpc>
                <a:spcPct val="107000"/>
              </a:lnSpc>
              <a:spcAft>
                <a:spcPts val="1355"/>
              </a:spcAft>
              <a:buNone/>
            </a:pPr>
            <a:r>
              <a:rPr lang="en-P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6350" marR="0" indent="-6350">
              <a:lnSpc>
                <a:spcPct val="107000"/>
              </a:lnSpc>
              <a:spcAft>
                <a:spcPts val="1295"/>
              </a:spcAft>
              <a:buNone/>
            </a:pPr>
            <a:r>
              <a:rPr lang="en-PH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R3. Device Registration and Tracking </a:t>
            </a:r>
            <a:endParaRPr lang="en-PH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R3.1. A lecturer shall be able to register multiple devices. </a:t>
            </a: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R3.2. The system shall track the location of registered devices in case a lecturer needs assistance. </a:t>
            </a: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R3.3. Only registered devices shall be able to access the attendance system. </a:t>
            </a:r>
          </a:p>
          <a:p>
            <a:pPr marL="6350" marR="0" indent="-6350">
              <a:lnSpc>
                <a:spcPct val="107000"/>
              </a:lnSpc>
              <a:spcAft>
                <a:spcPts val="1295"/>
              </a:spcAft>
              <a:buNone/>
            </a:pPr>
            <a:r>
              <a:rPr lang="en-PH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R4. Student Enrollment and Management </a:t>
            </a:r>
            <a:endParaRPr lang="en-PH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</a:pPr>
            <a:r>
              <a:rPr lang="en-P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R4.1. Students shall be able to enroll in courses through the system. </a:t>
            </a: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R4</a:t>
            </a:r>
            <a:r>
              <a:rPr lang="en-P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.2. The system shall store and manage student details, including: </a:t>
            </a:r>
          </a:p>
          <a:p>
            <a:pPr marL="692785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R4.2.1. Name </a:t>
            </a:r>
          </a:p>
          <a:p>
            <a:pPr marL="692785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R4.2.2. University ID </a:t>
            </a:r>
          </a:p>
          <a:p>
            <a:pPr marL="692785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R4.2.3. Profile Picture (captured via the system) </a:t>
            </a: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</a:pPr>
            <a:r>
              <a:rPr lang="en-P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R4.3. The system shall allow adding, updating, and deleting student records. </a:t>
            </a: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</a:pPr>
            <a:endParaRPr lang="en-PH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350" marR="0" indent="-6350">
              <a:lnSpc>
                <a:spcPct val="107000"/>
              </a:lnSpc>
              <a:spcAft>
                <a:spcPts val="1295"/>
              </a:spcAft>
              <a:buNone/>
            </a:pPr>
            <a:endParaRPr lang="en-PH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A6344-1F82-936F-DB60-B8DC4F3FACAD}"/>
              </a:ext>
            </a:extLst>
          </p:cNvPr>
          <p:cNvSpPr txBox="1"/>
          <p:nvPr/>
        </p:nvSpPr>
        <p:spPr>
          <a:xfrm>
            <a:off x="231960" y="235635"/>
            <a:ext cx="7398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Project X: Automated Attendance System Requirements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71981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4F5D8-0B88-929C-217A-59B715EEA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70BBFEEC-F254-3A9D-3FBA-85C640BFE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7D61092-DD8A-4BFB-DC7E-A3DE8BA7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B1E83D-0B11-E75D-0782-DC136447556B}"/>
              </a:ext>
            </a:extLst>
          </p:cNvPr>
          <p:cNvSpPr txBox="1"/>
          <p:nvPr/>
        </p:nvSpPr>
        <p:spPr>
          <a:xfrm>
            <a:off x="6419215" y="3287656"/>
            <a:ext cx="5449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65264E-B861-2092-7856-AC9741CE485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C942E-4981-17A2-2EB9-52C66D24140A}"/>
              </a:ext>
            </a:extLst>
          </p:cNvPr>
          <p:cNvSpPr txBox="1"/>
          <p:nvPr/>
        </p:nvSpPr>
        <p:spPr>
          <a:xfrm>
            <a:off x="313055" y="742954"/>
            <a:ext cx="10488233" cy="6824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indent="-6350">
              <a:lnSpc>
                <a:spcPct val="107000"/>
              </a:lnSpc>
              <a:spcAft>
                <a:spcPts val="1295"/>
              </a:spcAft>
              <a:buNone/>
            </a:pPr>
            <a:r>
              <a:rPr lang="en-PH" sz="16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R5. Reporting and Data Access </a:t>
            </a:r>
            <a:endParaRPr lang="en-PH" sz="16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R5.1. The system shall provide the following reports: </a:t>
            </a:r>
          </a:p>
          <a:p>
            <a:pPr marL="692785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R5.1.1. Attendance reports (by student, by course, by date range). </a:t>
            </a:r>
          </a:p>
          <a:p>
            <a:pPr marL="692785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R5.1.2. List of students per course. </a:t>
            </a:r>
          </a:p>
          <a:p>
            <a:pPr marL="692785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R5.1.3. List of lecturers and their registered devices. </a:t>
            </a: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R5.2. Reports shall be accessible to lecturers and administrators. </a:t>
            </a:r>
          </a:p>
          <a:p>
            <a:pPr marL="6350" marR="0" indent="-6350">
              <a:lnSpc>
                <a:spcPct val="107000"/>
              </a:lnSpc>
              <a:spcAft>
                <a:spcPts val="1295"/>
              </a:spcAft>
              <a:buNone/>
            </a:pPr>
            <a:r>
              <a:rPr lang="en-PH" sz="16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R6. Photo Capture and Storage </a:t>
            </a:r>
            <a:endParaRPr lang="en-PH" sz="16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R6.1. The system shall allow lecturers to capture passport-style photos of students. </a:t>
            </a: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R6.2. Photos shall be stored as files, and student IDs and names shall be stored in the database. </a:t>
            </a: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</a:pPr>
            <a:r>
              <a:rPr lang="en-PH" sz="1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R6.3. The system shall ensure secure access to stored images. </a:t>
            </a:r>
          </a:p>
          <a:p>
            <a:pPr marL="6350" marR="0" indent="-6350">
              <a:lnSpc>
                <a:spcPct val="107000"/>
              </a:lnSpc>
              <a:spcAft>
                <a:spcPts val="1295"/>
              </a:spcAft>
              <a:buNone/>
            </a:pPr>
            <a:r>
              <a:rPr lang="en-PH" sz="16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R7. System Architecture and API Access </a:t>
            </a:r>
            <a:endParaRPr lang="en-PH" sz="16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R7.1. The system shall use a REST API to interact with the database. </a:t>
            </a: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R7.2. All user interactions (attendance, enrollment, reporting) shall be handled through the API. </a:t>
            </a: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</a:pPr>
            <a:r>
              <a:rPr lang="en-PH" sz="1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R7.3.API requests shall be authenticated and authorized. </a:t>
            </a: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</a:pPr>
            <a:endParaRPr lang="en-PH" sz="16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350" marR="0" indent="-6350">
              <a:lnSpc>
                <a:spcPct val="107000"/>
              </a:lnSpc>
              <a:spcAft>
                <a:spcPts val="1295"/>
              </a:spcAft>
              <a:buNone/>
            </a:pPr>
            <a:endParaRPr lang="en-PH" sz="16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BAE3D-A2C6-9961-7B83-E4B34EAAFF95}"/>
              </a:ext>
            </a:extLst>
          </p:cNvPr>
          <p:cNvSpPr txBox="1"/>
          <p:nvPr/>
        </p:nvSpPr>
        <p:spPr>
          <a:xfrm>
            <a:off x="313055" y="186811"/>
            <a:ext cx="7398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Project X: Automated Attendance System Requirements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02496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62631A-30C9-7566-7B81-1D77DB989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62E9E1B-B188-A607-9296-083723545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40E5C0F-A768-3233-A8DF-AF93F247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F92819-D846-71A0-D19D-553186CE9061}"/>
              </a:ext>
            </a:extLst>
          </p:cNvPr>
          <p:cNvSpPr txBox="1"/>
          <p:nvPr/>
        </p:nvSpPr>
        <p:spPr>
          <a:xfrm>
            <a:off x="6419215" y="3287656"/>
            <a:ext cx="5449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6264F-A0FA-7635-01E0-B8EACA14AE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47FCC-3538-FE1E-D9F5-612133F213F6}"/>
              </a:ext>
            </a:extLst>
          </p:cNvPr>
          <p:cNvSpPr txBox="1"/>
          <p:nvPr/>
        </p:nvSpPr>
        <p:spPr>
          <a:xfrm>
            <a:off x="313055" y="1535434"/>
            <a:ext cx="10488233" cy="2764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indent="-6350">
              <a:lnSpc>
                <a:spcPct val="107000"/>
              </a:lnSpc>
              <a:spcAft>
                <a:spcPts val="1295"/>
              </a:spcAft>
              <a:buNone/>
            </a:pPr>
            <a:r>
              <a:rPr lang="en-PH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8. Testing Criteria </a:t>
            </a:r>
            <a:endParaRPr lang="en-PH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  <a:buNone/>
            </a:pPr>
            <a:r>
              <a:rPr lang="en-P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R8.1. Unit Testing: Each function (attendance logging, student enrollment, etc.) shall be tested in isolation. </a:t>
            </a:r>
          </a:p>
          <a:p>
            <a:pPr marL="226060" marR="0" indent="-6350">
              <a:lnSpc>
                <a:spcPct val="103000"/>
              </a:lnSpc>
              <a:spcAft>
                <a:spcPts val="1355"/>
              </a:spcAft>
            </a:pPr>
            <a:r>
              <a:rPr lang="en-P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R8.2. System Testing: The system shall be tested end-to-end to validate workflows. </a:t>
            </a:r>
          </a:p>
          <a:p>
            <a:pPr marL="6350" indent="-6350">
              <a:lnSpc>
                <a:spcPct val="107000"/>
              </a:lnSpc>
              <a:spcAft>
                <a:spcPts val="1295"/>
              </a:spcAft>
            </a:pPr>
            <a:r>
              <a:rPr lang="en-P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R8.3. User Acceptance Testing (UAT): The system shall be tested against the above assertions to     	confirm it meets user needs. </a:t>
            </a:r>
          </a:p>
          <a:p>
            <a:pPr marL="6350" marR="0" indent="-6350">
              <a:lnSpc>
                <a:spcPct val="107000"/>
              </a:lnSpc>
              <a:spcAft>
                <a:spcPts val="1295"/>
              </a:spcAft>
              <a:buNone/>
            </a:pPr>
            <a:endParaRPr lang="en-PH" sz="16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1A5CA-EF82-73E3-EBC0-158357AA1BB4}"/>
              </a:ext>
            </a:extLst>
          </p:cNvPr>
          <p:cNvSpPr txBox="1"/>
          <p:nvPr/>
        </p:nvSpPr>
        <p:spPr>
          <a:xfrm>
            <a:off x="313055" y="186811"/>
            <a:ext cx="7398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Project X: Automated Attendance System Requirements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05180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12192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A52FF6-2F5B-ADDC-0B55-B3F54AD38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7025" y="342098"/>
            <a:ext cx="5772785" cy="2312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F6D881-C795-11FE-0070-F9D423D909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215" y="342099"/>
            <a:ext cx="5772785" cy="6088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0085E3-2A4C-922E-C319-9163A2BBCBC5}"/>
              </a:ext>
            </a:extLst>
          </p:cNvPr>
          <p:cNvSpPr txBox="1"/>
          <p:nvPr/>
        </p:nvSpPr>
        <p:spPr>
          <a:xfrm>
            <a:off x="6257024" y="337182"/>
            <a:ext cx="187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Use Case Diagram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6675BF-599C-E6E8-9492-A2E2350AD9EC}"/>
              </a:ext>
            </a:extLst>
          </p:cNvPr>
          <p:cNvSpPr txBox="1"/>
          <p:nvPr/>
        </p:nvSpPr>
        <p:spPr>
          <a:xfrm>
            <a:off x="323214" y="337171"/>
            <a:ext cx="6253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Conceptual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2772F1-D113-C93A-4151-D2011F48B85A}"/>
              </a:ext>
            </a:extLst>
          </p:cNvPr>
          <p:cNvSpPr txBox="1"/>
          <p:nvPr/>
        </p:nvSpPr>
        <p:spPr>
          <a:xfrm>
            <a:off x="6419215" y="3287656"/>
            <a:ext cx="5449570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r>
              <a:rPr lang="en-US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Each requirement category (e.g., User Roles, Attendance Recording, etc.) is grouped into a package.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r>
              <a:rPr lang="en-US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Arrows show how requirements are connected or depend on each other.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  <a:r>
              <a:rPr lang="en-US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Sub-requirements (e.g., R4.2.1, R4.2.2) are nested under their parent requirements.</a:t>
            </a:r>
          </a:p>
        </p:txBody>
      </p:sp>
      <p:pic>
        <p:nvPicPr>
          <p:cNvPr id="4" name="Picture 3" descr="A diagram of a company&#10;&#10;AI-generated content may be incorrect.">
            <a:extLst>
              <a:ext uri="{FF2B5EF4-FFF2-40B4-BE49-F238E27FC236}">
                <a16:creationId xmlns:a16="http://schemas.microsoft.com/office/drawing/2014/main" id="{6F503827-E4C5-6E09-9578-ED768B9F83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338559" y="11783235"/>
            <a:ext cx="793921" cy="495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03A16F-D3BE-82A6-C5C9-18959492A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0AAE9E6-78CA-D64D-ACA2-C355427C3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4206C0-316A-594C-90F2-BD0145D6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12192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87EE96D-F42A-A9D6-59F3-BDF52170E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CCB7B9-ED1D-1469-0A6B-54ACCC172D11}"/>
              </a:ext>
            </a:extLst>
          </p:cNvPr>
          <p:cNvSpPr txBox="1"/>
          <p:nvPr/>
        </p:nvSpPr>
        <p:spPr>
          <a:xfrm>
            <a:off x="323214" y="337171"/>
            <a:ext cx="6253316" cy="1101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indent="-6350">
              <a:lnSpc>
                <a:spcPct val="107000"/>
              </a:lnSpc>
              <a:spcAft>
                <a:spcPts val="1125"/>
              </a:spcAft>
              <a:buNone/>
            </a:pPr>
            <a:r>
              <a:rPr lang="en-PH" sz="1800" b="1" kern="1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Use Case Scenario: Automated Attendance System </a:t>
            </a:r>
            <a:endParaRPr lang="en-PH" sz="1800" b="1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350" marR="0" indent="-6350">
              <a:lnSpc>
                <a:spcPct val="107000"/>
              </a:lnSpc>
              <a:spcAft>
                <a:spcPts val="1295"/>
              </a:spcAft>
            </a:pPr>
            <a:r>
              <a:rPr lang="en-PH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 Case: Mark Student Attendance </a:t>
            </a:r>
            <a:endParaRPr lang="en-PH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9D9B1C-7D4A-6FA3-5A59-279F65E9875B}"/>
              </a:ext>
            </a:extLst>
          </p:cNvPr>
          <p:cNvSpPr txBox="1"/>
          <p:nvPr/>
        </p:nvSpPr>
        <p:spPr>
          <a:xfrm>
            <a:off x="323214" y="1692412"/>
            <a:ext cx="3324553" cy="4362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Actors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Lecturer, Student, and Administrator are defined as actors.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Main Flow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The steps from logging in to generating the attendance report are mapped out.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Alternate Flows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Scenarios like invalid student attempts, missed attendance, and offline mode are included.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Postconditions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The final states after the use case is completed are described.</a:t>
            </a:r>
          </a:p>
          <a:p>
            <a:pPr algn="l">
              <a:buFont typeface="+mj-lt"/>
              <a:buAutoNum type="arabicPeriod"/>
            </a:pPr>
            <a:endParaRPr lang="en-US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A diagram of a company&#10;&#10;AI-generated content may be incorrect.">
            <a:extLst>
              <a:ext uri="{FF2B5EF4-FFF2-40B4-BE49-F238E27FC236}">
                <a16:creationId xmlns:a16="http://schemas.microsoft.com/office/drawing/2014/main" id="{F720D756-D389-CB8E-5D1D-27F3CF07FB7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79" y="1395325"/>
            <a:ext cx="8472162" cy="5290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57CA4D-AA0A-3BDA-C2C8-6429C858CC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225079" y="342099"/>
            <a:ext cx="5772785" cy="6088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5747FA-5032-7A46-F76B-CDBEA3A002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66385" y="342098"/>
            <a:ext cx="5772785" cy="2312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7996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792B28-D837-2302-5E04-E1EED0E56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F943672-61E3-ECC4-82B0-9E4A80A9E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835C5-6C61-945E-149B-B7912ADBE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12192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2BBFB05-4E01-8773-A9E4-BA1B64710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3BE62A-89FE-19E2-00CD-11D04527BA5F}"/>
              </a:ext>
            </a:extLst>
          </p:cNvPr>
          <p:cNvSpPr txBox="1"/>
          <p:nvPr/>
        </p:nvSpPr>
        <p:spPr>
          <a:xfrm>
            <a:off x="323214" y="337171"/>
            <a:ext cx="6253316" cy="1101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indent="-6350">
              <a:lnSpc>
                <a:spcPct val="107000"/>
              </a:lnSpc>
              <a:spcAft>
                <a:spcPts val="1125"/>
              </a:spcAft>
              <a:buNone/>
            </a:pPr>
            <a:r>
              <a:rPr lang="en-PH" sz="1800" b="1" kern="1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Use Case Scenario: Automated Attendance System </a:t>
            </a:r>
            <a:endParaRPr lang="en-PH" sz="1800" b="1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350" marR="0" indent="-6350">
              <a:lnSpc>
                <a:spcPct val="107000"/>
              </a:lnSpc>
              <a:spcAft>
                <a:spcPts val="1295"/>
              </a:spcAft>
            </a:pPr>
            <a:r>
              <a:rPr lang="en-PH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 Case: Generate Attendance Report</a:t>
            </a:r>
            <a:endParaRPr lang="en-PH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F74CE-B3A1-A16E-CE9C-7BA56E75029D}"/>
              </a:ext>
            </a:extLst>
          </p:cNvPr>
          <p:cNvSpPr txBox="1"/>
          <p:nvPr/>
        </p:nvSpPr>
        <p:spPr>
          <a:xfrm>
            <a:off x="203062" y="1525263"/>
            <a:ext cx="4265074" cy="423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Actors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Lecturer, Student, Administrator.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Use Cases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Lecturer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Register Devices, Mark Attendance, Confirm Attendance, View Attendance Reports.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Student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Register Devices, View Attendance Reports.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Administrator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Manage Users, Generate Attendance Reports.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Common Use Case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Login to System (included in all actions).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Validation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Validate Attendance is part of Mark Attendance.</a:t>
            </a:r>
          </a:p>
          <a:p>
            <a:pPr algn="l"/>
            <a:endParaRPr lang="en-US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A34B8-D985-8F0E-7277-61E39F5B0C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1350" y="699354"/>
            <a:ext cx="7259021" cy="3076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2752F0-4DDF-248D-708F-763ECD984C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1350" y="3885454"/>
            <a:ext cx="7259021" cy="2774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 descr="A diagram of a company&#10;&#10;AI-generated content may be incorrect.">
            <a:extLst>
              <a:ext uri="{FF2B5EF4-FFF2-40B4-BE49-F238E27FC236}">
                <a16:creationId xmlns:a16="http://schemas.microsoft.com/office/drawing/2014/main" id="{0318111A-C14E-BD68-5844-36705057A1C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79" y="7058725"/>
            <a:ext cx="8472162" cy="5290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565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5D0187-0B3B-F0D1-8372-AC42A7D39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74064DF-452A-CCE1-C9D0-D55293DAE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B87A0-2E61-408B-C919-263A7883B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12192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8F5C947-026D-D263-9988-D51F39BE2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BF24C2-AFBA-BDAA-063B-26C27E630CBA}"/>
              </a:ext>
            </a:extLst>
          </p:cNvPr>
          <p:cNvSpPr txBox="1"/>
          <p:nvPr/>
        </p:nvSpPr>
        <p:spPr>
          <a:xfrm>
            <a:off x="323214" y="337171"/>
            <a:ext cx="6253316" cy="1101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indent="-6350">
              <a:lnSpc>
                <a:spcPct val="107000"/>
              </a:lnSpc>
              <a:spcAft>
                <a:spcPts val="1125"/>
              </a:spcAft>
              <a:buNone/>
            </a:pPr>
            <a:r>
              <a:rPr lang="en-PH" sz="1800" b="1" kern="1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Use Case Scenario: Automated Attendance System </a:t>
            </a:r>
            <a:endParaRPr lang="en-PH" sz="1800" b="1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350" marR="0" indent="-6350">
              <a:lnSpc>
                <a:spcPct val="107000"/>
              </a:lnSpc>
              <a:spcAft>
                <a:spcPts val="1295"/>
              </a:spcAft>
            </a:pPr>
            <a:r>
              <a:rPr lang="en-PH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 Case: Generate Attendance Report</a:t>
            </a:r>
            <a:endParaRPr lang="en-PH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3C306A-B5DC-1F90-1DF5-6A6B31161802}"/>
              </a:ext>
            </a:extLst>
          </p:cNvPr>
          <p:cNvSpPr txBox="1"/>
          <p:nvPr/>
        </p:nvSpPr>
        <p:spPr>
          <a:xfrm>
            <a:off x="203062" y="1525263"/>
            <a:ext cx="4265074" cy="423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Actors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Lecturer, Student, Administrator.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Use Cases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Lecturer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Register Devices, Mark Attendance, Confirm Attendance, View Attendance Reports.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Student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Register Devices, View Attendance Reports.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Administrator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Manage Users, Generate Attendance Reports.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Common Use Case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Login to System (included in all actions).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Validation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Validate Attendance is part of Mark Attendance.</a:t>
            </a:r>
          </a:p>
          <a:p>
            <a:pPr algn="l"/>
            <a:endParaRPr lang="en-US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4E9CE-E16D-B948-6E17-033D841C6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1350" y="699354"/>
            <a:ext cx="7259021" cy="3076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389D5F-EC36-80C4-DA53-58190A5D75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1350" y="3885454"/>
            <a:ext cx="7259021" cy="2774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 descr="A diagram of a company&#10;&#10;AI-generated content may be incorrect.">
            <a:extLst>
              <a:ext uri="{FF2B5EF4-FFF2-40B4-BE49-F238E27FC236}">
                <a16:creationId xmlns:a16="http://schemas.microsoft.com/office/drawing/2014/main" id="{DE1F7BEF-A599-67D6-FE25-6D138825B1D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79" y="7058725"/>
            <a:ext cx="8472162" cy="5290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7545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{DAEA0AD9-F761-4352-86D4-609A32299C77}tf55705232_win32</Template>
  <TotalTime>177</TotalTime>
  <Words>837</Words>
  <Application>Microsoft Office PowerPoint</Application>
  <PresentationFormat>Widescreen</PresentationFormat>
  <Paragraphs>87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Goudy Old Style</vt:lpstr>
      <vt:lpstr>Inter</vt:lpstr>
      <vt:lpstr>Wingdings 2</vt:lpstr>
      <vt:lpstr>SlateVTI</vt:lpstr>
      <vt:lpstr>PROJECT PLAN PROJECT 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Burgos</dc:creator>
  <cp:lastModifiedBy>Christopher Burgos</cp:lastModifiedBy>
  <cp:revision>3</cp:revision>
  <dcterms:created xsi:type="dcterms:W3CDTF">2025-03-17T15:32:38Z</dcterms:created>
  <dcterms:modified xsi:type="dcterms:W3CDTF">2025-03-20T00:34:11Z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