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296" r:id="rId4"/>
    <p:sldId id="297" r:id="rId5"/>
    <p:sldId id="313" r:id="rId6"/>
    <p:sldId id="298" r:id="rId7"/>
    <p:sldId id="300" r:id="rId8"/>
    <p:sldId id="302" r:id="rId9"/>
    <p:sldId id="301" r:id="rId10"/>
    <p:sldId id="303" r:id="rId11"/>
    <p:sldId id="304" r:id="rId12"/>
    <p:sldId id="305" r:id="rId13"/>
    <p:sldId id="299" r:id="rId14"/>
    <p:sldId id="308" r:id="rId15"/>
    <p:sldId id="309" r:id="rId16"/>
    <p:sldId id="306" r:id="rId17"/>
    <p:sldId id="307" r:id="rId18"/>
    <p:sldId id="310" r:id="rId19"/>
    <p:sldId id="311" r:id="rId20"/>
    <p:sldId id="29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507350"/>
    <a:srgbClr val="E7F3F4"/>
    <a:srgbClr val="B8E0E3"/>
    <a:srgbClr val="BBE0E3"/>
    <a:srgbClr val="002060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5597" autoAdjust="0"/>
  </p:normalViewPr>
  <p:slideViewPr>
    <p:cSldViewPr snapToGrid="0" snapToObjects="1">
      <p:cViewPr varScale="1">
        <p:scale>
          <a:sx n="71" d="100"/>
          <a:sy n="71" d="100"/>
        </p:scale>
        <p:origin x="66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550F-FABF-41D5-8F91-EAEE78CB8230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22BB-475D-424B-AAD3-93018CD2B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72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_template_Lands and minerals_A_cover_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6224" y="1271986"/>
            <a:ext cx="5890035" cy="11025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224" y="2475773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Subtitle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5471" y="123886"/>
            <a:ext cx="2749099" cy="34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3" descr="nrcan_fip_f_2c_5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79" y="4717884"/>
            <a:ext cx="3429000" cy="33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6911" y="0"/>
            <a:ext cx="377089" cy="23858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297C05-AC99-294D-B757-1B4E4231E7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BB155-F869-4D9D-B961-0732CDFBF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7480300" cy="3205162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 sz="2400" baseline="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E22E82-3EF2-4BBE-A6EA-E33B8E9C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87" y="307249"/>
            <a:ext cx="7886700" cy="9937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9BB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557D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C4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-21448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1">
                    <a:lumMod val="85000"/>
                  </a:schemeClr>
                </a:solidFill>
              </a:rPr>
              <a:t>GKM</a:t>
            </a:r>
            <a:r>
              <a:rPr lang="en-CA" sz="1000" baseline="0" dirty="0">
                <a:solidFill>
                  <a:schemeClr val="bg1">
                    <a:lumMod val="85000"/>
                  </a:schemeClr>
                </a:solidFill>
              </a:rPr>
              <a:t>  LOOP Mar 2020</a:t>
            </a:r>
            <a:endParaRPr lang="en-CA" sz="1000" i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9" y="999164"/>
            <a:ext cx="6204275" cy="131137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LOOP </a:t>
            </a:r>
            <a:r>
              <a:rPr lang="en-CA" sz="2800" b="0" dirty="0"/>
              <a:t>WP1</a:t>
            </a:r>
            <a:br>
              <a:rPr lang="en-CA" sz="2800" b="0" dirty="0"/>
            </a:br>
            <a:r>
              <a:rPr lang="en-CA" sz="2800" b="0" dirty="0"/>
              <a:t>Ontology implementation and examples</a:t>
            </a:r>
            <a:br>
              <a:rPr lang="en-CA" sz="2800" b="0" dirty="0"/>
            </a:b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32" y="3390173"/>
            <a:ext cx="6113961" cy="1314450"/>
          </a:xfrm>
        </p:spPr>
        <p:txBody>
          <a:bodyPr/>
          <a:lstStyle/>
          <a:p>
            <a:r>
              <a:rPr lang="en-US" baseline="30000" dirty="0"/>
              <a:t>Stephen Richard</a:t>
            </a:r>
          </a:p>
          <a:p>
            <a:r>
              <a:rPr lang="en-US" baseline="30000" dirty="0"/>
              <a:t>Boyan Brodaric</a:t>
            </a:r>
          </a:p>
          <a:p>
            <a:endParaRPr lang="en-US" sz="1600" dirty="0"/>
          </a:p>
        </p:txBody>
      </p:sp>
      <p:pic>
        <p:nvPicPr>
          <p:cNvPr id="6" name="Picture 10" descr="GSC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19" y="4645520"/>
            <a:ext cx="510587" cy="4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6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B4BF5-C983-440A-B946-CB27F4C3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E720-50F9-4D14-912D-B93F3197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17" y="994627"/>
            <a:ext cx="4963690" cy="41423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8B43-A6BF-4768-8D0B-2B472C93DC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735153" y="1301024"/>
            <a:ext cx="1928461" cy="3205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994101-7B55-4F5F-BE8A-825D0685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602"/>
            <a:ext cx="5794498" cy="748553"/>
          </a:xfrm>
        </p:spPr>
        <p:txBody>
          <a:bodyPr/>
          <a:lstStyle/>
          <a:p>
            <a:r>
              <a:rPr lang="en-US" dirty="0"/>
              <a:t>Contact has parts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A6E5D-2FA4-4D7B-93CA-CAE04DD7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" y="3170951"/>
            <a:ext cx="9021434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E1700-5485-4EF9-A2C3-933EA4D38441}"/>
              </a:ext>
            </a:extLst>
          </p:cNvPr>
          <p:cNvSpPr txBox="1"/>
          <p:nvPr/>
        </p:nvSpPr>
        <p:spPr>
          <a:xfrm>
            <a:off x="640080" y="38691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C1C20-85EE-4C4E-BCC7-74BED4DA988C}"/>
              </a:ext>
            </a:extLst>
          </p:cNvPr>
          <p:cNvSpPr txBox="1"/>
          <p:nvPr/>
        </p:nvSpPr>
        <p:spPr>
          <a:xfrm>
            <a:off x="800636" y="4136854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Erosion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F0B44-B6CC-4630-8810-D035BC61FB7D}"/>
              </a:ext>
            </a:extLst>
          </p:cNvPr>
          <p:cNvSpPr/>
          <p:nvPr/>
        </p:nvSpPr>
        <p:spPr>
          <a:xfrm>
            <a:off x="4343400" y="2429926"/>
            <a:ext cx="3741420" cy="74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1F7EA-B8BF-4F9C-9F91-7F1E7AE3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EE3FF-2945-4109-954E-1EFD000A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307249"/>
            <a:ext cx="7886700" cy="578871"/>
          </a:xfrm>
        </p:spPr>
        <p:txBody>
          <a:bodyPr/>
          <a:lstStyle/>
          <a:p>
            <a:r>
              <a:rPr lang="en-US" dirty="0"/>
              <a:t>Boundaries, Contacts,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3A6E8-CE5F-4E0A-B7E7-5ACE3142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" y="1414020"/>
            <a:ext cx="4410297" cy="13470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C18E-63DF-4088-BC67-B55C303F6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5200" y="969169"/>
            <a:ext cx="4320240" cy="3205162"/>
          </a:xfrm>
        </p:spPr>
        <p:txBody>
          <a:bodyPr/>
          <a:lstStyle/>
          <a:p>
            <a:r>
              <a:rPr lang="en-US" dirty="0" err="1"/>
              <a:t>Rock_Body_Bottom</a:t>
            </a:r>
            <a:r>
              <a:rPr lang="en-US" dirty="0"/>
              <a:t> a Geologic unit part</a:t>
            </a:r>
          </a:p>
          <a:p>
            <a:r>
              <a:rPr lang="en-US" dirty="0"/>
              <a:t>Contact is derived from relation between two hosts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971B2-ECE0-4D6E-ACB0-23112106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8" y="3590166"/>
            <a:ext cx="3887229" cy="156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1B373-B715-4DDB-BB90-8160938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0" y="2950884"/>
            <a:ext cx="4968647" cy="21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6BE988-5ED7-4617-AC4B-4B720603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" y="2085539"/>
            <a:ext cx="6091772" cy="30542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2BE67-A63B-46C3-93CA-84C2F495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A93B7-64DF-49CC-ACAE-E4C2444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258088"/>
            <a:ext cx="7886700" cy="993775"/>
          </a:xfrm>
        </p:spPr>
        <p:txBody>
          <a:bodyPr/>
          <a:lstStyle/>
          <a:p>
            <a:r>
              <a:rPr lang="en-US" dirty="0"/>
              <a:t>More detailed </a:t>
            </a:r>
            <a:r>
              <a:rPr lang="en-US"/>
              <a:t>stratigraphys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3335-5035-4603-820F-2244FB04B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7688" y="1114211"/>
            <a:ext cx="3661574" cy="3205162"/>
          </a:xfrm>
        </p:spPr>
        <p:txBody>
          <a:bodyPr/>
          <a:lstStyle/>
          <a:p>
            <a:r>
              <a:rPr lang="en-US" dirty="0"/>
              <a:t>Define stratigraphic parts</a:t>
            </a:r>
          </a:p>
          <a:p>
            <a:pPr lvl="1"/>
            <a:r>
              <a:rPr lang="en-US" dirty="0"/>
              <a:t>Thickness, fossils, clast types, lithology</a:t>
            </a:r>
          </a:p>
        </p:txBody>
      </p:sp>
    </p:spTree>
    <p:extLst>
      <p:ext uri="{BB962C8B-B14F-4D97-AF65-F5344CB8AC3E}">
        <p14:creationId xmlns:p14="http://schemas.microsoft.com/office/powerpoint/2010/main" val="7193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6865DCA-B7B4-40E8-BE3F-5D3F5293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186"/>
            <a:ext cx="8995770" cy="25028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0D052-314E-4828-BAC4-DA36C0FC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6911" y="-569231"/>
            <a:ext cx="377089" cy="238584"/>
          </a:xfrm>
        </p:spPr>
        <p:txBody>
          <a:bodyPr/>
          <a:lstStyle/>
          <a:p>
            <a:fld id="{0D297C05-AC99-294D-B757-1B4E4231E772}" type="slidenum">
              <a:rPr lang="en-US" sz="800" smtClean="0"/>
              <a:pPr/>
              <a:t>13</a:t>
            </a:fld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32013-AC7B-4433-BDF2-73DA1547483D}"/>
              </a:ext>
            </a:extLst>
          </p:cNvPr>
          <p:cNvSpPr txBox="1"/>
          <p:nvPr/>
        </p:nvSpPr>
        <p:spPr>
          <a:xfrm>
            <a:off x="280679" y="196887"/>
            <a:ext cx="22811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Proterozoic intrusion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Paleozoic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Mesozoic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Thrust– </a:t>
            </a:r>
            <a:r>
              <a:rPr lang="en-US" sz="1600" dirty="0" err="1"/>
              <a:t>pC</a:t>
            </a:r>
            <a:r>
              <a:rPr lang="en-US" sz="1600" dirty="0"/>
              <a:t> on </a:t>
            </a:r>
            <a:r>
              <a:rPr lang="en-US" sz="1600" dirty="0" err="1"/>
              <a:t>Mz</a:t>
            </a:r>
            <a:r>
              <a:rPr lang="en-US" sz="1600" dirty="0"/>
              <a:t>, burial of Phanerozoic </a:t>
            </a:r>
            <a:r>
              <a:rPr lang="en-US" sz="1600" dirty="0" err="1"/>
              <a:t>supracrustals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B14AC-1A4D-4AF4-8A48-8C1635495CC9}"/>
              </a:ext>
            </a:extLst>
          </p:cNvPr>
          <p:cNvSpPr txBox="1"/>
          <p:nvPr/>
        </p:nvSpPr>
        <p:spPr>
          <a:xfrm>
            <a:off x="2561782" y="867465"/>
            <a:ext cx="2025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Shear along </a:t>
            </a:r>
            <a:r>
              <a:rPr lang="en-US" sz="1600" dirty="0" err="1"/>
              <a:t>Pz</a:t>
            </a:r>
            <a:r>
              <a:rPr lang="en-US" sz="1600" dirty="0"/>
              <a:t>- </a:t>
            </a:r>
            <a:r>
              <a:rPr lang="en-US" sz="1600" dirty="0" err="1"/>
              <a:t>pC</a:t>
            </a:r>
            <a:r>
              <a:rPr lang="en-US" sz="1600" dirty="0"/>
              <a:t> contact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Ductile deformation in basement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D2C1F-6CE8-4E26-9822-CB073B906584}"/>
              </a:ext>
            </a:extLst>
          </p:cNvPr>
          <p:cNvSpPr txBox="1"/>
          <p:nvPr/>
        </p:nvSpPr>
        <p:spPr>
          <a:xfrm>
            <a:off x="4767447" y="761123"/>
            <a:ext cx="2528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Tilting of </a:t>
            </a:r>
            <a:r>
              <a:rPr lang="en-US" sz="1600" dirty="0" err="1"/>
              <a:t>Mz</a:t>
            </a:r>
            <a:r>
              <a:rPr lang="en-US" sz="1600" dirty="0"/>
              <a:t> Orogenic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 faulting and growth-fault sedimentation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C143-BD9C-4F08-B682-C0683BFEE432}"/>
              </a:ext>
            </a:extLst>
          </p:cNvPr>
          <p:cNvSpPr txBox="1"/>
          <p:nvPr/>
        </p:nvSpPr>
        <p:spPr>
          <a:xfrm>
            <a:off x="7296074" y="971073"/>
            <a:ext cx="156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Late-stage Down to east normal faults</a:t>
            </a:r>
          </a:p>
        </p:txBody>
      </p:sp>
    </p:spTree>
    <p:extLst>
      <p:ext uri="{BB962C8B-B14F-4D97-AF65-F5344CB8AC3E}">
        <p14:creationId xmlns:p14="http://schemas.microsoft.com/office/powerpoint/2010/main" val="416428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34AEE-3CA1-428D-9C78-EA2BA74B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B13A-6224-4EFF-96AF-3DE53F4E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" y="1801547"/>
            <a:ext cx="8966588" cy="33419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440DF-80FB-433D-B66A-5A2C8378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307250"/>
            <a:ext cx="7886700" cy="691992"/>
          </a:xfrm>
        </p:spPr>
        <p:txBody>
          <a:bodyPr/>
          <a:lstStyle/>
          <a:p>
            <a:r>
              <a:rPr lang="en-US" dirty="0"/>
              <a:t>Event descriptions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DDD9D-DEA0-4F32-A01E-94BE7E53D292}"/>
              </a:ext>
            </a:extLst>
          </p:cNvPr>
          <p:cNvSpPr txBox="1"/>
          <p:nvPr/>
        </p:nvSpPr>
        <p:spPr>
          <a:xfrm>
            <a:off x="6263223" y="1677845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6D5E0-9B5A-45A0-9795-1871E97942C7}"/>
              </a:ext>
            </a:extLst>
          </p:cNvPr>
          <p:cNvSpPr txBox="1"/>
          <p:nvPr/>
        </p:nvSpPr>
        <p:spPr>
          <a:xfrm>
            <a:off x="6494281" y="2756753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5CD68-8568-4F40-8CD5-BD456553C84B}"/>
              </a:ext>
            </a:extLst>
          </p:cNvPr>
          <p:cNvSpPr txBox="1"/>
          <p:nvPr/>
        </p:nvSpPr>
        <p:spPr>
          <a:xfrm>
            <a:off x="6553498" y="3711959"/>
            <a:ext cx="140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8525C-6750-4AAF-BDC1-3E90004DC6C6}"/>
              </a:ext>
            </a:extLst>
          </p:cNvPr>
          <p:cNvSpPr/>
          <p:nvPr/>
        </p:nvSpPr>
        <p:spPr>
          <a:xfrm>
            <a:off x="164906" y="2294680"/>
            <a:ext cx="9047466" cy="308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F9B11-6A9D-420C-9B9C-AB71471A7BE0}"/>
              </a:ext>
            </a:extLst>
          </p:cNvPr>
          <p:cNvSpPr/>
          <p:nvPr/>
        </p:nvSpPr>
        <p:spPr>
          <a:xfrm>
            <a:off x="164906" y="2603555"/>
            <a:ext cx="6329374" cy="97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86467-77EB-4D87-AF02-39BF22F02A4E}"/>
              </a:ext>
            </a:extLst>
          </p:cNvPr>
          <p:cNvSpPr/>
          <p:nvPr/>
        </p:nvSpPr>
        <p:spPr>
          <a:xfrm>
            <a:off x="164906" y="3574660"/>
            <a:ext cx="6329374" cy="1056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6A39D-86EE-437A-A01E-4E78CDA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543182-9419-4740-AF77-D33DE00F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7" y="228593"/>
            <a:ext cx="7886700" cy="770779"/>
          </a:xfrm>
        </p:spPr>
        <p:txBody>
          <a:bodyPr/>
          <a:lstStyle/>
          <a:p>
            <a:r>
              <a:rPr lang="en-US" dirty="0"/>
              <a:t>Geochronology: Dates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47828-4E11-495C-B7FB-C0D98216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20" y="928086"/>
            <a:ext cx="5981873" cy="4215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5C9BF-1571-48AD-B33B-33B273C4F788}"/>
              </a:ext>
            </a:extLst>
          </p:cNvPr>
          <p:cNvSpPr txBox="1"/>
          <p:nvPr/>
        </p:nvSpPr>
        <p:spPr>
          <a:xfrm>
            <a:off x="4255605" y="1341798"/>
            <a:ext cx="394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Numeric value and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1089B-130B-4772-ADD9-02BB2B46573A}"/>
              </a:ext>
            </a:extLst>
          </p:cNvPr>
          <p:cNvSpPr txBox="1"/>
          <p:nvPr/>
        </p:nvSpPr>
        <p:spPr>
          <a:xfrm>
            <a:off x="5923539" y="2207445"/>
            <a:ext cx="228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267B1-B3E7-4C21-9F06-73F89A6EACC6}"/>
              </a:ext>
            </a:extLst>
          </p:cNvPr>
          <p:cNvSpPr txBox="1"/>
          <p:nvPr/>
        </p:nvSpPr>
        <p:spPr>
          <a:xfrm>
            <a:off x="5935134" y="2805372"/>
            <a:ext cx="209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Provenance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1C84F-96A7-4CBF-BC27-692E80D1482E}"/>
              </a:ext>
            </a:extLst>
          </p:cNvPr>
          <p:cNvSpPr/>
          <p:nvPr/>
        </p:nvSpPr>
        <p:spPr>
          <a:xfrm>
            <a:off x="459873" y="1795544"/>
            <a:ext cx="5369687" cy="411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8B13B-9E3D-4AD9-AAD6-7733A5FD1292}"/>
              </a:ext>
            </a:extLst>
          </p:cNvPr>
          <p:cNvSpPr/>
          <p:nvPr/>
        </p:nvSpPr>
        <p:spPr>
          <a:xfrm>
            <a:off x="459872" y="2261449"/>
            <a:ext cx="5369687" cy="411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EE4E2-69CD-44D3-8D18-0B8CA3617C83}"/>
              </a:ext>
            </a:extLst>
          </p:cNvPr>
          <p:cNvSpPr/>
          <p:nvPr/>
        </p:nvSpPr>
        <p:spPr>
          <a:xfrm>
            <a:off x="459871" y="2673350"/>
            <a:ext cx="5369687" cy="915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61A1A-5062-45B0-BF66-CD7E8AB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2A5A-CBCD-4413-A0BA-635122563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8483026" cy="3205162"/>
          </a:xfrm>
        </p:spPr>
        <p:txBody>
          <a:bodyPr/>
          <a:lstStyle/>
          <a:p>
            <a:r>
              <a:rPr lang="en-US" dirty="0"/>
              <a:t>Find units that intrude Js:</a:t>
            </a:r>
          </a:p>
          <a:p>
            <a:pPr marL="0" indent="0">
              <a:buNone/>
            </a:pPr>
            <a:r>
              <a:rPr lang="en-US" sz="2400" b="1" dirty="0"/>
              <a:t>SELECT ?sub  WHERE {</a:t>
            </a:r>
            <a:r>
              <a:rPr lang="fr-FR" sz="2400" dirty="0"/>
              <a:t> ?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gsog:intrudes</a:t>
            </a:r>
            <a:r>
              <a:rPr lang="fr-FR" sz="2400" dirty="0"/>
              <a:t> </a:t>
            </a:r>
            <a:r>
              <a:rPr lang="fr-FR" sz="2400" u="sng" dirty="0" err="1"/>
              <a:t>con:JsFormation</a:t>
            </a:r>
            <a:r>
              <a:rPr lang="fr-FR" sz="2400" u="sng" dirty="0"/>
              <a:t> . </a:t>
            </a: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?sub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con:KdDike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con:KgGranite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6BAC7-92E1-4824-975B-001F6A6A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</p:spTree>
    <p:extLst>
      <p:ext uri="{BB962C8B-B14F-4D97-AF65-F5344CB8AC3E}">
        <p14:creationId xmlns:p14="http://schemas.microsoft.com/office/powerpoint/2010/main" val="1677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61A1A-5062-45B0-BF66-CD7E8AB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2A5A-CBCD-4413-A0BA-635122563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8483026" cy="3205162"/>
          </a:xfrm>
        </p:spPr>
        <p:txBody>
          <a:bodyPr/>
          <a:lstStyle/>
          <a:p>
            <a:r>
              <a:rPr lang="en-US" dirty="0"/>
              <a:t>Find all the parts of Js  formation:</a:t>
            </a:r>
          </a:p>
          <a:p>
            <a:pPr marL="0" indent="0">
              <a:buNone/>
            </a:pPr>
            <a:r>
              <a:rPr lang="en-US" sz="2400" b="1" dirty="0"/>
              <a:t>SELECT ?obj  WHERE {</a:t>
            </a:r>
            <a:r>
              <a:rPr lang="en-US" sz="2400" dirty="0"/>
              <a:t>  </a:t>
            </a:r>
            <a:r>
              <a:rPr lang="en-US" sz="2400" dirty="0" err="1"/>
              <a:t>ejs:JsFormation</a:t>
            </a:r>
            <a:r>
              <a:rPr lang="en-US" sz="2400" dirty="0"/>
              <a:t> </a:t>
            </a:r>
            <a:r>
              <a:rPr lang="en-US" sz="2400" dirty="0" err="1"/>
              <a:t>gsoc:hasPart</a:t>
            </a:r>
            <a:r>
              <a:rPr lang="en-US" sz="2400" dirty="0"/>
              <a:t>* ?obj . }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6BAC7-92E1-4824-975B-001F6A6A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DD285-05FC-4ABC-A4EF-036BBF28965C}"/>
              </a:ext>
            </a:extLst>
          </p:cNvPr>
          <p:cNvSpPr/>
          <p:nvPr/>
        </p:nvSpPr>
        <p:spPr>
          <a:xfrm>
            <a:off x="538465" y="2574093"/>
            <a:ext cx="7285781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[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sub]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&lt;@33ecf45….f784a56890d9e&gt;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con:KdInJsDikeContact-3_1_4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con:KdInJsDikeContact-3_2_4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con:KgInJsIntrusiveContact-4_2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ejs:baseJs-6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ejs:JsFormation-upper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ejs:lith_1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ejs:topJs-2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EDBC1-C80D-4C1E-915D-4ABD16285CC5}"/>
              </a:ext>
            </a:extLst>
          </p:cNvPr>
          <p:cNvSpPr/>
          <p:nvPr/>
        </p:nvSpPr>
        <p:spPr>
          <a:xfrm>
            <a:off x="646093" y="2574093"/>
            <a:ext cx="623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[obj]</a:t>
            </a:r>
          </a:p>
        </p:txBody>
      </p:sp>
    </p:spTree>
    <p:extLst>
      <p:ext uri="{BB962C8B-B14F-4D97-AF65-F5344CB8AC3E}">
        <p14:creationId xmlns:p14="http://schemas.microsoft.com/office/powerpoint/2010/main" val="19413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9766D-CB5D-419F-8A6F-85454CCB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46C9-EBB9-4071-8E15-6FD071CCF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969169"/>
            <a:ext cx="7480300" cy="3867082"/>
          </a:xfrm>
        </p:spPr>
        <p:txBody>
          <a:bodyPr/>
          <a:lstStyle/>
          <a:p>
            <a:r>
              <a:rPr lang="en-US" dirty="0"/>
              <a:t>Transform CGI Geoscience Terminology Workgroup SKOS vocabularies to OWL</a:t>
            </a:r>
          </a:p>
          <a:p>
            <a:pPr lvl="1"/>
            <a:r>
              <a:rPr lang="en-US" dirty="0" err="1"/>
              <a:t>skos:Concept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owl:Class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skos:broader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rdfs:subClassOf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Some refactoring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Rock body parts, geologic process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Settings– some ‘broader’ relations  part of</a:t>
            </a:r>
          </a:p>
          <a:p>
            <a:r>
              <a:rPr lang="en-US" dirty="0">
                <a:sym typeface="Wingdings" panose="05000000000000000000" pitchFamily="2" charset="2"/>
              </a:rPr>
              <a:t>17 vocabularies converted so far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984D2-0A2D-4C15-A4FF-9F38543F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Vocabularies</a:t>
            </a:r>
          </a:p>
        </p:txBody>
      </p:sp>
    </p:spTree>
    <p:extLst>
      <p:ext uri="{BB962C8B-B14F-4D97-AF65-F5344CB8AC3E}">
        <p14:creationId xmlns:p14="http://schemas.microsoft.com/office/powerpoint/2010/main" val="820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9766D-CB5D-419F-8A6F-85454CCB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46C9-EBB9-4071-8E15-6FD071CCF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Elements: extract from Wikipedia</a:t>
            </a:r>
          </a:p>
          <a:p>
            <a:r>
              <a:rPr lang="en-US" dirty="0">
                <a:sym typeface="Wingdings" panose="05000000000000000000" pitchFamily="2" charset="2"/>
              </a:rPr>
              <a:t>Minerals: extract from RRUFF and Wikipedia</a:t>
            </a:r>
          </a:p>
          <a:p>
            <a:r>
              <a:rPr lang="en-US" dirty="0">
                <a:sym typeface="Wingdings" panose="05000000000000000000" pitchFamily="2" charset="2"/>
              </a:rPr>
              <a:t>Imported properties are all annotation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984D2-0A2D-4C15-A4FF-9F38543F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Vocabularies</a:t>
            </a:r>
          </a:p>
        </p:txBody>
      </p:sp>
    </p:spTree>
    <p:extLst>
      <p:ext uri="{BB962C8B-B14F-4D97-AF65-F5344CB8AC3E}">
        <p14:creationId xmlns:p14="http://schemas.microsoft.com/office/powerpoint/2010/main" val="15812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A5304-0AEE-43AF-8672-C8DDDC61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6774B-DDA3-4A10-8652-5812B95C8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 on implementation process</a:t>
            </a:r>
          </a:p>
          <a:p>
            <a:r>
              <a:rPr lang="en-US" dirty="0"/>
              <a:t>Deep dive into encoding geology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B3DC6-E7B0-44F4-9A2D-32E787DA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37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51" y="764621"/>
            <a:ext cx="8884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Test with actual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More vocabularies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Refine with specific 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Rules for data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800" dirty="0">
                <a:cs typeface="Arial" panose="020B0604020202020204" pitchFamily="34" charset="0"/>
              </a:rPr>
              <a:t>Application for implicit model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502" y="4439878"/>
            <a:ext cx="888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Thanks</a:t>
            </a:r>
            <a:r>
              <a:rPr lang="en-CA" sz="3200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!     </a:t>
            </a:r>
          </a:p>
        </p:txBody>
      </p:sp>
    </p:spTree>
    <p:extLst>
      <p:ext uri="{BB962C8B-B14F-4D97-AF65-F5344CB8AC3E}">
        <p14:creationId xmlns:p14="http://schemas.microsoft.com/office/powerpoint/2010/main" val="13255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DB865-2C20-4C27-843E-3F9E4C48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9293-3F3F-4418-A5A2-77089AE51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OWL</a:t>
            </a:r>
          </a:p>
          <a:p>
            <a:pPr lvl="1"/>
            <a:r>
              <a:rPr lang="en-US" dirty="0"/>
              <a:t>UML model</a:t>
            </a:r>
          </a:p>
          <a:p>
            <a:pPr lvl="1"/>
            <a:r>
              <a:rPr lang="en-US" dirty="0"/>
              <a:t>Turtle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Enterprise Architect</a:t>
            </a:r>
          </a:p>
          <a:p>
            <a:pPr lvl="1"/>
            <a:r>
              <a:rPr lang="en-US" dirty="0"/>
              <a:t>Notepad ++</a:t>
            </a:r>
          </a:p>
          <a:p>
            <a:pPr lvl="1"/>
            <a:r>
              <a:rPr lang="en-US" dirty="0"/>
              <a:t>Protégé 5.5</a:t>
            </a:r>
          </a:p>
          <a:p>
            <a:pPr lvl="1"/>
            <a:r>
              <a:rPr lang="en-US" dirty="0" err="1"/>
              <a:t>TopBraid</a:t>
            </a:r>
            <a:r>
              <a:rPr lang="en-US" dirty="0"/>
              <a:t> Composer Free Edition</a:t>
            </a:r>
          </a:p>
          <a:p>
            <a:pPr lvl="1"/>
            <a:r>
              <a:rPr lang="en-US" dirty="0"/>
              <a:t>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3751-1BA5-4292-9EF5-E166C3AA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996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AC849-73CE-449B-BF82-34C72E2A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D8B-264F-476F-85CA-29FB37CF7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687" y="1192869"/>
            <a:ext cx="7480300" cy="3205162"/>
          </a:xfrm>
        </p:spPr>
        <p:txBody>
          <a:bodyPr/>
          <a:lstStyle/>
          <a:p>
            <a:r>
              <a:rPr lang="en-US" sz="2800" dirty="0"/>
              <a:t>Start with UML</a:t>
            </a:r>
          </a:p>
          <a:p>
            <a:r>
              <a:rPr lang="en-US" sz="2800" dirty="0"/>
              <a:t>Manual implementation of OWL</a:t>
            </a:r>
          </a:p>
          <a:p>
            <a:pPr lvl="1"/>
            <a:r>
              <a:rPr lang="en-US" sz="1900" dirty="0"/>
              <a:t>Incremental, build up from common, base geology, extensions…</a:t>
            </a:r>
          </a:p>
          <a:p>
            <a:r>
              <a:rPr lang="en-US" sz="2800" dirty="0"/>
              <a:t>Implement example instance documents in parallel to test </a:t>
            </a:r>
          </a:p>
          <a:p>
            <a:r>
              <a:rPr lang="en-US" sz="2800" dirty="0"/>
              <a:t>Iterate</a:t>
            </a:r>
          </a:p>
          <a:p>
            <a:r>
              <a:rPr lang="en-US" sz="2800" dirty="0"/>
              <a:t>Add vocabularies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05C157-E1F1-413E-BDA0-2B23B98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</a:t>
            </a:r>
          </a:p>
        </p:txBody>
      </p:sp>
    </p:spTree>
    <p:extLst>
      <p:ext uri="{BB962C8B-B14F-4D97-AF65-F5344CB8AC3E}">
        <p14:creationId xmlns:p14="http://schemas.microsoft.com/office/powerpoint/2010/main" val="15508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29D0C-24EF-40F7-B1EB-F9BD193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BDE2-AB39-45A7-9A40-1C2B1A4DA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487" y="1301024"/>
            <a:ext cx="2831813" cy="3205162"/>
          </a:xfrm>
        </p:spPr>
        <p:txBody>
          <a:bodyPr numCol="1"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Subject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a</a:t>
            </a:r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ns:</a:t>
            </a:r>
            <a:r>
              <a:rPr lang="en-US" sz="2000" dirty="0" err="1"/>
              <a:t>thing</a:t>
            </a:r>
            <a:r>
              <a:rPr lang="en-US" sz="2000" dirty="0"/>
              <a:t> ;</a:t>
            </a:r>
          </a:p>
          <a:p>
            <a:pPr marL="457200" lvl="1" indent="0">
              <a:buNone/>
            </a:pPr>
            <a:r>
              <a:rPr lang="en-US" sz="2000" dirty="0"/>
              <a:t>Predicate1  object1 </a:t>
            </a:r>
            <a:r>
              <a:rPr lang="en-US" sz="2000" dirty="0">
                <a:highlight>
                  <a:srgbClr val="FFFF00"/>
                </a:highlight>
              </a:rPr>
              <a:t>;</a:t>
            </a:r>
          </a:p>
          <a:p>
            <a:pPr marL="457200" lvl="1" indent="0">
              <a:buNone/>
            </a:pPr>
            <a:r>
              <a:rPr lang="en-US" sz="2000" dirty="0"/>
              <a:t>Predicate2  object 2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E3B42-68FF-4B3B-A47E-1E8E7D9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73E8E-B26B-4994-A22E-B0B63893C911}"/>
              </a:ext>
            </a:extLst>
          </p:cNvPr>
          <p:cNvSpPr/>
          <p:nvPr/>
        </p:nvSpPr>
        <p:spPr>
          <a:xfrm>
            <a:off x="3885216" y="1177108"/>
            <a:ext cx="519020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Tom</a:t>
            </a:r>
          </a:p>
          <a:p>
            <a:r>
              <a:rPr lang="en-US" sz="2800" dirty="0"/>
              <a:t>	</a:t>
            </a:r>
            <a:r>
              <a:rPr lang="en-US" sz="2000" dirty="0"/>
              <a:t>a </a:t>
            </a:r>
            <a:r>
              <a:rPr lang="en-US" sz="2000" dirty="0" err="1"/>
              <a:t>ex:human</a:t>
            </a:r>
            <a:r>
              <a:rPr lang="en-US" sz="2000" dirty="0"/>
              <a:t> 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ex:hasBrother</a:t>
            </a:r>
            <a:r>
              <a:rPr lang="en-US" sz="2000" dirty="0"/>
              <a:t> &lt;http://orcid.org/349460&gt; 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ex:eyeColor</a:t>
            </a:r>
            <a:r>
              <a:rPr lang="en-US" sz="2000" dirty="0"/>
              <a:t>  “brown”</a:t>
            </a:r>
          </a:p>
          <a:p>
            <a:r>
              <a:rPr lang="en-US" sz="2000" dirty="0"/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32883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87D34F-2BC7-42AD-A2D6-EC444A30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9" y="337427"/>
            <a:ext cx="7173891" cy="46192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D71867-4A64-4423-B5F9-7ECD9EB594DE}"/>
              </a:ext>
            </a:extLst>
          </p:cNvPr>
          <p:cNvSpPr/>
          <p:nvPr/>
        </p:nvSpPr>
        <p:spPr>
          <a:xfrm>
            <a:off x="5771535" y="337427"/>
            <a:ext cx="3274142" cy="45928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 sz="2000" dirty="0"/>
              <a:t>Deposition (</a:t>
            </a:r>
            <a:r>
              <a:rPr lang="en-US" sz="2000" dirty="0" err="1"/>
              <a:t>Ms</a:t>
            </a:r>
            <a:r>
              <a:rPr lang="en-US" sz="2000" dirty="0"/>
              <a:t>, Hs)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Dike intrusion (</a:t>
            </a:r>
            <a:r>
              <a:rPr lang="en-US" sz="2000" dirty="0" err="1"/>
              <a:t>Kd</a:t>
            </a:r>
            <a:r>
              <a:rPr lang="en-US" sz="2000" dirty="0"/>
              <a:t>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Pluton intrusion (Kg)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Deposition (Js)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Tilting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Deposition (</a:t>
            </a:r>
            <a:r>
              <a:rPr lang="en-US" sz="2000" dirty="0" err="1"/>
              <a:t>Cb</a:t>
            </a:r>
            <a:r>
              <a:rPr lang="en-US" sz="2000" dirty="0"/>
              <a:t>, </a:t>
            </a:r>
            <a:r>
              <a:rPr lang="en-US" sz="2000" dirty="0" err="1"/>
              <a:t>Os</a:t>
            </a:r>
            <a:r>
              <a:rPr lang="en-US" sz="2000" dirty="0"/>
              <a:t>, Ss)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Erosion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Metamorphism (</a:t>
            </a:r>
            <a:r>
              <a:rPr lang="en-US" sz="2000" dirty="0" err="1"/>
              <a:t>Xm</a:t>
            </a:r>
            <a:r>
              <a:rPr lang="en-US" sz="2000" dirty="0"/>
              <a:t>)</a:t>
            </a:r>
          </a:p>
          <a:p>
            <a:pPr algn="ctr">
              <a:spcBef>
                <a:spcPts val="800"/>
              </a:spcBef>
            </a:pPr>
            <a:r>
              <a:rPr lang="en-US" sz="2000" dirty="0"/>
              <a:t>????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B066-4C77-4F72-92F3-BF72A11A3F2D}"/>
              </a:ext>
            </a:extLst>
          </p:cNvPr>
          <p:cNvSpPr txBox="1"/>
          <p:nvPr/>
        </p:nvSpPr>
        <p:spPr>
          <a:xfrm>
            <a:off x="4898571" y="41623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1F8-9E55-46FE-8265-85EE05C203CD}"/>
              </a:ext>
            </a:extLst>
          </p:cNvPr>
          <p:cNvSpPr txBox="1"/>
          <p:nvPr/>
        </p:nvSpPr>
        <p:spPr>
          <a:xfrm>
            <a:off x="2488376" y="44994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9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059ED-B0E1-4351-BBE9-2BA7FD9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3A0427-AC43-4574-870D-1F701C7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9530-CE92-48E6-9EB2-2246AC47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7" y="1584383"/>
            <a:ext cx="7734300" cy="333375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6C3B0E2-997C-4353-BFA2-5C2AC8576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3057" y="892688"/>
            <a:ext cx="2347943" cy="550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Namespaces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F02A1-61AD-4A1E-828A-63D41BBDD1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34440" y="1167696"/>
            <a:ext cx="4418617" cy="558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DAD34F-FB15-480E-9474-68A4A51C130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63140" y="1167696"/>
            <a:ext cx="3389917" cy="943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DF6B91-0461-41D8-8FE3-92938B89FC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20240" y="1167696"/>
            <a:ext cx="3732817" cy="1583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059ED-B0E1-4351-BBE9-2BA7FD9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3A0427-AC43-4574-870D-1F701C7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9530-CE92-48E6-9EB2-2246AC47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7" y="1584383"/>
            <a:ext cx="7734300" cy="3333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7E2E33-45C5-4BD1-87E6-4C061685A83D}"/>
              </a:ext>
            </a:extLst>
          </p:cNvPr>
          <p:cNvSpPr/>
          <p:nvPr/>
        </p:nvSpPr>
        <p:spPr>
          <a:xfrm>
            <a:off x="5231876" y="2009201"/>
            <a:ext cx="3912124" cy="903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798CF-DD12-4FC9-95A0-920D5C872CA3}"/>
              </a:ext>
            </a:extLst>
          </p:cNvPr>
          <p:cNvSpPr txBox="1"/>
          <p:nvPr/>
        </p:nvSpPr>
        <p:spPr>
          <a:xfrm>
            <a:off x="5788058" y="2048530"/>
            <a:ext cx="320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Link by reference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A2D7-A855-43D4-9914-F611994CA348}"/>
              </a:ext>
            </a:extLst>
          </p:cNvPr>
          <p:cNvCxnSpPr>
            <a:cxnSpLocks/>
          </p:cNvCxnSpPr>
          <p:nvPr/>
        </p:nvCxnSpPr>
        <p:spPr>
          <a:xfrm flipH="1">
            <a:off x="5788058" y="2551875"/>
            <a:ext cx="1084082" cy="578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1C201-83CD-406E-8E55-83BF5829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4323-CA8A-4DDC-BA3A-4B144CA5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D5C49-A69C-4E75-A745-F591706B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751586"/>
            <a:ext cx="6153150" cy="1352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AD754E-7947-4A1F-A685-55FD69111636}"/>
              </a:ext>
            </a:extLst>
          </p:cNvPr>
          <p:cNvCxnSpPr>
            <a:cxnSpLocks/>
          </p:cNvCxnSpPr>
          <p:nvPr/>
        </p:nvCxnSpPr>
        <p:spPr>
          <a:xfrm flipH="1">
            <a:off x="4655820" y="954106"/>
            <a:ext cx="495300" cy="859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F2763B-93AB-40E9-8D76-8D537666CA88}"/>
              </a:ext>
            </a:extLst>
          </p:cNvPr>
          <p:cNvSpPr txBox="1">
            <a:spLocks/>
          </p:cNvSpPr>
          <p:nvPr/>
        </p:nvSpPr>
        <p:spPr>
          <a:xfrm>
            <a:off x="4572000" y="199518"/>
            <a:ext cx="4868483" cy="1352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Blank node:</a:t>
            </a:r>
          </a:p>
          <a:p>
            <a:pPr lvl="1"/>
            <a:r>
              <a:rPr lang="en-US" dirty="0"/>
              <a:t>An instance of a class that is not independently identified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C523A5-B5C1-49B7-A275-1B9826FE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7" y="3417954"/>
            <a:ext cx="7429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14636</TotalTime>
  <Words>476</Words>
  <Application>Microsoft Office PowerPoint</Application>
  <PresentationFormat>On-screen Show (16:9)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BankGothic Md BT</vt:lpstr>
      <vt:lpstr>Calibri</vt:lpstr>
      <vt:lpstr>Office Theme</vt:lpstr>
      <vt:lpstr>LOOP WP1 Ontology implementation and examples </vt:lpstr>
      <vt:lpstr>Outline</vt:lpstr>
      <vt:lpstr>Implementation</vt:lpstr>
      <vt:lpstr>Development approach</vt:lpstr>
      <vt:lpstr>Turtle encoding</vt:lpstr>
      <vt:lpstr>PowerPoint Presentation</vt:lpstr>
      <vt:lpstr>Define Formation</vt:lpstr>
      <vt:lpstr>Define Formation</vt:lpstr>
      <vt:lpstr>Constituents</vt:lpstr>
      <vt:lpstr>Contact has parts</vt:lpstr>
      <vt:lpstr>Boundaries, Contacts, Events</vt:lpstr>
      <vt:lpstr>More detailed stratigraphys</vt:lpstr>
      <vt:lpstr>PowerPoint Presentation</vt:lpstr>
      <vt:lpstr>Event descriptions</vt:lpstr>
      <vt:lpstr>Geochronology: Dates</vt:lpstr>
      <vt:lpstr>Query examples</vt:lpstr>
      <vt:lpstr>Query examples</vt:lpstr>
      <vt:lpstr>Vocabularies</vt:lpstr>
      <vt:lpstr>Vocabularies</vt:lpstr>
      <vt:lpstr>PowerPoint Presentation</vt:lpstr>
    </vt:vector>
  </TitlesOfParts>
  <Company>NRCAN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Allard Julie</dc:creator>
  <cp:lastModifiedBy>Stephen Richard</cp:lastModifiedBy>
  <cp:revision>914</cp:revision>
  <dcterms:created xsi:type="dcterms:W3CDTF">2017-03-17T19:04:05Z</dcterms:created>
  <dcterms:modified xsi:type="dcterms:W3CDTF">2020-03-09T17:00:57Z</dcterms:modified>
</cp:coreProperties>
</file>