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7" r:id="rId3"/>
    <p:sldId id="284" r:id="rId4"/>
    <p:sldId id="311" r:id="rId5"/>
    <p:sldId id="285" r:id="rId6"/>
    <p:sldId id="286" r:id="rId7"/>
    <p:sldId id="288" r:id="rId8"/>
    <p:sldId id="309" r:id="rId9"/>
    <p:sldId id="310" r:id="rId10"/>
    <p:sldId id="308" r:id="rId11"/>
    <p:sldId id="295" r:id="rId12"/>
    <p:sldId id="282" r:id="rId13"/>
    <p:sldId id="277" r:id="rId14"/>
    <p:sldId id="28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006600"/>
    <a:srgbClr val="008000"/>
    <a:srgbClr val="507350"/>
    <a:srgbClr val="E7F3F4"/>
    <a:srgbClr val="B8E0E3"/>
    <a:srgbClr val="BBE0E3"/>
    <a:srgbClr val="002060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5597" autoAdjust="0"/>
  </p:normalViewPr>
  <p:slideViewPr>
    <p:cSldViewPr snapToGrid="0" snapToObjects="1">
      <p:cViewPr varScale="1">
        <p:scale>
          <a:sx n="88" d="100"/>
          <a:sy n="88" d="100"/>
        </p:scale>
        <p:origin x="102" y="7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550F-FABF-41D5-8F91-EAEE78CB8230}" type="datetimeFigureOut">
              <a:rPr lang="en-CA" smtClean="0"/>
              <a:t>2020-12-07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622BB-475D-424B-AAD3-93018CD2BA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72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 is assigned to an event, formation only has age indirectly.</a:t>
            </a:r>
          </a:p>
          <a:p>
            <a:r>
              <a:rPr lang="en-US" dirty="0"/>
              <a:t>Parts include stratigraphic parts and bounding surfaces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622BB-475D-424B-AAD3-93018CD2BA7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121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scale evolves over time</a:t>
            </a:r>
          </a:p>
          <a:p>
            <a:r>
              <a:rPr lang="en-US" dirty="0"/>
              <a:t>Include a conceptual time scale based on original qualitative chronology</a:t>
            </a:r>
          </a:p>
          <a:p>
            <a:r>
              <a:rPr lang="en-US" dirty="0"/>
              <a:t>Implement various versions, currently 2004, 2017, 2020.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622BB-475D-424B-AAD3-93018CD2BA7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35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s_template_Lands and minerals_A_cover_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6224" y="1271986"/>
            <a:ext cx="5890035" cy="1102519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dirty="0"/>
              <a:t>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224" y="2475773"/>
            <a:ext cx="7772400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Subtitle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5471" y="123886"/>
            <a:ext cx="2749099" cy="348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23" descr="nrcan_fip_f_2c_5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79" y="4717884"/>
            <a:ext cx="3429000" cy="33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9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6911" y="0"/>
            <a:ext cx="377089" cy="238584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D297C05-AC99-294D-B757-1B4E4231E7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2514600" y="0"/>
            <a:ext cx="3733800" cy="228600"/>
          </a:xfrm>
          <a:prstGeom prst="rect">
            <a:avLst/>
          </a:prstGeom>
          <a:solidFill>
            <a:srgbClr val="9BB99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0"/>
            <a:ext cx="2895600" cy="228600"/>
          </a:xfrm>
          <a:prstGeom prst="rect">
            <a:avLst/>
          </a:prstGeom>
          <a:solidFill>
            <a:srgbClr val="557D5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6019800" y="0"/>
            <a:ext cx="3124200" cy="228600"/>
          </a:xfrm>
          <a:prstGeom prst="rect">
            <a:avLst/>
          </a:prstGeom>
          <a:solidFill>
            <a:srgbClr val="C4D6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CA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-21448"/>
            <a:ext cx="289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00" i="0" dirty="0" err="1">
                <a:solidFill>
                  <a:schemeClr val="bg1">
                    <a:lumMod val="85000"/>
                  </a:schemeClr>
                </a:solidFill>
              </a:rPr>
              <a:t>GeoScience</a:t>
            </a:r>
            <a:r>
              <a:rPr lang="en-CA" sz="1000" i="0" dirty="0">
                <a:solidFill>
                  <a:schemeClr val="bg1">
                    <a:lumMod val="85000"/>
                  </a:schemeClr>
                </a:solidFill>
              </a:rPr>
              <a:t> Ontology -</a:t>
            </a:r>
            <a:r>
              <a:rPr lang="en-CA" sz="1000" i="0" baseline="0" dirty="0">
                <a:solidFill>
                  <a:schemeClr val="bg1">
                    <a:lumMod val="85000"/>
                  </a:schemeClr>
                </a:solidFill>
              </a:rPr>
              <a:t>  GSA Oct 2020</a:t>
            </a:r>
            <a:endParaRPr lang="en-CA" sz="1000" i="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op3D/GK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op3D/GK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github.com/Loop3D/GK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977" y="956782"/>
            <a:ext cx="6204275" cy="131137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3200" dirty="0"/>
              <a:t> </a:t>
            </a:r>
            <a:br>
              <a:rPr lang="en-US" sz="3200" dirty="0"/>
            </a:br>
            <a:r>
              <a:rPr lang="en-CA" sz="2800" b="0" dirty="0"/>
              <a:t>The</a:t>
            </a:r>
            <a:r>
              <a:rPr lang="en-CA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GeoScience</a:t>
            </a:r>
            <a:r>
              <a:rPr lang="en-CA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Ontology </a:t>
            </a:r>
            <a:r>
              <a:rPr lang="en-CA" sz="2800" b="0" dirty="0"/>
              <a:t>(</a:t>
            </a:r>
            <a:r>
              <a:rPr lang="en-CA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GSO</a:t>
            </a:r>
            <a:r>
              <a:rPr lang="en-CA" sz="2800" b="0" dirty="0"/>
              <a:t>)</a:t>
            </a:r>
            <a:br>
              <a:rPr lang="en-CA" sz="2800" b="0" dirty="0"/>
            </a:br>
            <a:br>
              <a:rPr lang="en-CA" sz="2800" b="0" dirty="0"/>
            </a:br>
            <a:endParaRPr lang="en-US" sz="2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977" y="2959867"/>
            <a:ext cx="5743716" cy="1314450"/>
          </a:xfrm>
        </p:spPr>
        <p:txBody>
          <a:bodyPr/>
          <a:lstStyle/>
          <a:p>
            <a:r>
              <a:rPr lang="en-US" sz="2400" dirty="0"/>
              <a:t>Boyan Brodaric</a:t>
            </a:r>
            <a:r>
              <a:rPr lang="en-US" sz="2400" baseline="30000" dirty="0"/>
              <a:t>*</a:t>
            </a:r>
            <a:r>
              <a:rPr lang="en-US" sz="2400" dirty="0"/>
              <a:t> and Stephen Richard</a:t>
            </a:r>
            <a:r>
              <a:rPr lang="en-US" sz="2400" baseline="30000" dirty="0"/>
              <a:t>+</a:t>
            </a:r>
          </a:p>
          <a:p>
            <a:r>
              <a:rPr lang="en-US" sz="2000" dirty="0"/>
              <a:t>*</a:t>
            </a:r>
            <a:r>
              <a:rPr lang="en-US" sz="1600" dirty="0"/>
              <a:t>Geological Survey of Canada, Ottawa, ON, Canada</a:t>
            </a:r>
          </a:p>
          <a:p>
            <a:r>
              <a:rPr lang="en-US" sz="2000" baseline="30000" dirty="0"/>
              <a:t>+</a:t>
            </a:r>
            <a:r>
              <a:rPr lang="en-US" sz="1600" dirty="0"/>
              <a:t>USGIN Foundation, Tucson, AZ, USA</a:t>
            </a:r>
          </a:p>
        </p:txBody>
      </p:sp>
      <p:pic>
        <p:nvPicPr>
          <p:cNvPr id="6" name="Picture 10" descr="GSC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019" y="4645520"/>
            <a:ext cx="510587" cy="49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8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42" y="1243969"/>
            <a:ext cx="7231392" cy="171846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</a:p>
          <a:p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Geologic Events</a:t>
            </a:r>
            <a:endParaRPr lang="en-CA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62" y="3114788"/>
            <a:ext cx="4817658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fau2:</a:t>
            </a:r>
            <a:r>
              <a:rPr lang="en-CA" sz="1200" dirty="0">
                <a:solidFill>
                  <a:srgbClr val="FF0000"/>
                </a:solidFill>
              </a:rPr>
              <a:t>EarlyMioceneSedimentation</a:t>
            </a:r>
          </a:p>
          <a:p>
            <a:r>
              <a:rPr lang="en-CA" sz="1200" dirty="0"/>
              <a:t>  a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FF0000"/>
                </a:solidFill>
              </a:rPr>
              <a:t>Geologic_Event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hasConstituent</a:t>
            </a:r>
            <a:r>
              <a:rPr lang="en-CA" sz="1200" dirty="0"/>
              <a:t> [ a </a:t>
            </a:r>
            <a:r>
              <a:rPr lang="en-CA" sz="1200" dirty="0" err="1"/>
              <a:t>gspr:</a:t>
            </a:r>
            <a:r>
              <a:rPr lang="en-CA" sz="1200" dirty="0" err="1">
                <a:solidFill>
                  <a:srgbClr val="FF0000"/>
                </a:solidFill>
              </a:rPr>
              <a:t>Debris_Flow_Deposition</a:t>
            </a:r>
            <a:r>
              <a:rPr lang="en-CA" sz="1200" dirty="0"/>
              <a:t> ; ]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hasConstituent</a:t>
            </a:r>
            <a:r>
              <a:rPr lang="en-CA" sz="1200" dirty="0"/>
              <a:t> [ a </a:t>
            </a:r>
            <a:r>
              <a:rPr lang="en-CA" sz="1200" dirty="0" err="1"/>
              <a:t>gspr:</a:t>
            </a:r>
            <a:r>
              <a:rPr lang="en-CA" sz="1200" dirty="0" err="1">
                <a:solidFill>
                  <a:srgbClr val="FF0000"/>
                </a:solidFill>
              </a:rPr>
              <a:t>Mass_Wasting_Deposition</a:t>
            </a:r>
            <a:r>
              <a:rPr lang="en-CA" sz="1200" dirty="0"/>
              <a:t> ; ]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directTemporalOccupies</a:t>
            </a:r>
            <a:r>
              <a:rPr lang="en-CA" sz="1200" dirty="0"/>
              <a:t> fau2:</a:t>
            </a:r>
            <a:r>
              <a:rPr lang="en-CA" sz="1200" dirty="0">
                <a:solidFill>
                  <a:srgbClr val="FF0000"/>
                </a:solidFill>
              </a:rPr>
              <a:t>TertiaryExtensionBasinFillInterval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time_starts</a:t>
            </a:r>
            <a:r>
              <a:rPr lang="en-CA" sz="1200" dirty="0"/>
              <a:t> fau2:</a:t>
            </a:r>
            <a:r>
              <a:rPr lang="en-CA" sz="1200" dirty="0">
                <a:solidFill>
                  <a:srgbClr val="FF0000"/>
                </a:solidFill>
              </a:rPr>
              <a:t>Basin_Fill_Tilting_Event</a:t>
            </a:r>
            <a:r>
              <a:rPr lang="en-CA" sz="1200" dirty="0"/>
              <a:t> ;  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time_finishes</a:t>
            </a:r>
            <a:r>
              <a:rPr lang="en-CA" sz="1200" dirty="0"/>
              <a:t> fau2:</a:t>
            </a:r>
            <a:r>
              <a:rPr lang="en-CA" sz="1200" dirty="0">
                <a:solidFill>
                  <a:srgbClr val="FF0000"/>
                </a:solidFill>
              </a:rPr>
              <a:t>Detachment_Faulting_Event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rdfs:label</a:t>
            </a:r>
            <a:r>
              <a:rPr lang="en-CA" sz="1200" dirty="0"/>
              <a:t> "Oligocene to Mid Miocene Sediment accumulation"@</a:t>
            </a:r>
            <a:r>
              <a:rPr lang="en-CA" sz="1200" dirty="0" err="1"/>
              <a:t>en</a:t>
            </a:r>
            <a:r>
              <a:rPr lang="en-CA" sz="1200" dirty="0"/>
              <a:t> ; .</a:t>
            </a:r>
          </a:p>
          <a:p>
            <a:endParaRPr lang="en-CA" sz="1200" dirty="0"/>
          </a:p>
          <a:p>
            <a:r>
              <a:rPr lang="en-CA" sz="12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1855" y="2103201"/>
            <a:ext cx="139849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800" dirty="0" err="1">
                <a:solidFill>
                  <a:srgbClr val="FF0000"/>
                </a:solidFill>
              </a:rPr>
              <a:t>EarlyMioceneSedimentation</a:t>
            </a:r>
            <a:endParaRPr lang="en-CA" sz="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91854" y="3121046"/>
            <a:ext cx="415214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000" dirty="0"/>
              <a:t>fau2:</a:t>
            </a:r>
            <a:r>
              <a:rPr lang="en-CA" sz="1000" dirty="0">
                <a:solidFill>
                  <a:srgbClr val="FF0000"/>
                </a:solidFill>
              </a:rPr>
              <a:t>Basin_Fill_Tilting_Event</a:t>
            </a:r>
          </a:p>
          <a:p>
            <a:r>
              <a:rPr lang="en-CA" sz="1000" dirty="0"/>
              <a:t>  a </a:t>
            </a:r>
            <a:r>
              <a:rPr lang="en-CA" sz="1000" dirty="0" err="1"/>
              <a:t>gsog:</a:t>
            </a:r>
            <a:r>
              <a:rPr lang="en-CA" sz="1000" dirty="0" err="1">
                <a:solidFill>
                  <a:srgbClr val="FF0000"/>
                </a:solidFill>
              </a:rPr>
              <a:t>Geologic_Event</a:t>
            </a:r>
            <a:r>
              <a:rPr lang="en-CA" sz="1000" dirty="0"/>
              <a:t>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gsoc:</a:t>
            </a:r>
            <a:r>
              <a:rPr lang="en-CA" sz="1000" dirty="0" err="1">
                <a:solidFill>
                  <a:srgbClr val="376092"/>
                </a:solidFill>
              </a:rPr>
              <a:t>hasConstituent</a:t>
            </a:r>
            <a:r>
              <a:rPr lang="en-CA" sz="1000" dirty="0"/>
              <a:t> [ a </a:t>
            </a:r>
            <a:r>
              <a:rPr lang="en-CA" sz="1000" dirty="0" err="1"/>
              <a:t>gspr:</a:t>
            </a:r>
            <a:r>
              <a:rPr lang="en-CA" sz="1000" dirty="0" err="1">
                <a:solidFill>
                  <a:srgbClr val="FF0000"/>
                </a:solidFill>
              </a:rPr>
              <a:t>Faulting</a:t>
            </a:r>
            <a:r>
              <a:rPr lang="en-CA" sz="1000" dirty="0"/>
              <a:t> ; ]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gsoc:</a:t>
            </a:r>
            <a:r>
              <a:rPr lang="en-CA" sz="1000" dirty="0" err="1">
                <a:solidFill>
                  <a:srgbClr val="376092"/>
                </a:solidFill>
              </a:rPr>
              <a:t>directTemporalOccupies</a:t>
            </a:r>
            <a:r>
              <a:rPr lang="en-CA" sz="1000" dirty="0"/>
              <a:t> fau2:</a:t>
            </a:r>
            <a:r>
              <a:rPr lang="en-CA" sz="1000" dirty="0">
                <a:solidFill>
                  <a:srgbClr val="FF0000"/>
                </a:solidFill>
              </a:rPr>
              <a:t>TertiaryExtensionBasinFillInterval</a:t>
            </a:r>
            <a:r>
              <a:rPr lang="en-CA" sz="1000" dirty="0"/>
              <a:t>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gsog:</a:t>
            </a:r>
            <a:r>
              <a:rPr lang="en-CA" sz="1000" dirty="0" err="1">
                <a:solidFill>
                  <a:srgbClr val="376092"/>
                </a:solidFill>
              </a:rPr>
              <a:t>hasSetting</a:t>
            </a:r>
            <a:r>
              <a:rPr lang="en-CA" sz="1000" dirty="0"/>
              <a:t> [ a </a:t>
            </a:r>
            <a:r>
              <a:rPr lang="en-CA" sz="1000" dirty="0" err="1"/>
              <a:t>gsen:</a:t>
            </a:r>
            <a:r>
              <a:rPr lang="en-CA" sz="1000" dirty="0" err="1">
                <a:solidFill>
                  <a:srgbClr val="FF0000"/>
                </a:solidFill>
              </a:rPr>
              <a:t>Extended_Terrane</a:t>
            </a:r>
            <a:r>
              <a:rPr lang="en-CA" sz="1000" dirty="0"/>
              <a:t> ; ]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rdfs:label</a:t>
            </a:r>
            <a:r>
              <a:rPr lang="en-CA" sz="1000" dirty="0"/>
              <a:t> "Oligocene-Mid-Miocene faulting and tilting"@</a:t>
            </a:r>
            <a:r>
              <a:rPr lang="en-CA" sz="1000" dirty="0" err="1"/>
              <a:t>en</a:t>
            </a:r>
            <a:r>
              <a:rPr lang="en-CA" sz="1000" dirty="0"/>
              <a:t> ; .</a:t>
            </a:r>
          </a:p>
          <a:p>
            <a:endParaRPr lang="en-CA" sz="1000" dirty="0"/>
          </a:p>
          <a:p>
            <a:r>
              <a:rPr lang="en-CA" sz="1000" dirty="0"/>
              <a:t>fau2:</a:t>
            </a:r>
            <a:r>
              <a:rPr lang="en-CA" sz="1000" dirty="0">
                <a:solidFill>
                  <a:srgbClr val="FF0000"/>
                </a:solidFill>
              </a:rPr>
              <a:t>Detachment_Faulting_Event</a:t>
            </a:r>
          </a:p>
          <a:p>
            <a:r>
              <a:rPr lang="en-CA" sz="1000" dirty="0"/>
              <a:t>  a </a:t>
            </a:r>
            <a:r>
              <a:rPr lang="en-CA" sz="1000" dirty="0" err="1"/>
              <a:t>gsog:</a:t>
            </a:r>
            <a:r>
              <a:rPr lang="en-CA" sz="1000" dirty="0" err="1">
                <a:solidFill>
                  <a:srgbClr val="FF0000"/>
                </a:solidFill>
              </a:rPr>
              <a:t>Geologic_Event</a:t>
            </a:r>
            <a:r>
              <a:rPr lang="en-CA" sz="1000" dirty="0"/>
              <a:t>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gsoc:</a:t>
            </a:r>
            <a:r>
              <a:rPr lang="en-CA" sz="1000" dirty="0" err="1">
                <a:solidFill>
                  <a:srgbClr val="376092"/>
                </a:solidFill>
              </a:rPr>
              <a:t>hasConstituent</a:t>
            </a:r>
            <a:r>
              <a:rPr lang="en-CA" sz="1000" dirty="0"/>
              <a:t> [ a </a:t>
            </a:r>
            <a:r>
              <a:rPr lang="en-CA" sz="1000" dirty="0" err="1"/>
              <a:t>gspr:</a:t>
            </a:r>
            <a:r>
              <a:rPr lang="en-CA" sz="1000" dirty="0" err="1">
                <a:solidFill>
                  <a:srgbClr val="FF0000"/>
                </a:solidFill>
              </a:rPr>
              <a:t>Faulting</a:t>
            </a:r>
            <a:r>
              <a:rPr lang="en-CA" sz="1000" dirty="0"/>
              <a:t> ; ]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gsoc:</a:t>
            </a:r>
            <a:r>
              <a:rPr lang="en-CA" sz="1000" dirty="0" err="1">
                <a:solidFill>
                  <a:srgbClr val="376092"/>
                </a:solidFill>
              </a:rPr>
              <a:t>time_during</a:t>
            </a:r>
            <a:r>
              <a:rPr lang="en-CA" sz="1000" dirty="0"/>
              <a:t> fau2:</a:t>
            </a:r>
            <a:r>
              <a:rPr lang="en-CA" sz="1000" dirty="0">
                <a:solidFill>
                  <a:srgbClr val="FF0000"/>
                </a:solidFill>
              </a:rPr>
              <a:t>Middle_Tertiary_Extension_Event</a:t>
            </a:r>
            <a:r>
              <a:rPr lang="en-CA" sz="1000" dirty="0"/>
              <a:t> ;</a:t>
            </a:r>
          </a:p>
          <a:p>
            <a:r>
              <a:rPr lang="en-CA" sz="1000" dirty="0"/>
              <a:t>  </a:t>
            </a:r>
            <a:r>
              <a:rPr lang="en-CA" sz="1000" dirty="0" err="1"/>
              <a:t>rdfs:label</a:t>
            </a:r>
            <a:r>
              <a:rPr lang="en-CA" sz="1000" dirty="0"/>
              <a:t> "San Pedro Detachment Faulting (F3) "@</a:t>
            </a:r>
            <a:r>
              <a:rPr lang="en-CA" sz="1000" dirty="0" err="1"/>
              <a:t>en</a:t>
            </a:r>
            <a:r>
              <a:rPr lang="en-CA" sz="1000" dirty="0"/>
              <a:t> ; .</a:t>
            </a:r>
          </a:p>
        </p:txBody>
      </p:sp>
    </p:spTree>
    <p:extLst>
      <p:ext uri="{BB962C8B-B14F-4D97-AF65-F5344CB8AC3E}">
        <p14:creationId xmlns:p14="http://schemas.microsoft.com/office/powerpoint/2010/main" val="293317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502" y="4002873"/>
            <a:ext cx="8884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376092"/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Thanks</a:t>
            </a:r>
            <a:r>
              <a:rPr lang="en-CA" sz="3200" dirty="0">
                <a:solidFill>
                  <a:srgbClr val="376092"/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!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502" y="284483"/>
            <a:ext cx="888449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Final Thoughts </a:t>
            </a:r>
          </a:p>
          <a:p>
            <a:endParaRPr lang="en-CA" sz="1400" dirty="0">
              <a:solidFill>
                <a:schemeClr val="accent6">
                  <a:lumMod val="50000"/>
                </a:schemeClr>
              </a:solidFill>
              <a:latin typeface="BankGothic Md BT" panose="020B0807020203060204" pitchFamily="34" charset="0"/>
            </a:endParaRPr>
          </a:p>
          <a:p>
            <a:pPr>
              <a:spcAft>
                <a:spcPts val="500"/>
              </a:spcAft>
            </a:pPr>
            <a:r>
              <a:rPr lang="en-CA" sz="2400" dirty="0"/>
              <a:t>Progress toward a 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Geoscience Knowledge Manager</a:t>
            </a:r>
          </a:p>
          <a:p>
            <a:pPr>
              <a:spcAft>
                <a:spcPts val="500"/>
              </a:spcAft>
            </a:pPr>
            <a:r>
              <a:rPr lang="en-CA" sz="2400" dirty="0">
                <a:solidFill>
                  <a:srgbClr val="FF0000"/>
                </a:solidFill>
              </a:rPr>
              <a:t>Draft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FF0000"/>
                </a:solidFill>
              </a:rPr>
              <a:t>v1</a:t>
            </a:r>
            <a:r>
              <a:rPr lang="en-CA" sz="2400" dirty="0"/>
              <a:t> of the </a:t>
            </a:r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GeoScience</a:t>
            </a:r>
            <a:r>
              <a:rPr lang="en-CA" sz="24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 Ontology</a:t>
            </a:r>
          </a:p>
          <a:p>
            <a:pPr>
              <a:spcAft>
                <a:spcPts val="500"/>
              </a:spcAft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	</a:t>
            </a:r>
            <a:r>
              <a:rPr lang="en-CA" dirty="0">
                <a:hlinkClick r:id="rId2"/>
              </a:rPr>
              <a:t> https://github.com/Loop3D/GKM</a:t>
            </a:r>
            <a:r>
              <a:rPr lang="en-CA" dirty="0"/>
              <a:t> (private)</a:t>
            </a:r>
          </a:p>
          <a:p>
            <a:pPr>
              <a:spcAft>
                <a:spcPts val="500"/>
              </a:spcAft>
            </a:pPr>
            <a:r>
              <a:rPr lang="en-CA" sz="2400" dirty="0"/>
              <a:t>Next Steps</a:t>
            </a:r>
          </a:p>
          <a:p>
            <a:pPr>
              <a:spcAft>
                <a:spcPts val="500"/>
              </a:spcAft>
            </a:pPr>
            <a:r>
              <a:rPr lang="en-CA" dirty="0"/>
              <a:t>	more internal testing… then </a:t>
            </a:r>
            <a:r>
              <a:rPr lang="en-CA" dirty="0">
                <a:solidFill>
                  <a:srgbClr val="376092"/>
                </a:solidFill>
              </a:rPr>
              <a:t>public release </a:t>
            </a:r>
            <a:r>
              <a:rPr lang="en-CA" dirty="0"/>
              <a:t>and testing</a:t>
            </a:r>
          </a:p>
          <a:p>
            <a:pPr>
              <a:spcAft>
                <a:spcPts val="500"/>
              </a:spcAft>
            </a:pPr>
            <a:r>
              <a:rPr lang="en-CA" dirty="0"/>
              <a:t>	knowledge repository testing (semantic </a:t>
            </a:r>
            <a:r>
              <a:rPr lang="en-CA" dirty="0" err="1"/>
              <a:t>db</a:t>
            </a:r>
            <a:r>
              <a:rPr lang="en-CA" dirty="0"/>
              <a:t>)</a:t>
            </a:r>
          </a:p>
          <a:p>
            <a:pPr>
              <a:spcAft>
                <a:spcPts val="500"/>
              </a:spcAft>
            </a:pPr>
            <a:r>
              <a:rPr lang="en-CA" dirty="0"/>
              <a:t>	integration with LOOP 3D modelling code</a:t>
            </a:r>
          </a:p>
        </p:txBody>
      </p:sp>
    </p:spTree>
    <p:extLst>
      <p:ext uri="{BB962C8B-B14F-4D97-AF65-F5344CB8AC3E}">
        <p14:creationId xmlns:p14="http://schemas.microsoft.com/office/powerpoint/2010/main" val="13255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4744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GeoScience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 Ontology (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GSO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Related Work</a:t>
            </a:r>
          </a:p>
          <a:p>
            <a:endParaRPr lang="en-CA" sz="1400" dirty="0">
              <a:solidFill>
                <a:schemeClr val="accent6">
                  <a:lumMod val="50000"/>
                </a:schemeClr>
              </a:solidFill>
              <a:latin typeface="BankGothic Md BT" panose="020B0807020203060204" pitchFamily="34" charset="0"/>
            </a:endParaRPr>
          </a:p>
          <a:p>
            <a:r>
              <a:rPr lang="en-CA" sz="2800" dirty="0">
                <a:solidFill>
                  <a:srgbClr val="376092"/>
                </a:solidFill>
                <a:latin typeface="BankGothic Md BT" panose="020B0807020203060204" pitchFamily="34" charset="0"/>
              </a:rPr>
              <a:t>Predecessors</a:t>
            </a:r>
          </a:p>
          <a:p>
            <a:pPr lvl="1"/>
            <a:r>
              <a:rPr lang="en-CA" sz="2000" dirty="0"/>
              <a:t> 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NADM</a:t>
            </a:r>
            <a:r>
              <a:rPr lang="en-CA" sz="2000" dirty="0"/>
              <a:t> 					(NADM 2004)				conceptual only</a:t>
            </a:r>
          </a:p>
          <a:p>
            <a:pPr lvl="1"/>
            <a:r>
              <a:rPr lang="en-CA" sz="2000" dirty="0"/>
              <a:t>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r>
              <a:rPr lang="en-CA" sz="2000" dirty="0"/>
              <a:t> 				(</a:t>
            </a:r>
            <a:r>
              <a:rPr lang="en-CA" sz="2000" dirty="0" err="1"/>
              <a:t>GeoSciML</a:t>
            </a:r>
            <a:r>
              <a:rPr lang="en-CA" sz="2000" dirty="0"/>
              <a:t> 2017)				data language</a:t>
            </a:r>
          </a:p>
          <a:p>
            <a:pPr lvl="1"/>
            <a:r>
              <a:rPr lang="en-CA" sz="2000" dirty="0"/>
              <a:t> 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DOLCE Rocks 			</a:t>
            </a:r>
            <a:r>
              <a:rPr lang="en-CA" sz="2000" dirty="0"/>
              <a:t>(Brodaric &amp; Probst 2009)		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DOLCE</a:t>
            </a:r>
            <a:r>
              <a:rPr lang="en-CA" sz="2000" dirty="0"/>
              <a:t>, </a:t>
            </a:r>
            <a:r>
              <a:rPr lang="en-CA" dirty="0"/>
              <a:t>broad not deep</a:t>
            </a:r>
          </a:p>
          <a:p>
            <a:pPr>
              <a:spcBef>
                <a:spcPts val="500"/>
              </a:spcBef>
            </a:pPr>
            <a:r>
              <a:rPr lang="en-CA" sz="2800" dirty="0">
                <a:solidFill>
                  <a:srgbClr val="376092"/>
                </a:solidFill>
                <a:latin typeface="BankGothic Md BT" panose="020B0807020203060204" pitchFamily="34" charset="0"/>
              </a:rPr>
              <a:t>Recent work </a:t>
            </a:r>
            <a:endParaRPr lang="en-CA" sz="2000" dirty="0">
              <a:solidFill>
                <a:srgbClr val="376092"/>
              </a:solidFill>
            </a:endParaRPr>
          </a:p>
          <a:p>
            <a:pPr lvl="1"/>
            <a:r>
              <a:rPr lang="en-CA" sz="2000" dirty="0"/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r>
              <a:rPr lang="en-CA" sz="2000" dirty="0"/>
              <a:t> ontology 		(OGC SWG, in progress)		no upper ontology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OntoGeonous</a:t>
            </a:r>
            <a:r>
              <a:rPr lang="en-CA" sz="2000" dirty="0"/>
              <a:t> ontology  	(Lombardo et al. 2018)		no upper ontology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GeoCore</a:t>
            </a:r>
            <a:r>
              <a:rPr lang="en-CA" sz="2000" dirty="0"/>
              <a:t> ontology 		(Garcia, Abel, Perrin 2020)		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BFO</a:t>
            </a:r>
            <a:r>
              <a:rPr lang="en-CA" sz="2000" dirty="0"/>
              <a:t>, broad not deep</a:t>
            </a:r>
            <a:endParaRPr lang="en-CA" sz="2000" dirty="0">
              <a:solidFill>
                <a:srgbClr val="376092"/>
              </a:solidFill>
            </a:endParaRPr>
          </a:p>
          <a:p>
            <a:pPr>
              <a:spcAft>
                <a:spcPts val="500"/>
              </a:spcAft>
            </a:pPr>
            <a:r>
              <a:rPr lang="en-CA" sz="2800" dirty="0">
                <a:solidFill>
                  <a:srgbClr val="376092"/>
                </a:solidFill>
                <a:latin typeface="BankGothic Md BT" panose="020B0807020203060204" pitchFamily="34" charset="0"/>
              </a:rPr>
              <a:t>GSO</a:t>
            </a:r>
          </a:p>
          <a:p>
            <a:r>
              <a:rPr lang="en-CA" sz="2000" dirty="0">
                <a:solidFill>
                  <a:srgbClr val="376092"/>
                </a:solidFill>
              </a:rPr>
              <a:t>	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GeoScience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Ontology</a:t>
            </a:r>
            <a:r>
              <a:rPr lang="en-CA" sz="2000" dirty="0"/>
              <a:t>		(in progress)			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DOLCE </a:t>
            </a:r>
            <a:r>
              <a:rPr lang="en-CA" dirty="0"/>
              <a:t>+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BFO </a:t>
            </a:r>
            <a:r>
              <a:rPr lang="en-CA" dirty="0"/>
              <a:t>+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UFO</a:t>
            </a:r>
            <a:r>
              <a:rPr lang="en-CA" dirty="0"/>
              <a:t> +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478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999" y="365646"/>
            <a:ext cx="5236747" cy="436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3D Knowledge Challenge</a:t>
            </a:r>
          </a:p>
          <a:p>
            <a:pPr>
              <a:spcBef>
                <a:spcPts val="500"/>
              </a:spcBef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Knowledge-rich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Maps, x-sections, articles, diagrams, rules, …</a:t>
            </a:r>
          </a:p>
          <a:p>
            <a:r>
              <a:rPr lang="en-CA" dirty="0">
                <a:solidFill>
                  <a:srgbClr val="002060"/>
                </a:solidFill>
              </a:rPr>
              <a:t>-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partially</a:t>
            </a:r>
            <a:r>
              <a:rPr lang="en-CA" dirty="0">
                <a:solidFill>
                  <a:srgbClr val="002060"/>
                </a:solidFill>
              </a:rPr>
              <a:t> integrated into modelling</a:t>
            </a:r>
          </a:p>
          <a:p>
            <a:pPr>
              <a:spcBef>
                <a:spcPts val="1000"/>
              </a:spcBef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Md BT" panose="020B0807020203060204" pitchFamily="34" charset="0"/>
              </a:rPr>
              <a:t>Data-poor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Few subsurface observations relative to area</a:t>
            </a:r>
          </a:p>
          <a:p>
            <a:r>
              <a:rPr lang="en-CA" dirty="0">
                <a:solidFill>
                  <a:srgbClr val="002060"/>
                </a:solidFill>
              </a:rPr>
              <a:t>-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highly</a:t>
            </a:r>
            <a:r>
              <a:rPr lang="en-CA" dirty="0">
                <a:solidFill>
                  <a:srgbClr val="002060"/>
                </a:solidFill>
              </a:rPr>
              <a:t> integrated into modelling</a:t>
            </a:r>
          </a:p>
          <a:p>
            <a:pPr>
              <a:spcBef>
                <a:spcPts val="1000"/>
              </a:spcBef>
            </a:pPr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Challenge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Better leverage knowledge </a:t>
            </a:r>
          </a:p>
          <a:p>
            <a:pPr>
              <a:spcBef>
                <a:spcPts val="500"/>
              </a:spcBef>
            </a:pPr>
            <a:r>
              <a:rPr lang="en-CA" dirty="0"/>
              <a:t>-  use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en-CA" dirty="0"/>
              <a:t> knowledge</a:t>
            </a:r>
          </a:p>
          <a:p>
            <a:pPr>
              <a:spcBef>
                <a:spcPts val="500"/>
              </a:spcBef>
            </a:pPr>
            <a:r>
              <a:rPr lang="en-CA" dirty="0"/>
              <a:t>-  use knowledge </a:t>
            </a:r>
            <a:r>
              <a:rPr lang="en-CA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90407" y="458497"/>
            <a:ext cx="2648926" cy="4544019"/>
            <a:chOff x="4848837" y="558821"/>
            <a:chExt cx="2648926" cy="4544019"/>
          </a:xfrm>
        </p:grpSpPr>
        <p:sp>
          <p:nvSpPr>
            <p:cNvPr id="5" name="Rectangle 4"/>
            <p:cNvSpPr/>
            <p:nvPr/>
          </p:nvSpPr>
          <p:spPr>
            <a:xfrm>
              <a:off x="5802722" y="3005862"/>
              <a:ext cx="828424" cy="693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12103" y="3814284"/>
              <a:ext cx="1660125" cy="32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5992462" y="558821"/>
              <a:ext cx="1505301" cy="2880415"/>
              <a:chOff x="6522041" y="679476"/>
              <a:chExt cx="1505301" cy="288041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22041" y="1640171"/>
                <a:ext cx="1505301" cy="1474157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0484" y="679476"/>
                <a:ext cx="990600" cy="120967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2909" y="3202703"/>
                <a:ext cx="285750" cy="357188"/>
              </a:xfrm>
              <a:prstGeom prst="rect">
                <a:avLst/>
              </a:prstGeom>
            </p:spPr>
          </p:pic>
        </p:grpSp>
        <p:sp>
          <p:nvSpPr>
            <p:cNvPr id="8" name="Flowchart: Magnetic Disk 7"/>
            <p:cNvSpPr/>
            <p:nvPr/>
          </p:nvSpPr>
          <p:spPr>
            <a:xfrm>
              <a:off x="5403315" y="2199491"/>
              <a:ext cx="541712" cy="518811"/>
            </a:xfrm>
            <a:prstGeom prst="flowChartMagneticDisk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3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00" dirty="0">
                  <a:solidFill>
                    <a:schemeClr val="tx1"/>
                  </a:solidFill>
                  <a:latin typeface="BankGothic Md BT" panose="020B0807020203060204" pitchFamily="34" charset="0"/>
                </a:rPr>
                <a:t>Data</a:t>
              </a:r>
            </a:p>
          </p:txBody>
        </p:sp>
        <p:sp>
          <p:nvSpPr>
            <p:cNvPr id="9" name="Right Arrow 8"/>
            <p:cNvSpPr/>
            <p:nvPr/>
          </p:nvSpPr>
          <p:spPr>
            <a:xfrm rot="5400000">
              <a:off x="5387727" y="2773904"/>
              <a:ext cx="631868" cy="69556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8837" y="3525743"/>
              <a:ext cx="2603003" cy="1577097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7083735" y="1729542"/>
            <a:ext cx="106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bg1"/>
                </a:solidFill>
                <a:latin typeface="BankGothic Md BT" panose="020B0807020203060204" pitchFamily="34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7698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793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Geoscience Knowledge Manager </a:t>
            </a:r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Functions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3272754" y="1680576"/>
            <a:ext cx="1866900" cy="2213782"/>
          </a:xfrm>
          <a:prstGeom prst="flowChartDocumen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BankGothic Md BT" panose="020B0807020203060204" pitchFamily="34" charset="0"/>
              </a:rPr>
              <a:t>Geoscience Knowledge Manager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413207" y="2217683"/>
            <a:ext cx="1064047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04452" y="2204345"/>
            <a:ext cx="103410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90177" y="1680575"/>
            <a:ext cx="103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2280" y="1680576"/>
            <a:ext cx="103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525" y="1732487"/>
            <a:ext cx="1061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413220" y="2755593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Magnetic Disk 10"/>
          <p:cNvSpPr/>
          <p:nvPr/>
        </p:nvSpPr>
        <p:spPr>
          <a:xfrm>
            <a:off x="493316" y="2910135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Magnetic Disk 11"/>
          <p:cNvSpPr/>
          <p:nvPr/>
        </p:nvSpPr>
        <p:spPr>
          <a:xfrm>
            <a:off x="632972" y="3043026"/>
            <a:ext cx="914400" cy="61264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5358736" y="2385462"/>
            <a:ext cx="1590704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-Select algorithm</a:t>
            </a:r>
          </a:p>
          <a:p>
            <a:r>
              <a:rPr lang="en-CA" sz="1200" dirty="0"/>
              <a:t>-Assign weights</a:t>
            </a:r>
          </a:p>
          <a:p>
            <a:r>
              <a:rPr lang="en-CA" sz="1200" dirty="0"/>
              <a:t>-Infer event history</a:t>
            </a:r>
          </a:p>
          <a:p>
            <a:r>
              <a:rPr lang="en-CA" sz="1200" dirty="0"/>
              <a:t>-Infer data points</a:t>
            </a:r>
          </a:p>
          <a:p>
            <a:r>
              <a:rPr lang="en-CA" sz="1200" dirty="0"/>
              <a:t>-Consistency check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052" y="2353395"/>
            <a:ext cx="14685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-unstructured info:</a:t>
            </a:r>
          </a:p>
          <a:p>
            <a:r>
              <a:rPr lang="en-CA" sz="1200" dirty="0"/>
              <a:t> text documents</a:t>
            </a:r>
          </a:p>
          <a:p>
            <a:r>
              <a:rPr lang="en-CA" sz="1200" dirty="0"/>
              <a:t>-databases</a:t>
            </a:r>
          </a:p>
          <a:p>
            <a:r>
              <a:rPr lang="en-CA" sz="1200" dirty="0"/>
              <a:t>-ontologies/k graphs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1855" y="3928792"/>
            <a:ext cx="295337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CA" sz="1200" dirty="0"/>
              <a:t>know structure: </a:t>
            </a:r>
            <a:r>
              <a:rPr lang="en-CA" sz="1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GeoScience</a:t>
            </a:r>
            <a:r>
              <a:rPr lang="en-CA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Ontology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know repository: </a:t>
            </a:r>
            <a:r>
              <a:rPr lang="en-CA" sz="1200" dirty="0">
                <a:solidFill>
                  <a:srgbClr val="376092"/>
                </a:solidFill>
              </a:rPr>
              <a:t>semantic </a:t>
            </a:r>
            <a:r>
              <a:rPr lang="en-CA" sz="1200" dirty="0" err="1">
                <a:solidFill>
                  <a:srgbClr val="376092"/>
                </a:solidFill>
              </a:rPr>
              <a:t>db</a:t>
            </a:r>
            <a:endParaRPr lang="en-CA" sz="1200" dirty="0">
              <a:solidFill>
                <a:srgbClr val="376092"/>
              </a:solidFill>
            </a:endParaRPr>
          </a:p>
          <a:p>
            <a:r>
              <a:rPr lang="en-CA" sz="1200" dirty="0"/>
              <a:t>     </a:t>
            </a:r>
            <a:r>
              <a:rPr lang="en-CA" sz="1100" dirty="0">
                <a:solidFill>
                  <a:srgbClr val="376092"/>
                </a:solidFill>
              </a:rPr>
              <a:t>load, store, find, reason, get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2990" y="2939421"/>
            <a:ext cx="104915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</a:t>
            </a:r>
          </a:p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2754" y="477517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GSC, GA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885" y="4774168"/>
            <a:ext cx="88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GSC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52094" y="4774168"/>
            <a:ext cx="88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BGS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58" y="1614860"/>
            <a:ext cx="990600" cy="12096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15" y="1896241"/>
            <a:ext cx="2065771" cy="125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0"/>
            <a:ext cx="9144000" cy="492681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096631" y="1333247"/>
            <a:ext cx="911035" cy="2444259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05100" y="1727200"/>
            <a:ext cx="1244600" cy="0"/>
          </a:xfrm>
          <a:prstGeom prst="straightConnector1">
            <a:avLst/>
          </a:prstGeom>
          <a:ln w="34925"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02099" y="1197496"/>
            <a:ext cx="4904065" cy="244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  <a:cs typeface="Arial" panose="020B0604020202020204" pitchFamily="34" charset="0"/>
              </a:rPr>
              <a:t>Work Package 1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Knowledge Extraction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Knowledge Structure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	</a:t>
            </a:r>
            <a:r>
              <a:rPr lang="en-CA" sz="2000" b="1" dirty="0" err="1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GeoScience</a:t>
            </a:r>
            <a:r>
              <a:rPr lang="en-CA" sz="2000" b="1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Ontology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Knowledge Repository</a:t>
            </a:r>
          </a:p>
          <a:p>
            <a:pPr>
              <a:spcBef>
                <a:spcPts val="500"/>
              </a:spcBef>
            </a:pPr>
            <a:r>
              <a:rPr lang="en-CA" sz="2000" dirty="0"/>
              <a:t>Knowledge Use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19" y="2620102"/>
            <a:ext cx="554884" cy="4922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58" y="1460222"/>
            <a:ext cx="512345" cy="5077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393" y="2086906"/>
            <a:ext cx="584366" cy="3991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419" y="3306605"/>
            <a:ext cx="554884" cy="3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325" y="1361000"/>
            <a:ext cx="2603003" cy="1577097"/>
          </a:xfrm>
          <a:prstGeom prst="rect">
            <a:avLst/>
          </a:prstGeom>
        </p:spPr>
      </p:pic>
      <p:sp>
        <p:nvSpPr>
          <p:cNvPr id="4" name="Flowchart: Magnetic Disk 3"/>
          <p:cNvSpPr/>
          <p:nvPr/>
        </p:nvSpPr>
        <p:spPr>
          <a:xfrm>
            <a:off x="3047242" y="3476034"/>
            <a:ext cx="1476421" cy="1019175"/>
          </a:xfrm>
          <a:prstGeom prst="flowChartMagneticDisk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33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BankGothic Md BT" panose="020B0807020203060204" pitchFamily="34" charset="0"/>
              </a:rPr>
              <a:t>Data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551300" y="1436765"/>
            <a:ext cx="1866900" cy="2152650"/>
          </a:xfrm>
          <a:prstGeom prst="flowChartDocument">
            <a:avLst/>
          </a:prstGeom>
          <a:gradFill>
            <a:gsLst>
              <a:gs pos="0">
                <a:schemeClr val="bg1"/>
              </a:gs>
              <a:gs pos="100000">
                <a:schemeClr val="accent6">
                  <a:lumMod val="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BankGothic Md BT" panose="020B0807020203060204" pitchFamily="34" charset="0"/>
              </a:rPr>
              <a:t>Geoscience Knowledge 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1154" y="2577947"/>
            <a:ext cx="15157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BankGothic Md BT" panose="020B0807020203060204" pitchFamily="34" charset="0"/>
              </a:rPr>
              <a:t>Modelling</a:t>
            </a:r>
          </a:p>
          <a:p>
            <a:pPr algn="ctr"/>
            <a:r>
              <a:rPr lang="en-CA" sz="1600" dirty="0">
                <a:solidFill>
                  <a:srgbClr val="002060"/>
                </a:solidFill>
              </a:rPr>
              <a:t>models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240028" y="2942178"/>
            <a:ext cx="542901" cy="3624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02968" y="2194895"/>
            <a:ext cx="1771776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072" y="273532"/>
            <a:ext cx="8543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latin typeface="Arial" panose="020B0604020202020204" pitchFamily="34" charset="0"/>
                <a:cs typeface="Arial" panose="020B0604020202020204" pitchFamily="34" charset="0"/>
              </a:rPr>
              <a:t>Geoscience Knowledge Manager </a:t>
            </a:r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Concept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638" y="2673050"/>
            <a:ext cx="178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2060"/>
                </a:solidFill>
              </a:rPr>
              <a:t>textbook knowledge</a:t>
            </a:r>
          </a:p>
          <a:p>
            <a:r>
              <a:rPr lang="en-CA" sz="1400" dirty="0">
                <a:solidFill>
                  <a:srgbClr val="002060"/>
                </a:solidFill>
              </a:rPr>
              <a:t>interpretations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6447" y="4148306"/>
            <a:ext cx="1317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2060"/>
                </a:solidFill>
              </a:rPr>
              <a:t>observations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442" y="4561197"/>
            <a:ext cx="3003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- boreholes, field data, </a:t>
            </a:r>
            <a:r>
              <a:rPr lang="en-CA" sz="1600" dirty="0" err="1"/>
              <a:t>geophys</a:t>
            </a:r>
            <a:r>
              <a:rPr lang="en-CA" sz="1600" dirty="0"/>
              <a:t>,…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943" y="3664212"/>
            <a:ext cx="2284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sz="1600" dirty="0"/>
              <a:t>laws, rules, theories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stratigraphy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event history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topology</a:t>
            </a:r>
          </a:p>
          <a:p>
            <a:pPr marL="285750" indent="-285750">
              <a:buFontTx/>
              <a:buChar char="-"/>
            </a:pPr>
            <a:r>
              <a:rPr lang="en-CA" sz="1600" dirty="0"/>
              <a:t>…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782929" y="2925404"/>
            <a:ext cx="547769" cy="37923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132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GSO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CA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GeoSciML</a:t>
            </a:r>
            <a:endParaRPr lang="en-CA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apples and oranges</a:t>
            </a:r>
            <a:r>
              <a:rPr lang="en-CA" sz="2000" dirty="0">
                <a:solidFill>
                  <a:schemeClr val="accent6">
                    <a:lumMod val="50000"/>
                  </a:schemeClr>
                </a:solidFill>
              </a:rPr>
              <a:t>				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500"/>
              </a:spcBef>
            </a:pPr>
            <a:endParaRPr lang="en-CA" sz="2000" dirty="0">
              <a:solidFill>
                <a:srgbClr val="37609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6400" y="1628626"/>
            <a:ext cx="39448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376092"/>
                </a:solidFill>
              </a:rPr>
              <a:t>Conceptual Schema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6400" y="2775010"/>
            <a:ext cx="39448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376092"/>
                </a:solidFill>
              </a:rPr>
              <a:t>Logical Schema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46400" y="3930739"/>
            <a:ext cx="39448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376092"/>
                </a:solidFill>
              </a:rPr>
              <a:t>Application Schema</a:t>
            </a:r>
          </a:p>
        </p:txBody>
      </p: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>
            <a:off x="4918822" y="2274957"/>
            <a:ext cx="0" cy="500053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4918822" y="3421341"/>
            <a:ext cx="0" cy="509398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8558" y="1551681"/>
            <a:ext cx="22796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GSO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Re-conceptualization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922" y="2833150"/>
            <a:ext cx="256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UML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6665" y="2063318"/>
            <a:ext cx="139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syntax difference (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owl </a:t>
            </a:r>
            <a:r>
              <a:rPr lang="en-CA" dirty="0"/>
              <a:t>vs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xml</a:t>
            </a:r>
            <a:r>
              <a:rPr lang="en-CA" dirty="0"/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4922" y="3957704"/>
            <a:ext cx="256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XSD</a:t>
            </a:r>
          </a:p>
        </p:txBody>
      </p:sp>
    </p:spTree>
    <p:extLst>
      <p:ext uri="{BB962C8B-B14F-4D97-AF65-F5344CB8AC3E}">
        <p14:creationId xmlns:p14="http://schemas.microsoft.com/office/powerpoint/2010/main" val="24707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4834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GSO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r>
              <a:rPr lang="en-CA" sz="2800" dirty="0">
                <a:solidFill>
                  <a:srgbClr val="376092"/>
                </a:solidFill>
                <a:latin typeface="BankGothic Md BT" panose="020B0807020203060204" pitchFamily="34" charset="0"/>
              </a:rPr>
              <a:t>Requirements</a:t>
            </a:r>
          </a:p>
          <a:p>
            <a:pPr lvl="1"/>
            <a:r>
              <a:rPr lang="en-CA" sz="2000" dirty="0"/>
              <a:t>Broad and Deep:		basic geologic entities (min </a:t>
            </a:r>
            <a:r>
              <a:rPr lang="en-CA" sz="2000" dirty="0" err="1"/>
              <a:t>GeoSciML</a:t>
            </a:r>
            <a:r>
              <a:rPr lang="en-CA" sz="2000" dirty="0"/>
              <a:t>)</a:t>
            </a:r>
          </a:p>
          <a:p>
            <a:pPr lvl="1"/>
            <a:r>
              <a:rPr lang="en-CA" sz="2000" dirty="0"/>
              <a:t>Modular:			core ontology + plug-and-play modules</a:t>
            </a:r>
          </a:p>
          <a:p>
            <a:pPr lvl="1"/>
            <a:r>
              <a:rPr lang="en-CA" sz="2000" dirty="0"/>
              <a:t>Stand-alone:			no imports – for compactness and consistency			</a:t>
            </a:r>
            <a:endParaRPr lang="en-CA" dirty="0"/>
          </a:p>
          <a:p>
            <a:pPr>
              <a:spcBef>
                <a:spcPts val="500"/>
              </a:spcBef>
            </a:pPr>
            <a:r>
              <a:rPr lang="en-CA" sz="2800" dirty="0">
                <a:solidFill>
                  <a:srgbClr val="376092"/>
                </a:solidFill>
                <a:latin typeface="BankGothic Md BT" panose="020B0807020203060204" pitchFamily="34" charset="0"/>
              </a:rPr>
              <a:t>Methods</a:t>
            </a:r>
            <a:endParaRPr lang="en-CA" sz="2000" dirty="0">
              <a:solidFill>
                <a:srgbClr val="376092"/>
              </a:solidFill>
            </a:endParaRPr>
          </a:p>
          <a:p>
            <a:r>
              <a:rPr lang="en-CA" sz="2000" dirty="0">
                <a:sym typeface="Wingdings" panose="05000000000000000000" pitchFamily="2" charset="2"/>
              </a:rPr>
              <a:t>  </a:t>
            </a:r>
            <a:r>
              <a:rPr lang="en-CA" sz="2000" dirty="0">
                <a:solidFill>
                  <a:srgbClr val="376092"/>
                </a:solidFill>
                <a:sym typeface="Wingdings" panose="05000000000000000000" pitchFamily="2" charset="2"/>
              </a:rPr>
              <a:t></a:t>
            </a: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dirty="0"/>
              <a:t>GKM GitHub			</a:t>
            </a:r>
            <a:r>
              <a:rPr lang="en-CA" sz="2000" dirty="0">
                <a:hlinkClick r:id="rId2"/>
              </a:rPr>
              <a:t>https://github.com/Loop3D/GKM</a:t>
            </a:r>
            <a:endParaRPr lang="en-CA" sz="2000" dirty="0"/>
          </a:p>
          <a:p>
            <a:r>
              <a:rPr lang="en-CA" sz="2000" dirty="0">
                <a:sym typeface="Wingdings" panose="05000000000000000000" pitchFamily="2" charset="2"/>
              </a:rPr>
              <a:t> </a:t>
            </a:r>
            <a:r>
              <a:rPr lang="en-CA" sz="2000" dirty="0">
                <a:solidFill>
                  <a:srgbClr val="376092"/>
                </a:solidFill>
                <a:sym typeface="Wingdings" panose="05000000000000000000" pitchFamily="2" charset="2"/>
              </a:rPr>
              <a:t></a:t>
            </a: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b="1" dirty="0">
                <a:solidFill>
                  <a:srgbClr val="FF0000"/>
                </a:solidFill>
              </a:rPr>
              <a:t>Ontological analysis</a:t>
            </a:r>
            <a:r>
              <a:rPr lang="en-CA" sz="2000" dirty="0"/>
              <a:t>	(First-Order Logic,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Dolce</a:t>
            </a:r>
            <a:r>
              <a:rPr lang="en-CA" sz="2000" dirty="0"/>
              <a:t>,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BFO, UFO</a:t>
            </a:r>
            <a:r>
              <a:rPr lang="en-CA" sz="2000" dirty="0"/>
              <a:t>)</a:t>
            </a:r>
          </a:p>
          <a:p>
            <a:r>
              <a:rPr lang="en-CA" sz="2000" dirty="0">
                <a:sym typeface="Wingdings" panose="05000000000000000000" pitchFamily="2" charset="2"/>
              </a:rPr>
              <a:t> </a:t>
            </a:r>
            <a:r>
              <a:rPr lang="en-CA" sz="2000" dirty="0">
                <a:solidFill>
                  <a:srgbClr val="376092"/>
                </a:solidFill>
                <a:sym typeface="Wingdings" panose="05000000000000000000" pitchFamily="2" charset="2"/>
              </a:rPr>
              <a:t></a:t>
            </a: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dirty="0"/>
              <a:t>UML diagrams		(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Enterprise Architect</a:t>
            </a:r>
            <a:r>
              <a:rPr lang="en-CA" sz="2000" dirty="0"/>
              <a:t>)</a:t>
            </a:r>
          </a:p>
          <a:p>
            <a:r>
              <a:rPr lang="en-CA" sz="2000" dirty="0">
                <a:sym typeface="Wingdings" panose="05000000000000000000" pitchFamily="2" charset="2"/>
              </a:rPr>
              <a:t> </a:t>
            </a:r>
            <a:r>
              <a:rPr lang="en-CA" sz="2000" dirty="0">
                <a:solidFill>
                  <a:srgbClr val="376092"/>
                </a:solidFill>
                <a:sym typeface="Wingdings" panose="05000000000000000000" pitchFamily="2" charset="2"/>
              </a:rPr>
              <a:t></a:t>
            </a: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dirty="0"/>
              <a:t>OWL encoding  		(</a:t>
            </a:r>
            <a:r>
              <a:rPr lang="en-CA" sz="2000" dirty="0" err="1"/>
              <a:t>ttl</a:t>
            </a:r>
            <a:r>
              <a:rPr lang="en-CA" sz="2000" dirty="0"/>
              <a:t>: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TopBraid</a:t>
            </a:r>
            <a:r>
              <a:rPr lang="en-CA" sz="2000" dirty="0"/>
              <a:t>,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Protégé</a:t>
            </a:r>
            <a:r>
              <a:rPr lang="en-CA" sz="2000" dirty="0"/>
              <a:t>)</a:t>
            </a:r>
          </a:p>
          <a:p>
            <a:r>
              <a:rPr lang="en-CA" sz="2000" dirty="0">
                <a:sym typeface="Wingdings" panose="05000000000000000000" pitchFamily="2" charset="2"/>
              </a:rPr>
              <a:t> </a:t>
            </a:r>
            <a:r>
              <a:rPr lang="en-CA" sz="2000" dirty="0">
                <a:solidFill>
                  <a:srgbClr val="376092"/>
                </a:solidFill>
                <a:sym typeface="Wingdings" panose="05000000000000000000" pitchFamily="2" charset="2"/>
              </a:rPr>
              <a:t></a:t>
            </a:r>
            <a:r>
              <a:rPr lang="en-CA" sz="2000" dirty="0">
                <a:sym typeface="Wingdings" panose="05000000000000000000" pitchFamily="2" charset="2"/>
              </a:rPr>
              <a:t>	</a:t>
            </a:r>
            <a:r>
              <a:rPr lang="en-CA" sz="2000" dirty="0"/>
              <a:t>Examples			(</a:t>
            </a:r>
            <a:r>
              <a:rPr lang="en-CA" sz="2000" dirty="0" err="1"/>
              <a:t>ttl</a:t>
            </a:r>
            <a:r>
              <a:rPr lang="en-CA" sz="2000" dirty="0"/>
              <a:t>: Units, Faults, Folds, Time Scale)</a:t>
            </a:r>
          </a:p>
          <a:p>
            <a:r>
              <a:rPr lang="en-CA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   </a:t>
            </a:r>
            <a:r>
              <a:rPr lang="en-CA" sz="2000" dirty="0"/>
              <a:t>Testing				(more synthetic examples)</a:t>
            </a:r>
            <a:r>
              <a:rPr lang="en-CA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CA" sz="2000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    </a:t>
            </a:r>
            <a:r>
              <a:rPr lang="en-CA" sz="2000" dirty="0"/>
              <a:t>Implementation		(</a:t>
            </a:r>
            <a:r>
              <a:rPr lang="en-CA" sz="2000" dirty="0" err="1"/>
              <a:t>triplestore</a:t>
            </a:r>
            <a:r>
              <a:rPr lang="en-CA" sz="2000" dirty="0"/>
              <a:t>, graph </a:t>
            </a:r>
            <a:r>
              <a:rPr lang="en-CA" sz="2000" dirty="0" err="1"/>
              <a:t>db</a:t>
            </a:r>
            <a:r>
              <a:rPr lang="en-CA" sz="2000" dirty="0"/>
              <a:t>, real data)</a:t>
            </a:r>
          </a:p>
          <a:p>
            <a:pPr lvl="1"/>
            <a:r>
              <a:rPr lang="en-CA" sz="2000" dirty="0">
                <a:solidFill>
                  <a:schemeClr val="accent6">
                    <a:lumMod val="50000"/>
                  </a:schemeClr>
                </a:solidFill>
              </a:rPr>
              <a:t>3D Integration 		(with modelling code)</a:t>
            </a:r>
          </a:p>
        </p:txBody>
      </p:sp>
    </p:spTree>
    <p:extLst>
      <p:ext uri="{BB962C8B-B14F-4D97-AF65-F5344CB8AC3E}">
        <p14:creationId xmlns:p14="http://schemas.microsoft.com/office/powerpoint/2010/main" val="306708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06" y="581751"/>
            <a:ext cx="1677348" cy="444469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132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GSO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 Modular Organization</a:t>
            </a:r>
          </a:p>
          <a:p>
            <a:r>
              <a:rPr lang="en-CA" sz="2800" dirty="0" err="1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Layercake</a:t>
            </a:r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 Ontology</a:t>
            </a:r>
            <a:r>
              <a:rPr lang="en-CA" sz="2000" dirty="0">
                <a:solidFill>
                  <a:schemeClr val="accent6">
                    <a:lumMod val="50000"/>
                  </a:schemeClr>
                </a:solidFill>
              </a:rPr>
              <a:t>				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500"/>
              </a:spcBef>
            </a:pPr>
            <a:endParaRPr lang="en-CA" sz="2000" dirty="0">
              <a:solidFill>
                <a:srgbClr val="3760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546" y="1338813"/>
            <a:ext cx="7038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Common </a:t>
            </a:r>
            <a:r>
              <a:rPr lang="en-CA" sz="2000" dirty="0">
                <a:solidFill>
                  <a:srgbClr val="376092"/>
                </a:solidFill>
                <a:cs typeface="Arial" panose="020B0604020202020204" pitchFamily="34" charset="0"/>
              </a:rPr>
              <a:t>(static)  	</a:t>
            </a:r>
            <a:r>
              <a:rPr lang="en-CA" sz="1400" dirty="0">
                <a:solidFill>
                  <a:srgbClr val="376092"/>
                </a:solidFill>
                <a:cs typeface="Arial" panose="020B0604020202020204" pitchFamily="34" charset="0"/>
              </a:rPr>
              <a:t>after </a:t>
            </a:r>
            <a:r>
              <a:rPr lang="en-CA" sz="1400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BFO</a:t>
            </a:r>
            <a:r>
              <a:rPr lang="en-CA" sz="1400" dirty="0">
                <a:solidFill>
                  <a:srgbClr val="376092"/>
                </a:solidFill>
                <a:cs typeface="Arial" panose="020B0604020202020204" pitchFamily="34" charset="0"/>
              </a:rPr>
              <a:t>, </a:t>
            </a:r>
            <a:r>
              <a:rPr lang="en-CA" sz="1400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DOLCE</a:t>
            </a:r>
            <a:r>
              <a:rPr lang="en-CA" sz="1400" dirty="0">
                <a:solidFill>
                  <a:srgbClr val="376092"/>
                </a:solidFill>
                <a:cs typeface="Arial" panose="020B0604020202020204" pitchFamily="34" charset="0"/>
              </a:rPr>
              <a:t>, </a:t>
            </a:r>
            <a:r>
              <a:rPr lang="en-CA" sz="1400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UFO</a:t>
            </a:r>
            <a:r>
              <a:rPr lang="en-CA" sz="1400" dirty="0">
                <a:solidFill>
                  <a:srgbClr val="376092"/>
                </a:solidFill>
                <a:cs typeface="Arial" panose="020B0604020202020204" pitchFamily="34" charset="0"/>
              </a:rPr>
              <a:t>, other + </a:t>
            </a:r>
            <a:r>
              <a:rPr lang="en-CA" sz="1400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GSO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general framework: </a:t>
            </a:r>
            <a:r>
              <a:rPr lang="en-CA" dirty="0"/>
              <a:t>e.g. object, process, quality, space, time,…</a:t>
            </a:r>
          </a:p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546" y="2655229"/>
            <a:ext cx="666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Geology </a:t>
            </a:r>
            <a:r>
              <a:rPr lang="en-CA" sz="2000" dirty="0">
                <a:solidFill>
                  <a:srgbClr val="376092"/>
                </a:solidFill>
              </a:rPr>
              <a:t>(static)</a:t>
            </a:r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	</a:t>
            </a:r>
            <a:r>
              <a:rPr lang="en-CA" dirty="0">
                <a:solidFill>
                  <a:srgbClr val="376092"/>
                </a:solidFill>
              </a:rPr>
              <a:t>	</a:t>
            </a:r>
            <a:r>
              <a:rPr lang="en-CA" sz="1400" dirty="0">
                <a:solidFill>
                  <a:srgbClr val="376092"/>
                </a:solidFill>
              </a:rPr>
              <a:t>after </a:t>
            </a:r>
            <a:r>
              <a:rPr lang="en-CA" sz="1400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NADM</a:t>
            </a:r>
            <a:r>
              <a:rPr lang="en-CA" sz="1400" dirty="0">
                <a:solidFill>
                  <a:srgbClr val="376092"/>
                </a:solidFill>
              </a:rPr>
              <a:t>, </a:t>
            </a:r>
            <a:r>
              <a:rPr lang="en-CA" sz="1400" dirty="0" err="1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r>
              <a:rPr lang="en-CA" sz="1400" dirty="0">
                <a:solidFill>
                  <a:srgbClr val="376092"/>
                </a:solidFill>
              </a:rPr>
              <a:t>, </a:t>
            </a:r>
            <a:r>
              <a:rPr lang="en-CA" sz="1400" dirty="0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DOLCE</a:t>
            </a:r>
            <a:r>
              <a:rPr lang="en-CA" sz="1400" dirty="0">
                <a:solidFill>
                  <a:srgbClr val="376092"/>
                </a:solidFill>
              </a:rPr>
              <a:t> Rocks</a:t>
            </a:r>
          </a:p>
          <a:p>
            <a:r>
              <a:rPr lang="en-CA" dirty="0"/>
              <a:t>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geology framework: </a:t>
            </a:r>
            <a:r>
              <a:rPr lang="en-CA" dirty="0"/>
              <a:t>e.g. geologic unit, structure, event, time scale,…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0546" y="4002110"/>
            <a:ext cx="673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Modules </a:t>
            </a:r>
            <a:r>
              <a:rPr lang="en-CA" sz="2000" dirty="0">
                <a:solidFill>
                  <a:srgbClr val="376092"/>
                </a:solidFill>
              </a:rPr>
              <a:t>(extensible, exchangeable)	</a:t>
            </a:r>
            <a:r>
              <a:rPr lang="en-CA" sz="1400" dirty="0">
                <a:solidFill>
                  <a:srgbClr val="376092"/>
                </a:solidFill>
              </a:rPr>
              <a:t>after </a:t>
            </a:r>
            <a:r>
              <a:rPr lang="en-CA" sz="1400" dirty="0" err="1">
                <a:solidFill>
                  <a:srgbClr val="376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GeoSciML</a:t>
            </a:r>
            <a:r>
              <a:rPr lang="en-CA" sz="1400" dirty="0">
                <a:solidFill>
                  <a:srgbClr val="376092"/>
                </a:solidFill>
              </a:rPr>
              <a:t>,…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geology modules: </a:t>
            </a:r>
            <a:r>
              <a:rPr lang="en-CA" dirty="0"/>
              <a:t>e.g. qualities, settings, structures, </a:t>
            </a:r>
            <a:r>
              <a:rPr lang="en-CA" dirty="0" err="1"/>
              <a:t>lithologies</a:t>
            </a:r>
            <a:r>
              <a:rPr lang="en-CA" dirty="0"/>
              <a:t>, minerals, elements, time scales,…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0547" y="2320213"/>
            <a:ext cx="83563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0547" y="3682485"/>
            <a:ext cx="8356364" cy="3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132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GSO</a:t>
            </a:r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en-CA" dirty="0">
                <a:cs typeface="Arial" panose="020B0604020202020204" pitchFamily="34" charset="0"/>
              </a:rPr>
              <a:t>(</a:t>
            </a:r>
            <a:r>
              <a:rPr lang="en-CA" dirty="0">
                <a:hlinkClick r:id="rId2"/>
              </a:rPr>
              <a:t>https://github.com/Loop3D/GKM</a:t>
            </a:r>
            <a:r>
              <a:rPr lang="en-CA" dirty="0"/>
              <a:t>)</a:t>
            </a:r>
            <a:endParaRPr lang="en-CA" dirty="0">
              <a:cs typeface="Arial" panose="020B0604020202020204" pitchFamily="34" charset="0"/>
            </a:endParaRPr>
          </a:p>
          <a:p>
            <a:r>
              <a:rPr lang="en-CA" sz="2800" dirty="0" err="1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Layercake</a:t>
            </a:r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 Ontology</a:t>
            </a:r>
            <a:r>
              <a:rPr lang="en-CA" sz="2000" dirty="0">
                <a:solidFill>
                  <a:schemeClr val="accent6">
                    <a:lumMod val="50000"/>
                  </a:schemeClr>
                </a:solidFill>
              </a:rPr>
              <a:t>				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500"/>
              </a:spcBef>
            </a:pPr>
            <a:endParaRPr lang="en-CA" sz="2000" dirty="0">
              <a:solidFill>
                <a:srgbClr val="37609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547" y="1425957"/>
            <a:ext cx="5548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Common </a:t>
            </a:r>
            <a:endParaRPr lang="en-CA" sz="2000" dirty="0">
              <a:solidFill>
                <a:srgbClr val="376092"/>
              </a:solidFill>
              <a:cs typeface="Arial" panose="020B0604020202020204" pitchFamily="34" charset="0"/>
            </a:endParaRP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general framework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0546" y="2805719"/>
            <a:ext cx="6506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Geology 	</a:t>
            </a:r>
          </a:p>
          <a:p>
            <a:r>
              <a:rPr lang="en-CA" dirty="0"/>
              <a:t> 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geology framework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410547" y="4002110"/>
            <a:ext cx="5990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376092"/>
                </a:solidFill>
                <a:latin typeface="BankGothic Md BT" panose="020B0807020203060204" pitchFamily="34" charset="0"/>
              </a:rPr>
              <a:t>Modules </a:t>
            </a:r>
            <a:endParaRPr lang="en-CA" sz="2000" dirty="0">
              <a:solidFill>
                <a:srgbClr val="376092"/>
              </a:solidFill>
            </a:endParaRP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geology modules</a:t>
            </a:r>
            <a:endParaRPr lang="en-CA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566" y="3765459"/>
            <a:ext cx="2040822" cy="13665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020" y="3765459"/>
            <a:ext cx="1775927" cy="11361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7092" y="3778723"/>
            <a:ext cx="1775902" cy="1343926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10546" y="2835019"/>
            <a:ext cx="83563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0547" y="3692737"/>
            <a:ext cx="844731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09" y="1525913"/>
            <a:ext cx="1933575" cy="3524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484" y="3061346"/>
            <a:ext cx="19050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502" y="289862"/>
            <a:ext cx="888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  <a:p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Geologic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2" y="1340982"/>
            <a:ext cx="5160476" cy="332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2128" y="1340982"/>
            <a:ext cx="3381871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 err="1"/>
              <a:t>ejs:</a:t>
            </a:r>
            <a:r>
              <a:rPr lang="en-CA" sz="1200" dirty="0" err="1">
                <a:solidFill>
                  <a:srgbClr val="FF0000"/>
                </a:solidFill>
              </a:rPr>
              <a:t>JsFormation</a:t>
            </a:r>
            <a:endParaRPr lang="en-CA" sz="1200" dirty="0">
              <a:solidFill>
                <a:srgbClr val="FF0000"/>
              </a:solidFill>
            </a:endParaRPr>
          </a:p>
          <a:p>
            <a:r>
              <a:rPr lang="en-CA" sz="1200" dirty="0"/>
              <a:t>  a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FF0000"/>
                </a:solidFill>
              </a:rPr>
              <a:t>Formation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indirectTemporalOccupies</a:t>
            </a:r>
            <a:r>
              <a:rPr lang="en-CA" sz="1200" dirty="0"/>
              <a:t> </a:t>
            </a:r>
          </a:p>
          <a:p>
            <a:r>
              <a:rPr lang="en-CA" sz="1200" dirty="0"/>
              <a:t>	gstime:</a:t>
            </a:r>
            <a:r>
              <a:rPr lang="en-CA" sz="1200" dirty="0">
                <a:solidFill>
                  <a:srgbClr val="FF0000"/>
                </a:solidFill>
              </a:rPr>
              <a:t>LowerJurassic2020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hasPart</a:t>
            </a:r>
            <a:r>
              <a:rPr lang="en-CA" sz="1200" dirty="0"/>
              <a:t> </a:t>
            </a:r>
            <a:r>
              <a:rPr lang="en-CA" sz="1200" dirty="0" err="1"/>
              <a:t>ejs:</a:t>
            </a:r>
            <a:r>
              <a:rPr lang="en-CA" sz="1200" dirty="0" err="1">
                <a:solidFill>
                  <a:srgbClr val="FF0000"/>
                </a:solidFill>
              </a:rPr>
              <a:t>JsFormation-upper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hasPart</a:t>
            </a:r>
            <a:r>
              <a:rPr lang="en-CA" sz="1200" dirty="0"/>
              <a:t> </a:t>
            </a:r>
            <a:r>
              <a:rPr lang="en-CA" sz="1200" dirty="0" err="1"/>
              <a:t>ejs:</a:t>
            </a:r>
            <a:r>
              <a:rPr lang="en-CA" sz="1200" dirty="0" err="1">
                <a:solidFill>
                  <a:srgbClr val="FF0000"/>
                </a:solidFill>
              </a:rPr>
              <a:t>JsFormation-lower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hasPart</a:t>
            </a:r>
            <a:r>
              <a:rPr lang="en-CA" sz="1200" dirty="0"/>
              <a:t> ejs:</a:t>
            </a:r>
            <a:r>
              <a:rPr lang="en-CA" sz="1200" dirty="0">
                <a:solidFill>
                  <a:srgbClr val="FF0000"/>
                </a:solidFill>
              </a:rPr>
              <a:t>baseJs-6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hasPart</a:t>
            </a:r>
            <a:r>
              <a:rPr lang="en-CA" sz="1200" dirty="0"/>
              <a:t> ejs:</a:t>
            </a:r>
            <a:r>
              <a:rPr lang="en-CA" sz="1200" dirty="0">
                <a:solidFill>
                  <a:srgbClr val="FF0000"/>
                </a:solidFill>
              </a:rPr>
              <a:t>topJs-2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hasQuality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[</a:t>
            </a:r>
          </a:p>
          <a:p>
            <a:r>
              <a:rPr lang="en-CA" sz="1200" dirty="0"/>
              <a:t>      a </a:t>
            </a:r>
            <a:r>
              <a:rPr lang="en-CA" sz="1200" dirty="0" err="1"/>
              <a:t>gsgu:</a:t>
            </a:r>
            <a:r>
              <a:rPr lang="en-CA" sz="1200" dirty="0" err="1">
                <a:solidFill>
                  <a:srgbClr val="FF0000"/>
                </a:solidFill>
              </a:rPr>
              <a:t>Bedding_Thickness</a:t>
            </a:r>
            <a:r>
              <a:rPr lang="en-CA" sz="1200" dirty="0"/>
              <a:t> ;</a:t>
            </a:r>
          </a:p>
          <a:p>
            <a:r>
              <a:rPr lang="en-CA" sz="1200" dirty="0"/>
              <a:t>      </a:t>
            </a:r>
            <a:r>
              <a:rPr lang="en-CA" sz="1200" dirty="0" err="1"/>
              <a:t>gsoc</a:t>
            </a:r>
            <a:r>
              <a:rPr lang="en-CA" sz="1200" dirty="0"/>
              <a:t>: </a:t>
            </a:r>
            <a:r>
              <a:rPr lang="en-CA" sz="1200" dirty="0" err="1">
                <a:solidFill>
                  <a:srgbClr val="376092"/>
                </a:solidFill>
              </a:rPr>
              <a:t>hasQuality</a:t>
            </a:r>
            <a:r>
              <a:rPr lang="en-CA" sz="1200" dirty="0"/>
              <a:t> [</a:t>
            </a:r>
          </a:p>
          <a:p>
            <a:r>
              <a:rPr lang="en-CA" sz="1200" dirty="0"/>
              <a:t>      	a </a:t>
            </a:r>
            <a:r>
              <a:rPr lang="en-CA" sz="1200" dirty="0" err="1"/>
              <a:t>gsoc</a:t>
            </a:r>
            <a:r>
              <a:rPr lang="en-CA" sz="1200" dirty="0"/>
              <a:t>: </a:t>
            </a:r>
            <a:r>
              <a:rPr lang="en-CA" sz="1200" dirty="0" err="1"/>
              <a:t>Quality_Range</a:t>
            </a:r>
            <a:r>
              <a:rPr lang="en-CA" sz="1200" dirty="0"/>
              <a:t> [</a:t>
            </a:r>
          </a:p>
          <a:p>
            <a:r>
              <a:rPr lang="en-CA" sz="1200" dirty="0"/>
              <a:t>	 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hasStartValue</a:t>
            </a:r>
            <a:r>
              <a:rPr lang="en-CA" sz="1200" dirty="0"/>
              <a:t> [a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FF0000"/>
                </a:solidFill>
              </a:rPr>
              <a:t>Thin</a:t>
            </a:r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/>
              <a:t>] ;</a:t>
            </a:r>
          </a:p>
          <a:p>
            <a:r>
              <a:rPr lang="en-CA" sz="1200" dirty="0"/>
              <a:t>	 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hasEndValue</a:t>
            </a:r>
            <a:r>
              <a:rPr lang="en-CA" sz="1200" dirty="0"/>
              <a:t>  [a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FF0000"/>
                </a:solidFill>
              </a:rPr>
              <a:t>Medium</a:t>
            </a:r>
            <a:r>
              <a:rPr lang="en-CA" sz="1200" dirty="0">
                <a:solidFill>
                  <a:srgbClr val="FF0000"/>
                </a:solidFill>
              </a:rPr>
              <a:t> </a:t>
            </a:r>
            <a:r>
              <a:rPr lang="en-CA" sz="1200" dirty="0"/>
              <a:t>] ;</a:t>
            </a:r>
          </a:p>
          <a:p>
            <a:r>
              <a:rPr lang="en-CA" sz="1200" dirty="0"/>
              <a:t>	]</a:t>
            </a:r>
          </a:p>
          <a:p>
            <a:r>
              <a:rPr lang="en-CA" sz="1200" dirty="0"/>
              <a:t>       ]</a:t>
            </a:r>
          </a:p>
          <a:p>
            <a:r>
              <a:rPr lang="en-CA" sz="1200" dirty="0"/>
              <a:t>   ] ;</a:t>
            </a:r>
          </a:p>
          <a:p>
            <a:r>
              <a:rPr lang="en-CA" sz="1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338" y="2894103"/>
            <a:ext cx="11056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800" dirty="0" err="1">
                <a:solidFill>
                  <a:srgbClr val="FF0000"/>
                </a:solidFill>
              </a:rPr>
              <a:t>JsFormation</a:t>
            </a:r>
            <a:r>
              <a:rPr lang="en-CA" sz="800" dirty="0">
                <a:solidFill>
                  <a:srgbClr val="FF0000"/>
                </a:solidFill>
              </a:rPr>
              <a:t>-lower</a:t>
            </a:r>
            <a:endParaRPr lang="en-CA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862338" y="2589303"/>
            <a:ext cx="110561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800" dirty="0" err="1">
                <a:solidFill>
                  <a:srgbClr val="FF0000"/>
                </a:solidFill>
              </a:rPr>
              <a:t>JsFormation</a:t>
            </a:r>
            <a:r>
              <a:rPr lang="en-CA" sz="800" dirty="0">
                <a:solidFill>
                  <a:srgbClr val="FF0000"/>
                </a:solidFill>
              </a:rPr>
              <a:t>-upper</a:t>
            </a:r>
            <a:endParaRPr lang="en-CA" sz="800" dirty="0"/>
          </a:p>
        </p:txBody>
      </p:sp>
      <p:sp>
        <p:nvSpPr>
          <p:cNvPr id="13" name="Oval 12"/>
          <p:cNvSpPr/>
          <p:nvPr/>
        </p:nvSpPr>
        <p:spPr>
          <a:xfrm>
            <a:off x="471987" y="2203450"/>
            <a:ext cx="226513" cy="28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91075" y="2857405"/>
            <a:ext cx="207425" cy="28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56188" y="2589303"/>
            <a:ext cx="3712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600" dirty="0" err="1">
                <a:solidFill>
                  <a:srgbClr val="FF0000"/>
                </a:solidFill>
              </a:rPr>
              <a:t>Js</a:t>
            </a:r>
            <a:endParaRPr lang="en-CA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4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38584"/>
            <a:ext cx="9144000" cy="4893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97C05-AC99-294D-B757-1B4E4231E77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502" y="289862"/>
            <a:ext cx="888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  <a:p>
            <a:r>
              <a:rPr lang="en-CA" sz="2800" dirty="0">
                <a:solidFill>
                  <a:schemeClr val="accent6">
                    <a:lumMod val="50000"/>
                  </a:schemeClr>
                </a:solidFill>
                <a:latin typeface="BankGothic Md BT" panose="020B0807020203060204" pitchFamily="34" charset="0"/>
              </a:rPr>
              <a:t>Time Scale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7" y="1243969"/>
            <a:ext cx="2897741" cy="3368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676116"/>
            <a:ext cx="2625725" cy="3022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304" y="238584"/>
            <a:ext cx="4585695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gstime:</a:t>
            </a:r>
            <a:r>
              <a:rPr lang="en-CA" sz="1200" dirty="0">
                <a:solidFill>
                  <a:srgbClr val="FF0000"/>
                </a:solidFill>
              </a:rPr>
              <a:t>LowerJurassic2017</a:t>
            </a:r>
          </a:p>
          <a:p>
            <a:r>
              <a:rPr lang="en-CA" sz="1200" dirty="0"/>
              <a:t>  a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FF0000"/>
                </a:solidFill>
              </a:rPr>
              <a:t>Epoch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hasQuality</a:t>
            </a:r>
            <a:r>
              <a:rPr lang="en-CA" sz="1200" dirty="0"/>
              <a:t> [  a </a:t>
            </a:r>
            <a:r>
              <a:rPr lang="en-CA" sz="1200" dirty="0" err="1"/>
              <a:t>gstime:</a:t>
            </a:r>
            <a:r>
              <a:rPr lang="en-CA" sz="1200" dirty="0" err="1">
                <a:solidFill>
                  <a:srgbClr val="FF0000"/>
                </a:solidFill>
              </a:rPr>
              <a:t>Time_Interval_Location</a:t>
            </a:r>
            <a:r>
              <a:rPr lang="en-CA" sz="1200" dirty="0"/>
              <a:t> ;</a:t>
            </a:r>
          </a:p>
          <a:p>
            <a:r>
              <a:rPr lang="en-CA" sz="1200" dirty="0"/>
              <a:t>     </a:t>
            </a:r>
            <a:r>
              <a:rPr lang="en-CA" sz="1200" dirty="0" err="1"/>
              <a:t>gsoc</a:t>
            </a:r>
            <a:r>
              <a:rPr lang="en-CA" sz="1200" dirty="0"/>
              <a:t>: </a:t>
            </a:r>
            <a:r>
              <a:rPr lang="en-CA" sz="1200" dirty="0" err="1">
                <a:solidFill>
                  <a:srgbClr val="376092"/>
                </a:solidFill>
              </a:rPr>
              <a:t>hasValue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[ a </a:t>
            </a:r>
            <a:r>
              <a:rPr lang="en-CA" sz="1200" dirty="0" err="1"/>
              <a:t>gsoc:Quality_Range</a:t>
            </a:r>
            <a:r>
              <a:rPr lang="en-CA" sz="1200" dirty="0"/>
              <a:t>;</a:t>
            </a:r>
          </a:p>
          <a:p>
            <a:r>
              <a:rPr lang="en-CA" sz="1200" dirty="0"/>
              <a:t>           </a:t>
            </a:r>
            <a:r>
              <a:rPr lang="en-CA" sz="1200" dirty="0" err="1"/>
              <a:t>gsosc</a:t>
            </a:r>
            <a:r>
              <a:rPr lang="en-CA" sz="1200" dirty="0"/>
              <a:t> </a:t>
            </a:r>
            <a:r>
              <a:rPr lang="en-CA" sz="1200" dirty="0" err="1">
                <a:solidFill>
                  <a:srgbClr val="376092"/>
                </a:solidFill>
              </a:rPr>
              <a:t>hasStartValue</a:t>
            </a:r>
            <a:r>
              <a:rPr lang="en-CA" sz="1200" dirty="0"/>
              <a:t> [ a </a:t>
            </a:r>
            <a:r>
              <a:rPr lang="en-CA" sz="1200" dirty="0" err="1"/>
              <a:t>Measure_Value</a:t>
            </a:r>
            <a:r>
              <a:rPr lang="en-CA" sz="1200" dirty="0"/>
              <a:t> ;</a:t>
            </a:r>
          </a:p>
          <a:p>
            <a:r>
              <a:rPr lang="en-CA" sz="1200" dirty="0"/>
              <a:t>                  </a:t>
            </a:r>
            <a:r>
              <a:rPr lang="en-CA" sz="1200" dirty="0" err="1">
                <a:solidFill>
                  <a:srgbClr val="376092"/>
                </a:solidFill>
              </a:rPr>
              <a:t>hasDataValue</a:t>
            </a:r>
            <a:r>
              <a:rPr lang="en-CA" sz="1200" dirty="0"/>
              <a:t> “</a:t>
            </a:r>
            <a:r>
              <a:rPr lang="en-CA" sz="1200" dirty="0">
                <a:solidFill>
                  <a:srgbClr val="FF0000"/>
                </a:solidFill>
              </a:rPr>
              <a:t>201.3</a:t>
            </a:r>
            <a:r>
              <a:rPr lang="en-CA" sz="1200" dirty="0"/>
              <a:t>” ^^</a:t>
            </a:r>
            <a:r>
              <a:rPr lang="en-CA" sz="1200" dirty="0" err="1"/>
              <a:t>xsd:float</a:t>
            </a:r>
            <a:r>
              <a:rPr lang="en-CA" sz="1200" dirty="0"/>
              <a:t> ;</a:t>
            </a:r>
          </a:p>
          <a:p>
            <a:r>
              <a:rPr lang="en-CA" sz="1200" dirty="0"/>
              <a:t>                  </a:t>
            </a:r>
            <a:r>
              <a:rPr lang="en-CA" sz="1200" dirty="0" err="1">
                <a:solidFill>
                  <a:srgbClr val="376092"/>
                </a:solidFill>
              </a:rPr>
              <a:t>hasUOM</a:t>
            </a:r>
            <a:r>
              <a:rPr lang="en-CA" sz="1200" dirty="0"/>
              <a:t> [a Ma ; ] ;</a:t>
            </a:r>
          </a:p>
          <a:p>
            <a:r>
              <a:rPr lang="en-CA" sz="1200" dirty="0"/>
              <a:t>            ]</a:t>
            </a:r>
          </a:p>
          <a:p>
            <a:r>
              <a:rPr lang="en-CA" sz="1200" dirty="0"/>
              <a:t>            </a:t>
            </a:r>
            <a:r>
              <a:rPr lang="en-CA" sz="1200" dirty="0" err="1"/>
              <a:t>gsosc</a:t>
            </a:r>
            <a:r>
              <a:rPr lang="en-CA" sz="1200" dirty="0"/>
              <a:t> </a:t>
            </a:r>
            <a:r>
              <a:rPr lang="en-CA" sz="1200" dirty="0" err="1">
                <a:solidFill>
                  <a:srgbClr val="376092"/>
                </a:solidFill>
              </a:rPr>
              <a:t>hasEndValue</a:t>
            </a:r>
            <a:r>
              <a:rPr lang="en-CA" sz="1200" dirty="0"/>
              <a:t> [ a </a:t>
            </a:r>
            <a:r>
              <a:rPr lang="en-CA" sz="1200" dirty="0" err="1"/>
              <a:t>Measure_Value</a:t>
            </a:r>
            <a:r>
              <a:rPr lang="en-CA" sz="1200" dirty="0"/>
              <a:t> ;</a:t>
            </a:r>
          </a:p>
          <a:p>
            <a:r>
              <a:rPr lang="en-CA" sz="1200" dirty="0"/>
              <a:t>                  </a:t>
            </a:r>
            <a:r>
              <a:rPr lang="en-CA" sz="1200" dirty="0" err="1">
                <a:solidFill>
                  <a:srgbClr val="376092"/>
                </a:solidFill>
              </a:rPr>
              <a:t>hasDataValue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“</a:t>
            </a:r>
            <a:r>
              <a:rPr lang="en-CA" sz="1200" dirty="0">
                <a:solidFill>
                  <a:srgbClr val="FF0000"/>
                </a:solidFill>
              </a:rPr>
              <a:t>174.1</a:t>
            </a:r>
            <a:r>
              <a:rPr lang="en-CA" sz="1200" dirty="0"/>
              <a:t>” ^^</a:t>
            </a:r>
            <a:r>
              <a:rPr lang="en-CA" sz="1200" dirty="0" err="1"/>
              <a:t>xsd:float</a:t>
            </a:r>
            <a:r>
              <a:rPr lang="en-CA" sz="1200" dirty="0"/>
              <a:t> ;</a:t>
            </a:r>
          </a:p>
          <a:p>
            <a:r>
              <a:rPr lang="en-CA" sz="1200" dirty="0"/>
              <a:t>                  </a:t>
            </a:r>
            <a:r>
              <a:rPr lang="en-CA" sz="1200" dirty="0" err="1">
                <a:solidFill>
                  <a:srgbClr val="376092"/>
                </a:solidFill>
              </a:rPr>
              <a:t>hasUOM</a:t>
            </a:r>
            <a:r>
              <a:rPr lang="en-CA" sz="1200" dirty="0"/>
              <a:t> [a Ma ; ] ;</a:t>
            </a:r>
          </a:p>
          <a:p>
            <a:r>
              <a:rPr lang="en-CA" sz="1200" dirty="0"/>
              <a:t>            ]</a:t>
            </a:r>
          </a:p>
          <a:p>
            <a:r>
              <a:rPr lang="en-CA" sz="1200" dirty="0"/>
              <a:t>    ] ]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isPartOf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gstime:</a:t>
            </a:r>
            <a:r>
              <a:rPr lang="en-CA" sz="1200" dirty="0">
                <a:solidFill>
                  <a:srgbClr val="FF0000"/>
                </a:solidFill>
              </a:rPr>
              <a:t>isc2020-01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isPartOf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 err="1"/>
              <a:t>gst:</a:t>
            </a:r>
            <a:r>
              <a:rPr lang="en-CA" sz="1200" dirty="0" err="1">
                <a:solidFill>
                  <a:srgbClr val="FF0000"/>
                </a:solidFill>
              </a:rPr>
              <a:t>LowerJurassicEpoch</a:t>
            </a:r>
            <a:endParaRPr lang="en-CA" sz="1200" dirty="0">
              <a:solidFill>
                <a:srgbClr val="FF0000"/>
              </a:solidFill>
            </a:endParaRP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time_interval_finished_by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BaseMiddleJurassic2017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time_interval_contains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Pliensbachian2017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time_interval_contains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Sinemurian2017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time_started_by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Hettangian2017 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gsoc:</a:t>
            </a:r>
            <a:r>
              <a:rPr lang="en-CA" sz="1200" dirty="0" err="1">
                <a:solidFill>
                  <a:srgbClr val="376092"/>
                </a:solidFill>
              </a:rPr>
              <a:t>time_starts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gstime:</a:t>
            </a:r>
            <a:r>
              <a:rPr lang="en-CA" sz="1200" dirty="0">
                <a:solidFill>
                  <a:srgbClr val="FF0000"/>
                </a:solidFill>
              </a:rPr>
              <a:t>Jurassic2017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376092"/>
                </a:solidFill>
              </a:rPr>
              <a:t>nextTimeInterval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Aalenian2017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376092"/>
                </a:solidFill>
              </a:rPr>
              <a:t>nextTimeInterval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MiddleJurassic2017 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376092"/>
                </a:solidFill>
              </a:rPr>
              <a:t>previousTimeInterval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gstime:</a:t>
            </a:r>
            <a:r>
              <a:rPr lang="en-CA" sz="1200" dirty="0">
                <a:solidFill>
                  <a:srgbClr val="FF0000"/>
                </a:solidFill>
              </a:rPr>
              <a:t>Rhaetian2017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376092"/>
                </a:solidFill>
              </a:rPr>
              <a:t>previousTimeInterval</a:t>
            </a:r>
            <a:r>
              <a:rPr lang="en-CA" sz="1200" dirty="0"/>
              <a:t> gstime:</a:t>
            </a:r>
            <a:r>
              <a:rPr lang="en-CA" sz="1200" dirty="0">
                <a:solidFill>
                  <a:srgbClr val="FF0000"/>
                </a:solidFill>
              </a:rPr>
              <a:t>UpperTriassic2017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376092"/>
                </a:solidFill>
              </a:rPr>
              <a:t>time_finished_by</a:t>
            </a:r>
            <a:r>
              <a:rPr lang="en-CA" sz="1200" dirty="0">
                <a:solidFill>
                  <a:srgbClr val="376092"/>
                </a:solidFill>
              </a:rPr>
              <a:t>  </a:t>
            </a:r>
            <a:r>
              <a:rPr lang="en-CA" sz="1200" dirty="0"/>
              <a:t>gstime:</a:t>
            </a:r>
            <a:r>
              <a:rPr lang="en-CA" sz="1200" dirty="0">
                <a:solidFill>
                  <a:srgbClr val="FF0000"/>
                </a:solidFill>
              </a:rPr>
              <a:t>BaseMiddleJurassic2017</a:t>
            </a:r>
            <a:r>
              <a:rPr lang="en-CA" sz="1200" dirty="0"/>
              <a:t> 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gsog:</a:t>
            </a:r>
            <a:r>
              <a:rPr lang="en-CA" sz="1200" dirty="0" err="1">
                <a:solidFill>
                  <a:srgbClr val="376092"/>
                </a:solidFill>
              </a:rPr>
              <a:t>time_started_by</a:t>
            </a:r>
            <a:r>
              <a:rPr lang="en-CA" sz="1200" dirty="0">
                <a:solidFill>
                  <a:srgbClr val="376092"/>
                </a:solidFill>
              </a:rPr>
              <a:t> </a:t>
            </a:r>
            <a:r>
              <a:rPr lang="en-CA" sz="1200" dirty="0"/>
              <a:t>gstime:</a:t>
            </a:r>
            <a:r>
              <a:rPr lang="en-CA" sz="1200" dirty="0">
                <a:solidFill>
                  <a:srgbClr val="FF0000"/>
                </a:solidFill>
              </a:rPr>
              <a:t>BaseJurassic2017</a:t>
            </a:r>
            <a:r>
              <a:rPr lang="en-CA" sz="1200" dirty="0"/>
              <a:t> ;  .</a:t>
            </a:r>
          </a:p>
        </p:txBody>
      </p:sp>
    </p:spTree>
    <p:extLst>
      <p:ext uri="{BB962C8B-B14F-4D97-AF65-F5344CB8AC3E}">
        <p14:creationId xmlns:p14="http://schemas.microsoft.com/office/powerpoint/2010/main" val="22887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31241</TotalTime>
  <Words>1346</Words>
  <Application>Microsoft Office PowerPoint</Application>
  <PresentationFormat>On-screen Show (16:9)</PresentationFormat>
  <Paragraphs>220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BankGothic Md BT</vt:lpstr>
      <vt:lpstr>Calibri</vt:lpstr>
      <vt:lpstr>Office Theme</vt:lpstr>
      <vt:lpstr>  The GeoScience Ontology (GSO)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Allard Julie</dc:creator>
  <cp:lastModifiedBy>Stephen Richard</cp:lastModifiedBy>
  <cp:revision>1087</cp:revision>
  <dcterms:created xsi:type="dcterms:W3CDTF">2017-03-17T19:04:05Z</dcterms:created>
  <dcterms:modified xsi:type="dcterms:W3CDTF">2020-12-09T15:23:42Z</dcterms:modified>
</cp:coreProperties>
</file>