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3414960" y="279396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373480" y="688608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204040" y="6455160"/>
            <a:ext cx="481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A33858F-B3B1-416C-B100-CB78571F3CDD}" type="slidenum">
              <a:rPr b="0" lang="en-US" sz="1200" spc="-1" strike="noStrike">
                <a:solidFill>
                  <a:srgbClr val="a6a6a6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" name="Picture 1" descr="image1-2.jpg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3414960" y="279396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373480" y="688608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8204040" y="6455160"/>
            <a:ext cx="481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6C44558-0C4C-4D27-9A20-4AC79DA74626}" type="slidenum">
              <a:rPr b="0" lang="en-US" sz="1200" spc="-1" strike="noStrike">
                <a:solidFill>
                  <a:srgbClr val="a6a6a6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45" name="Picture 3" descr="RTU_PPT_4x3_06-05.jpg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9967320" y="161172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5"/>
          <p:cNvSpPr/>
          <p:nvPr/>
        </p:nvSpPr>
        <p:spPr>
          <a:xfrm>
            <a:off x="9967320" y="161172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6"/>
          <p:cNvSpPr/>
          <p:nvPr/>
        </p:nvSpPr>
        <p:spPr>
          <a:xfrm>
            <a:off x="9967320" y="161172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7"/>
          <p:cNvSpPr/>
          <p:nvPr/>
        </p:nvSpPr>
        <p:spPr>
          <a:xfrm>
            <a:off x="8204040" y="6455160"/>
            <a:ext cx="481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68214A5-9925-40DE-9451-C99BD21FDB8E}" type="slidenum">
              <a:rPr b="0" lang="en-US" sz="1200" spc="-1" strike="noStrike">
                <a:solidFill>
                  <a:srgbClr val="a6a6a6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-3414960" y="279396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11373480" y="688608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8204040" y="6455160"/>
            <a:ext cx="481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C4762E1-6E7A-4F59-A68B-60F5190BAAD2}" type="slidenum">
              <a:rPr b="0" lang="en-US" sz="1200" spc="-1" strike="noStrike">
                <a:solidFill>
                  <a:srgbClr val="a6a6a6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91" name="Picture 3" descr="RTU_PPT_4x3_06-05.jpg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9967320" y="161172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9967320" y="161172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9967320" y="161172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7"/>
          <p:cNvSpPr/>
          <p:nvPr/>
        </p:nvSpPr>
        <p:spPr>
          <a:xfrm>
            <a:off x="8204040" y="6455160"/>
            <a:ext cx="481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6A6F6C5-C160-4B1C-B01C-28007715B9F7}" type="slidenum">
              <a:rPr b="0" lang="en-US" sz="1200" spc="-1" strike="noStrike">
                <a:solidFill>
                  <a:srgbClr val="a6a6a6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6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-3414960" y="279396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11373480" y="688608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8204040" y="6455160"/>
            <a:ext cx="481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C8D7F0E-20E3-487E-AAAE-75C5327097B4}" type="slidenum">
              <a:rPr b="0" lang="en-US" sz="1200" spc="-1" strike="noStrike">
                <a:solidFill>
                  <a:srgbClr val="a6a6a6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37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3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50800" y="2529000"/>
            <a:ext cx="8101440" cy="18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5551"/>
                </a:solidFill>
                <a:latin typeface="Arial"/>
                <a:ea typeface="Times New Roman"/>
              </a:rPr>
              <a:t>CART bāzētu modeļu sarežģītības samazināšanas metožu novērtējums sintētiskiem un dabiskiem datiem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90680" y="3867120"/>
            <a:ext cx="810144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54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5551"/>
                </a:solidFill>
                <a:latin typeface="Arial"/>
                <a:ea typeface="DejaVu Sans"/>
              </a:rPr>
              <a:t>Roberts Čīčis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550800" y="5372280"/>
            <a:ext cx="810144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5551"/>
                </a:solidFill>
                <a:latin typeface="Arial"/>
                <a:ea typeface="DejaVu Sans"/>
              </a:rPr>
              <a:t>Zinātniskais vadītājs: Dr.sc.ing., V. Šakele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550800" y="5648400"/>
            <a:ext cx="810144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5551"/>
                </a:solidFill>
                <a:latin typeface="Arial"/>
                <a:ea typeface="DejaVu Sans"/>
              </a:rPr>
              <a:t>Bakalaura darba priekšaizstāvēšana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1454040"/>
            <a:ext cx="8228520" cy="42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3000"/>
          </a:bodyPr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Izskaidrojamības jēdziens (1.1)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Kāpēc lietot izskaidrojamības metodes? Kāpēc izskaidrojamība kļūvusi aktuāla? Izskaidrojamības definīcija, taksonomija, vēsture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Sarežģītības jēdziens (1.2)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Emerģences īpašība - objektu kopai piemīt lielāka sarežģītība nekā objektiem individuāli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Emerģence ir teorētiskais pamatojums kāpēc mainīgo atmešana nodrošina zemākas sarežģītības sistēmas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Stratēģijas sarežģītības samazināšanai koku modeļos (1.3)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Apskata kādas ir stratēģijas modeļu sarežģītības samazināšanai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Viena no stratēģijām ir globālas izskaidrojamības metodes (mainīgā svarīguma metodes)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Anskomba kvartets (1.4)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Apskata praktiskus piemērus, kad pētnieki ir ignorējuši izskaidrojamību un koncentrējušies tikai modeļa precizitātes optimizēšanu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Analītiskā daļa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1454040"/>
            <a:ext cx="8228520" cy="27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Globālas izskaidrojamības metodes (mainīgā svarīguma metodes)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Filtra metodes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Ietvertās (embedded) metodes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Aptinuma (wrapper) metodes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Hibrīdmetodes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Klasifikācijas un Regresijas lēmumu koku algoritmi (CART) 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Lēmumu koki (Decision tree)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Lēmumu koku izlases (Random forest)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Gradienta stiprinoša lēmumu koku izlase (Gradient boosting decision tree)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Praktiskā risinājuma daļa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57200" y="1454040"/>
            <a:ext cx="8228520" cy="27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Risinājuma pārbaudes daļa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7" name="TextShape 4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456840" y="2345400"/>
            <a:ext cx="8229240" cy="249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1454040"/>
            <a:ext cx="8228520" cy="27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Eksperiments ar dabiskiem un sintētiskiem datiem mainīgā svarīguma </a:t>
            </a: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(globālas izskaidrojamības metodes) efektivitātes novērtēšanai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Eksperimenta rezultātu datu analīze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Metožu efektivitātes novērtējums pēc kritērijiem</a:t>
            </a:r>
            <a:endParaRPr b="0" lang="en-US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Risinājuma pārbaudes daļa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1454040"/>
            <a:ext cx="8228520" cy="27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Risin</a:t>
            </a: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ājum</a:t>
            </a: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a </a:t>
            </a: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pārb</a:t>
            </a: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aude</a:t>
            </a: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s </a:t>
            </a: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daļa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</a:t>
            </a: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universitāte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274320" y="2067840"/>
            <a:ext cx="8595360" cy="3692880"/>
          </a:xfrm>
          <a:prstGeom prst="rect">
            <a:avLst/>
          </a:prstGeom>
          <a:ln>
            <a:noFill/>
          </a:ln>
        </p:spPr>
      </p:pic>
      <p:sp>
        <p:nvSpPr>
          <p:cNvPr id="236" name="TextShape 4"/>
          <p:cNvSpPr txBox="1"/>
          <p:nvPr/>
        </p:nvSpPr>
        <p:spPr>
          <a:xfrm>
            <a:off x="274320" y="1465560"/>
            <a:ext cx="39319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Mainīgā svarīgam metodes “gini” (kritērija guvums) izvērtēšana: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Shape 5"/>
          <p:cNvSpPr txBox="1"/>
          <p:nvPr/>
        </p:nvSpPr>
        <p:spPr>
          <a:xfrm>
            <a:off x="274320" y="5852160"/>
            <a:ext cx="5212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Izvērtējums </a:t>
            </a:r>
            <a:r>
              <a:rPr b="0" lang="en-US" sz="1800" spc="-1" strike="noStrike">
                <a:latin typeface="Arial"/>
              </a:rPr>
              <a:t>tiek veikts 100 </a:t>
            </a:r>
            <a:r>
              <a:rPr b="0" lang="en-US" sz="1800" spc="-1" strike="noStrike">
                <a:latin typeface="Arial"/>
              </a:rPr>
              <a:t>reizes katrai </a:t>
            </a:r>
            <a:r>
              <a:rPr b="0" lang="en-US" sz="1800" spc="-1" strike="noStrike">
                <a:latin typeface="Arial"/>
              </a:rPr>
              <a:t>metodei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1454040"/>
            <a:ext cx="8228520" cy="27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Metožu efektivitātes novērtējuma kritēriji </a:t>
            </a: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1.-3. (dabiskie dati)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</a:t>
            </a: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universitāte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3931920" y="1645920"/>
            <a:ext cx="5120280" cy="3413520"/>
          </a:xfrm>
          <a:prstGeom prst="rect">
            <a:avLst/>
          </a:prstGeom>
          <a:ln>
            <a:noFill/>
          </a:ln>
        </p:spPr>
      </p:pic>
      <p:sp>
        <p:nvSpPr>
          <p:cNvPr id="242" name="TextShape 4"/>
          <p:cNvSpPr txBox="1"/>
          <p:nvPr/>
        </p:nvSpPr>
        <p:spPr>
          <a:xfrm>
            <a:off x="365760" y="2030040"/>
            <a:ext cx="3566160" cy="167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Kritērijs 1: </a:t>
            </a:r>
            <a:r>
              <a:rPr b="0" lang="en-US" sz="1600" spc="-1" strike="noStrike">
                <a:latin typeface="Arial"/>
                <a:ea typeface="Noto Sans CJK SC"/>
              </a:rPr>
              <a:t>modeļa uzlabojums (zem sarkanās līnijas)</a:t>
            </a: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Kritērijs 2: lieko mainīgo nomešana (virs sarkanās līnijas)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Kritērijs 3: minimāla modeļa (&gt;80% no mainīgajiem nomest) veiktspēja (zaļā līnija)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1454040"/>
            <a:ext cx="8228520" cy="27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Metožu </a:t>
            </a: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efektivitāte</a:t>
            </a: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s </a:t>
            </a: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novērtējum</a:t>
            </a: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a kritēriji 4. </a:t>
            </a: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(sintētiskie </a:t>
            </a: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dati)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6" name="TextShape 4"/>
          <p:cNvSpPr txBox="1"/>
          <p:nvPr/>
        </p:nvSpPr>
        <p:spPr>
          <a:xfrm>
            <a:off x="365760" y="2030040"/>
            <a:ext cx="3566160" cy="144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Kritērijs 4: Cik no </a:t>
            </a:r>
            <a:r>
              <a:rPr b="0" lang="en-US" sz="1600" spc="-1" strike="noStrike">
                <a:latin typeface="Arial"/>
              </a:rPr>
              <a:t>informātīvajiem </a:t>
            </a:r>
            <a:r>
              <a:rPr b="0" lang="en-US" sz="1600" spc="-1" strike="noStrike">
                <a:latin typeface="Arial"/>
              </a:rPr>
              <a:t>mainīgajiem mainīgo </a:t>
            </a:r>
            <a:r>
              <a:rPr b="0" lang="en-US" sz="1600" spc="-1" strike="noStrike">
                <a:latin typeface="Arial"/>
              </a:rPr>
              <a:t>svarīguma metode izvēlas?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Sintētisko datu veidošanas </a:t>
            </a:r>
            <a:r>
              <a:rPr b="0" lang="en-US" sz="1600" spc="-1" strike="noStrike">
                <a:latin typeface="Arial"/>
              </a:rPr>
              <a:t>procesā ir zināms kuri </a:t>
            </a:r>
            <a:r>
              <a:rPr b="0" lang="en-US" sz="1600" spc="-1" strike="noStrike">
                <a:latin typeface="Arial"/>
              </a:rPr>
              <a:t>mainīgi ir lieki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1454040"/>
            <a:ext cx="8228520" cy="27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Metožu </a:t>
            </a: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efektivitāte</a:t>
            </a: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s </a:t>
            </a: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novērtējum</a:t>
            </a: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a kritēriji 4. </a:t>
            </a: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(sintētiskie </a:t>
            </a: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dati)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365760" y="2030040"/>
            <a:ext cx="3566160" cy="144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Kritērijs 4: Cik no </a:t>
            </a:r>
            <a:r>
              <a:rPr b="0" lang="en-US" sz="1600" spc="-1" strike="noStrike">
                <a:latin typeface="Arial"/>
              </a:rPr>
              <a:t>informātīvajiem </a:t>
            </a:r>
            <a:r>
              <a:rPr b="0" lang="en-US" sz="1600" spc="-1" strike="noStrike">
                <a:latin typeface="Arial"/>
              </a:rPr>
              <a:t>mainīgajiem mainīgo </a:t>
            </a:r>
            <a:r>
              <a:rPr b="0" lang="en-US" sz="1600" spc="-1" strike="noStrike">
                <a:latin typeface="Arial"/>
              </a:rPr>
              <a:t>svarīguma metode izvēlas?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Sintētisko datu veidošanas </a:t>
            </a:r>
            <a:r>
              <a:rPr b="0" lang="en-US" sz="1600" spc="-1" strike="noStrike">
                <a:latin typeface="Arial"/>
              </a:rPr>
              <a:t>procesā ir zināms kuri </a:t>
            </a:r>
            <a:r>
              <a:rPr b="0" lang="en-US" sz="1600" spc="-1" strike="noStrike">
                <a:latin typeface="Arial"/>
              </a:rPr>
              <a:t>mainīgi ir lieki.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1454040"/>
            <a:ext cx="8228520" cy="27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5551"/>
                </a:solidFill>
                <a:latin typeface="Arial"/>
                <a:ea typeface="DejaVu Sans"/>
              </a:rPr>
              <a:t>Metožu efektivitātes novērtējuma kritēriji 5. (ātrdarbība)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4" name="TextShape 4"/>
          <p:cNvSpPr txBox="1"/>
          <p:nvPr/>
        </p:nvSpPr>
        <p:spPr>
          <a:xfrm>
            <a:off x="365760" y="2030040"/>
            <a:ext cx="3566160" cy="167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Kritērijs 5: Kāda ir </a:t>
            </a:r>
            <a:r>
              <a:rPr b="0" lang="en-US" sz="1600" spc="-1" strike="noStrike">
                <a:latin typeface="Arial"/>
              </a:rPr>
              <a:t>empīriskā ātrdarbība </a:t>
            </a:r>
            <a:r>
              <a:rPr b="0" lang="en-US" sz="1600" spc="-1" strike="noStrike">
                <a:latin typeface="Arial"/>
              </a:rPr>
              <a:t>starp metodēm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Dažas metodēs var būt </a:t>
            </a:r>
            <a:r>
              <a:rPr b="0" lang="en-US" sz="1600" spc="-1" strike="noStrike">
                <a:latin typeface="Arial"/>
              </a:rPr>
              <a:t>precīzas, bet aizņēmt </a:t>
            </a:r>
            <a:r>
              <a:rPr b="0" lang="en-US" sz="1600" spc="-1" strike="noStrike">
                <a:latin typeface="Arial"/>
              </a:rPr>
              <a:t>pārāk daudz laikā, tāpēc </a:t>
            </a:r>
            <a:r>
              <a:rPr b="0" lang="en-US" sz="1600" spc="-1" strike="noStrike">
                <a:latin typeface="Arial"/>
              </a:rPr>
              <a:t>ir svarīgi izvērtēt vai </a:t>
            </a:r>
            <a:r>
              <a:rPr b="0" lang="en-US" sz="1600" spc="-1" strike="noStrike">
                <a:latin typeface="Arial"/>
              </a:rPr>
              <a:t>pastāv ātruma un </a:t>
            </a:r>
            <a:r>
              <a:rPr b="0" lang="en-US" sz="1600" spc="-1" strike="noStrike">
                <a:latin typeface="Arial"/>
              </a:rPr>
              <a:t>efektivitātes kompromiss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1051560"/>
            <a:ext cx="8228520" cy="27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9000"/>
          </a:bodyPr>
          <a:p>
            <a:pPr>
              <a:lnSpc>
                <a:spcPct val="100000"/>
              </a:lnSpc>
            </a:pPr>
            <a:r>
              <a:rPr b="1" lang="lv-LV" sz="4400" spc="-1" strike="noStrike">
                <a:solidFill>
                  <a:srgbClr val="005551"/>
                </a:solidFill>
                <a:latin typeface="Arial"/>
                <a:ea typeface="DejaVu Sans"/>
              </a:rPr>
              <a:t>Izdarītais (efektivitātes novērtējums)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258" name="Table 4"/>
          <p:cNvGraphicFramePr/>
          <p:nvPr/>
        </p:nvGraphicFramePr>
        <p:xfrm>
          <a:off x="441720" y="1428840"/>
          <a:ext cx="8228880" cy="4064760"/>
        </p:xfrm>
        <a:graphic>
          <a:graphicData uri="http://schemas.openxmlformats.org/drawingml/2006/table">
            <a:tbl>
              <a:tblPr/>
              <a:tblGrid>
                <a:gridCol w="1371240"/>
                <a:gridCol w="1371240"/>
                <a:gridCol w="1371240"/>
                <a:gridCol w="1371240"/>
                <a:gridCol w="1371240"/>
                <a:gridCol w="1373040"/>
              </a:tblGrid>
              <a:tr h="546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metode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modeļa uzlabojums (%)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lieko mainīgo nomešana (%)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minimāla modeļa veiktspēja (%)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sintētisko datu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eksperiments*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ātrdarbība*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</a:tr>
              <a:tr h="376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Kritērija guvums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1.31 ± 0.14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200" spc="-1" strike="noStrike">
                          <a:latin typeface="Arial"/>
                        </a:rPr>
                        <a:t>46.74 ± 1.92</a:t>
                      </a:r>
                      <a:endParaRPr b="1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91.72 ± 0.67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</a:tr>
              <a:tr h="418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Abpusēja informācijas mērs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200" spc="-1" strike="noStrike">
                          <a:latin typeface="Arial"/>
                        </a:rPr>
                        <a:t>1.73 ± 0.16</a:t>
                      </a:r>
                      <a:endParaRPr b="1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42.69 ± 2.06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90.6 ± 0.73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</a:tr>
              <a:tr h="579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Determinācijas koeficients un ANOVA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1.38 ± 0.2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38.17 ± 2.0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89.59 ± 0.74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</a:tr>
              <a:tr h="376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Permutācijas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1.36 ± 0.15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45.44 ± 2.16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200" spc="-1" strike="noStrike">
                          <a:latin typeface="Arial"/>
                        </a:rPr>
                        <a:t>92.01 ± 0.66</a:t>
                      </a:r>
                      <a:endParaRPr b="1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</a:tr>
              <a:tr h="376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TreeSHAP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1.09 ± 0.24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43.46 ± 2.13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87.69 ± 1.01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</a:tr>
              <a:tr h="376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Pīrsona koef.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1.36 ± 0.19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34.05 ± 1.92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87.71 ± 0.81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</a:tr>
              <a:tr h="376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Spīrmana koef.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1.41 ± 0.18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34.17 ± 1.86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87.46 ± 0.73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</a:tr>
              <a:tr h="376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Kendala koef.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1.32 ± 0.17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32.58 ± 1.97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87.52 ± 0.76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</a:tr>
              <a:tr h="2584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Spēka mērs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-0.68 ± 0.47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13.11 ± 1.17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200" spc="-1" strike="noStrike">
                          <a:latin typeface="Arial"/>
                        </a:rPr>
                        <a:t>35.19 ± 1.52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*</a:t>
                      </a:r>
                      <a:endParaRPr b="0" lang="en-US" sz="1200" spc="-1" strike="noStrike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59" name="TextShape 5"/>
          <p:cNvSpPr txBox="1"/>
          <p:nvPr/>
        </p:nvSpPr>
        <p:spPr>
          <a:xfrm>
            <a:off x="457200" y="5798520"/>
            <a:ext cx="41148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* tiks izstrādāts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** modeļi tiek izvērtēti ar 95% pārliecības intervālu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Problēma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82" name="Table 3"/>
          <p:cNvGraphicFramePr/>
          <p:nvPr/>
        </p:nvGraphicFramePr>
        <p:xfrm>
          <a:off x="640080" y="1604520"/>
          <a:ext cx="8137800" cy="4005360"/>
        </p:xfrm>
        <a:graphic>
          <a:graphicData uri="http://schemas.openxmlformats.org/drawingml/2006/table">
            <a:tbl>
              <a:tblPr/>
              <a:tblGrid>
                <a:gridCol w="2712600"/>
                <a:gridCol w="2712600"/>
                <a:gridCol w="2712960"/>
              </a:tblGrid>
              <a:tr h="3196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Atklāšanas gads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Metode/s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Saistītā nozare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54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1844.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Pīrsona korelācijas koeficients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Statistika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54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1904.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Spīrmena korelācijas koeficients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Statistika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96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1918.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ANOVA (Dispersiju analīze)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Statistika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54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1938.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Kendala korelācijas koeficients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Statistika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96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1948.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Abpusēja informācija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Informācijas teorija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11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2001.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Kritērija guvums, Permutācijas mainīgo svarīgums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Mašinapmācība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96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2017.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TreeSHAP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Mašinapmācība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9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2020.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Paredzošā spēka mērs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latin typeface="arial"/>
                        </a:rPr>
                        <a:t>Mašīnapmācība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57200" y="1051560"/>
            <a:ext cx="8228520" cy="27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lv-LV" sz="4400" spc="-1" strike="noStrike">
                <a:solidFill>
                  <a:srgbClr val="005551"/>
                </a:solidFill>
                <a:latin typeface="Arial"/>
                <a:ea typeface="DejaVu Sans"/>
              </a:rPr>
              <a:t>Izdarītais (saturs)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3017520" y="1556280"/>
            <a:ext cx="3200400" cy="447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1454040"/>
            <a:ext cx="8228520" cy="27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lv-LV" sz="2000" spc="-1" strike="noStrike">
                <a:solidFill>
                  <a:srgbClr val="005551"/>
                </a:solidFill>
                <a:latin typeface="Arial"/>
                <a:ea typeface="DejaVu Sans"/>
              </a:rPr>
              <a:t>Noformējums, atsauču uzlabojumi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lv-LV" sz="2000" spc="-1" strike="noStrike">
                <a:solidFill>
                  <a:srgbClr val="005551"/>
                </a:solidFill>
                <a:latin typeface="Arial"/>
                <a:ea typeface="DejaVu Sans"/>
              </a:rPr>
              <a:t>2. un 3. nodaļas uzlabojumi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Ātrdarbības analīze mainīgo svarīguma metodēm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Vienkāršu modeļu paritātes analīze (Vai vienkārši modeļi spēj būt tikpat precīzi cik sarežģīti modeļi ar labi izvēlētu mainīgo palīdzību?)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Inferences un apmācības modeļu ātruma analīze (Vai modeļi ar labi izvēlētiem mainīgajiem ir ātrāki?)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lv-LV" sz="4400" spc="-1" strike="noStrike">
                <a:solidFill>
                  <a:srgbClr val="005551"/>
                </a:solidFill>
                <a:latin typeface="Arial"/>
                <a:ea typeface="DejaVu Sans"/>
              </a:rPr>
              <a:t>Vēl plānotais darbs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65760" y="1463040"/>
            <a:ext cx="8228520" cy="27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lv-LV" sz="2000" spc="-1" strike="noStrike">
                <a:solidFill>
                  <a:srgbClr val="005551"/>
                </a:solidFill>
                <a:latin typeface="Arial"/>
                <a:ea typeface="Noto Sans CJK SC"/>
              </a:rPr>
              <a:t>Cik lappuses ir uzrakstītas - 40 lpp. (47 lpp. ieskaitot saturu, izmantoto literatūru utt.)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lv-LV" sz="2000" spc="-1" strike="noStrike">
                <a:solidFill>
                  <a:srgbClr val="005551"/>
                </a:solidFill>
                <a:latin typeface="Arial"/>
                <a:ea typeface="Noto Sans CJK SC"/>
              </a:rPr>
              <a:t>Cik reizes esmu ticies ar vadītāju - 2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lv-LV" sz="2000" spc="-1" strike="noStrike">
                <a:solidFill>
                  <a:srgbClr val="005551"/>
                </a:solidFill>
                <a:latin typeface="Arial"/>
                <a:ea typeface="Noto Sans CJK SC"/>
              </a:rPr>
              <a:t>Cik reizes esmu sūtījis vadītājam uzrakstītās darba daļas - 2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lv-LV" sz="4400" spc="-1" strike="noStrike">
                <a:solidFill>
                  <a:srgbClr val="005551"/>
                </a:solidFill>
                <a:latin typeface="Arial"/>
                <a:ea typeface="DejaVu Sans"/>
              </a:rPr>
              <a:t>Statistika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71680" y="2084400"/>
            <a:ext cx="71809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500" spc="-1" strike="noStrike">
                <a:solidFill>
                  <a:srgbClr val="005551"/>
                </a:solidFill>
                <a:latin typeface="Arial"/>
                <a:ea typeface="DejaVu Sans"/>
              </a:rPr>
              <a:t>Paldies par uzmanību! </a:t>
            </a:r>
            <a:endParaRPr b="0" lang="en-US" sz="55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0" y="6089760"/>
            <a:ext cx="247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Risinājums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86" name="Table 4"/>
          <p:cNvGraphicFramePr/>
          <p:nvPr/>
        </p:nvGraphicFramePr>
        <p:xfrm>
          <a:off x="439200" y="2779200"/>
          <a:ext cx="8228880" cy="955440"/>
        </p:xfrm>
        <a:graphic>
          <a:graphicData uri="http://schemas.openxmlformats.org/drawingml/2006/table">
            <a:tbl>
              <a:tblPr/>
              <a:tblGrid>
                <a:gridCol w="1645560"/>
                <a:gridCol w="1645560"/>
                <a:gridCol w="1645560"/>
                <a:gridCol w="1645560"/>
                <a:gridCol w="1647000"/>
              </a:tblGrid>
              <a:tr h="4680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Rangs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7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Mainīgais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'ZN'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'CRIM'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'AGE'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'CHAS'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Table 5"/>
          <p:cNvGraphicFramePr/>
          <p:nvPr/>
        </p:nvGraphicFramePr>
        <p:xfrm>
          <a:off x="423000" y="4404600"/>
          <a:ext cx="8228880" cy="955440"/>
        </p:xfrm>
        <a:graphic>
          <a:graphicData uri="http://schemas.openxmlformats.org/drawingml/2006/table">
            <a:tbl>
              <a:tblPr/>
              <a:tblGrid>
                <a:gridCol w="1645560"/>
                <a:gridCol w="1645560"/>
                <a:gridCol w="1645560"/>
                <a:gridCol w="1645560"/>
                <a:gridCol w="1647000"/>
              </a:tblGrid>
              <a:tr h="4680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Rangs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7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Mainīgais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'CHAS'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'ZN'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'CRIM'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'AGE'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88" name="CustomShape 6"/>
          <p:cNvSpPr/>
          <p:nvPr/>
        </p:nvSpPr>
        <p:spPr>
          <a:xfrm>
            <a:off x="457200" y="1506960"/>
            <a:ext cx="822888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* 1. mainīgais = svarīgākais mainīgais</a:t>
            </a:r>
            <a:br/>
            <a:r>
              <a:rPr b="0" lang="en-US" sz="1800" spc="-1" strike="noStrike">
                <a:latin typeface="arial"/>
                <a:ea typeface="Noto Sans CJK SC"/>
              </a:rPr>
              <a:t>* 4. mainīgais = nesvarīgākais mainīgais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457200" y="2237400"/>
            <a:ext cx="330948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Metodes kritērija guvums rezultāts: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457200" y="3862800"/>
            <a:ext cx="330948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Metodes paredzošā spēka mērs rezultāts: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Risinājums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4" name="Table 4"/>
          <p:cNvGraphicFramePr/>
          <p:nvPr/>
        </p:nvGraphicFramePr>
        <p:xfrm>
          <a:off x="439200" y="2779200"/>
          <a:ext cx="6581880" cy="955440"/>
        </p:xfrm>
        <a:graphic>
          <a:graphicData uri="http://schemas.openxmlformats.org/drawingml/2006/table">
            <a:tbl>
              <a:tblPr/>
              <a:tblGrid>
                <a:gridCol w="1645560"/>
                <a:gridCol w="1645560"/>
                <a:gridCol w="1645560"/>
                <a:gridCol w="1645560"/>
              </a:tblGrid>
              <a:tr h="4680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Rangs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7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Mainīgais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'ZN'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'CRIM'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'AGE'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Table 5"/>
          <p:cNvGraphicFramePr/>
          <p:nvPr/>
        </p:nvGraphicFramePr>
        <p:xfrm>
          <a:off x="423000" y="4404600"/>
          <a:ext cx="6581880" cy="955440"/>
        </p:xfrm>
        <a:graphic>
          <a:graphicData uri="http://schemas.openxmlformats.org/drawingml/2006/table">
            <a:tbl>
              <a:tblPr/>
              <a:tblGrid>
                <a:gridCol w="1645560"/>
                <a:gridCol w="1645560"/>
                <a:gridCol w="1645560"/>
                <a:gridCol w="1645560"/>
              </a:tblGrid>
              <a:tr h="4680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Rangs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78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Mainīgais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'CHAS'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'ZN'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'CRIM'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96" name="CustomShape 6"/>
          <p:cNvSpPr/>
          <p:nvPr/>
        </p:nvSpPr>
        <p:spPr>
          <a:xfrm>
            <a:off x="457200" y="1506960"/>
            <a:ext cx="822888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* 1. mainīgais = svarīgākais mainīgais</a:t>
            </a:r>
            <a:br/>
            <a:r>
              <a:rPr b="0" lang="en-US" sz="1800" spc="-1" strike="noStrike">
                <a:latin typeface="arial"/>
                <a:ea typeface="Noto Sans CJK SC"/>
              </a:rPr>
              <a:t>* 4. mainīgais = nesvarīgākais mainīgais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457200" y="2237400"/>
            <a:ext cx="330948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Metodes kritērija guvums rezultāts: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457200" y="3862800"/>
            <a:ext cx="330948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Metodes paredzošā spēka mērs rezultāts: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9" name="CustomShape 9"/>
          <p:cNvSpPr/>
          <p:nvPr/>
        </p:nvSpPr>
        <p:spPr>
          <a:xfrm>
            <a:off x="439200" y="5486400"/>
            <a:ext cx="33094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Vai modelis ķļuva labāks?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Kā atšķiras kritērija guvuma un paredzošā spēka mēra hipotēzes?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Risinājums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588680" y="1604520"/>
            <a:ext cx="5965560" cy="3976920"/>
          </a:xfrm>
          <a:prstGeom prst="rect">
            <a:avLst/>
          </a:prstGeom>
          <a:ln>
            <a:noFill/>
          </a:ln>
        </p:spPr>
      </p:pic>
      <p:sp>
        <p:nvSpPr>
          <p:cNvPr id="204" name="CustomShape 4"/>
          <p:cNvSpPr/>
          <p:nvPr/>
        </p:nvSpPr>
        <p:spPr>
          <a:xfrm>
            <a:off x="1920240" y="5432760"/>
            <a:ext cx="13712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0. iterācija -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Visi mainīgie modelī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6217920" y="5420520"/>
            <a:ext cx="13712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12. iterācija -  Viens mainīgais modelī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1454040"/>
            <a:ext cx="8228520" cy="27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Mašinapmācības un Mākslīgā intelekta sistēmas ir integrētas daudzās nozarēs (finanses, tiesu sistēma, autonoms transports u.c.)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Pētnieki spriež, ka daudzās nozarēs mašīnapmācības metodēm galvenais kritērijs nav modeļa precizitāte, bet tādi kritēriji kā drošība, nediskriminācija, uzticamība, izskaidrojamība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General data protection regulation (GDPR)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Definēta tiesību iegūt “jēgpilnu informāciju par loģiku, kas tiek izmantota mākslīgā intelekta sistēmu lēmumiem”. 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Šī definīcija bieži tiek interpretēta kā tiesības uz “izskaidrojumu”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COMPAS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137 jautājumu aptauja (dati) + “Melnās kastes” modelis, kuru izstrādāja privāts uzņēmums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Modeli izmanto ASV tiesneši, lai paredzētu vai noziedznieki veiks noziegumus atkal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5551"/>
                </a:solidFill>
                <a:latin typeface="Arial"/>
                <a:ea typeface="DejaVu Sans"/>
              </a:rPr>
              <a:t>Ar izskaidrojamības metožu palīdzību var tikt reducēts uz 3 likumu “If-then” sistēmu (izmanto tikai 3 jautājumu aptauju nevis 137)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Tēmas aktualitāte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1454040"/>
            <a:ext cx="8228520" cy="27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Darba tips: Moderno risinājumu izpēte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Noteikt mainīgo svarīguma metožu (global explainability methods) effektivitāti pēc 5 kritērijiem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Darba mērķis un tips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1454040"/>
            <a:ext cx="8228520" cy="27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Apkopot informāciju par motivāciju mainīgo svarīguma metožu izmantošanai (1.nodaļa)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Apkopot informāciju par mainīgo svarīguma metodēm (2. nodaļa)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Apkopot informāciju par lēmumu koku (CART) algoritmiem (3. nodaļa)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Veikt eksperimentu ar dabiskajiem un sintētiskajiem datiem salīdzinot mainīgo svarīguma metožu effektivitāti (4.nodaļa)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Analizēt eksperimenta rezultātus (4.nodaļa)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Veikt mainīgo svarīguma metožu efektivitātes novērtējumu pēc 5 kritērijiem (4.nodaļa)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Darba uzdevumi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1454040"/>
            <a:ext cx="8228520" cy="27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Mainīgo svarīguma metožu efektivitātes novērtējums pēc 5 kritērijiem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Ātrdarbības analīze mainīgo svarīguma metodēm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Vienkāršu modeļu paritātes analīze (Vai vienkārši modeļi spēj būt tikpat precīzi cik sarežģīti modeļi ar labi izvēlētu mainīgo palīdzību?)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5551"/>
              </a:buClr>
              <a:buFont typeface="Wingdings" charset="2"/>
              <a:buChar char="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000" spc="-1" strike="noStrike">
                <a:solidFill>
                  <a:srgbClr val="005551"/>
                </a:solidFill>
                <a:latin typeface="Arial"/>
                <a:ea typeface="DejaVu Sans"/>
              </a:rPr>
              <a:t>Inferences un apmācības optimālu koku modeļu ātruma analīze (Vai modeļi ar labi izvēlētiem mainīgajiem ir ātrāki?)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200" y="363960"/>
            <a:ext cx="82285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5551"/>
                </a:solidFill>
                <a:latin typeface="Arial"/>
                <a:ea typeface="DejaVu Sans"/>
              </a:rPr>
              <a:t>Plānotie rezultāti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57200" y="6272640"/>
            <a:ext cx="24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c6c6c"/>
                </a:solidFill>
                <a:latin typeface="Arial"/>
                <a:ea typeface="DejaVu Sans"/>
              </a:rPr>
              <a:t>Rīgas Tehniskā universitāte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L_Ekspresis_PPT_pamatne.potx</Template>
  <TotalTime>1076</TotalTime>
  <Application>LibreOffice/6.4.6.2$Linux_X86_64 LibreOffice_project/40$Build-2</Application>
  <Words>156</Words>
  <Paragraphs>36</Paragraphs>
  <Company>ESM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2015-01-14T08:45:22Z</dcterms:created>
  <dc:creator>JZ</dc:creator>
  <dc:description/>
  <dc:language>en-US</dc:language>
  <cp:lastModifiedBy/>
  <dcterms:modified xsi:type="dcterms:W3CDTF">2021-08-04T13:23:39Z</dcterms:modified>
  <cp:revision>250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ESM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