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977-61A4-4DA6-8F14-43E29698607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D4B4-CA4F-4FB6-BD94-F2D8F2BA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81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977-61A4-4DA6-8F14-43E29698607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D4B4-CA4F-4FB6-BD94-F2D8F2BA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58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977-61A4-4DA6-8F14-43E29698607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D4B4-CA4F-4FB6-BD94-F2D8F2BA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85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977-61A4-4DA6-8F14-43E29698607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D4B4-CA4F-4FB6-BD94-F2D8F2BA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45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977-61A4-4DA6-8F14-43E29698607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D4B4-CA4F-4FB6-BD94-F2D8F2BA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5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977-61A4-4DA6-8F14-43E29698607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D4B4-CA4F-4FB6-BD94-F2D8F2BA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36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977-61A4-4DA6-8F14-43E29698607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D4B4-CA4F-4FB6-BD94-F2D8F2BA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07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977-61A4-4DA6-8F14-43E29698607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D4B4-CA4F-4FB6-BD94-F2D8F2BA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6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977-61A4-4DA6-8F14-43E29698607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D4B4-CA4F-4FB6-BD94-F2D8F2BA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9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977-61A4-4DA6-8F14-43E29698607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D4B4-CA4F-4FB6-BD94-F2D8F2BA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4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E977-61A4-4DA6-8F14-43E29698607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D4B4-CA4F-4FB6-BD94-F2D8F2BA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6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E977-61A4-4DA6-8F14-43E29698607E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D4B4-CA4F-4FB6-BD94-F2D8F2BA75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97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99D59-5A4A-4878-8559-CFCC147EC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Поразрядная сортировка</a:t>
            </a:r>
            <a:r>
              <a:rPr lang="en-US" dirty="0"/>
              <a:t> (LSD)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F5D9F6-2EB5-4A11-8623-B8AF24F54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Сортировка, выполняемая за линейное время</a:t>
            </a:r>
          </a:p>
        </p:txBody>
      </p:sp>
    </p:spTree>
    <p:extLst>
      <p:ext uri="{BB962C8B-B14F-4D97-AF65-F5344CB8AC3E}">
        <p14:creationId xmlns:p14="http://schemas.microsoft.com/office/powerpoint/2010/main" val="284204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7E2D088-8173-49E4-AF21-FE89277E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33710"/>
              </p:ext>
            </p:extLst>
          </p:nvPr>
        </p:nvGraphicFramePr>
        <p:xfrm>
          <a:off x="1684421" y="267100"/>
          <a:ext cx="9127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94">
                  <a:extLst>
                    <a:ext uri="{9D8B030D-6E8A-4147-A177-3AD203B41FA5}">
                      <a16:colId xmlns:a16="http://schemas.microsoft.com/office/drawing/2014/main" val="33682358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577810531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805581062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6578334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91305671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452370233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011080938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4184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1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8893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D893CD-BFB5-4146-80ED-6DC0ED6AE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18597"/>
              </p:ext>
            </p:extLst>
          </p:nvPr>
        </p:nvGraphicFramePr>
        <p:xfrm>
          <a:off x="310147" y="1383500"/>
          <a:ext cx="2930358" cy="520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86">
                  <a:extLst>
                    <a:ext uri="{9D8B030D-6E8A-4147-A177-3AD203B41FA5}">
                      <a16:colId xmlns:a16="http://schemas.microsoft.com/office/drawing/2014/main" val="448178605"/>
                    </a:ext>
                  </a:extLst>
                </a:gridCol>
                <a:gridCol w="976786">
                  <a:extLst>
                    <a:ext uri="{9D8B030D-6E8A-4147-A177-3AD203B41FA5}">
                      <a16:colId xmlns:a16="http://schemas.microsoft.com/office/drawing/2014/main" val="3718767466"/>
                    </a:ext>
                  </a:extLst>
                </a:gridCol>
                <a:gridCol w="976786">
                  <a:extLst>
                    <a:ext uri="{9D8B030D-6E8A-4147-A177-3AD203B41FA5}">
                      <a16:colId xmlns:a16="http://schemas.microsoft.com/office/drawing/2014/main" val="1816775075"/>
                    </a:ext>
                  </a:extLst>
                </a:gridCol>
              </a:tblGrid>
              <a:tr h="5207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40679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00167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230321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0498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73614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5045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4600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47026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6265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69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3740E7F-79CF-47C2-9EEB-698476A7D505}"/>
              </a:ext>
            </a:extLst>
          </p:cNvPr>
          <p:cNvSpPr txBox="1"/>
          <p:nvPr/>
        </p:nvSpPr>
        <p:spPr>
          <a:xfrm>
            <a:off x="10053053" y="6006125"/>
            <a:ext cx="181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10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8E7E73-C2D3-40CA-8A28-AFE0C11295BC}"/>
              </a:ext>
            </a:extLst>
          </p:cNvPr>
          <p:cNvCxnSpPr>
            <a:cxnSpLocks/>
          </p:cNvCxnSpPr>
          <p:nvPr/>
        </p:nvCxnSpPr>
        <p:spPr>
          <a:xfrm flipH="1">
            <a:off x="5807242" y="1008780"/>
            <a:ext cx="3144259" cy="2632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877241B-D85A-4576-8500-EB2919468219}"/>
              </a:ext>
            </a:extLst>
          </p:cNvPr>
          <p:cNvCxnSpPr>
            <a:cxnSpLocks/>
          </p:cNvCxnSpPr>
          <p:nvPr/>
        </p:nvCxnSpPr>
        <p:spPr>
          <a:xfrm flipH="1">
            <a:off x="9320463" y="1008780"/>
            <a:ext cx="1187119" cy="2632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BB749-4CD8-452F-B706-1C7D7281980C}"/>
              </a:ext>
            </a:extLst>
          </p:cNvPr>
          <p:cNvSpPr txBox="1"/>
          <p:nvPr/>
        </p:nvSpPr>
        <p:spPr>
          <a:xfrm>
            <a:off x="4307304" y="3424989"/>
            <a:ext cx="16523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>
                <a:solidFill>
                  <a:srgbClr val="FF0000"/>
                </a:solidFill>
              </a:rPr>
              <a:t>0</a:t>
            </a:r>
            <a:r>
              <a:rPr lang="ru-RU" sz="8800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8FF07-A468-4F1B-AFC0-DEA1A59677A1}"/>
              </a:ext>
            </a:extLst>
          </p:cNvPr>
          <p:cNvSpPr txBox="1"/>
          <p:nvPr/>
        </p:nvSpPr>
        <p:spPr>
          <a:xfrm>
            <a:off x="8253663" y="3424989"/>
            <a:ext cx="16523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>
                <a:solidFill>
                  <a:srgbClr val="FF0000"/>
                </a:solidFill>
              </a:rPr>
              <a:t>0</a:t>
            </a:r>
            <a:r>
              <a:rPr lang="ru-RU" sz="8800" dirty="0"/>
              <a:t>9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6ED8FD0-FA08-4182-8FC5-0DC5B7A3E397}"/>
              </a:ext>
            </a:extLst>
          </p:cNvPr>
          <p:cNvCxnSpPr>
            <a:cxnSpLocks/>
          </p:cNvCxnSpPr>
          <p:nvPr/>
        </p:nvCxnSpPr>
        <p:spPr>
          <a:xfrm flipH="1" flipV="1">
            <a:off x="1742566" y="1583489"/>
            <a:ext cx="3011911" cy="20580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FEE4C24-5B62-4CA3-A781-AFF0D2CEBA89}"/>
              </a:ext>
            </a:extLst>
          </p:cNvPr>
          <p:cNvCxnSpPr>
            <a:cxnSpLocks/>
          </p:cNvCxnSpPr>
          <p:nvPr/>
        </p:nvCxnSpPr>
        <p:spPr>
          <a:xfrm flipH="1" flipV="1">
            <a:off x="2689057" y="1583488"/>
            <a:ext cx="5867409" cy="2058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1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7E2D088-8173-49E4-AF21-FE89277E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03743"/>
              </p:ext>
            </p:extLst>
          </p:nvPr>
        </p:nvGraphicFramePr>
        <p:xfrm>
          <a:off x="1684421" y="267100"/>
          <a:ext cx="9127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94">
                  <a:extLst>
                    <a:ext uri="{9D8B030D-6E8A-4147-A177-3AD203B41FA5}">
                      <a16:colId xmlns:a16="http://schemas.microsoft.com/office/drawing/2014/main" val="33682358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577810531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805581062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6578334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91305671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452370233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011080938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4184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1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8893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D893CD-BFB5-4146-80ED-6DC0ED6AE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18153"/>
              </p:ext>
            </p:extLst>
          </p:nvPr>
        </p:nvGraphicFramePr>
        <p:xfrm>
          <a:off x="310147" y="1383500"/>
          <a:ext cx="2930358" cy="520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86">
                  <a:extLst>
                    <a:ext uri="{9D8B030D-6E8A-4147-A177-3AD203B41FA5}">
                      <a16:colId xmlns:a16="http://schemas.microsoft.com/office/drawing/2014/main" val="448178605"/>
                    </a:ext>
                  </a:extLst>
                </a:gridCol>
                <a:gridCol w="976786">
                  <a:extLst>
                    <a:ext uri="{9D8B030D-6E8A-4147-A177-3AD203B41FA5}">
                      <a16:colId xmlns:a16="http://schemas.microsoft.com/office/drawing/2014/main" val="3718767466"/>
                    </a:ext>
                  </a:extLst>
                </a:gridCol>
                <a:gridCol w="976786">
                  <a:extLst>
                    <a:ext uri="{9D8B030D-6E8A-4147-A177-3AD203B41FA5}">
                      <a16:colId xmlns:a16="http://schemas.microsoft.com/office/drawing/2014/main" val="1816775075"/>
                    </a:ext>
                  </a:extLst>
                </a:gridCol>
              </a:tblGrid>
              <a:tr h="5207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40679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00167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230321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0498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73614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5045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4600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47026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6265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69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3740E7F-79CF-47C2-9EEB-698476A7D505}"/>
              </a:ext>
            </a:extLst>
          </p:cNvPr>
          <p:cNvSpPr txBox="1"/>
          <p:nvPr/>
        </p:nvSpPr>
        <p:spPr>
          <a:xfrm>
            <a:off x="10053053" y="6006125"/>
            <a:ext cx="181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4132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56AC60-8514-4645-B741-CC12865D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919"/>
            <a:ext cx="41027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Недостатки:</a:t>
            </a:r>
          </a:p>
          <a:p>
            <a:r>
              <a:rPr lang="ru-RU" dirty="0"/>
              <a:t>Неочевидная реализация сортировки знаковых чисел и чисел с плавающей запятой</a:t>
            </a:r>
          </a:p>
          <a:p>
            <a:r>
              <a:rPr lang="ru-RU" dirty="0"/>
              <a:t>Необходимость выделения большого количества памяти при большом количестве исходных данных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87D521A-B81F-4ABA-8C63-12F4C6E77D22}"/>
              </a:ext>
            </a:extLst>
          </p:cNvPr>
          <p:cNvSpPr txBox="1">
            <a:spLocks/>
          </p:cNvSpPr>
          <p:nvPr/>
        </p:nvSpPr>
        <p:spPr>
          <a:xfrm>
            <a:off x="6436894" y="413919"/>
            <a:ext cx="4102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B050"/>
                </a:solidFill>
              </a:rPr>
              <a:t>Достоинства:</a:t>
            </a:r>
          </a:p>
          <a:p>
            <a:r>
              <a:rPr lang="ru-RU" dirty="0"/>
              <a:t>Высокая эффективность</a:t>
            </a:r>
          </a:p>
          <a:p>
            <a:r>
              <a:rPr lang="ru-RU" dirty="0"/>
              <a:t>Отсутствие ветвления, возможность предсказания времени выполнения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412304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AF855-86CA-4850-BAF6-FBC8222A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56AC60-8514-4645-B741-CC12865D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Поразрядная сортировка прежде всего предназначена для работы с целыми числами.</a:t>
            </a:r>
          </a:p>
          <a:p>
            <a:pPr marL="0" indent="0">
              <a:buNone/>
            </a:pPr>
            <a:r>
              <a:rPr lang="ru-RU" dirty="0"/>
              <a:t>Этот вариант сортировки поэтапно сравнивает разряды чисел массива, начиная младшим (единицы) и заканчивая старшим.</a:t>
            </a:r>
          </a:p>
          <a:p>
            <a:pPr marL="0" indent="0">
              <a:buNone/>
            </a:pPr>
            <a:r>
              <a:rPr lang="ru-RU" dirty="0"/>
              <a:t>В одной из нескольких реализаций алгоритма промежуточные отсортированные множества попадают в дополнительный массив, а затем из этого массива возвращаются в главный для дальнейшей сортировки.</a:t>
            </a:r>
          </a:p>
        </p:txBody>
      </p:sp>
    </p:spTree>
    <p:extLst>
      <p:ext uri="{BB962C8B-B14F-4D97-AF65-F5344CB8AC3E}">
        <p14:creationId xmlns:p14="http://schemas.microsoft.com/office/powerpoint/2010/main" val="242472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7E2D088-8173-49E4-AF21-FE89277E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30420"/>
              </p:ext>
            </p:extLst>
          </p:nvPr>
        </p:nvGraphicFramePr>
        <p:xfrm>
          <a:off x="1684421" y="267100"/>
          <a:ext cx="9127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94">
                  <a:extLst>
                    <a:ext uri="{9D8B030D-6E8A-4147-A177-3AD203B41FA5}">
                      <a16:colId xmlns:a16="http://schemas.microsoft.com/office/drawing/2014/main" val="33682358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577810531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805581062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6578334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91305671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452370233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011080938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4184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1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8893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D893CD-BFB5-4146-80ED-6DC0ED6AE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92842"/>
              </p:ext>
            </p:extLst>
          </p:nvPr>
        </p:nvGraphicFramePr>
        <p:xfrm>
          <a:off x="310147" y="1383500"/>
          <a:ext cx="2256590" cy="520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95">
                  <a:extLst>
                    <a:ext uri="{9D8B030D-6E8A-4147-A177-3AD203B41FA5}">
                      <a16:colId xmlns:a16="http://schemas.microsoft.com/office/drawing/2014/main" val="448178605"/>
                    </a:ext>
                  </a:extLst>
                </a:gridCol>
                <a:gridCol w="1128295">
                  <a:extLst>
                    <a:ext uri="{9D8B030D-6E8A-4147-A177-3AD203B41FA5}">
                      <a16:colId xmlns:a16="http://schemas.microsoft.com/office/drawing/2014/main" val="3718767466"/>
                    </a:ext>
                  </a:extLst>
                </a:gridCol>
              </a:tblGrid>
              <a:tr h="5207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40679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00167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230321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0498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73614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5045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4600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47026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6265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6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33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7E2D088-8173-49E4-AF21-FE89277E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92784"/>
              </p:ext>
            </p:extLst>
          </p:nvPr>
        </p:nvGraphicFramePr>
        <p:xfrm>
          <a:off x="1684421" y="267100"/>
          <a:ext cx="9127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94">
                  <a:extLst>
                    <a:ext uri="{9D8B030D-6E8A-4147-A177-3AD203B41FA5}">
                      <a16:colId xmlns:a16="http://schemas.microsoft.com/office/drawing/2014/main" val="33682358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577810531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805581062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6578334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91305671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452370233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011080938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4184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1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8893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D893CD-BFB5-4146-80ED-6DC0ED6AE40E}"/>
              </a:ext>
            </a:extLst>
          </p:cNvPr>
          <p:cNvGraphicFramePr>
            <a:graphicFrameLocks noGrp="1"/>
          </p:cNvGraphicFramePr>
          <p:nvPr/>
        </p:nvGraphicFramePr>
        <p:xfrm>
          <a:off x="310147" y="1383500"/>
          <a:ext cx="2256590" cy="520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95">
                  <a:extLst>
                    <a:ext uri="{9D8B030D-6E8A-4147-A177-3AD203B41FA5}">
                      <a16:colId xmlns:a16="http://schemas.microsoft.com/office/drawing/2014/main" val="448178605"/>
                    </a:ext>
                  </a:extLst>
                </a:gridCol>
                <a:gridCol w="1128295">
                  <a:extLst>
                    <a:ext uri="{9D8B030D-6E8A-4147-A177-3AD203B41FA5}">
                      <a16:colId xmlns:a16="http://schemas.microsoft.com/office/drawing/2014/main" val="3718767466"/>
                    </a:ext>
                  </a:extLst>
                </a:gridCol>
              </a:tblGrid>
              <a:tr h="5207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40679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00167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230321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0498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73614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5045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4600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47026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6265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69757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2B2DD4D-BC76-46A2-94CC-C7D5E7C366B1}"/>
              </a:ext>
            </a:extLst>
          </p:cNvPr>
          <p:cNvCxnSpPr>
            <a:cxnSpLocks/>
          </p:cNvCxnSpPr>
          <p:nvPr/>
        </p:nvCxnSpPr>
        <p:spPr>
          <a:xfrm flipH="1">
            <a:off x="2566737" y="1008780"/>
            <a:ext cx="1010653" cy="165420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959E6EB-9725-4F21-B01C-A4059E986EE8}"/>
              </a:ext>
            </a:extLst>
          </p:cNvPr>
          <p:cNvCxnSpPr>
            <a:cxnSpLocks/>
          </p:cNvCxnSpPr>
          <p:nvPr/>
        </p:nvCxnSpPr>
        <p:spPr>
          <a:xfrm flipH="1">
            <a:off x="2566737" y="1008780"/>
            <a:ext cx="1780675" cy="53438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03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7E2D088-8173-49E4-AF21-FE89277E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15875"/>
              </p:ext>
            </p:extLst>
          </p:nvPr>
        </p:nvGraphicFramePr>
        <p:xfrm>
          <a:off x="1684421" y="267100"/>
          <a:ext cx="9127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94">
                  <a:extLst>
                    <a:ext uri="{9D8B030D-6E8A-4147-A177-3AD203B41FA5}">
                      <a16:colId xmlns:a16="http://schemas.microsoft.com/office/drawing/2014/main" val="33682358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577810531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805581062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6578334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91305671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452370233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011080938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4184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1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8893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D893CD-BFB5-4146-80ED-6DC0ED6AE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03128"/>
              </p:ext>
            </p:extLst>
          </p:nvPr>
        </p:nvGraphicFramePr>
        <p:xfrm>
          <a:off x="310147" y="1383500"/>
          <a:ext cx="2256590" cy="520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95">
                  <a:extLst>
                    <a:ext uri="{9D8B030D-6E8A-4147-A177-3AD203B41FA5}">
                      <a16:colId xmlns:a16="http://schemas.microsoft.com/office/drawing/2014/main" val="448178605"/>
                    </a:ext>
                  </a:extLst>
                </a:gridCol>
                <a:gridCol w="1128295">
                  <a:extLst>
                    <a:ext uri="{9D8B030D-6E8A-4147-A177-3AD203B41FA5}">
                      <a16:colId xmlns:a16="http://schemas.microsoft.com/office/drawing/2014/main" val="3718767466"/>
                    </a:ext>
                  </a:extLst>
                </a:gridCol>
              </a:tblGrid>
              <a:tr h="5207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40679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00167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230321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0498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73614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5045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4600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47026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6265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69757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2B2DD4D-BC76-46A2-94CC-C7D5E7C366B1}"/>
              </a:ext>
            </a:extLst>
          </p:cNvPr>
          <p:cNvCxnSpPr>
            <a:cxnSpLocks/>
          </p:cNvCxnSpPr>
          <p:nvPr/>
        </p:nvCxnSpPr>
        <p:spPr>
          <a:xfrm flipH="1">
            <a:off x="2566737" y="1008780"/>
            <a:ext cx="3232481" cy="16702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959E6EB-9725-4F21-B01C-A4059E986EE8}"/>
              </a:ext>
            </a:extLst>
          </p:cNvPr>
          <p:cNvCxnSpPr>
            <a:cxnSpLocks/>
          </p:cNvCxnSpPr>
          <p:nvPr/>
        </p:nvCxnSpPr>
        <p:spPr>
          <a:xfrm flipH="1">
            <a:off x="2566737" y="1008780"/>
            <a:ext cx="4419601" cy="41728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98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7E2D088-8173-49E4-AF21-FE89277E82CA}"/>
              </a:ext>
            </a:extLst>
          </p:cNvPr>
          <p:cNvGraphicFramePr>
            <a:graphicFrameLocks noGrp="1"/>
          </p:cNvGraphicFramePr>
          <p:nvPr/>
        </p:nvGraphicFramePr>
        <p:xfrm>
          <a:off x="1684421" y="267100"/>
          <a:ext cx="9127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94">
                  <a:extLst>
                    <a:ext uri="{9D8B030D-6E8A-4147-A177-3AD203B41FA5}">
                      <a16:colId xmlns:a16="http://schemas.microsoft.com/office/drawing/2014/main" val="33682358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577810531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805581062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6578334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91305671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452370233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011080938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4184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1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8893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D893CD-BFB5-4146-80ED-6DC0ED6AE40E}"/>
              </a:ext>
            </a:extLst>
          </p:cNvPr>
          <p:cNvGraphicFramePr>
            <a:graphicFrameLocks noGrp="1"/>
          </p:cNvGraphicFramePr>
          <p:nvPr/>
        </p:nvGraphicFramePr>
        <p:xfrm>
          <a:off x="310147" y="1383500"/>
          <a:ext cx="2930358" cy="520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86">
                  <a:extLst>
                    <a:ext uri="{9D8B030D-6E8A-4147-A177-3AD203B41FA5}">
                      <a16:colId xmlns:a16="http://schemas.microsoft.com/office/drawing/2014/main" val="448178605"/>
                    </a:ext>
                  </a:extLst>
                </a:gridCol>
                <a:gridCol w="976786">
                  <a:extLst>
                    <a:ext uri="{9D8B030D-6E8A-4147-A177-3AD203B41FA5}">
                      <a16:colId xmlns:a16="http://schemas.microsoft.com/office/drawing/2014/main" val="3718767466"/>
                    </a:ext>
                  </a:extLst>
                </a:gridCol>
                <a:gridCol w="976786">
                  <a:extLst>
                    <a:ext uri="{9D8B030D-6E8A-4147-A177-3AD203B41FA5}">
                      <a16:colId xmlns:a16="http://schemas.microsoft.com/office/drawing/2014/main" val="1816775075"/>
                    </a:ext>
                  </a:extLst>
                </a:gridCol>
              </a:tblGrid>
              <a:tr h="5207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40679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00167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230321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0498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73614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5045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4600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47026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6265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6975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445A61-F6D9-4021-84A7-57CE2F89F4EE}"/>
              </a:ext>
            </a:extLst>
          </p:cNvPr>
          <p:cNvSpPr txBox="1"/>
          <p:nvPr/>
        </p:nvSpPr>
        <p:spPr>
          <a:xfrm>
            <a:off x="10053053" y="6006125"/>
            <a:ext cx="181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2853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7E2D088-8173-49E4-AF21-FE89277E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85508"/>
              </p:ext>
            </p:extLst>
          </p:nvPr>
        </p:nvGraphicFramePr>
        <p:xfrm>
          <a:off x="1684421" y="267100"/>
          <a:ext cx="9127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94">
                  <a:extLst>
                    <a:ext uri="{9D8B030D-6E8A-4147-A177-3AD203B41FA5}">
                      <a16:colId xmlns:a16="http://schemas.microsoft.com/office/drawing/2014/main" val="33682358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577810531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805581062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6578334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91305671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452370233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011080938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4184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1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8893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D893CD-BFB5-4146-80ED-6DC0ED6AE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80087"/>
              </p:ext>
            </p:extLst>
          </p:nvPr>
        </p:nvGraphicFramePr>
        <p:xfrm>
          <a:off x="310147" y="1383500"/>
          <a:ext cx="2930358" cy="520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86">
                  <a:extLst>
                    <a:ext uri="{9D8B030D-6E8A-4147-A177-3AD203B41FA5}">
                      <a16:colId xmlns:a16="http://schemas.microsoft.com/office/drawing/2014/main" val="448178605"/>
                    </a:ext>
                  </a:extLst>
                </a:gridCol>
                <a:gridCol w="976786">
                  <a:extLst>
                    <a:ext uri="{9D8B030D-6E8A-4147-A177-3AD203B41FA5}">
                      <a16:colId xmlns:a16="http://schemas.microsoft.com/office/drawing/2014/main" val="3718767466"/>
                    </a:ext>
                  </a:extLst>
                </a:gridCol>
                <a:gridCol w="976786">
                  <a:extLst>
                    <a:ext uri="{9D8B030D-6E8A-4147-A177-3AD203B41FA5}">
                      <a16:colId xmlns:a16="http://schemas.microsoft.com/office/drawing/2014/main" val="1816775075"/>
                    </a:ext>
                  </a:extLst>
                </a:gridCol>
              </a:tblGrid>
              <a:tr h="5207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40679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00167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230321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0498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73614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5045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4600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47026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6265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69757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F8C1EDC-99E3-44AA-AC3B-CE88BCF47152}"/>
              </a:ext>
            </a:extLst>
          </p:cNvPr>
          <p:cNvCxnSpPr>
            <a:cxnSpLocks/>
          </p:cNvCxnSpPr>
          <p:nvPr/>
        </p:nvCxnSpPr>
        <p:spPr>
          <a:xfrm flipV="1">
            <a:off x="1775326" y="1008781"/>
            <a:ext cx="1465179" cy="54730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C6DE2CB-03E5-483C-A869-8D247A0A6588}"/>
              </a:ext>
            </a:extLst>
          </p:cNvPr>
          <p:cNvCxnSpPr>
            <a:cxnSpLocks/>
          </p:cNvCxnSpPr>
          <p:nvPr/>
        </p:nvCxnSpPr>
        <p:spPr>
          <a:xfrm flipV="1">
            <a:off x="1684421" y="1023557"/>
            <a:ext cx="2662990" cy="10798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5B23004-E6EE-453A-A898-5EECF2B5FEF0}"/>
              </a:ext>
            </a:extLst>
          </p:cNvPr>
          <p:cNvCxnSpPr>
            <a:cxnSpLocks/>
          </p:cNvCxnSpPr>
          <p:nvPr/>
        </p:nvCxnSpPr>
        <p:spPr>
          <a:xfrm flipV="1">
            <a:off x="1684421" y="1008780"/>
            <a:ext cx="3818021" cy="14923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2D90AD1-40DE-4AFD-9F1D-031090224D5A}"/>
              </a:ext>
            </a:extLst>
          </p:cNvPr>
          <p:cNvCxnSpPr>
            <a:cxnSpLocks/>
          </p:cNvCxnSpPr>
          <p:nvPr/>
        </p:nvCxnSpPr>
        <p:spPr>
          <a:xfrm flipV="1">
            <a:off x="2705768" y="1008780"/>
            <a:ext cx="3818021" cy="14923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39152DD-B863-4793-8A3A-6F9DC4424903}"/>
              </a:ext>
            </a:extLst>
          </p:cNvPr>
          <p:cNvCxnSpPr>
            <a:cxnSpLocks/>
          </p:cNvCxnSpPr>
          <p:nvPr/>
        </p:nvCxnSpPr>
        <p:spPr>
          <a:xfrm flipV="1">
            <a:off x="1684420" y="1023556"/>
            <a:ext cx="6015791" cy="25722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6CBA7D4-597F-42F4-907B-9523A01FBB86}"/>
              </a:ext>
            </a:extLst>
          </p:cNvPr>
          <p:cNvCxnSpPr>
            <a:cxnSpLocks/>
          </p:cNvCxnSpPr>
          <p:nvPr/>
        </p:nvCxnSpPr>
        <p:spPr>
          <a:xfrm flipV="1">
            <a:off x="1582819" y="1008779"/>
            <a:ext cx="7491665" cy="42760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61108F3-F4DD-4AB6-8E77-E0326DE22E35}"/>
              </a:ext>
            </a:extLst>
          </p:cNvPr>
          <p:cNvCxnSpPr>
            <a:cxnSpLocks/>
          </p:cNvCxnSpPr>
          <p:nvPr/>
        </p:nvCxnSpPr>
        <p:spPr>
          <a:xfrm flipV="1">
            <a:off x="1582819" y="1023555"/>
            <a:ext cx="8636002" cy="51833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3D0441-A0E5-4DEC-A8EB-A1EE8E4B96E2}"/>
              </a:ext>
            </a:extLst>
          </p:cNvPr>
          <p:cNvSpPr txBox="1"/>
          <p:nvPr/>
        </p:nvSpPr>
        <p:spPr>
          <a:xfrm>
            <a:off x="10053053" y="6006125"/>
            <a:ext cx="181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376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7E2D088-8173-49E4-AF21-FE89277E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03751"/>
              </p:ext>
            </p:extLst>
          </p:nvPr>
        </p:nvGraphicFramePr>
        <p:xfrm>
          <a:off x="1684421" y="267100"/>
          <a:ext cx="9127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94">
                  <a:extLst>
                    <a:ext uri="{9D8B030D-6E8A-4147-A177-3AD203B41FA5}">
                      <a16:colId xmlns:a16="http://schemas.microsoft.com/office/drawing/2014/main" val="33682358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577810531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805581062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6578334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91305671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452370233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011080938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4184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1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8893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D893CD-BFB5-4146-80ED-6DC0ED6AE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18253"/>
              </p:ext>
            </p:extLst>
          </p:nvPr>
        </p:nvGraphicFramePr>
        <p:xfrm>
          <a:off x="310147" y="1383500"/>
          <a:ext cx="2930358" cy="520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86">
                  <a:extLst>
                    <a:ext uri="{9D8B030D-6E8A-4147-A177-3AD203B41FA5}">
                      <a16:colId xmlns:a16="http://schemas.microsoft.com/office/drawing/2014/main" val="448178605"/>
                    </a:ext>
                  </a:extLst>
                </a:gridCol>
                <a:gridCol w="976786">
                  <a:extLst>
                    <a:ext uri="{9D8B030D-6E8A-4147-A177-3AD203B41FA5}">
                      <a16:colId xmlns:a16="http://schemas.microsoft.com/office/drawing/2014/main" val="3718767466"/>
                    </a:ext>
                  </a:extLst>
                </a:gridCol>
                <a:gridCol w="976786">
                  <a:extLst>
                    <a:ext uri="{9D8B030D-6E8A-4147-A177-3AD203B41FA5}">
                      <a16:colId xmlns:a16="http://schemas.microsoft.com/office/drawing/2014/main" val="1816775075"/>
                    </a:ext>
                  </a:extLst>
                </a:gridCol>
              </a:tblGrid>
              <a:tr h="5207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40679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00167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230321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0498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73614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5045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4600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47026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6265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69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3740E7F-79CF-47C2-9EEB-698476A7D505}"/>
              </a:ext>
            </a:extLst>
          </p:cNvPr>
          <p:cNvSpPr txBox="1"/>
          <p:nvPr/>
        </p:nvSpPr>
        <p:spPr>
          <a:xfrm>
            <a:off x="10053053" y="6006125"/>
            <a:ext cx="181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1858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7E2D088-8173-49E4-AF21-FE89277E82CA}"/>
              </a:ext>
            </a:extLst>
          </p:cNvPr>
          <p:cNvGraphicFramePr>
            <a:graphicFrameLocks noGrp="1"/>
          </p:cNvGraphicFramePr>
          <p:nvPr/>
        </p:nvGraphicFramePr>
        <p:xfrm>
          <a:off x="1684421" y="267100"/>
          <a:ext cx="9127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94">
                  <a:extLst>
                    <a:ext uri="{9D8B030D-6E8A-4147-A177-3AD203B41FA5}">
                      <a16:colId xmlns:a16="http://schemas.microsoft.com/office/drawing/2014/main" val="33682358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577810531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805581062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6578334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913056716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452370233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2011080938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194184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1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8893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D893CD-BFB5-4146-80ED-6DC0ED6AE40E}"/>
              </a:ext>
            </a:extLst>
          </p:cNvPr>
          <p:cNvGraphicFramePr>
            <a:graphicFrameLocks noGrp="1"/>
          </p:cNvGraphicFramePr>
          <p:nvPr/>
        </p:nvGraphicFramePr>
        <p:xfrm>
          <a:off x="310147" y="1383500"/>
          <a:ext cx="2930358" cy="520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86">
                  <a:extLst>
                    <a:ext uri="{9D8B030D-6E8A-4147-A177-3AD203B41FA5}">
                      <a16:colId xmlns:a16="http://schemas.microsoft.com/office/drawing/2014/main" val="448178605"/>
                    </a:ext>
                  </a:extLst>
                </a:gridCol>
                <a:gridCol w="976786">
                  <a:extLst>
                    <a:ext uri="{9D8B030D-6E8A-4147-A177-3AD203B41FA5}">
                      <a16:colId xmlns:a16="http://schemas.microsoft.com/office/drawing/2014/main" val="3718767466"/>
                    </a:ext>
                  </a:extLst>
                </a:gridCol>
                <a:gridCol w="976786">
                  <a:extLst>
                    <a:ext uri="{9D8B030D-6E8A-4147-A177-3AD203B41FA5}">
                      <a16:colId xmlns:a16="http://schemas.microsoft.com/office/drawing/2014/main" val="1816775075"/>
                    </a:ext>
                  </a:extLst>
                </a:gridCol>
              </a:tblGrid>
              <a:tr h="5207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40679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00167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230321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0498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73614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5045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46005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47026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62650"/>
                  </a:ext>
                </a:extLst>
              </a:tr>
              <a:tr h="5207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69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3740E7F-79CF-47C2-9EEB-698476A7D505}"/>
              </a:ext>
            </a:extLst>
          </p:cNvPr>
          <p:cNvSpPr txBox="1"/>
          <p:nvPr/>
        </p:nvSpPr>
        <p:spPr>
          <a:xfrm>
            <a:off x="10053053" y="6006125"/>
            <a:ext cx="181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10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630BDBC-6773-4A2F-A00E-22512185C653}"/>
              </a:ext>
            </a:extLst>
          </p:cNvPr>
          <p:cNvCxnSpPr>
            <a:cxnSpLocks/>
          </p:cNvCxnSpPr>
          <p:nvPr/>
        </p:nvCxnSpPr>
        <p:spPr>
          <a:xfrm flipH="1">
            <a:off x="1775326" y="1008780"/>
            <a:ext cx="1497264" cy="1751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B5F3D6C-4631-4B02-999E-6BFA31A733A0}"/>
              </a:ext>
            </a:extLst>
          </p:cNvPr>
          <p:cNvCxnSpPr>
            <a:cxnSpLocks/>
          </p:cNvCxnSpPr>
          <p:nvPr/>
        </p:nvCxnSpPr>
        <p:spPr>
          <a:xfrm flipH="1">
            <a:off x="1775326" y="1008780"/>
            <a:ext cx="2636253" cy="11248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11951EB-6571-45BF-A99A-2D0ABA36D213}"/>
              </a:ext>
            </a:extLst>
          </p:cNvPr>
          <p:cNvCxnSpPr>
            <a:cxnSpLocks/>
          </p:cNvCxnSpPr>
          <p:nvPr/>
        </p:nvCxnSpPr>
        <p:spPr>
          <a:xfrm flipH="1">
            <a:off x="1775326" y="1012659"/>
            <a:ext cx="3839412" cy="21957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3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343</Words>
  <Application>Microsoft Office PowerPoint</Application>
  <PresentationFormat>Широкоэкранный</PresentationFormat>
  <Paragraphs>254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Поразрядная сортировка (LSD)</vt:lpstr>
      <vt:lpstr>Алгоритм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Поразрядная сортировка</dc:title>
  <dc:creator>павел симонян</dc:creator>
  <cp:lastModifiedBy>павел симонян</cp:lastModifiedBy>
  <cp:revision>13</cp:revision>
  <dcterms:created xsi:type="dcterms:W3CDTF">2020-10-29T20:41:50Z</dcterms:created>
  <dcterms:modified xsi:type="dcterms:W3CDTF">2020-10-30T08:41:26Z</dcterms:modified>
</cp:coreProperties>
</file>