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5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4221B3-63A9-4F50-89F9-47005643146E}" type="datetimeFigureOut">
              <a:rPr lang="en-GB" smtClean="0"/>
              <a:t>18/06/2017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221B3-63A9-4F50-89F9-47005643146E}" type="datetimeFigureOut">
              <a:rPr lang="en-GB" smtClean="0"/>
              <a:t>18/06/2017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221B3-63A9-4F50-89F9-47005643146E}" type="datetimeFigureOut">
              <a:rPr lang="en-GB" smtClean="0"/>
              <a:t>18/06/2017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4221B3-63A9-4F50-89F9-47005643146E}" type="datetimeFigureOut">
              <a:rPr lang="en-GB" smtClean="0"/>
              <a:t>18/06/2017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34221B3-63A9-4F50-89F9-47005643146E}" type="datetimeFigureOut">
              <a:rPr lang="en-GB" smtClean="0"/>
              <a:t>18/06/2017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4221B3-63A9-4F50-89F9-47005643146E}" type="datetimeFigureOut">
              <a:rPr lang="en-GB" smtClean="0"/>
              <a:t>18/06/2017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56EAF-83E5-4D42-8668-FD9DE57240DA}"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4221B3-63A9-4F50-89F9-47005643146E}" type="datetimeFigureOut">
              <a:rPr lang="en-GB" smtClean="0"/>
              <a:t>18/06/2017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4221B3-63A9-4F50-89F9-47005643146E}" type="datetimeFigureOut">
              <a:rPr lang="en-GB" smtClean="0"/>
              <a:t>18/06/2017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221B3-63A9-4F50-89F9-47005643146E}" type="datetimeFigureOut">
              <a:rPr lang="en-GB" smtClean="0"/>
              <a:t>18/06/2017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34221B3-63A9-4F50-89F9-47005643146E}" type="datetimeFigureOut">
              <a:rPr lang="en-GB" smtClean="0"/>
              <a:t>18/06/2017</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9D56EAF-83E5-4D42-8668-FD9DE57240D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4221B3-63A9-4F50-89F9-47005643146E}" type="datetimeFigureOut">
              <a:rPr lang="en-GB" smtClean="0"/>
              <a:t>18/06/2017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56EAF-83E5-4D42-8668-FD9DE57240D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34221B3-63A9-4F50-89F9-47005643146E}" type="datetimeFigureOut">
              <a:rPr lang="en-GB" smtClean="0"/>
              <a:t>18/06/2017</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9D56EAF-83E5-4D42-8668-FD9DE57240D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616673" y="1552813"/>
            <a:ext cx="5648623" cy="1204306"/>
          </a:xfrm>
        </p:spPr>
        <p:txBody>
          <a:bodyPr/>
          <a:lstStyle/>
          <a:p>
            <a:r>
              <a:rPr lang="en-GB" dirty="0"/>
              <a:t>OLAP Data Analysis and </a:t>
            </a:r>
            <a:r>
              <a:rPr lang="en-GB" dirty="0" smtClean="0"/>
              <a:t>Cleaning</a:t>
            </a:r>
            <a:endParaRPr lang="en-GB" dirty="0"/>
          </a:p>
        </p:txBody>
      </p:sp>
      <p:sp>
        <p:nvSpPr>
          <p:cNvPr id="3" name="Subtitle 2"/>
          <p:cNvSpPr>
            <a:spLocks noGrp="1"/>
          </p:cNvSpPr>
          <p:nvPr>
            <p:ph type="subTitle" idx="1"/>
          </p:nvPr>
        </p:nvSpPr>
        <p:spPr/>
        <p:txBody>
          <a:bodyPr>
            <a:normAutofit fontScale="70000" lnSpcReduction="20000"/>
          </a:bodyPr>
          <a:lstStyle/>
          <a:p>
            <a:r>
              <a:rPr lang="en-GB" dirty="0"/>
              <a:t>Kurt </a:t>
            </a:r>
            <a:r>
              <a:rPr lang="en-GB" dirty="0" err="1"/>
              <a:t>Montanaro</a:t>
            </a:r>
            <a:r>
              <a:rPr lang="en-GB" dirty="0"/>
              <a:t> </a:t>
            </a:r>
            <a:r>
              <a:rPr lang="en-GB" sz="900" dirty="0"/>
              <a:t>Institute of Information &amp; Communication Technology University College MCAST, Paola PLA 9032 kurt.montanaro.a100362@mcast.edu.mt</a:t>
            </a:r>
          </a:p>
          <a:p>
            <a:endParaRPr lang="en-GB" sz="900" dirty="0"/>
          </a:p>
        </p:txBody>
      </p:sp>
    </p:spTree>
    <p:extLst>
      <p:ext uri="{BB962C8B-B14F-4D97-AF65-F5344CB8AC3E}">
        <p14:creationId xmlns:p14="http://schemas.microsoft.com/office/powerpoint/2010/main" val="585463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GB" dirty="0"/>
          </a:p>
        </p:txBody>
      </p:sp>
      <p:sp>
        <p:nvSpPr>
          <p:cNvPr id="3" name="Content Placeholder 2"/>
          <p:cNvSpPr>
            <a:spLocks noGrp="1"/>
          </p:cNvSpPr>
          <p:nvPr>
            <p:ph idx="1"/>
          </p:nvPr>
        </p:nvSpPr>
        <p:spPr/>
        <p:txBody>
          <a:bodyPr/>
          <a:lstStyle/>
          <a:p>
            <a:pPr>
              <a:buFont typeface="Arial" pitchFamily="34" charset="0"/>
              <a:buChar char="•"/>
            </a:pPr>
            <a:r>
              <a:rPr lang="en-US" b="0" dirty="0" smtClean="0"/>
              <a:t>Inspired by this project together with the original Solar panel gateway client, I managed to scrape data from our Solar Panels grid in order to monitor efficiency, health and forecast of power output.</a:t>
            </a:r>
            <a:endParaRPr lang="en-GB" b="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163792"/>
            <a:ext cx="4993106" cy="274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8494082" cy="277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1" y="2514600"/>
            <a:ext cx="9130716" cy="246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7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barn(inVertical)">
                                      <p:cBhvr>
                                        <p:cTn id="1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a:xfrm>
            <a:off x="762000" y="990600"/>
            <a:ext cx="7520940" cy="2362200"/>
          </a:xfrm>
        </p:spPr>
        <p:txBody>
          <a:bodyPr/>
          <a:lstStyle/>
          <a:p>
            <a:pPr>
              <a:buFont typeface="Arial" pitchFamily="34" charset="0"/>
              <a:buChar char="•"/>
            </a:pPr>
            <a:r>
              <a:rPr lang="en-GB" dirty="0"/>
              <a:t>I would suggest using CRISP-DM for any future Data Mining projects, modelling </a:t>
            </a:r>
            <a:r>
              <a:rPr lang="en-GB" dirty="0" smtClean="0"/>
              <a:t>data in </a:t>
            </a:r>
            <a:r>
              <a:rPr lang="en-GB" dirty="0"/>
              <a:t>OLAP cubes for easier understanding of data as these two factors allow access to most data warehouses, even if the data is near impossible to interpret from OLTP. This research will serve as a basis for further projects I will carryout on recent matters which are evolving in Malta. </a:t>
            </a:r>
            <a:endParaRPr lang="en-GB" dirty="0" smtClean="0"/>
          </a:p>
          <a:p>
            <a:pPr>
              <a:buFont typeface="Arial" pitchFamily="34" charset="0"/>
              <a:buChar char="•"/>
            </a:pPr>
            <a:endParaRPr lang="en-US" dirty="0"/>
          </a:p>
          <a:p>
            <a:pPr>
              <a:buFont typeface="Arial" pitchFamily="34" charset="0"/>
              <a:buChar char="•"/>
            </a:pPr>
            <a:r>
              <a:rPr lang="en-US" dirty="0" smtClean="0"/>
              <a:t>Thanks  for  your  time!</a:t>
            </a:r>
            <a:endParaRPr lang="en-GB" dirty="0"/>
          </a:p>
        </p:txBody>
      </p:sp>
      <p:pic>
        <p:nvPicPr>
          <p:cNvPr id="5122" name="Picture 2" descr="http://agentjet.com/wp-content/uploads/2016/05/dataminin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473120"/>
            <a:ext cx="5010150" cy="246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13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a:buFont typeface="Arial" pitchFamily="34" charset="0"/>
              <a:buChar char="•"/>
            </a:pPr>
            <a:r>
              <a:rPr lang="en-GB" b="0" dirty="0"/>
              <a:t>Nowadays, data plays a really important role in one’s daily activities. </a:t>
            </a:r>
            <a:endParaRPr lang="en-GB" b="0" dirty="0" smtClean="0"/>
          </a:p>
          <a:p>
            <a:pPr>
              <a:buFont typeface="Arial" pitchFamily="34" charset="0"/>
              <a:buChar char="•"/>
            </a:pPr>
            <a:endParaRPr lang="en-GB" b="0" dirty="0" smtClean="0"/>
          </a:p>
          <a:p>
            <a:pPr>
              <a:buFont typeface="Arial" pitchFamily="34" charset="0"/>
              <a:buChar char="•"/>
            </a:pPr>
            <a:r>
              <a:rPr lang="en-GB" b="0" dirty="0" smtClean="0"/>
              <a:t>This </a:t>
            </a:r>
            <a:r>
              <a:rPr lang="en-GB" b="0" dirty="0"/>
              <a:t>is continuously being acquired through various research methods such as empirical research, better </a:t>
            </a:r>
            <a:r>
              <a:rPr lang="en-GB" b="0" dirty="0" smtClean="0"/>
              <a:t>known as direct observation by the acquirer, or the most common </a:t>
            </a:r>
            <a:r>
              <a:rPr lang="en-GB" b="0" dirty="0"/>
              <a:t>method used nowadays known as data mining. </a:t>
            </a:r>
            <a:endParaRPr lang="en-GB" b="0" dirty="0" smtClean="0"/>
          </a:p>
          <a:p>
            <a:pPr>
              <a:buFont typeface="Arial" pitchFamily="34" charset="0"/>
              <a:buChar char="•"/>
            </a:pPr>
            <a:endParaRPr lang="en-GB" b="0" dirty="0" smtClean="0"/>
          </a:p>
          <a:p>
            <a:pPr>
              <a:buFont typeface="Arial" pitchFamily="34" charset="0"/>
              <a:buChar char="•"/>
            </a:pPr>
            <a:r>
              <a:rPr lang="en-GB" b="0" dirty="0" smtClean="0"/>
              <a:t>This </a:t>
            </a:r>
            <a:r>
              <a:rPr lang="en-GB" b="0" dirty="0"/>
              <a:t>data is then stored as raw data in large data warehouses to be used for multiple purposes. </a:t>
            </a:r>
            <a:endParaRPr lang="en-GB" b="0" dirty="0" smtClean="0"/>
          </a:p>
          <a:p>
            <a:pPr>
              <a:buFont typeface="Arial" pitchFamily="34" charset="0"/>
              <a:buChar char="•"/>
            </a:pPr>
            <a:endParaRPr lang="en-GB" b="0" dirty="0" smtClean="0"/>
          </a:p>
          <a:p>
            <a:pPr>
              <a:buFont typeface="Arial" pitchFamily="34" charset="0"/>
              <a:buChar char="•"/>
            </a:pPr>
            <a:r>
              <a:rPr lang="en-GB" b="0" dirty="0"/>
              <a:t>With the aid of Business Intelligence, this data could be further on monitored, </a:t>
            </a:r>
            <a:r>
              <a:rPr lang="en-GB" b="0" dirty="0" err="1"/>
              <a:t>analyzed</a:t>
            </a:r>
            <a:r>
              <a:rPr lang="en-GB" b="0" dirty="0"/>
              <a:t> , predicted and cleaned. </a:t>
            </a:r>
          </a:p>
        </p:txBody>
      </p:sp>
      <p:pic>
        <p:nvPicPr>
          <p:cNvPr id="8194" name="Picture 2" descr="Image result for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952" y="4567506"/>
            <a:ext cx="3018597" cy="22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94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en-GB" dirty="0"/>
          </a:p>
        </p:txBody>
      </p:sp>
      <p:sp>
        <p:nvSpPr>
          <p:cNvPr id="3" name="Content Placeholder 2"/>
          <p:cNvSpPr>
            <a:spLocks noGrp="1"/>
          </p:cNvSpPr>
          <p:nvPr>
            <p:ph idx="1"/>
          </p:nvPr>
        </p:nvSpPr>
        <p:spPr>
          <a:xfrm>
            <a:off x="914400" y="1752600"/>
            <a:ext cx="3444240" cy="2099772"/>
          </a:xfrm>
        </p:spPr>
        <p:txBody>
          <a:bodyPr/>
          <a:lstStyle/>
          <a:p>
            <a:pPr>
              <a:buFont typeface="Arial" pitchFamily="34" charset="0"/>
              <a:buChar char="•"/>
            </a:pPr>
            <a:r>
              <a:rPr lang="en-GB" sz="1400" b="0" dirty="0"/>
              <a:t>The Data Mining project was implemented based on the CRISP-DM methodology. </a:t>
            </a:r>
            <a:endParaRPr lang="en-GB" sz="1400" b="0" dirty="0" smtClean="0"/>
          </a:p>
          <a:p>
            <a:pPr>
              <a:buFont typeface="Arial" pitchFamily="34" charset="0"/>
              <a:buChar char="•"/>
            </a:pPr>
            <a:r>
              <a:rPr lang="en-GB" sz="1400" b="0" dirty="0" smtClean="0"/>
              <a:t>CRISP-DM </a:t>
            </a:r>
            <a:r>
              <a:rPr lang="en-GB" sz="1400" b="0" dirty="0"/>
              <a:t>deﬁnes a structured plan of events that have to take place before starting off with the actual Mining and analyses project.</a:t>
            </a:r>
          </a:p>
          <a:p>
            <a:endParaRPr lang="en-GB" dirty="0"/>
          </a:p>
        </p:txBody>
      </p:sp>
      <p:pic>
        <p:nvPicPr>
          <p:cNvPr id="1026" name="Picture 2" descr="C:\Users\El_Monti\Desktop\BI\BusinessIntelligence_Montanaro\BIMontanaro\CRISP 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14400"/>
            <a:ext cx="4194982"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240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 Data Understanding</a:t>
            </a:r>
            <a:endParaRPr lang="en-GB" dirty="0"/>
          </a:p>
        </p:txBody>
      </p:sp>
      <p:sp>
        <p:nvSpPr>
          <p:cNvPr id="3" name="Content Placeholder 2"/>
          <p:cNvSpPr>
            <a:spLocks noGrp="1"/>
          </p:cNvSpPr>
          <p:nvPr>
            <p:ph idx="1"/>
          </p:nvPr>
        </p:nvSpPr>
        <p:spPr/>
        <p:txBody>
          <a:bodyPr/>
          <a:lstStyle/>
          <a:p>
            <a:pPr>
              <a:buFont typeface="Arial" pitchFamily="34" charset="0"/>
              <a:buChar char="•"/>
            </a:pPr>
            <a:r>
              <a:rPr lang="en-US" b="0" dirty="0" smtClean="0"/>
              <a:t>This </a:t>
            </a:r>
            <a:r>
              <a:rPr lang="en-GB" b="0" dirty="0"/>
              <a:t> stage allows me to access the initial data and familiarize myself with it, as to identify quality problems, which are of an issue when it comes to large amounts of data, set an insight to the data and detect on which sub set I can form a </a:t>
            </a:r>
            <a:r>
              <a:rPr lang="en-GB" b="0" dirty="0" smtClean="0"/>
              <a:t>hypothesis on </a:t>
            </a:r>
            <a:r>
              <a:rPr lang="en-GB" b="0" dirty="0"/>
              <a:t>for any possible hidden outcomes. </a:t>
            </a:r>
          </a:p>
        </p:txBody>
      </p:sp>
      <p:pic>
        <p:nvPicPr>
          <p:cNvPr id="2050" name="Picture 2" descr="C:\Users\El_Monti\Desktop\BI\BusinessIntelligence_Montanaro\BIMontanaro\oltp - er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310442"/>
            <a:ext cx="5233981" cy="243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591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GB" dirty="0"/>
          </a:p>
        </p:txBody>
      </p:sp>
      <p:sp>
        <p:nvSpPr>
          <p:cNvPr id="3" name="Content Placeholder 2"/>
          <p:cNvSpPr>
            <a:spLocks noGrp="1"/>
          </p:cNvSpPr>
          <p:nvPr>
            <p:ph idx="1"/>
          </p:nvPr>
        </p:nvSpPr>
        <p:spPr/>
        <p:txBody>
          <a:bodyPr/>
          <a:lstStyle/>
          <a:p>
            <a:r>
              <a:rPr lang="en-GB" b="0" dirty="0"/>
              <a:t>Prior to the model design itself, the data was cleaned from any redundant or duplicate data which would interfere the process later on</a:t>
            </a:r>
            <a:r>
              <a:rPr lang="en-GB" b="0" dirty="0" smtClean="0"/>
              <a:t>. </a:t>
            </a:r>
          </a:p>
          <a:p>
            <a:r>
              <a:rPr lang="en-GB" b="0" dirty="0" smtClean="0"/>
              <a:t>With </a:t>
            </a:r>
            <a:r>
              <a:rPr lang="en-GB" b="0" dirty="0"/>
              <a:t>the use of a CTE, a temporary table was created as to partition data with a composite key which is present more than once in the OLTP data, and remove these in the process. </a:t>
            </a:r>
            <a:endParaRPr lang="en-GB" b="0" dirty="0" smtClean="0"/>
          </a:p>
          <a:p>
            <a:r>
              <a:rPr lang="en-GB" b="0" dirty="0" smtClean="0"/>
              <a:t>By </a:t>
            </a:r>
            <a:r>
              <a:rPr lang="en-GB" b="0" dirty="0"/>
              <a:t>doing this, I have eliminated redundancy of data which would interfere with the deployment phase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49203"/>
            <a:ext cx="4800600" cy="326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450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ERD</a:t>
            </a:r>
            <a:endParaRPr lang="en-GB" dirty="0"/>
          </a:p>
        </p:txBody>
      </p:sp>
      <p:sp>
        <p:nvSpPr>
          <p:cNvPr id="4" name="TextBox 3"/>
          <p:cNvSpPr txBox="1"/>
          <p:nvPr/>
        </p:nvSpPr>
        <p:spPr>
          <a:xfrm>
            <a:off x="457200" y="1066800"/>
            <a:ext cx="5181600" cy="3416320"/>
          </a:xfrm>
          <a:prstGeom prst="rect">
            <a:avLst/>
          </a:prstGeom>
          <a:noFill/>
        </p:spPr>
        <p:txBody>
          <a:bodyPr wrap="square" rtlCol="0">
            <a:spAutoFit/>
          </a:bodyPr>
          <a:lstStyle/>
          <a:p>
            <a:pPr marL="285750" indent="-285750">
              <a:buFont typeface="Arial" pitchFamily="34" charset="0"/>
              <a:buChar char="•"/>
            </a:pPr>
            <a:r>
              <a:rPr lang="en-GB" dirty="0" smtClean="0"/>
              <a:t>The </a:t>
            </a:r>
            <a:r>
              <a:rPr lang="en-GB" dirty="0"/>
              <a:t>view of the given data set is much more simpliﬁed and readable, portraying the Order Item as the fact table in the OLAP cube designed, along with the Client, Product and Store dimensions. </a:t>
            </a:r>
            <a:endParaRPr lang="en-GB" dirty="0" smtClean="0"/>
          </a:p>
          <a:p>
            <a:pPr marL="285750" indent="-285750">
              <a:buFont typeface="Arial" pitchFamily="34" charset="0"/>
              <a:buChar char="•"/>
            </a:pPr>
            <a:endParaRPr lang="en-GB" dirty="0" smtClean="0"/>
          </a:p>
          <a:p>
            <a:pPr marL="285750" indent="-285750">
              <a:buFont typeface="Arial" pitchFamily="34" charset="0"/>
              <a:buChar char="•"/>
            </a:pPr>
            <a:r>
              <a:rPr lang="en-GB" dirty="0" smtClean="0"/>
              <a:t>In </a:t>
            </a:r>
            <a:r>
              <a:rPr lang="en-GB" dirty="0"/>
              <a:t>this scenario one might notice that the Slowly Changing Dimension in the OLAP design is the Client dimension, by portraying From Date and To Date attributes as to keep track of the </a:t>
            </a:r>
            <a:r>
              <a:rPr lang="en-GB" dirty="0" err="1"/>
              <a:t>efﬁctive</a:t>
            </a:r>
            <a:r>
              <a:rPr lang="en-GB" dirty="0"/>
              <a:t> date in the data.</a:t>
            </a:r>
          </a:p>
          <a:p>
            <a:endParaRPr lang="en-GB" dirty="0"/>
          </a:p>
        </p:txBody>
      </p:sp>
      <p:pic>
        <p:nvPicPr>
          <p:cNvPr id="4098" name="Picture 2" descr="C:\Users\El_Monti\Desktop\BI\BusinessIntelligence_Montanaro\BIMontanaro\OLAP-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5867400" cy="416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50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Gathered</a:t>
            </a:r>
            <a:endParaRPr lang="en-GB" dirty="0"/>
          </a:p>
        </p:txBody>
      </p:sp>
      <p:sp>
        <p:nvSpPr>
          <p:cNvPr id="3" name="Content Placeholder 2"/>
          <p:cNvSpPr>
            <a:spLocks noGrp="1"/>
          </p:cNvSpPr>
          <p:nvPr>
            <p:ph idx="1"/>
          </p:nvPr>
        </p:nvSpPr>
        <p:spPr/>
        <p:txBody>
          <a:bodyPr>
            <a:normAutofit/>
          </a:bodyPr>
          <a:lstStyle/>
          <a:p>
            <a:pPr>
              <a:buFont typeface="Arial" pitchFamily="34" charset="0"/>
              <a:buChar char="•"/>
            </a:pPr>
            <a:r>
              <a:rPr lang="en-GB" sz="1400" b="0" dirty="0"/>
              <a:t>After the required tables and procedures were coded and implemented, an ETL has been implemented as to migrate data in the newly structured tables. </a:t>
            </a:r>
            <a:endParaRPr lang="en-GB" sz="1400" b="0" dirty="0" smtClean="0"/>
          </a:p>
          <a:p>
            <a:pPr>
              <a:buFont typeface="Arial" pitchFamily="34" charset="0"/>
              <a:buChar char="•"/>
            </a:pPr>
            <a:r>
              <a:rPr lang="en-GB" sz="1400" b="0" dirty="0" smtClean="0"/>
              <a:t>The </a:t>
            </a:r>
            <a:r>
              <a:rPr lang="en-GB" sz="1400" b="0" dirty="0"/>
              <a:t>procedure in question handled client registration by means of a cursor. It can be a common mistake that if the ETL is not structured properly, the data may either not be migrated or transferred incorrectly, therefore it was made sure that each table was executed in its order, leaving the fact table the last one as it contains constraints and foreign keys</a:t>
            </a:r>
            <a:r>
              <a:rPr lang="en-GB" sz="1400" b="0" dirty="0" smtClean="0"/>
              <a:t>.</a:t>
            </a:r>
          </a:p>
          <a:p>
            <a:pPr>
              <a:buFont typeface="Arial" pitchFamily="34" charset="0"/>
              <a:buChar char="•"/>
            </a:pPr>
            <a:r>
              <a:rPr lang="en-GB" sz="1400" b="0" dirty="0"/>
              <a:t> Once the ETL proved successful and all OLAP dimensions were populated accordingly, reports were carried out on the dimensions by means of OLAP Operations which are Slice, Dice, Drill-down and Roll-up reports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14455"/>
            <a:ext cx="59150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7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GB" dirty="0"/>
          </a:p>
        </p:txBody>
      </p:sp>
      <p:sp>
        <p:nvSpPr>
          <p:cNvPr id="3" name="Content Placeholder 2"/>
          <p:cNvSpPr>
            <a:spLocks noGrp="1"/>
          </p:cNvSpPr>
          <p:nvPr>
            <p:ph idx="1"/>
          </p:nvPr>
        </p:nvSpPr>
        <p:spPr/>
        <p:txBody>
          <a:bodyPr>
            <a:normAutofit/>
          </a:bodyPr>
          <a:lstStyle/>
          <a:p>
            <a:pPr>
              <a:buFont typeface="Arial" pitchFamily="34" charset="0"/>
              <a:buChar char="•"/>
            </a:pPr>
            <a:r>
              <a:rPr lang="en-GB" sz="1400" b="0" dirty="0" smtClean="0"/>
              <a:t>After </a:t>
            </a:r>
            <a:r>
              <a:rPr lang="en-GB" sz="1400" b="0" dirty="0"/>
              <a:t>the Data Gathering stage was successfully executed, I have managed to output fruitful reports with data that is readable and adequate for formulations in order to determine any research </a:t>
            </a:r>
            <a:r>
              <a:rPr lang="en-GB" sz="1400" b="0" dirty="0" smtClean="0"/>
              <a:t>outcomes.</a:t>
            </a:r>
            <a:endParaRPr lang="en-GB" sz="1400" b="0" dirty="0"/>
          </a:p>
        </p:txBody>
      </p:sp>
      <p:pic>
        <p:nvPicPr>
          <p:cNvPr id="9218" name="Picture 2" descr="C:\Users\El_Monti\Desktop\BI\BusinessIntelligence_Montanaro\BIMontanaro\ProductFamily-re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392" y="1828800"/>
            <a:ext cx="3993929" cy="300666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El_Monti\Desktop\BI\BusinessIntelligence_Montanaro\BIMontanaro\Cu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1315"/>
            <a:ext cx="3418542"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08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Reporting and Analysis </a:t>
            </a:r>
            <a:r>
              <a:rPr lang="en-US" sz="2000" dirty="0" smtClean="0"/>
              <a:t>CONT..</a:t>
            </a:r>
            <a:endParaRPr lang="en-GB" sz="2000" dirty="0"/>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2325" y="1223695"/>
            <a:ext cx="7521575" cy="333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13185" y="5257800"/>
            <a:ext cx="5604294" cy="1354217"/>
          </a:xfrm>
          <a:prstGeom prst="rect">
            <a:avLst/>
          </a:prstGeom>
          <a:noFill/>
        </p:spPr>
        <p:txBody>
          <a:bodyPr wrap="square" rtlCol="0">
            <a:spAutoFit/>
          </a:bodyPr>
          <a:lstStyle/>
          <a:p>
            <a:r>
              <a:rPr lang="en-GB" sz="1600" dirty="0" smtClean="0">
                <a:solidFill>
                  <a:schemeClr val="bg1">
                    <a:lumMod val="95000"/>
                  </a:schemeClr>
                </a:solidFill>
              </a:rPr>
              <a:t>First </a:t>
            </a:r>
            <a:r>
              <a:rPr lang="en-GB" sz="1600" dirty="0">
                <a:solidFill>
                  <a:schemeClr val="bg1">
                    <a:lumMod val="95000"/>
                  </a:schemeClr>
                </a:solidFill>
              </a:rPr>
              <a:t>attribute to be reported was the product family against amount of orders, showing a signiﬁcant gap between the Family ’Food’ with the second in amount, being ’Non Consumable’.</a:t>
            </a:r>
          </a:p>
          <a:p>
            <a:endParaRPr lang="en-GB" dirty="0"/>
          </a:p>
        </p:txBody>
      </p:sp>
      <p:sp>
        <p:nvSpPr>
          <p:cNvPr id="6" name="TextBox 5"/>
          <p:cNvSpPr txBox="1"/>
          <p:nvPr/>
        </p:nvSpPr>
        <p:spPr>
          <a:xfrm>
            <a:off x="3375804" y="5227022"/>
            <a:ext cx="5604294" cy="1384995"/>
          </a:xfrm>
          <a:prstGeom prst="rect">
            <a:avLst/>
          </a:prstGeom>
          <a:noFill/>
        </p:spPr>
        <p:txBody>
          <a:bodyPr wrap="square" rtlCol="0">
            <a:spAutoFit/>
          </a:bodyPr>
          <a:lstStyle/>
          <a:p>
            <a:r>
              <a:rPr lang="en-GB" sz="1400" dirty="0">
                <a:solidFill>
                  <a:schemeClr val="bg1">
                    <a:lumMod val="95000"/>
                  </a:schemeClr>
                </a:solidFill>
              </a:rPr>
              <a:t> In further detail this was also reported by means of a pivot where both years in question were segmented in quarters by means of the time dimension, showing amount of orders of each family per period stated. With ’Food’ being the highest and ’Drink’ being the lowest, it was still fascinating enough to see that the ’Food’ family had a much more steep down fall towards the last quarter that that of the drinks sector. </a:t>
            </a:r>
          </a:p>
        </p:txBody>
      </p:sp>
      <p:sp>
        <p:nvSpPr>
          <p:cNvPr id="5" name="Rectangle 4"/>
          <p:cNvSpPr/>
          <p:nvPr/>
        </p:nvSpPr>
        <p:spPr>
          <a:xfrm>
            <a:off x="3088256" y="5227021"/>
            <a:ext cx="5943600" cy="1384995"/>
          </a:xfrm>
          <a:prstGeom prst="rect">
            <a:avLst/>
          </a:prstGeom>
        </p:spPr>
        <p:txBody>
          <a:bodyPr wrap="square">
            <a:spAutoFit/>
          </a:bodyPr>
          <a:lstStyle/>
          <a:p>
            <a:r>
              <a:rPr lang="en-GB" sz="1400" dirty="0">
                <a:solidFill>
                  <a:schemeClr val="bg1">
                    <a:lumMod val="95000"/>
                  </a:schemeClr>
                </a:solidFill>
              </a:rPr>
              <a:t>In terms of forecast all families were predicted for a downfall in the upcoming two </a:t>
            </a:r>
            <a:r>
              <a:rPr lang="en-GB" sz="1400" dirty="0" err="1">
                <a:solidFill>
                  <a:schemeClr val="bg1">
                    <a:lumMod val="95000"/>
                  </a:schemeClr>
                </a:solidFill>
              </a:rPr>
              <a:t>quarters.This</a:t>
            </a:r>
            <a:r>
              <a:rPr lang="en-GB" sz="1400" dirty="0">
                <a:solidFill>
                  <a:schemeClr val="bg1">
                    <a:lumMod val="95000"/>
                  </a:schemeClr>
                </a:solidFill>
              </a:rPr>
              <a:t> is clearly illustrated in one of the reports as illustrated in </a:t>
            </a:r>
            <a:r>
              <a:rPr lang="en-GB" sz="1400" dirty="0" smtClean="0">
                <a:solidFill>
                  <a:schemeClr val="bg1">
                    <a:lumMod val="95000"/>
                  </a:schemeClr>
                </a:solidFill>
              </a:rPr>
              <a:t>the above figure. </a:t>
            </a:r>
            <a:r>
              <a:rPr lang="en-GB" sz="1400" dirty="0">
                <a:solidFill>
                  <a:schemeClr val="bg1">
                    <a:lumMod val="95000"/>
                  </a:schemeClr>
                </a:solidFill>
              </a:rPr>
              <a:t>All this is based on one country, that being USA. With further reports I have seen that as for most popular orders were for products which were Produce (Department), of Category Vegetables’, subcategory ’Fresh Vegetables’ and most popular brand being ’</a:t>
            </a:r>
            <a:r>
              <a:rPr lang="en-GB" sz="1400" dirty="0" err="1">
                <a:solidFill>
                  <a:schemeClr val="bg1">
                    <a:lumMod val="95000"/>
                  </a:schemeClr>
                </a:solidFill>
              </a:rPr>
              <a:t>Hermanos</a:t>
            </a:r>
            <a:r>
              <a:rPr lang="en-GB" sz="1400" dirty="0">
                <a:solidFill>
                  <a:schemeClr val="bg1">
                    <a:lumMod val="95000"/>
                  </a:schemeClr>
                </a:solidFill>
              </a:rPr>
              <a:t>’. </a:t>
            </a:r>
          </a:p>
        </p:txBody>
      </p:sp>
    </p:spTree>
    <p:extLst>
      <p:ext uri="{BB962C8B-B14F-4D97-AF65-F5344CB8AC3E}">
        <p14:creationId xmlns:p14="http://schemas.microsoft.com/office/powerpoint/2010/main" val="415501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2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6"/>
                                        </p:tgtEl>
                                        <p:attrNameLst>
                                          <p:attrName>ppt_w</p:attrName>
                                        </p:attrNameLst>
                                      </p:cBhvr>
                                      <p:tavLst>
                                        <p:tav tm="0">
                                          <p:val>
                                            <p:strVal val="ppt_w"/>
                                          </p:val>
                                        </p:tav>
                                        <p:tav tm="100000">
                                          <p:val>
                                            <p:fltVal val="0"/>
                                          </p:val>
                                        </p:tav>
                                      </p:tavLst>
                                    </p:anim>
                                    <p:anim calcmode="lin" valueType="num">
                                      <p:cBhvr>
                                        <p:cTn id="17" dur="500"/>
                                        <p:tgtEl>
                                          <p:spTgt spid="6"/>
                                        </p:tgtEl>
                                        <p:attrNameLst>
                                          <p:attrName>ppt_h</p:attrName>
                                        </p:attrNameLst>
                                      </p:cBhvr>
                                      <p:tavLst>
                                        <p:tav tm="0">
                                          <p:val>
                                            <p:strVal val="ppt_h"/>
                                          </p:val>
                                        </p:tav>
                                        <p:tav tm="100000">
                                          <p:val>
                                            <p:fltVal val="0"/>
                                          </p:val>
                                        </p:tav>
                                      </p:tavLst>
                                    </p:anim>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274</TotalTime>
  <Words>850</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OLAP Data Analysis and Cleaning</vt:lpstr>
      <vt:lpstr>Introduction</vt:lpstr>
      <vt:lpstr>CRISP-DM</vt:lpstr>
      <vt:lpstr>OLTP - Data Understanding</vt:lpstr>
      <vt:lpstr>Data Cleaning</vt:lpstr>
      <vt:lpstr>OLAP ERD</vt:lpstr>
      <vt:lpstr>Data Gathered</vt:lpstr>
      <vt:lpstr>Data Analysis</vt:lpstr>
      <vt:lpstr>Data Reporting and Analysis CONT..</vt:lpstr>
      <vt:lpstr>Future Works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OLAP Data Analysis and Cleaning</dc:title>
  <dc:creator>El_Monti</dc:creator>
  <cp:lastModifiedBy>El_Monti</cp:lastModifiedBy>
  <cp:revision>9</cp:revision>
  <dcterms:created xsi:type="dcterms:W3CDTF">2017-06-04T15:35:14Z</dcterms:created>
  <dcterms:modified xsi:type="dcterms:W3CDTF">2017-06-18T15:28:08Z</dcterms:modified>
</cp:coreProperties>
</file>