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37"/>
  </p:notesMasterIdLst>
  <p:handoutMasterIdLst>
    <p:handoutMasterId r:id="rId138"/>
  </p:handoutMasterIdLst>
  <p:sldIdLst>
    <p:sldId id="256" r:id="rId2"/>
    <p:sldId id="262" r:id="rId3"/>
    <p:sldId id="259" r:id="rId4"/>
    <p:sldId id="261" r:id="rId5"/>
    <p:sldId id="273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2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4" r:id="rId72"/>
    <p:sldId id="343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82" r:id="rId107"/>
    <p:sldId id="379" r:id="rId108"/>
    <p:sldId id="380" r:id="rId109"/>
    <p:sldId id="381" r:id="rId110"/>
    <p:sldId id="378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5" r:id="rId123"/>
    <p:sldId id="396" r:id="rId124"/>
    <p:sldId id="397" r:id="rId125"/>
    <p:sldId id="398" r:id="rId126"/>
    <p:sldId id="399" r:id="rId127"/>
    <p:sldId id="264" r:id="rId128"/>
    <p:sldId id="263" r:id="rId129"/>
    <p:sldId id="265" r:id="rId130"/>
    <p:sldId id="266" r:id="rId131"/>
    <p:sldId id="267" r:id="rId132"/>
    <p:sldId id="268" r:id="rId133"/>
    <p:sldId id="269" r:id="rId134"/>
    <p:sldId id="270" r:id="rId135"/>
    <p:sldId id="272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408939-68C0-4207-A205-E5C021058C21}">
          <p14:sldIdLst>
            <p14:sldId id="256"/>
            <p14:sldId id="262"/>
          </p14:sldIdLst>
        </p14:section>
        <p14:section name="HTML Tutorial" id="{7B7E101C-9C48-4A6B-932E-AF7AE089D4B2}">
          <p14:sldIdLst>
            <p14:sldId id="259"/>
            <p14:sldId id="261"/>
            <p14:sldId id="273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SS Tutorial" id="{91A23138-A125-4AB5-A278-CCD9ADB4A67D}">
          <p14:sldIdLst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  <p14:sldId id="379"/>
            <p14:sldId id="380"/>
            <p14:sldId id="381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</p14:sldIdLst>
        </p14:section>
        <p14:section name="JavaScript Tutorial" id="{DE4352A8-E147-42D2-9538-7C1DB327F8AD}">
          <p14:sldIdLst>
            <p14:sldId id="264"/>
          </p14:sldIdLst>
        </p14:section>
        <p14:section name="SQL Tutorial" id="{F821C35F-2EEE-4C83-A76A-13D8320777F4}">
          <p14:sldIdLst>
            <p14:sldId id="263"/>
          </p14:sldIdLst>
        </p14:section>
        <p14:section name="Python Tutorial" id="{34E383AD-1135-42CD-A98A-5737DB81F6B0}">
          <p14:sldIdLst>
            <p14:sldId id="265"/>
          </p14:sldIdLst>
        </p14:section>
        <p14:section name="PHP Tutorial" id="{E8E9FE48-9B8A-429C-AB06-0C708D2C664E}">
          <p14:sldIdLst>
            <p14:sldId id="266"/>
          </p14:sldIdLst>
        </p14:section>
        <p14:section name="Bootstrap Tutorial" id="{B9C6D942-2F56-45B8-967F-E82480154BAA}">
          <p14:sldIdLst>
            <p14:sldId id="267"/>
          </p14:sldIdLst>
        </p14:section>
        <p14:section name="W3.CSS Tutorial" id="{BC6C011C-6819-412D-A59D-8FEF2F089573}">
          <p14:sldIdLst>
            <p14:sldId id="268"/>
          </p14:sldIdLst>
        </p14:section>
        <p14:section name="Java Tutorial" id="{B04E7184-798A-4DA9-BF4C-996AEC012547}">
          <p14:sldIdLst>
            <p14:sldId id="269"/>
          </p14:sldIdLst>
        </p14:section>
        <p14:section name="jQuery Tutorial" id="{6A18DEC8-EFD4-4EC7-88F4-B8938BF98032}">
          <p14:sldIdLst>
            <p14:sldId id="270"/>
          </p14:sldIdLst>
        </p14:section>
        <p14:section name="Node.js Tutorial" id="{05CA5D24-9EFC-4AD8-83D9-813283649E9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E8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E26E2-A56F-2994-04D3-327561B7C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2B1-99CD-0428-D086-7A24E0DC9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7302-88E5-45B6-8D41-AAFAACDB123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C62D-65F9-E70E-3AA6-E5BA84D8BF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D7C9-99FF-D779-5605-8E8FF5EE2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4D91-2CB8-4DEE-8B1A-62F380A4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8090-50C5-4CCE-813E-ABE7F84A9BE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63C3-3554-4093-AADB-041F6AE2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F63C3-3554-4093-AADB-041F6AE2BC0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5740-EFE1-47F1-9230-735BBDA3ACDB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4F8-27B2-4AA4-960F-1750C6E80170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38C-57D2-4179-8409-7BDF28913E3F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3D7-82D4-4D5C-A63C-D84AADCB97FE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CB0E-5EAE-460A-918A-E8BEEDB2ECF7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1A-22FF-45EF-941A-93B927D03181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6831-C185-4B1E-82F3-D53C06B7134C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732A-CFBE-46F6-86D3-1B93EA25808F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2D479A-1346-43D3-95D4-51D74B1D19DF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FD4D-4626-488E-AE24-3264216A7030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501-5765-4F5E-9D8B-3FCD3EC78839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080-3D3D-4E3C-BC59-E0F4F4126A8D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BE2D-EC21-4E2C-8C52-B3B6D221F5C5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5AAB-7418-4300-86A1-41746C0E6874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01DE-91FB-499B-A355-B33CD95EF59B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9E8B-1575-4190-958D-FC5E59C53699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EC6-8FAA-4E4E-9488-7A7BF9E27BEA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21B-0FD2-423B-9880-500DBD213906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7.xml"/><Relationship Id="rId13" Type="http://schemas.openxmlformats.org/officeDocument/2006/relationships/slide" Target="slide132.xml"/><Relationship Id="rId3" Type="http://schemas.openxmlformats.org/officeDocument/2006/relationships/image" Target="../media/image2.png"/><Relationship Id="rId7" Type="http://schemas.openxmlformats.org/officeDocument/2006/relationships/slide" Target="slide40.xml"/><Relationship Id="rId12" Type="http://schemas.openxmlformats.org/officeDocument/2006/relationships/slide" Target="slide131.xml"/><Relationship Id="rId2" Type="http://schemas.openxmlformats.org/officeDocument/2006/relationships/image" Target="../media/image1.png"/><Relationship Id="rId16" Type="http://schemas.openxmlformats.org/officeDocument/2006/relationships/slide" Target="slide1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30.xml"/><Relationship Id="rId5" Type="http://schemas.openxmlformats.org/officeDocument/2006/relationships/image" Target="../media/image4.png"/><Relationship Id="rId15" Type="http://schemas.openxmlformats.org/officeDocument/2006/relationships/slide" Target="slide134.xml"/><Relationship Id="rId10" Type="http://schemas.openxmlformats.org/officeDocument/2006/relationships/slide" Target="slide129.xml"/><Relationship Id="rId4" Type="http://schemas.openxmlformats.org/officeDocument/2006/relationships/image" Target="../media/image3.png"/><Relationship Id="rId9" Type="http://schemas.openxmlformats.org/officeDocument/2006/relationships/slide" Target="slide128.xml"/><Relationship Id="rId14" Type="http://schemas.openxmlformats.org/officeDocument/2006/relationships/slide" Target="slide1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39" y="2733709"/>
            <a:ext cx="8694317" cy="1373070"/>
          </a:xfrm>
        </p:spPr>
        <p:txBody>
          <a:bodyPr anchor="ctr">
            <a:noAutofit/>
          </a:bodyPr>
          <a:lstStyle/>
          <a:p>
            <a:r>
              <a:rPr lang="en-US" sz="4800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290" y="2733710"/>
            <a:ext cx="2794571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By Kurt Abraham</a:t>
            </a:r>
          </a:p>
          <a:p>
            <a:pPr algn="l"/>
            <a:r>
              <a:rPr lang="en-US" sz="2400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6AE88-1046-AFB4-5FD5-4EBC423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652-C083-899D-2D37-AB26F85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6A4-9266-D0F0-29B8-AC42A02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defined with the &lt;a&gt; tag,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EB292A4-28B4-86F8-2FD1-1216A735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C17-095E-1F02-CE5D-D0B0C60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9B279-553A-1455-7A7B-0FD83E44CD0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 to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E99B3-1846-0AF8-89BC-CFDA5C572280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images are defined with the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059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A916-8387-4C79-1037-63417D7B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A8-C9F3-598D-EFB3-4334312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2E0C-8A01-A35B-B332-B3D31FD4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white-space property specifies how white-space inside an element is handled: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6437D-2D8B-7A6F-EE21-651FA18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08E9-80D4-548A-41FE-91962FCE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DE99F-A9D2-5021-447D-314013006E6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019795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B3E3-5A76-98C7-8DAE-78EA88E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DDE2-272C-9EFB-31DE-4552A93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8305-E260-0B08-43AD-F3B6D34D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8969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text-shadow property adds shadow to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 default, text shadows are 2px by 2px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shadows can be blurred, colored, and overlapped with other shadows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7BB21-50C5-AE42-E682-51F202D7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45C-7ACF-C6CB-E2D0-1EA319E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5D0BC-52C1-556B-CF76-A0EA5E8DEDB1}"/>
              </a:ext>
            </a:extLst>
          </p:cNvPr>
          <p:cNvSpPr txBox="1">
            <a:spLocks/>
          </p:cNvSpPr>
          <p:nvPr/>
        </p:nvSpPr>
        <p:spPr>
          <a:xfrm>
            <a:off x="641536" y="3882887"/>
            <a:ext cx="10908928" cy="28281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text-shadow: 1px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1px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2px black, 0 0 25px blue, 0 0 5px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621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16B-B21D-7705-E71B-3813F842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194B-9952-CDA8-FD61-E8B2037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242-EDA6-E19E-BCBC-BC515BA9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Using the right fonts for websites are very important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specifies the font of a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can hold several font names as a backup in case other fonts are incompatible with some browsers/operating systems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leftmost font takes priority over the fonts to the right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6B5D-0242-29F6-3C45-83170E3C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D23B-43EC-B42A-0415-74C8D1B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72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E5AB-648D-AB78-0A0C-72017E42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738A-093F-EAD3-75D2-C3AF1489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27E5-41E6-18D6-5BCB-A58C9228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fonts that are being specified for three paragraphs: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3199-536D-A6DC-DF1C-4B45F264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20-8162-55B2-9F4F-56C6102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9C9C8-177D-762F-7045-5FA3B9C2191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"Times New Roman", Times, 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Arial, Helvetica, sans-serif;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"Lucida Console", "Courier New", monospace;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1297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AFA-6575-2D80-27D1-8A465A37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50F-132B-2C03-F7A3-0A84195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3A5A-F991-EFDD-77A8-A08E6CE4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font-size property sets the size of the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 size can be set to pixels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Font size can also be set to units of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which allows users to resize the text in the browser menu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1em is equal to the current font size, and the default font size in browsers is 16px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use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instead of pixels!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22311-860C-CD73-B111-13F1CF19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5B9-1DE6-39E7-E2E8-C0D6205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4374-E4E7-40B1-AF7F-EC3C883E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BA6D-9800-AF6D-9598-CB91738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5D5-8F76-5195-5EFE-EDE901ED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fonts set to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followed by size calculations: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5DAB-74D4-09F6-C9DD-C432AF03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DE1B-1215-6207-78DC-11DD4145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9F10D7-142F-602E-D9FD-73B19CC50A76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2.5em; /* 40px/16=2.5em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1.875em; /* 30px/16=1.875em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0.875em; /* 14px/16=0.875em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9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3F2D-9431-E0C2-393D-667EB20F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56E6-024B-2E7F-CB04-B56656DD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A94A-0278-1E07-9FDC-6FEBAB17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size can also be set with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vw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units, which means "viewport width"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size of text will follow the size of the browser window,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0BD3-1B55-DF0D-90A2-BD8FB6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B94AA-83D6-9E1D-3613-1C7F312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ABD74F-D88E-493D-E0CC-5C5A69D85568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style="font-size:10vw"&gt;Hello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2335142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99AC-9CA0-624D-7C24-DC8C4D31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AAC-1420-310E-67AA-2D7725DD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84C-8EDF-3AA9-B01F-CA4977FF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Links can be styled with any CSS property just like regular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addition, links can change style depending on what state they are in: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a:link - a normal, unvisited link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a:visited - a link the user has visited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- a link when the user mouses over it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- a link the moment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FD38B-D06E-E6B6-49A9-5DA53FCA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C3D-CF32-3E42-58BC-0BBF5FD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0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836C-BD5A-5D64-FDA3-8C03D6C5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49D9-5CD5-4319-6600-786D392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7C0-8CC3-14C1-B36B-3D01266F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stylings for the four different states of links: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2DA5-131B-52B1-ABF3-3B8B8161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AECA-117E-4A76-9D26-9E07BF96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30327-17C7-D6BD-FDF7-71DE77AA8656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unvisited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mouse over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hotpink;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selected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199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1F99-D7FF-A100-C02A-C6E39453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388A-9F9B-8F37-06C4-BB97C6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6F2-D267-9596-9C62-82E585CC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some rules when setting styles for several link states: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MUST come after a:link and a:visited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MUST come after a:hover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0AC5-EC05-D6B4-198D-664333C9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7FEA-3FCD-6E1A-FA87-526AB83B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9CD3-8B2E-5FD9-DA05-F242FBB8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299-D9E6-311C-97D2-BDFB624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A6-CA2B-9C37-95FC-E57681E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source file (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), alternative text (alt), width, and height are provided as attributes,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A1D78603-FF74-B667-6693-48ED667F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3896-78CB-9C75-B01F-C97B90B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9D3C7-6052-D5FF-0CFD-BC28757BDBF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73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E4FB-7389-CAE6-44E6-2CFC9C54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6D8-4B70-B26B-06C5-E03FA05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FEFA-E0BD-FEF9-1632-5DF49735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 property can be used to remove underlines from links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EDA95-0B00-ECAA-8A39-53E2AF2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005A-8221-6590-01D1-EB7B061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16C8E-9871-BFC3-7595-57F02C27DC9F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648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DC0C-164B-24F3-C153-506E267D8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7CB8-AE1C-796A-CF71-E280D81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CBE5-64DD-2E2E-21DF-2E09A7A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that demonstrates an advanced method to display links as buttons or boxes: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789E-BA53-34C6-D535-30329A5D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D089-BD8A-93E9-46DD-D7D4C43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2538-CB91-8448-4066-4CD0DFE3DACC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a:link, 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#f44336;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14px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inline-block;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a:hover, 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7797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1CC1-A4E0-52DA-0B06-49040FCF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433-0632-11CE-B578-81E025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9BD3-87CE-CBAD-413A-8972C0E1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position property specifies the type of positioning method used for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methods that can be used include static, relative, fixed, absolute, and sticky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AE82-F520-41BE-81BF-F11D02716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B961-5736-549E-2870-32DE79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8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665F7-2A5B-6CCD-FA7D-00979C9B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A3D0-CE35-33DB-1404-84E546B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9F0-99D2-4338-01BC-2D0E1C84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static; is not positioned in any special way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it is positioned according to the normal flow of the page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relative; is positioned relative to its normal position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Other content will not be adjusted to fit into any gap left by the element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BB77F-FE78-D9C3-F8C8-4A22E0AE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2515-1D64-8760-BBE8-37EA66FD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8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AA69-1536-14E6-7F55-080B655E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E57-FEE6-A341-920F-E761115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D317-C795-067B-620F-2925D298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fixed; is positioned relative to the viewport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not leave a gap where it would normally be located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stay in the same place even if the page is scrolled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absolute; is positioned relative to the nearest positioned ancestor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there are no positioned ancestors, it uses the document body and moves along with page scrolling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Absolute positioned elements can overlap elements and are removed from the normal flow of the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6009-3024-8A2E-6AF8-9908EA58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7412-DBF5-40E7-B39C-3F964D43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28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FA8F-FEC0-7167-5BA7-CA6FD0B6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7D78-C864-A488-C78A-0B7DF5EE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3235-0FCC-6562-8DA3-5D90F9D2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sticky; is positioned based on the user's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sticky element toggles between relative and fixed depending on the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other words, the element will scroll inside a container and "stick" to the edges of the container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37EE3-2986-B438-12CC-551851B5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BBBFC-2EA1-93A7-8DA3-B17F8E0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75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9BA1-B70C-ED5C-DBE1-0C09550D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55D-4748-BFE9-732E-84A57B8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CE07-DDC9-2C95-C368-C2F16E25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code is a compilation of the properties mentioned above: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31E50-20A1-712A-AFBF-1ED43E4B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FA14-8A02-C0C3-33F9-3DA964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07AA50-D347-0180-A74E-1E9B98C7E46E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div.static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static;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div.relative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div.fixed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fixed;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bottom: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15A50-21E9-F8D0-DDD6-6F03B5E2CEBA}"/>
              </a:ext>
            </a:extLst>
          </p:cNvPr>
          <p:cNvSpPr txBox="1">
            <a:spLocks/>
          </p:cNvSpPr>
          <p:nvPr/>
        </p:nvSpPr>
        <p:spPr>
          <a:xfrm>
            <a:off x="634239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div.absolute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div.sticky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-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-sticky; /* Safari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sticky;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2px solid #4CAF50;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4946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363D-D1DC-A117-4B0F-40F919DC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1D0-800E-FB54-04BD-A870031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615-27E3-689F-77B3-7CD94B1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float property is used to specify the positioning and formatting of content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example, letting an image float to the left of text in a container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float property can have the following values: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left - The element floats to the left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right - The element floats to the right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The element does not float (will be displayed just where it occurs in the text). This is default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element inherits the float value of its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A4F5-BE0A-9932-7036-1281F782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518E-02A8-86DD-1CF0-ABF9B92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26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8023-CAA4-B92D-230F-85DEA2B85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BE9-E546-6F1E-D076-9178E2FB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785-B555-D9B0-A2C9-B648084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Normally, div elements will be displayed on top of each other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we use float: left;, we can let elements float next to each other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DEC66-24EB-8C33-33DF-FB2D1D98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851D-8F25-60BA-9D20-5F6E5A3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0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1B9B-13BD-0A44-FDF4-9E6690FA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55D1-5BAB-062F-5D3E-08665D2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EBEF-FA07-DC1E-561C-DEC6B06C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the float property: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E0F49-91C2-A8D3-8D31-7B77E5CF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38A7-1C04-BA39-05EE-7BCCAC8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15435-54D9-3996-E75C-39EC62F02740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yellow;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B7BB-3F9C-3D99-A7AD-5E74967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C4A-779B-3180-A81E-4D473BD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BC24-4682-30BC-6FFF-4959C9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are everything from the start tag to the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F6EEF35F-B670-884C-E412-B4B3A823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F0ED-3E16-134A-08CB-F1FDDA7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DA7B2-ED15-42FA-A4DE-92E0C267357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&gt;Content goes here&lt;/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570F50-7C96-9DAB-2FFA-7095884A367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908928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can be nested, or in other words, contained within other elements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885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5C0BB-F737-F0E4-042B-EC18BE8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A89C-B6A8-B575-0581-E372579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39D-1B30-F6A9-4D3E-9BA4F591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many ways to align content on a webpage, and below are some examples of how to do so!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align a block element to the center horizontally, use margin: auto;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works because setting the width of the element will prevent it from stretching out to the edges of its container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90B1-430E-69CF-B4D3-5429F513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6D9-E440-E8D2-95AD-08DE8D43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049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EAD2-2F07-D170-3CA6-A38D2FBA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25B3-A641-14E4-9B21-255DDFD0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78F-DD17-18FA-70F9-444B95A9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distributed equally to the remaining margins,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28E4-A6E4-26F3-CDD9-1DC48F7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5670-C494-EFA3-CD93-6E5EEF9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3A5C9-152E-C95E-0D7F-C4ED6895EB0E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1D4F7-EA72-F72E-8B62-BF1292A6E3C6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text inside an element, just use 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166631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621A-ED01-D56A-CBAA-8836017D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CC9-1B8F-F294-8A55-13827A4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FFDD-A6BA-A8C6-B494-EBE340D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an image, set the left and right margin to auto and make it into a block element,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2D3C7-19E9-B5F4-F3EF-BCC725BB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7512-6D29-420F-E6BD-4382A42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B737D-BDC7-1586-7303-26011A3404B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7E4D8-0B63-343F-520C-B753774F6A3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more examples, visit w3schools.com</a:t>
            </a:r>
          </a:p>
        </p:txBody>
      </p:sp>
    </p:spTree>
    <p:extLst>
      <p:ext uri="{BB962C8B-B14F-4D97-AF65-F5344CB8AC3E}">
        <p14:creationId xmlns:p14="http://schemas.microsoft.com/office/powerpoint/2010/main" val="30127457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C1C4-CDFF-6039-8F9A-4886A7D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8C9-811E-1A40-011F-FB0AD1A5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A11-73D2-F2A8-2E40-279C2932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transarency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Opacity can take on a value from 0.0 - 1.0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 the element will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CB71-F0FF-B784-D38C-BC5EFF07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86FF-AA76-AE7A-997A-555DCCC1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59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25A4-42E9-BDB1-4474-4051C467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D5A-043C-ED98-ACB4-6ECFCE38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6423-2B69-33E2-9B06-F7333432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below shows an image that is 50%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25BD-459E-F89B-4BEC-57C457CA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88E2-1CB7-A126-F3BE-007E30C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00865-C9ED-55A1-E52F-73146E6D5ECB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4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7F6-C6B8-6282-D1CB-5F56066D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E20-7757-BA33-E0A7-B64F3E4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3BF-11AD-2D8B-1D9A-C20473A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is often used with the :hover selector to change the opacity on mouse-over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you use opacity to add transparency to the background of an element, all its child elements will inherit the same transparency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F98C9-E007-362D-BAFB-46EB6A0D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B2AC-EDD3-3AE0-29ED-9B9DF24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75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F04A-16B5-E329-066C-12D132E4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0783-CE27-B9E5-B9A5-61FC862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E131-85CC-97BC-3675-8FDDD9E9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can be fixed by using RGBA color values to set the background color, which will not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ffect its child elements: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9342-3C06-383C-AB1A-2179B87E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9BC4-CD4D-C385-CFF6-98F7767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3D5B8-DB9B-E243-583E-4909A98278DD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(76, 175, 80,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0970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7650A-8B90-CDA2-6E00-F9AE2733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757BD-A076-5CF4-AA79-39A8FAFC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D0D80-AAD3-A58E-39E2-0E8F27F3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026CF-08F7-950F-E943-9A2D0EACF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BAEF63-EB57-0065-1617-214D8B3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72C3F-480D-DA9D-DA3A-1201C07B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9BEB97-3C77-57B4-6EEA-19EA7D0D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3398B-7D65-0A30-9C77-CE97281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537AE-75E3-23A8-6397-DF4F5DD0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65924-8255-97E0-9677-29605BF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ED8C50-F8A1-184C-F97D-76D48B3B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62DD-F3FE-E75D-B8B3-4655323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JavaScript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5273-E88A-3FEA-ACB1-50662616C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C9DA-CF13-45AA-9812-86AB490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0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A1E3-C499-5725-BBF4-85A10B1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D5D866-C2BB-03AA-7413-E29D9E51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FC49D-52B4-5A51-719A-0EE07CB3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31BF5-1E55-1F8D-C0C2-DD19E23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AFD645-DA6B-627A-5835-F35155A0B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8769-D855-2103-EBF5-2D525C1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7C1B04-9E6D-E3F6-0C94-BEFB275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BB34F9-0ADF-333E-C150-59F756D4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86E1B5-481E-F6D7-578B-BEC6804FF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897EB-F687-1464-D7A9-DEABF53F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583E82-6071-E15B-680D-F6F43FA40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0027-6140-AA62-1536-A22B3F29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7C7D-97C7-751A-2D4E-7A5A03F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0D9-197D-C16F-7BD6-2C937B3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902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B196-EBBD-0F49-8536-B0B2ECF1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ADA0DA-BBD3-C841-6907-9CF7BAD2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BE62-38DE-46BA-8B61-A80332FF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FCCFC-6A55-338C-4C2C-5A60E2A7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49ACFB-1411-4E06-7EE5-F4D4DD414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D2583-D87B-34C4-7826-C1BA839E7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D2281E-F60E-7BBE-9077-3BDE9AD0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981D6-DB77-0B5B-B991-EDC6FC8A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8B089A-F9FA-2B6A-4235-86A4F87E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9B705E-B68D-0382-36F3-D75D466C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60C5C6-32F0-D846-77B2-8112052E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0067-1F5F-2174-2C73-0BC6C7B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Python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B613-3102-37E2-DFBB-0D5615CF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730F-00FD-5BB7-161A-6F96F703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4CCF-125A-D8C1-1A1C-3ECB26D1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EEE-6385-93A8-14B4-2E7A68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D8C3-BC58-C872-C424-50F9C41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HTML document utilizes elements nested within the body, which is nested within the html element: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BA0832C-D050-8230-5B29-45968F3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795-806D-2F1E-6037-3547BB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37B22-2537-25FD-4043-41DE132E35A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55D3-9A58-C01D-F45A-444CBFAE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F9D68A-2200-4F42-845C-ABE18C936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04DDB-5762-24BB-F7E0-69D822FF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E682E-56DB-0912-B80C-E1C48553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67E203-A600-C939-6249-2DFFE99E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B2D29-3254-A512-C2B1-81902703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DC856-B142-0B16-13E4-7A3C42A9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A1017-3C68-B081-CE5D-2067E173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72F055-E3CD-478C-89D9-8E4059EC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E7A20-B08B-50D4-2559-8F486B13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DB58FD-A077-D4F8-DB4E-F30679C3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EE8C-22C2-5AE2-7BB2-6E1265C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PHP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2A4B-F863-C78B-F4EC-EB637087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3604-7705-EB8D-527B-46657078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95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E0D19-A073-BC91-8549-9EB3596A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C44144-D3D1-A604-73A2-E89B0BAD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0D34-7DE2-1623-A7F2-8810DF20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667105-96BD-7C53-484E-C7E7139D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4465F-41C4-7981-0E33-B6733C325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62A4C-A803-8AD5-AA46-7B886A9FF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AE4F02-3F7B-EA05-3910-36BE78D2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CE3CC-89F8-D4E8-3678-E8B414CD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68F4D6-2342-F655-4413-DFF0889D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C4D5BE-C3C0-3FC5-916D-3F902856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525C3E9-9EF4-4EAB-F920-8B3CBCC0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3648-3961-DFE5-CBCB-4CE2A3C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Bootstrap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503-03BB-4C09-C0E1-ACEEA0346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5AE-108C-7C30-563C-7064706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23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B42C7-65ED-B6E4-D46D-078AD68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7BD95-B7FA-7CCB-B0B5-A0B08B116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33A3C-424A-1D35-DF96-372AA58B9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21CD5-3B56-6886-EEEC-2F3B21563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B5C00-3CA6-CBA5-6BF3-99615FEA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22D9C-D696-3167-FC3C-5D1BB12E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E44BA-85E7-CC0B-67A4-5943B983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6A54C-E77C-399E-2147-26084A26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473905-862D-94D8-09D0-FCCC6A46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5A5BA-DF2E-24E5-0D59-0E98DDB7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03DFC6-AD18-CF27-CE69-3502D44B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633E-FA3D-FB70-D924-7CB64D3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W3.CSS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FC430-E07E-7B83-4CE1-E1883D02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17A2A-BAB5-ECCC-2526-EE3572A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70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B0E0-4C94-F89B-93B6-D91DC194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F02A1F-1E62-31A9-BA72-4B732D11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C2CDA-B33D-5E31-CF47-621B4216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FB20-B8EC-3401-D290-03B421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F4EA0A-A784-9815-78AB-D42CC732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4C80C-50E7-82E0-CC30-5CBB1B4B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3FE617-9097-EE39-BE06-FC268594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4325E5-757E-7C39-254A-D4E247A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6ED590-A198-093A-BE97-D5B8F46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58E93E-7C3A-3699-FBA2-90BA7BFD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849032-1423-9042-B1C0-C504F37F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A41-B7FD-EE55-A040-D80C7B4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9C6E-FDBC-A838-A929-98DBD16C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6A6-BF43-F980-EB0E-416964C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65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A668C-C038-FE72-0DFA-93A109F7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6EFA0-C86B-1AA0-410A-4BDB7A23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34C2F-D2C1-3B7F-4F16-64EF7B84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35D9-41D7-AFA5-D51A-982A5BFA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EF2686-79CC-9A8C-D88D-E319521B0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A433A-4B11-956E-788E-0AF7631F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368674-D626-CC11-C244-23D64C76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42F44C-5316-7BE8-54B5-91F5F5FC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C6C4E6-211F-D6F0-7FD3-9B2B3D70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0D1C4-EDE0-3342-6343-F26C30DD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CC456A-7758-936A-99DA-DBE2B2D03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8F85-D815-E679-A31D-5A5423C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jQuery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0CAD-6547-1AAA-DEB2-26D4C852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5E5E-6896-3151-E304-B367A5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235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7C9BD-DF1D-D0F7-79EC-83A03DF7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5BE345-6AAB-224E-0FD0-49241312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9BF78-3FF8-A060-356E-E99C610D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E2BAD6-2B4F-D075-EA6A-8ACB946D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1EB88B-2D26-EA07-8FEB-612F49F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EAC95-6924-3370-2C80-BFEA3D5AC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C20677-8825-1517-90D3-7C31E1E39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5548A-CDF7-CF56-DCBA-78FF5E2B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12B9E7-EFBC-2345-6ACC-3A6344E6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4BCFF3-2E46-7C62-3DC9-D5386201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2DFCFA-ED7C-A4BE-0870-0CA41AF1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4EF-92A6-5D64-643F-A3D1D7F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Node.js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3B02-D9D8-FBA0-F98C-A40BCF8F6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1650-2186-B05F-AD86-FC70597F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0FED-ADE5-BDA0-E8BA-B89528C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246-8E1F-0242-424B-698277D6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D753-5071-24B2-FC4B-7D06B90F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NEVER forget the end tag!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end tags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However, some elements are empty and do not require an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365237C1-6D96-28A1-40B1-4380D087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CAE6-B2D0-3411-FA9B-8212B2E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E0BB-4A9D-838F-5AA8-355D1F8C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64E9-B096-D4D2-B5AB-441D47C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850-8F2B-4157-3604-D177087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example is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br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tag, which stands for a line break,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5FF3E1D-902C-9347-C4C0-91FE3C80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1B-B8E5-92BB-C2B4-FE2466B8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6FF8-4C1D-6357-F98F-7F2A610F828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is a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paragraph with a line break.&lt;/p&gt;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BC06-E885-ACCD-9940-D067A143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770-F435-62AE-337C-8D479BD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2A99-61FC-8FA3-40EF-E3CD250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attributes can have attributes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provide additional information about elements, like arguments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are specified in the start tag, and typically come in name/value pairs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FE5064C-622E-B7DD-2ED8-C7167AD1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5284-E226-8C20-CC66-B1C93F4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DF70-6934-557D-BCFA-B38EB487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E396-EDB4-6AD2-2A3D-01BFBBC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60C-3C8F-4525-17AB-1849C0DF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&lt;a&gt; tag defines a hyperlink.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specifies the URL of the page the link goes to,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00942D-FF59-9F80-ADDD-16E2DE43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8177-AC16-DB63-97D8-573B787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CD9CDD-2EBD-42B4-F631-30D2CE6E980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="https://www.w3schools.com"&gt;Visit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D43-78CB-AAC4-7670-E4EECC15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4E-0E93-9C90-3B80-FB4B357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FB47-8087-5C38-EC50-944708F6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used to embed an image in an HTML page.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specified the path to the image to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5AADEF1-0C7A-D5FF-9D64-EA8C5CEF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68A-ABB8-1B33-C238-D5F5886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ED021-96B2-1D2C-FA97-69810F94164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62BF-71AD-B25C-FE6C-3404B638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7CE-2E92-CFDB-D8FE-4CC476C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0D0-CD15-E703-C322-C526FE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attribute can also contain an alt attribute, which specifies alternate text in case the image cannot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8E9B768-4A5E-8EF1-A158-FF4E24EF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B006-2151-BDA9-1556-482333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AB1E1-7E95-63D2-7ADA-3601C350A86F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 alt="Painting of the Mona Lisa"&gt;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2B38-B21A-5AB7-2926-4F407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29B4-BFFF-EFCF-E505-491C2B8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994" y="6137964"/>
            <a:ext cx="722655" cy="70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Aft>
                <a:spcPts val="600"/>
              </a:spcAft>
            </a:pPr>
            <a:fld id="{E46130F1-944F-47DF-9E52-8F22AC5020F7}" type="slidenum">
              <a:rPr lang="en-US"/>
              <a:pPr algn="r"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4AEA2-2270-6CB3-DC2A-502D8271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96081"/>
              </p:ext>
            </p:extLst>
          </p:nvPr>
        </p:nvGraphicFramePr>
        <p:xfrm>
          <a:off x="6233566" y="640080"/>
          <a:ext cx="4363044" cy="5577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6843">
                  <a:extLst>
                    <a:ext uri="{9D8B030D-6E8A-4147-A177-3AD203B41FA5}">
                      <a16:colId xmlns:a16="http://schemas.microsoft.com/office/drawing/2014/main" val="3447903207"/>
                    </a:ext>
                  </a:extLst>
                </a:gridCol>
                <a:gridCol w="3086201">
                  <a:extLst>
                    <a:ext uri="{9D8B030D-6E8A-4147-A177-3AD203B41FA5}">
                      <a16:colId xmlns:a16="http://schemas.microsoft.com/office/drawing/2014/main" val="136604568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Slide #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933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HTML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843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2546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JavaScript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772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392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38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297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Bootstrap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5679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W3.CSS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48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041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jQuery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136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6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A5FF-851B-5BFF-A2A0-958822C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C47-8CF0-5919-E6F8-5A02467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4DE-4C48-129F-1272-67CD04E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title attribute defines extra information about an element when it is hovered over with the mouse: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9EB3610E-446E-1C6F-3911-2AC12513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2B01-1E6D-C8DC-6D23-0542390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E381E-4360-B6D0-242C-48E60CF12C5C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title="It's just sample text"&gt;This is some sample text&lt;/p&gt;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EAEA-A380-35B3-A92A-02DB91D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4F3-CF75-C547-34C8-309952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112-2A13-4B5D-1B4E-A6294382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put quotation marks around attribute values!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quotation marks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may use 'single quotes' or "double quotes," and in some cases, both will be required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0117260-F51F-6C35-812C-811F2FB9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3108-DF36-E722-D787-2563554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08D8-0E8A-FFE7-2262-1A5E63A3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3CBF-98F2-1B75-44F8-73E06F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392D-0C31-7C21-AE8D-06EF52BE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7"/>
            <a:ext cx="10717022" cy="181136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not displayed in the web browser, but can help document HTML source code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comments are added using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218B659-EBB1-6F4A-97DA-3D39D250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CA84-4615-7056-5D5C-D63BFBB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AA285-4BB6-EE8E-6D16-07BF603409D5}"/>
              </a:ext>
            </a:extLst>
          </p:cNvPr>
          <p:cNvSpPr txBox="1">
            <a:spLocks/>
          </p:cNvSpPr>
          <p:nvPr/>
        </p:nvSpPr>
        <p:spPr>
          <a:xfrm>
            <a:off x="641536" y="3804557"/>
            <a:ext cx="10908928" cy="20900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 Comments go here 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54929-F443-43DE-70EE-2805F5D7B56C}"/>
              </a:ext>
            </a:extLst>
          </p:cNvPr>
          <p:cNvSpPr txBox="1">
            <a:spLocks/>
          </p:cNvSpPr>
          <p:nvPr/>
        </p:nvSpPr>
        <p:spPr>
          <a:xfrm>
            <a:off x="641536" y="5894614"/>
            <a:ext cx="10717022" cy="96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exclamation point is needed in the start tag, but not the end tag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A70-8EA5-CE4C-9CEA-987E485A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12E-CA1A-2BD7-6B79-F3DC139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0DC-7205-6005-638F-939199C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440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used to provide reminders for future editors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also be used to hide content temporarily from the web browser,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0322EBF-4ADB-2CF3-2B9E-B26DB5B7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07AB-7DA3-E954-EB9E-0565716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EE8B8-2CD1-D9D5-FD29-AC3D589FDA6E}"/>
              </a:ext>
            </a:extLst>
          </p:cNvPr>
          <p:cNvSpPr txBox="1">
            <a:spLocks/>
          </p:cNvSpPr>
          <p:nvPr/>
        </p:nvSpPr>
        <p:spPr>
          <a:xfrm>
            <a:off x="641536" y="3837214"/>
            <a:ext cx="10908928" cy="287382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paragraph is currently hidden&lt;/p&gt;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BA-5045-DFA0-E609-8B9CDA14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DBA-A6D5-B5E8-2EE4-A6437996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800-1D64-6CD8-55C7-54E252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hide parts in the middle of HTML code on one line,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C2B73E1-6204-E465-8A5B-54E50A0F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C86-6037-700E-473E-21FF27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CB18-5C0B-44DA-821C-DF0B7B690BF9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&lt;p&gt;I &lt;!-- truly do --&gt; hope you understand!&lt;p&gt;</a:t>
            </a:r>
          </a:p>
        </p:txBody>
      </p:sp>
    </p:spTree>
    <p:extLst>
      <p:ext uri="{BB962C8B-B14F-4D97-AF65-F5344CB8AC3E}">
        <p14:creationId xmlns:p14="http://schemas.microsoft.com/office/powerpoint/2010/main" val="143309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7C6-BF4F-E5A0-8F21-338337A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222-2F5F-0B0F-A619-968C362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205-1B97-329C-235C-266DFB3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hyperlinks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click on a link to jump to another document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When you hover over a link, the mouse arrow will turn into a pointing hand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E14462BA-2F0D-A5B8-C115-CE743F45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422D-266D-62B4-E0B2-D784A8A9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F4D-0AA6-C744-6601-DA776066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F91-5DE6-D011-F9EE-DB6D11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302-6F98-4B83-5E97-BFDDB02B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&lt;a&gt; tag defines a hyperlink and has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DBD308C-253C-EABE-FF5F-F1187CE1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3ED-6C35-EDDA-0AC8-5041C2E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5C638-AC8B-2C22-5207-5F905EA06638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6739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8682-F2D2-D911-EB7C-5D72EC5C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641-01DB-7D4E-B3E5-D03C2E0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14B-EF06-41ED-050E-90704BE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link text is the part that will be visible to the end users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clicking on the link text will send the user to the specified URL address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716170B-7419-BA4E-E7C2-F9485051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D3A72-160B-850E-8463-CA726DB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A76-F10C-147A-5D96-CC203F5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74B-E5E1-AC13-CC22-A33A6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CD1-5B5F-101F-35EC-5D041EAA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URL addresses a full web address (using the "https://www" part)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URL addresses a local link (without using the "https://www" part)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1942A25-36E9-3477-5F77-1A92F936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8AF-809C-B05C-8C16-BC358D9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1294-CEE5-F3F9-D1C4-D0C17F04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3F6-81A0-6B81-B0C5-70A655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688-B181-CA16-CAB2-51DDB869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links below show the difference between absolute and relative URLs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EC14CC-78B8-42C5-436A-3276DE41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7A7-4521-ED84-6D53-A481DC3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0550-8EF9-5AB5-7F52-3FFB4EE96EDD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&lt;h2&gt;Absolute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="https://www.w3.org/"&gt;W3C&lt;/a&gt;&lt;/p&gt;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="https://www.google.com/"&gt;Google&lt;/a&gt;&lt;/p&gt;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&lt;h2&gt;Relative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="html_images.asp"&gt;HTML Images&lt;/a&gt;&lt;/p&gt;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/default.asp"&gt;CSS Tutorial&lt;/a&gt;&lt;/p&gt;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42CD-223B-09D4-63DB-92CDC882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103" y="5749699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8879-2CCA-9CB2-787A-0261E744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6005-3649-ED75-C0F5-340372A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C5E-11FB-BDB4-7092-133ED088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use links to open the user's email program to send an email to a specified address: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224AFFB-5B33-38E4-5724-DAE4AED7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443E-45FD-13FE-7EA4-6747A9FB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55C6-0C9E-4377-4359-E33ACA18D814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href="mailto:someone@example.com"&gt;Send email&lt;/a&gt;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40A7-CFE9-5305-A975-AF67AD61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877-FBC6-65A5-8B4F-88D36AC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1BA-1ED0-9510-0B13-7003854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greatly improve the design and appearance of the webpage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empty and contains attributes only, and thus does not need an end tag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does, however, have two required attributes: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Specifies the path to the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alt - Specifies an alternate text for the image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394257C-BF43-DD9D-EF10-6AFB7B55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9E3-79D5-DD8A-0402-BA92AF3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6E18-5430-550B-4ACB-A1DEE9FF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5A08-126A-41FC-3A7B-57899EA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E25-7875-EE43-3370-12DDB9DE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syntax for images are as follows: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9679821-73C1-7607-739E-5D69F518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F4B-692E-34BB-A141-DB2B665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043D5-A8A8-3FB3-2695-2FAAF9FD312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alt="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alternatetext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9860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2ACC-AA9B-28B8-A004-8A0A7105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A354-52CF-EDD4-44FA-28F2327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F82-059C-845A-C776-80C227E2F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website's images are stored in another subfolder, you must include the folder name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80157B-2555-226E-6E4F-472D5A46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D98A-59B6-B052-FD50-C8E364A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BF986-015C-2890-B909-6C277F342A2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="/images/html5.gif" alt="HTML5 Icon" style="width:128px;height:128px;"&gt;</a:t>
            </a:r>
          </a:p>
        </p:txBody>
      </p:sp>
    </p:spTree>
    <p:extLst>
      <p:ext uri="{BB962C8B-B14F-4D97-AF65-F5344CB8AC3E}">
        <p14:creationId xmlns:p14="http://schemas.microsoft.com/office/powerpoint/2010/main" val="22040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87A2-2F5E-EE41-B6C7-BDE26D75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612-5D17-D3E2-89A6-BC37126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4-86A8-4CA8-74DD-C172D6B9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 uses an image from another server, the absolute URL must be specified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2F42A2A-8114-4594-7220-211B2F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7F7-8B6F-1A83-334C-1DA3D45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FF12F-A01A-848E-FBF8-EE00C01B724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src="https://www.w3schools.com/images/w3schools_green.jpg" alt="W3Schools.com"&gt;</a:t>
            </a:r>
          </a:p>
        </p:txBody>
      </p:sp>
    </p:spTree>
    <p:extLst>
      <p:ext uri="{BB962C8B-B14F-4D97-AF65-F5344CB8AC3E}">
        <p14:creationId xmlns:p14="http://schemas.microsoft.com/office/powerpoint/2010/main" val="52620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0D14-3330-EC3A-C311-348975DA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280A-43EB-D10B-90F1-428994A4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3AA-A2D6-C494-A47D-1DD60A6D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be used as a link by putting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inside the &lt;a&gt; tag: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5A0FA08-449C-183F-4D83-44A70454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EC3-60F3-1A58-A9A8-7475687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6547-05E7-1B54-CA76-21B290A84812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href="default.asp"&gt;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src="smiley.gif" alt="HTML tutorial" style="width:42px;height:42px;"&gt;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107214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F0D6-FD42-56D8-1EDD-ECB20B76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E4FE-4C45-5ED2-F57D-49C1CCF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DE5-6764-5763-275D-F8B2AC4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file path describes the location of a file in a website's folder structure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paths are used when linking to external files,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Web pages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Style sheets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JavaScripts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E54FFA3-5E67-4C95-F35D-5A607FFE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4846-046B-3EF5-2D27-3219FC4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7903-4CE9-D253-9FB6-6226583E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29DF-23F8-436E-45F3-23AEB71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947-77E1-C454-D7C2-EBEF898C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file path is the full URL to a file: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62CA8CE-E570-8247-30FD-0201A18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BB99-B22F-DD83-E143-E16E0C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86BCE-7649-F111-824A-85630D324EF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27231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="https://www.w3schools.com/images/picture.jpg" alt="Mountain"&gt;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57C5B-8241-CA3B-2BCA-EEDF259F86C8}"/>
              </a:ext>
            </a:extLst>
          </p:cNvPr>
          <p:cNvSpPr txBox="1">
            <a:spLocks/>
          </p:cNvSpPr>
          <p:nvPr/>
        </p:nvSpPr>
        <p:spPr>
          <a:xfrm>
            <a:off x="737489" y="5943600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file path points to a file relative to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65123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56B-2E52-FE04-07C6-975257A1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EE7-1C0C-C83F-A5FB-E7AD04A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755-5D4B-27CF-3105-FC8F52CC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points to a file in the images folder located at the root of the current webpage: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76A848B-1789-4D6D-188A-28E4ECCB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EBAF-0AD6-2CE8-BD9F-BEC7EAE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C6EDA-6935-7466-C501-C0F3909BDDB5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="/images/picture.jpg" alt="Mountain"&gt;</a:t>
            </a:r>
            <a:endParaRPr lang="nl-N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52-40D7-1DE5-26B5-AE80EFE0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3F2-1DCF-C11D-0022-F8B0080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E6C-79B2-8127-4623-4A50CC56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use relative file paths as much as possible!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While using relative file paths, web pages will not be bound to the current base URL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links will work locally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46BC49-E1B8-6E8F-CD83-E83E44A0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BF39-11D6-593D-2D57-1A7E6A9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stands for "Hyper Text Markup Language“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is the standard markup language for making websites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tells web browsers how to display various content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0D40FE1-466C-A62D-B805-62D8CCD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4E1-8A76-A1C9-AC3C-10B695B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9F5-FFA1-2494-146B-4CFBDE3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E2B8-7E8B-1A09-B5B7-F2BD60A8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85A-390F-87B5-E1B0-B8F105C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3816-6D59-E27C-A7A1-AD3826EF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stands for Cascading Style Sheets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describes how HTML elements are to be displayed on screen, paper, or in other media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saves a lot of work, controlling the layout of multiple web pages all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E084-0AC0-BF48-5E5D-D567FA0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7E42-A223-7243-0F75-AE7D473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466-AB88-F836-9E6F-29AB9C1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234-D2BE-A49A-521B-E84B011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208-BC68-893D-0AB8-3AF418A9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External stylesheets are stored in CSS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Differing CSS files can make immense changes to the design, layout, and variations in display for same HTML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3A2-7DCB-F51D-61A6-0288B10A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8396-DE40-7B17-21EB-38BD9EE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ABE0-5FF1-5E27-95A5-E8E71572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FEB-1409-0383-4583-6786E25B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483-942B-9636-F35B-6A84DDBE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CSS file that sets the style for the body, h1, and p tags: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D079-EF71-F06D-6E60-AA257DC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1AF4-9F88-C810-504A-82CE5CFE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98FF3-E292-C96E-9407-E7D8C8ACD83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1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8FB-37CF-2249-A837-4605CC7BF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19C-EAA8-5FBF-D4A9-746922CE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844-9193-5D05-C8AA-21F411F4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rule consists of a selector and a declaration block,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DD2-5438-64BE-1C2F-01DD629C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4C85-7334-E7FA-A06D-0B708B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DEA10-45AA-D9F8-F0B7-85A27BB893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41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67DA-672B-8D4F-B2CF-925D1569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11E-D27E-BE64-91BB-F2EAF0E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84A6-0127-C872-D075-6746925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selector (h1) points to the HTML element you want to style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declaration blocks (color: blue; font-size: 12px;) contains declaration(s) ending with a semicolon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Each declaration includes a CSS property name and a value,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eparated by a 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Multiple CSS declarations are separated with semicolons, and declaration blocks are surrounded by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FCC4-13B8-64B4-88D4-46ED182E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8086-B2FC-3218-83BE-347846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8F96-5B88-6919-18E2-337B01E3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FD3-F39C-D51D-CD13-38E8078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E8D-A683-0F0D-C7A8-AD3AA91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 CSS file that will change the color of &lt;p&gt; text to red and align it to the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C598-688D-46F9-9E48-D33CF9D1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BE44-C81D-2F92-ACC4-67366E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4AFE-45D4-D87D-EB93-6941FD59E8E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939F-6CA9-F88A-0961-65FAA10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22-F0F0-5152-EC8F-C40D5A2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13BA-E9F5-C0B9-8229-CFF8DC4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selector selects the HTML element(s) you want to style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selectors can be divided into five categories: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selectors (select elements based on name, id, class)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Combinator selectors (select elements based on a specific relationship between them)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Pseudo-class selectors (select elements based on a certain state)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Pseudo-elements selectors (select and style a part of an element)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 selectors (select elements based on an attribute or attribute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A4B9-BE22-6721-1AF1-0E125731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379-C6D6-83A7-CE7D-D4D5145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3801-EE95-78D5-A72F-73C1B08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76C-33A3-206B-E1D0-C63BA1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BA7-EC2D-1AB0-0606-594AF28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selector selects HTML elements based on the element name, such as &lt;p&gt; in the following sample: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0049-3763-43B4-12E8-7CB354B3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5283-4E76-2CA5-109D-FE5FDCE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1A3C7-F6C7-E6BE-9FEE-BA54097FD290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2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BF8-0E81-E92C-8845-9E554162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336-7D37-3941-5AB6-BDD8692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410-1666-04DD-0D93-87703D80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 uses the id attribute of an HTML element to select a specific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of an element is unique within a page, so the id selector is used to select one unique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54246-1C8F-61D0-4C31-61F71BE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7AD0-224E-E58B-3033-7CAA6A6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C8CB-F31F-ED11-836F-1992F2B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852-3A3B-D50F-4EAF-485F715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6D1-D99E-EB1B-1A0D-60DE168B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sample HTML document is shown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3FA3451-D25D-79E4-CF49-988D03B7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AC4-C85B-345F-4F93-6C16D1F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32A1D-9EA8-7598-0402-EE9CBAE95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1529-C97A-03A1-1D1A-3AFBD65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473-E4D1-2E93-489B-6A99EF0A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1A8-1B68-5CC6-08A3-D6C5E35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an element based on its id, write a hash (#) character followed by the id,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32BA-D593-F468-AB1C-4D5C6E1B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F635-9EBD-B4F7-582B-9806EE2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56121-8068-BB34-50E8-387C4FDBBBB9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C31D-02AA-7499-08C2-4D212B82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A8D-5B2B-9BF8-3D43-AB5188A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788-6FBD-B8E1-B9E6-1649F401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71339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 selects HTML elements within a specific class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elements with a specific class, write a period (.) character followed by the class name,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0BD7-155F-B803-3083-97E0E103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E755-0FEF-5515-2807-7561DC4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465E4-AE9E-0BEE-BB85-0F3ACDE99F60}"/>
              </a:ext>
            </a:extLst>
          </p:cNvPr>
          <p:cNvSpPr txBox="1">
            <a:spLocks/>
          </p:cNvSpPr>
          <p:nvPr/>
        </p:nvSpPr>
        <p:spPr>
          <a:xfrm>
            <a:off x="641536" y="3706585"/>
            <a:ext cx="10908928" cy="30044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CC9C-612F-23BB-6661-C480B890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18E-C066-2606-A39F-4AD7DCD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3A0-0DDD-02AF-3AB7-2D4B8B9F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that only specific HTML elements should be affected by a class, such as &lt;p&gt; elements with class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6D7E-8394-9EC4-CE8C-1A5F55AE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3C6D-0898-B2F1-17F6-CFD40BB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48CB7-51BB-3007-38D8-B9B0C2B9AF4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A78A-6116-F3A8-EFA8-81475930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1EF-5250-175A-7D30-E53FB4A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F0-5691-BE55-5FF4-1365182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universal selector (*) selects all HTML elements on the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5A0-70A1-5097-75E2-10D29BC4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5BD8-83F6-C4F8-ED0E-7E54DB37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2AA6-C440-3906-C816-02FA343469A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B138E-ECDE-E087-087E-C4443F6CFF21}"/>
              </a:ext>
            </a:extLst>
          </p:cNvPr>
          <p:cNvSpPr txBox="1">
            <a:spLocks/>
          </p:cNvSpPr>
          <p:nvPr/>
        </p:nvSpPr>
        <p:spPr>
          <a:xfrm>
            <a:off x="680321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grouping selector selects all HTML elements with the same style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0206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F74-A54C-0A2A-A547-D585D27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8F1-60C8-84B3-79CD-C20E29E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799-4DBD-AC60-4DFD-01AA80B1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code below sets the same style for the h1, h2, and 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8205-95A4-F8B4-272E-CB2C3C08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D01-6A6B-1620-55F2-514AD37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D4E30-0C59-F55A-BDD3-F422DC8C2F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h1, h2, 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3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1498-B08D-CC48-B322-0733B1D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E498-60EB-9BA4-46C3-B0C733A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5C1-91FC-8B5D-CC5C-A354DE56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in CSS files follow the same rules as in HTML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placed anywhere within the code, and will be ignored by web browsers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88B7-4DDD-8027-BCE6-51E8A08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A2-EFBC-944D-B695-765A7A5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4D1-60BC-F86F-E262-6969A31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3E2-2DFB-F264-FFF2-99B68C03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FD9B-BDC8-4812-80D5-BC230998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comment starts with /* and ends with */,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2C9-B62C-CBCC-19A1-5CE6E33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3D07-7B55-D7A8-1239-02CA9D8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F734B-624C-73C9-2CF2-EECF842B7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 /* Set text color to red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48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BEB0-4C16-9467-DFAE-8756FFB2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7B9C-DE26-4A80-42FC-4BD7AEF6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C102-C75E-3793-AE1A-75D8FB79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Colors can be specified using predefined color names, RGB, HEX, HSL, RGBA, or HSLA values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HTML/CSS supports 140 standard color names, such as Orange,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MediumSeaGreen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and Violet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F9F-E999-CA05-9984-AB5EAE63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AEC3-8136-E947-9144-4860F4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3B18-4F46-11D1-F827-A26466C3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503-ED72-9B1E-468B-79E68F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D96-1B55-3F98-7656-2036691E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background color of HTML elements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AF4-A7A2-EA32-50F8-F2CD6E6F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50A6-AEFA-886D-7089-4AE72FB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85C0A-8CBA-A732-D9F1-0311BA15874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</a:t>
            </a:r>
          </a:p>
        </p:txBody>
      </p:sp>
    </p:spTree>
    <p:extLst>
      <p:ext uri="{BB962C8B-B14F-4D97-AF65-F5344CB8AC3E}">
        <p14:creationId xmlns:p14="http://schemas.microsoft.com/office/powerpoint/2010/main" val="177752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6E6-6450-230A-BAEB-71FCDC39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4AE-0923-C6BA-7905-4C9372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A7-102D-D058-3561-C61CB4C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text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246-0A49-4844-8EF7-BFE6240F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8369-658E-DC8E-BA4B-2BD7674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F0D79-CF60-FDD7-521A-794395AF58C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color:MediumSeaGreen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;"&gt;Ut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wisi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...&lt;/p&gt;</a:t>
            </a:r>
          </a:p>
        </p:txBody>
      </p:sp>
    </p:spTree>
    <p:extLst>
      <p:ext uri="{BB962C8B-B14F-4D97-AF65-F5344CB8AC3E}">
        <p14:creationId xmlns:p14="http://schemas.microsoft.com/office/powerpoint/2010/main" val="74397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6117-95E4-FE20-F0A3-56C92CD9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FA-1046-6554-0D21-3E5BE1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F660-4C2C-2668-9523-9B38DE4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Here is an explanation of the sample HTML document: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&lt;html&gt; element is the root element of an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&lt;h1&gt; element defines a large heading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&lt;p&gt; element defines a paragraph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FC75B18-D29C-94CB-E0D5-608ACBF7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85-9717-1551-B82E-FAD8699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34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5F38-706A-D9D6-A5F7-A82D94D0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AC0-4D07-8120-BFD2-4A1569B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48F-2EEC-8816-ED1D-419231B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borders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0872-37F5-AC82-2361-4E837B3D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EFBF-03E6-9ACD-49EC-222BF4E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ECBDD-3391-0D44-C38E-7E82B500F89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style="border:2px solid Tomato;"&gt;Hello World&lt;/h1&gt; &lt;h1 style="border:2px solid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&lt;h1 style="border:2px solid Violet;"&gt;Hello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63593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002-7E42-6831-DF3B-29C47D1D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118-5F76-2ECA-0803-53EF6FE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6B6-9DAC-73A3-7AF6-3038501B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background properties are used to add background effects for elements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background color of a page is set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9FF-A4DF-7061-0B84-DDB3DAAF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517E-FFFF-2D90-34C9-9828B35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77228-D581-BE03-C566-3D6FAF576ED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3DEC-EB9F-4345-3E39-4229910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3A8-0CBF-113A-3105-C665A9B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B1-5A23-DE1E-52C4-80181E4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2769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opacity/transparency of an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take a value between 0.0 and 1.0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589F-3E4A-540A-5699-C5CA7D3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BC3-746F-C362-48DD-579484B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39059-B2A7-FE0D-31C9-21862C68CEA3}"/>
              </a:ext>
            </a:extLst>
          </p:cNvPr>
          <p:cNvSpPr txBox="1">
            <a:spLocks/>
          </p:cNvSpPr>
          <p:nvPr/>
        </p:nvSpPr>
        <p:spPr>
          <a:xfrm>
            <a:off x="641536" y="3820885"/>
            <a:ext cx="10908928" cy="28901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D97B-C375-8303-3613-76447F35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01E-B3E4-99AD-9F43-F5F39E8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B5F-560C-219B-C48F-9EC1DBB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the opacity of the background using RGBA,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BF5C7-34CD-BEB4-DDE3-8204600F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78CB-F7C8-C624-EB5F-25E1423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42E4-D243-0DD3-D9ED-DCEC6126854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128, 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81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5746-CB5B-0170-8D4E-35FC6A86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EDE-75AE-A984-CD65-4C978C5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9E85-ECF5-5E30-6A64-A633FFE4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border properties allow you to specify the style, width, and color of an element's border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specifies what kind of border to display,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border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5F0E-CB4E-6878-8EAA-D0D23C92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0DA8-748C-1740-3CE9-74C28A8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2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AE14-3D4C-0046-4D68-222BAFB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E76-DD65-22D7-0BFD-0E5A54A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D999-5BC5-E73E-06D9-4110281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can have one to four values, each specifying the top, right, bottom, and left borders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75603-03C7-6CFE-CF0C-0B1A5FBA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74A1-4490-1E9F-F591-E31DE716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6798-6CAE-AC12-EEAB-9E1C7CF6DC1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outset;}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p.none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p.hidden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hidden;}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p.mix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662603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9438-0660-D690-96A2-DB1EED7A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38A-CC5A-895E-9B44-BEABC39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7F1-1F74-38DC-0F04-D4540DD9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Margins are used to create space around elements, outside of any defined borders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that specify the margin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margin-right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margin-bottom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margin-left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B7249-E9F2-D6CB-77DC-635CE822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F6-1615-E38A-1AAA-C0E1A08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D704-AF25-0652-3E76-C4052CB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CAA-43B1-6466-A7F4-21580A0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A87-EA44-75EF-3F93-7578503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the margin properties can have the following values: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the browser calculates the margin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margin in </a:t>
            </a: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margin in % of the width of the containing element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nherit - specifies that the margin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allowed!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E091-F69D-E810-37A0-8912A85A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A169-E3DD-B9DB-0C13-B0FF11D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8A04-4263-231B-F7E0-3CB2480C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4B0-D49F-7D9C-07E4-5D33860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C4FF-0572-1FA4-E7FB-30FA7746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margins for all four sides of a &lt;p&gt;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C458-2CDC-2F3D-AD95-A58E4DB6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580-47BF-5228-6BAA-D2DB550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3B829-D9E4-403F-3F7F-B414F97E49A5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margin-top: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margin-bottom: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150px;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11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FF8E-0D84-B42C-793B-529523B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A834-AD8E-CD98-935C-4C2A7B2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E5F-0ADD-308F-D1BD-7B7E44D5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four values, it will set the top, right, bottom, and left margins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F2B3-809A-A984-E6FB-DFD7B6C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49D8-4885-AB0B-6513-1651339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FD00-319B-37A2-86A3-421CB3B49D6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0B3-8D5D-5030-AD1D-B5901515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E23-1E5E-9662-B14B-8E69052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926-2F30-C962-7D91-C945330E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documents must start with a document type declaration: &lt;!DOCTYPE html&gt;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visible part of the HTML document is between &lt;body&gt; and &lt;/body&gt;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AB7F7A9-15F8-B492-D16B-7075F797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7B7A-4956-0FDE-28FF-3939569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430B-B1F1-1392-2A56-50FB66C2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413-4A83-6007-9477-4AFE565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92A-F880-D262-12D5-462E1AF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three values, it will set the top, right AND left, and the bottom margins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3095B-A960-A09C-2996-597226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376-F6CE-D5E5-E28E-4094816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FF527-E665-A9A0-9F39-B945B0A3B125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5169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1E4A-23AB-4561-C6AF-F07EF610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7E18-E1E2-817B-41B8-106DC56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84A-8935-66E0-E223-5DB5D40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two values, it will set the top AND bottom, and the right AND left margins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8AE0-1A33-EA57-FB12-09E0AF8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D54-21CC-709B-00DB-CD5D13F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904C2-F1CD-98B1-CA23-F35ADC67A7CE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0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5A2C-4238-05E9-2F09-C591BC17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4104-8331-24E7-3D2E-575F6F5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4C9-B849-5CD5-8DE2-8B11C5A5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one value, it will set all margins</a:t>
            </a: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margin property to auto to horizontally center the element within its container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84F-E068-C791-0A6D-88305ED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0F87-69F8-B222-A0DB-C6BE93C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FB4E-59C5-68F3-5989-11840406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DAA6-8868-3DEE-084C-763C9D6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E7E-3E43-9BAE-8E36-5DDD0418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split evenly between the left and right margins,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E82B-684B-6D2D-EB6F-EA31D777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C96-660B-0BAC-688E-14D96C0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527062-43C2-B98A-7AC8-6ACE3B43E33F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82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DA47-ADDE-9CA1-2C5B-118CC10E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60-6015-EF19-52D8-51BE1C6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A39-030F-5C8A-D9E9-AF641704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is used to create space around an element's content, inside of any defined borders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for specifying the madding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padding-right: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padding-bottom: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padding-left: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87E1-C7EB-F8A6-12DF-E896858E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1EF3-EEE9-5338-EFE8-1BAEE8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4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A169-D740-22A6-5B55-EB74CB59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AD0D-E067-4A9F-4E2F-7B2278D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E0E6-6D59-67C3-EF7E-DDE224A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padding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padding in % of the width of the containing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specifies that the padding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not allowed for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079B-0D86-AF5F-3AAA-996A332D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D741-12D8-6E4D-FB20-7D28B0C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F117-B90E-18A6-FB68-9923FA1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08-4382-1A36-E369-70F5ADD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A45-384A-B62A-C85D-09C1E8F0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padding: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CC16A-5034-254B-DE9D-812D55E8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0F0D-D678-1D52-EBE2-477DFA9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C9C78-3075-5572-EF5C-292852043CBE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padding-top: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padding-right: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padding-bottom: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45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10A3-5EDF-C5FE-C611-05969B9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01B-BF99-961B-2667-D59775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237-E492-6D29-81CF-24A1A3D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up to four values for each side, just like margins: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A8D4-FF43-9A03-6ECC-EF2E30A8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BAF5-C195-93FD-DBFD-CA88FD7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512CC-23BC-6E3A-6A85-1598A1059AAA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57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7A21E-0829-3338-BB67-B8C77834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56F-F26D-78F3-647F-19211FB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7E4-AEBA-4A0A-9568-3718B96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236764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adds extra width to elements, so the following sample has a div element width of 350px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width of the element itself is 300px, but the padding of 25px adds the extra 50px width: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37F9-52A6-B090-3975-173BF957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373D-6F2D-E3E9-2AE0-5B69F16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78B46-95F4-9A8C-ED8E-19C895B0E147}"/>
              </a:ext>
            </a:extLst>
          </p:cNvPr>
          <p:cNvSpPr txBox="1">
            <a:spLocks/>
          </p:cNvSpPr>
          <p:nvPr/>
        </p:nvSpPr>
        <p:spPr>
          <a:xfrm>
            <a:off x="641536" y="4343400"/>
            <a:ext cx="10908928" cy="23676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8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21E1-0C9D-F00D-BE53-0B03B09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61F-2530-F9CA-A266-1792736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0E8-719C-9336-CD5E-749F594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height and width properties are used to set the height and width of an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This is default. The browser calculates the height and 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Defines the height/width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Defines the height/width in percent of the containing block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initial - Sets the height/width to its default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height/width will be inherited from its parent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654F-FC8C-55D0-5CC2-9E18E0A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30C-AADB-B70F-A2FD-C365F3E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214E-110F-0521-3B6B-E38F461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FE4-CB8F-E967-0966-93CCF6B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CEF-4FE5-A3F5-5E8D-9868FB2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headings are defined with the &lt;h1&gt; to &lt;h6&gt; tags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defines the most important heading. &lt;h6&gt; defines the least important heading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03756B8-48AF-1718-5F3A-EECE56A5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C7-5107-B21C-E698-704B1AA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7355-3F7D-280C-1D21-DB02E878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71A-47CC-C1AE-896D-02F0028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1A38-F7A5-62A2-A887-0395801F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element has a set height of 200px and a width of 50% of the containing block: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A1BC-5283-D679-643C-AB95DA2A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EA26-1C5F-5D4A-B698-EE67E4F1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5EBB8-C78D-BBED-81F8-860009C900A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986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1D94-1FE8-330E-2376-FD03524B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876-CF7C-EFDF-C3AF-84BDCBA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4209-BE0A-ED6F-B90D-E064A06C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DO NOT include padding, borders, and margins!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height and width set the area inside padding, borders, and margins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max-width property can set the maximum width of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C111-34BD-E75D-8A3C-0192E291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28AF-9B21-561F-6F81-806D82E8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1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6D17-1B9C-EEDE-F372-EF947A28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1C3-A762-1D0B-2CC2-65AF605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7D72-22B5-B705-EC17-02013A62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 width enables the element to change its width when the size of the browser window is changed,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BE5B-2E52-FBBB-6E08-6E882019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8553-7A74-7542-67FD-FDA79A53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8ECE5-842E-C450-F29C-2C9B208C71C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max-width: 500px;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154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33A5-995E-5A18-7D7A-699D1F37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C66-3DAB-8B92-8B04-439EDB3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87B5-511D-4DCD-D1E0-9F93AA61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term "box model" is used when talking about design and layout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box model is a box that wraps around every HTML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- The content of the box, where text and images appear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- Clears an area around the content. The padding is transparent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Border - A border that goes around the padding and content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 - Clears an area outside the border. The margin is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5466D-795C-BF2F-2250-C3C97F93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2497-8965-86FB-71EC-F790D0F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1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6D9E-0048-63EB-E9A3-3AA3C074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08A1-CCDC-B805-90C7-FD52ABC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2129-DFE7-EC9F-CDF8-F963872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an element that contains content, padding, border, and margin: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6247-B75F-006B-BA5D-CD9F4EB5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DED8-01EE-163C-72B1-DF0390E3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7FDE66-F97C-E91C-A763-64BAD310AE1B}"/>
              </a:ext>
            </a:extLst>
          </p:cNvPr>
          <p:cNvSpPr txBox="1">
            <a:spLocks/>
          </p:cNvSpPr>
          <p:nvPr/>
        </p:nvSpPr>
        <p:spPr>
          <a:xfrm>
            <a:off x="641536" y="3147340"/>
            <a:ext cx="10908928" cy="224629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 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15px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66BB4-F3CB-1ADA-3E64-A8D1C95BCF5F}"/>
              </a:ext>
            </a:extLst>
          </p:cNvPr>
          <p:cNvSpPr txBox="1">
            <a:spLocks/>
          </p:cNvSpPr>
          <p:nvPr/>
        </p:nvSpPr>
        <p:spPr>
          <a:xfrm>
            <a:off x="589508" y="5393637"/>
            <a:ext cx="10717022" cy="146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total width and height of an element is affected by the 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above has a width of 470px total: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Width of 300px + border of 30px + padding of 100px + margin of 40px = 470px</a:t>
            </a:r>
          </a:p>
        </p:txBody>
      </p:sp>
    </p:spTree>
    <p:extLst>
      <p:ext uri="{BB962C8B-B14F-4D97-AF65-F5344CB8AC3E}">
        <p14:creationId xmlns:p14="http://schemas.microsoft.com/office/powerpoint/2010/main" val="2639160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263C-0173-C9EE-EF2B-F63FD228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ED4-3B20-CA35-049E-C85EDC7F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6715-DB5B-E382-EFE1-DDDFA2E1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outline is a line drawn outside the element's border to make the element stand 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 has the following properties: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outline-style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outline-color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outline-offset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89B0-BB94-A20F-5D08-11D04DDB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02B6-3231-8B3A-4A84-A5D02CD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3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6B1F-37A9-75D5-8660-517CBD0B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1B6-B097-F9A4-0729-930AAB2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5E0-E7E3-D47A-1447-9BA4019F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Unlike borders, outlines may overlap with other elements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outline-style property specifies the style of the outline, and can have one of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groove - Defines a 3D grooved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ridge - Defines a 3D ridged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inset - Defines a 3D inset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outset - Defines a 3D outset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Defines no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0058-4E10-9D74-1172-34B7D7C3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B568-E58E-A9AC-380E-26842CA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01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9936-0A79-4596-A33D-162B8AA6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7C1-8F46-3F53-B83D-B91A7B99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66DA-13A6-6C4E-3DC4-E5E29285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shows different outline-style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A2CC-1805-379A-F9A7-4209339C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7F34-51A3-0D26-26F8-CA985AA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B2D179-320B-D5FA-BEE8-9B776DA6B11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outset;}</a:t>
            </a:r>
          </a:p>
        </p:txBody>
      </p:sp>
    </p:spTree>
    <p:extLst>
      <p:ext uri="{BB962C8B-B14F-4D97-AF65-F5344CB8AC3E}">
        <p14:creationId xmlns:p14="http://schemas.microsoft.com/office/powerpoint/2010/main" val="25892853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C7C9-C826-ED7C-C445-89ADE29E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5EE-C554-12D6-A606-9395A94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EC66-8813-F2F5-C11C-652BD040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can format text in numerous ways!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color property is used to set the color of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AC27D-9444-7342-4EF2-A88CDA74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F35F-C521-2338-4C07-E02ECE4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461CCF-EB4C-080B-2D2E-32241F7B60E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8411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A3E4-87AA-A6F8-F6CA-34FE4BF4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05A-1E85-ED1C-E3F1-C8EE3C3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715-0647-BB9C-28D4-F704AAE0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 property is used to set the horizontal alignment of text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can be left or right aligned, centered, or justified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7381-9AD9-C2F2-A352-27D9CA5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C5AC-2060-51FB-D60A-EAC8639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F25E-2EBB-BF6E-8ADF-6C43A8FB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FC6-CE45-0AAD-6FD0-F2BF452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CF3-13E7-8F98-D553-F7B4C7E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 sample headers are listed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86EA768-A91F-BD80-661A-98877F31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07B8-6A52-76B4-DCBD-1C6DDFF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9102-F767-C4AE-5E66-25583122B18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&lt;h1&gt;This is heading 1&lt;/h1&gt;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&lt;h2&gt;This is heading 2&lt;/h2&gt;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&lt;h3&gt;This is heading 3&lt;/h3&gt;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48143-7B8A-1DC5-3E8C-DBE181E0FA13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paragraphs are defined with the &lt;p&gt;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969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73E-F031-17CD-ECF9-120BCE3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6D6B-41D7-9AD9-9662-5C87B05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6885-9FAD-4AE7-089B-A27E9E4A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text-align-last property specifies how to align the last line of text,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3CEE-320D-D55F-9557-41510488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0B7A-87F6-454C-17A7-08AE0F2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3DA9B-C00B-4F23-2530-A16D78FE928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right;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justify;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85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2F56-DB0B-DE3D-E403-D243762E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808-122E-8DA5-7D61-3B97EC21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3CF7-4BD5-E7A8-B47A-1DACDAD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direction and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unicode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-bidi properties can be used to change the text direction of an element,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4523-3608-9554-E3BE-B8328B45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5D33-3507-8E25-7863-09CB8EA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D81C7-683B-3C02-1080-DA420364A2A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direction: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-bidi: bidi-override;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459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35ED-E65D-03F5-63D9-C9436EEE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F0E-6196-CB10-78AE-03E176E6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D41-5203-6F87-048B-E750F17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vertical-align property sets the vertical alignment of an element,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1A13-0738-8F2A-9F2E-B395AF50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6A0B-89AD-B298-1405-6FF5EFC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69F94-9130-1FCF-A630-74C57EBDC511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10908928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baseline;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text-top;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text-bottom;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super;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112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34937-016D-17C4-B05D-320CEFE6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CAA-3068-E379-E429-1A0BC03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BDA-4301-E978-8767-F5D51936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text-decoration-line property is used to add a decoration line to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decoration lines can have their color, style, and thickness specified with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text-decoration-color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text-decoration-style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text-decoration-thickness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1C477-7D87-AC57-A4DA-BE4121C0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5BE5-3E6E-D4EA-DCA3-56D3572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1E82-CB92-E297-64C6-6ED6FB6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9E65-ED1B-A780-44E7-7136A65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9AF8-D348-CA3C-5800-F6A9F93F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text that has text decoration lines using all of the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4D2F-2FDD-295A-B454-DB014DE3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F6EA-12A2-C064-D5BF-2D4F5F0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06F6D-0B30-2240-6814-94FF84363D30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text-decoration-line: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text-decoration-style: double;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text-decoration-thickness: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225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66FDD-C03E-4BD3-F739-D88CA1D0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4851-BC87-DB35-13E3-AB3D245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61CE-13C9-6DBE-3042-6657D30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text-transform property is used to specify uppercase and lowercase letters in a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turn everything into UPPERCASE, lowercase, or capitalize the first letter of each word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47A6-0541-FD3B-3490-288316E8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CB7F-6C30-F9B2-52F6-3AA8628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7D781-BC1F-6F97-3C8D-FC8EC5658929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p.uppercase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uppercase;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p.lowercase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lowercase;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p.capitalize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capitalize;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42BE-02C3-F143-5FAC-580C5219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5BC-C0D9-5CAB-EAB0-599A3DB5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3D6E-EA0E-3471-2FFD-4A2D2884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text-indent property specifies the indentation of the first line of text: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5AD8-AE40-990F-F06E-06EC801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D2B4-17C6-A764-E94E-929E88C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59CE3-C598-36BA-F463-FE0E2ABD4DF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text-indent: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37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B62C-3F59-DB80-C8B4-7A49BCD1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C27-756B-130E-08EA-8A9E172E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99D8-ED81-2AA0-8F60-44E5A8F8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letter-spacing property is used to specify the space between the characters in a text, and can be negative: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F6BD-8BB7-B346-9B11-5F63131E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6FBA-E2A3-6FCB-05F7-82C153E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18237-6C1E-EC0A-F671-7F2B343791B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3862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8C21-3FD3-A404-4142-F69A7CE5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06A-C387-A3B1-D6FA-612DD04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A9CA-3815-06A1-A0B7-71D3616B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line-height property specifies the space between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1EFA-08B3-FBF6-1CD7-1AF92936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7C8-45F6-FA93-E99C-F650DFD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618BDF-8BE0-8270-423F-830C79C075AC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p.small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0.8;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p.big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1.8;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6615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585B-5704-F1B8-6255-6E42948F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5B4-F2AD-FDE6-DEE6-6B8A914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0A14-B251-0A96-70BE-BAF232A9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word-spacing property specifies the space between the words in a text: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BD87-9A5D-DA26-B8D4-B9D3CD97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E9AF-95ED-ACDE-680F-C4FF315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9C62A-B5E9-73E3-CE7B-6A9E790C7B7D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p.two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4439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363</TotalTime>
  <Words>5986</Words>
  <Application>Microsoft Office PowerPoint</Application>
  <PresentationFormat>Widescreen</PresentationFormat>
  <Paragraphs>988</Paragraphs>
  <Slides>135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Courier New</vt:lpstr>
      <vt:lpstr>Trebuchet MS</vt:lpstr>
      <vt:lpstr>Wingdings</vt:lpstr>
      <vt:lpstr>Berlin</vt:lpstr>
      <vt:lpstr>Internet Technologies Tutorials</vt:lpstr>
      <vt:lpstr>Table of Contents</vt:lpstr>
      <vt:lpstr>HTML Tutorial</vt:lpstr>
      <vt:lpstr>Introduction</vt:lpstr>
      <vt:lpstr>Introduction</vt:lpstr>
      <vt:lpstr>Introduction</vt:lpstr>
      <vt:lpstr>Basics</vt:lpstr>
      <vt:lpstr>Basics</vt:lpstr>
      <vt:lpstr>Basics</vt:lpstr>
      <vt:lpstr>Basics</vt:lpstr>
      <vt:lpstr>Basics</vt:lpstr>
      <vt:lpstr>Elements</vt:lpstr>
      <vt:lpstr>Elements</vt:lpstr>
      <vt:lpstr>Elements</vt:lpstr>
      <vt:lpstr>Elements</vt:lpstr>
      <vt:lpstr>Attributes</vt:lpstr>
      <vt:lpstr>Attributes</vt:lpstr>
      <vt:lpstr>Attributes</vt:lpstr>
      <vt:lpstr>Attributes</vt:lpstr>
      <vt:lpstr>Attributes</vt:lpstr>
      <vt:lpstr>Attributes</vt:lpstr>
      <vt:lpstr>Comments</vt:lpstr>
      <vt:lpstr>Comments</vt:lpstr>
      <vt:lpstr>Comments</vt:lpstr>
      <vt:lpstr>Links</vt:lpstr>
      <vt:lpstr>Links</vt:lpstr>
      <vt:lpstr>Links</vt:lpstr>
      <vt:lpstr>Links</vt:lpstr>
      <vt:lpstr>Links</vt:lpstr>
      <vt:lpstr>Links</vt:lpstr>
      <vt:lpstr>Images</vt:lpstr>
      <vt:lpstr>Images</vt:lpstr>
      <vt:lpstr>Images</vt:lpstr>
      <vt:lpstr>Images</vt:lpstr>
      <vt:lpstr>Images</vt:lpstr>
      <vt:lpstr>File Paths</vt:lpstr>
      <vt:lpstr>File Paths</vt:lpstr>
      <vt:lpstr>File Paths</vt:lpstr>
      <vt:lpstr>File Paths</vt:lpstr>
      <vt:lpstr>CSS Tutorial</vt:lpstr>
      <vt:lpstr>Introduction</vt:lpstr>
      <vt:lpstr>Introduction</vt:lpstr>
      <vt:lpstr>Introduction</vt:lpstr>
      <vt:lpstr>Syntax</vt:lpstr>
      <vt:lpstr>Syntax</vt:lpstr>
      <vt:lpstr>Syntax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Comments</vt:lpstr>
      <vt:lpstr>Comments</vt:lpstr>
      <vt:lpstr>Colors</vt:lpstr>
      <vt:lpstr>Colors</vt:lpstr>
      <vt:lpstr>Colors</vt:lpstr>
      <vt:lpstr>Colors</vt:lpstr>
      <vt:lpstr>Backgrounds</vt:lpstr>
      <vt:lpstr>Backgrounds</vt:lpstr>
      <vt:lpstr>Backgrounds</vt:lpstr>
      <vt:lpstr>Borders</vt:lpstr>
      <vt:lpstr>Borders</vt:lpstr>
      <vt:lpstr>Margins</vt:lpstr>
      <vt:lpstr>Margins</vt:lpstr>
      <vt:lpstr>Margins</vt:lpstr>
      <vt:lpstr>Margins</vt:lpstr>
      <vt:lpstr>Margins</vt:lpstr>
      <vt:lpstr>Margins</vt:lpstr>
      <vt:lpstr>Margins</vt:lpstr>
      <vt:lpstr>Margins</vt:lpstr>
      <vt:lpstr>Padding</vt:lpstr>
      <vt:lpstr>Padding</vt:lpstr>
      <vt:lpstr>Padding</vt:lpstr>
      <vt:lpstr>Padding</vt:lpstr>
      <vt:lpstr>Padding</vt:lpstr>
      <vt:lpstr>Height/Width</vt:lpstr>
      <vt:lpstr>Height/Width</vt:lpstr>
      <vt:lpstr>Height/Width</vt:lpstr>
      <vt:lpstr>Height/Width</vt:lpstr>
      <vt:lpstr>Box Model</vt:lpstr>
      <vt:lpstr>Box Model</vt:lpstr>
      <vt:lpstr>Outline</vt:lpstr>
      <vt:lpstr>Outline</vt:lpstr>
      <vt:lpstr>Outline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Fonts</vt:lpstr>
      <vt:lpstr>Fonts</vt:lpstr>
      <vt:lpstr>Fonts</vt:lpstr>
      <vt:lpstr>Fonts</vt:lpstr>
      <vt:lpstr>Fonts</vt:lpstr>
      <vt:lpstr>Links</vt:lpstr>
      <vt:lpstr>Links</vt:lpstr>
      <vt:lpstr>Links</vt:lpstr>
      <vt:lpstr>Links</vt:lpstr>
      <vt:lpstr>Links</vt:lpstr>
      <vt:lpstr>Position</vt:lpstr>
      <vt:lpstr>Position</vt:lpstr>
      <vt:lpstr>Position</vt:lpstr>
      <vt:lpstr>Position</vt:lpstr>
      <vt:lpstr>Position</vt:lpstr>
      <vt:lpstr>Float</vt:lpstr>
      <vt:lpstr>Float</vt:lpstr>
      <vt:lpstr>Float</vt:lpstr>
      <vt:lpstr>Align</vt:lpstr>
      <vt:lpstr>Float</vt:lpstr>
      <vt:lpstr>Float</vt:lpstr>
      <vt:lpstr>Opacity</vt:lpstr>
      <vt:lpstr>Opacity</vt:lpstr>
      <vt:lpstr>Opacity</vt:lpstr>
      <vt:lpstr>Opacity</vt:lpstr>
      <vt:lpstr>JavaScript Tutorial</vt:lpstr>
      <vt:lpstr>SQL Tutorial</vt:lpstr>
      <vt:lpstr>Python Tutorial</vt:lpstr>
      <vt:lpstr>PHP Tutorial</vt:lpstr>
      <vt:lpstr>Bootstrap Tutorial</vt:lpstr>
      <vt:lpstr>W3.CSS Tutorial</vt:lpstr>
      <vt:lpstr>Java Tutorial</vt:lpstr>
      <vt:lpstr>jQuery Tutorial</vt:lpstr>
      <vt:lpstr>Node.js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Abraham</cp:lastModifiedBy>
  <cp:revision>76</cp:revision>
  <dcterms:created xsi:type="dcterms:W3CDTF">2024-02-06T05:29:36Z</dcterms:created>
  <dcterms:modified xsi:type="dcterms:W3CDTF">2024-02-27T06:00:04Z</dcterms:modified>
</cp:coreProperties>
</file>