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90"/>
  </p:notesMasterIdLst>
  <p:handoutMasterIdLst>
    <p:handoutMasterId r:id="rId91"/>
  </p:handoutMasterIdLst>
  <p:sldIdLst>
    <p:sldId id="256" r:id="rId2"/>
    <p:sldId id="262" r:id="rId3"/>
    <p:sldId id="259" r:id="rId4"/>
    <p:sldId id="261" r:id="rId5"/>
    <p:sldId id="273" r:id="rId6"/>
    <p:sldId id="276" r:id="rId7"/>
    <p:sldId id="278" r:id="rId8"/>
    <p:sldId id="279" r:id="rId9"/>
    <p:sldId id="280" r:id="rId10"/>
    <p:sldId id="281" r:id="rId11"/>
    <p:sldId id="282" r:id="rId12"/>
    <p:sldId id="284" r:id="rId13"/>
    <p:sldId id="285" r:id="rId14"/>
    <p:sldId id="286" r:id="rId15"/>
    <p:sldId id="287" r:id="rId16"/>
    <p:sldId id="288" r:id="rId17"/>
    <p:sldId id="289" r:id="rId18"/>
    <p:sldId id="291" r:id="rId19"/>
    <p:sldId id="293" r:id="rId20"/>
    <p:sldId id="292" r:id="rId21"/>
    <p:sldId id="290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260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335" r:id="rId65"/>
    <p:sldId id="336" r:id="rId66"/>
    <p:sldId id="337" r:id="rId67"/>
    <p:sldId id="338" r:id="rId68"/>
    <p:sldId id="339" r:id="rId69"/>
    <p:sldId id="340" r:id="rId70"/>
    <p:sldId id="341" r:id="rId71"/>
    <p:sldId id="344" r:id="rId72"/>
    <p:sldId id="343" r:id="rId73"/>
    <p:sldId id="345" r:id="rId74"/>
    <p:sldId id="346" r:id="rId75"/>
    <p:sldId id="347" r:id="rId76"/>
    <p:sldId id="348" r:id="rId77"/>
    <p:sldId id="349" r:id="rId78"/>
    <p:sldId id="350" r:id="rId79"/>
    <p:sldId id="351" r:id="rId80"/>
    <p:sldId id="264" r:id="rId81"/>
    <p:sldId id="263" r:id="rId82"/>
    <p:sldId id="265" r:id="rId83"/>
    <p:sldId id="266" r:id="rId84"/>
    <p:sldId id="267" r:id="rId85"/>
    <p:sldId id="268" r:id="rId86"/>
    <p:sldId id="269" r:id="rId87"/>
    <p:sldId id="270" r:id="rId88"/>
    <p:sldId id="272" r:id="rId8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F408939-68C0-4207-A205-E5C021058C21}">
          <p14:sldIdLst>
            <p14:sldId id="256"/>
            <p14:sldId id="262"/>
          </p14:sldIdLst>
        </p14:section>
        <p14:section name="HTML Tutorial" id="{7B7E101C-9C48-4A6B-932E-AF7AE089D4B2}">
          <p14:sldIdLst>
            <p14:sldId id="259"/>
            <p14:sldId id="261"/>
            <p14:sldId id="273"/>
            <p14:sldId id="276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87"/>
            <p14:sldId id="288"/>
            <p14:sldId id="289"/>
            <p14:sldId id="291"/>
            <p14:sldId id="293"/>
            <p14:sldId id="292"/>
            <p14:sldId id="290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CSS Tutorial" id="{91A23138-A125-4AB5-A278-CCD9ADB4A67D}">
          <p14:sldIdLst>
            <p14:sldId id="260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4"/>
            <p14:sldId id="343"/>
            <p14:sldId id="345"/>
            <p14:sldId id="346"/>
            <p14:sldId id="347"/>
            <p14:sldId id="348"/>
            <p14:sldId id="349"/>
            <p14:sldId id="350"/>
            <p14:sldId id="351"/>
          </p14:sldIdLst>
        </p14:section>
        <p14:section name="JavaScript Tutorial" id="{DE4352A8-E147-42D2-9538-7C1DB327F8AD}">
          <p14:sldIdLst>
            <p14:sldId id="264"/>
          </p14:sldIdLst>
        </p14:section>
        <p14:section name="SQL Tutorial" id="{F821C35F-2EEE-4C83-A76A-13D8320777F4}">
          <p14:sldIdLst>
            <p14:sldId id="263"/>
          </p14:sldIdLst>
        </p14:section>
        <p14:section name="Python Tutorial" id="{34E383AD-1135-42CD-A98A-5737DB81F6B0}">
          <p14:sldIdLst>
            <p14:sldId id="265"/>
          </p14:sldIdLst>
        </p14:section>
        <p14:section name="PHP Tutorial" id="{E8E9FE48-9B8A-429C-AB06-0C708D2C664E}">
          <p14:sldIdLst>
            <p14:sldId id="266"/>
          </p14:sldIdLst>
        </p14:section>
        <p14:section name="Bootstrap Tutorial" id="{B9C6D942-2F56-45B8-967F-E82480154BAA}">
          <p14:sldIdLst>
            <p14:sldId id="267"/>
          </p14:sldIdLst>
        </p14:section>
        <p14:section name="W3.CSS Tutorial" id="{BC6C011C-6819-412D-A59D-8FEF2F089573}">
          <p14:sldIdLst>
            <p14:sldId id="268"/>
          </p14:sldIdLst>
        </p14:section>
        <p14:section name="Java Tutorial" id="{B04E7184-798A-4DA9-BF4C-996AEC012547}">
          <p14:sldIdLst>
            <p14:sldId id="269"/>
          </p14:sldIdLst>
        </p14:section>
        <p14:section name="jQuery Tutorial" id="{6A18DEC8-EFD4-4EC7-88F4-B8938BF98032}">
          <p14:sldIdLst>
            <p14:sldId id="270"/>
          </p14:sldIdLst>
        </p14:section>
        <p14:section name="Node.js Tutorial" id="{05CA5D24-9EFC-4AD8-83D9-813283649E95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0000"/>
    <a:srgbClr val="E8F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9E26E2-A56F-2994-04D3-327561B7C5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CB2B1-99CD-0428-D086-7A24E0DC91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A7302-88E5-45B6-8D41-AAFAACDB123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2C62D-65F9-E70E-3AA6-E5BA84D8BF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8D7C9-99FF-D779-5605-8E8FF5EE2B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54D91-2CB8-4DEE-8B1A-62F380A4C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74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C8090-50C5-4CCE-813E-ABE7F84A9BE9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F63C3-3554-4093-AADB-041F6AE2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57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E5740-EFE1-47F1-9230-735BBDA3ACDB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9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D4F8-27B2-4AA4-960F-1750C6E80170}" type="datetime1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6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F38C-57D2-4179-8409-7BDF28913E3F}" type="datetime1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91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13D7-82D4-4D5C-A63C-D84AADCB97FE}" type="datetime1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7099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9CB0E-5EAE-460A-918A-E8BEEDB2ECF7}" type="datetime1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23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9A1A-22FF-45EF-941A-93B927D03181}" type="datetime1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80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6831-C185-4B1E-82F3-D53C06B7134C}" type="datetime1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16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732A-CFBE-46F6-86D3-1B93EA25808F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46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62D479A-1346-43D3-95D4-51D74B1D19DF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5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AFD4D-4626-488E-AE24-3264216A7030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6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2501-5765-4F5E-9D8B-3FCD3EC78839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5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6080-3D3D-4E3C-BC59-E0F4F4126A8D}" type="datetime1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7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6BE2D-EC21-4E2C-8C52-B3B6D221F5C5}" type="datetime1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1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5AAB-7418-4300-86A1-41746C0E6874}" type="datetime1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0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A01DE-91FB-499B-A355-B33CD95EF59B}" type="datetime1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9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9E8B-1575-4190-958D-FC5E59C53699}" type="datetime1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0EC6-8FAA-4E4E-9488-7A7BF9E27BEA}" type="datetime1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1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5621B-0FD2-423B-9880-500DBD213906}" type="datetime1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130F1-944F-47DF-9E52-8F22AC502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83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0.xml"/><Relationship Id="rId13" Type="http://schemas.openxmlformats.org/officeDocument/2006/relationships/slide" Target="slide85.xml"/><Relationship Id="rId3" Type="http://schemas.openxmlformats.org/officeDocument/2006/relationships/image" Target="../media/image2.png"/><Relationship Id="rId7" Type="http://schemas.openxmlformats.org/officeDocument/2006/relationships/slide" Target="slide40.xml"/><Relationship Id="rId12" Type="http://schemas.openxmlformats.org/officeDocument/2006/relationships/slide" Target="slide84.xml"/><Relationship Id="rId2" Type="http://schemas.openxmlformats.org/officeDocument/2006/relationships/image" Target="../media/image1.png"/><Relationship Id="rId16" Type="http://schemas.openxmlformats.org/officeDocument/2006/relationships/slide" Target="slide8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slide" Target="slide83.xml"/><Relationship Id="rId5" Type="http://schemas.openxmlformats.org/officeDocument/2006/relationships/image" Target="../media/image4.png"/><Relationship Id="rId15" Type="http://schemas.openxmlformats.org/officeDocument/2006/relationships/slide" Target="slide87.xml"/><Relationship Id="rId10" Type="http://schemas.openxmlformats.org/officeDocument/2006/relationships/slide" Target="slide82.xml"/><Relationship Id="rId4" Type="http://schemas.openxmlformats.org/officeDocument/2006/relationships/image" Target="../media/image3.png"/><Relationship Id="rId9" Type="http://schemas.openxmlformats.org/officeDocument/2006/relationships/slide" Target="slide81.xml"/><Relationship Id="rId14" Type="http://schemas.openxmlformats.org/officeDocument/2006/relationships/slide" Target="slide8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FF1B-1A17-6D93-5F3D-FE912B40E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39" y="2733709"/>
            <a:ext cx="8694317" cy="1373070"/>
          </a:xfrm>
        </p:spPr>
        <p:txBody>
          <a:bodyPr anchor="ctr">
            <a:noAutofit/>
          </a:bodyPr>
          <a:lstStyle/>
          <a:p>
            <a:r>
              <a:rPr lang="en-US" sz="4800" dirty="0"/>
              <a:t>Internet Technologies Tutorials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0F852-5E68-A070-8433-9733D5F59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7290" y="2733710"/>
            <a:ext cx="2794571" cy="1373070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/>
              <a:t>By Kurt Abraham</a:t>
            </a:r>
          </a:p>
          <a:p>
            <a:pPr algn="l"/>
            <a:r>
              <a:rPr lang="en-US" sz="2400" dirty="0"/>
              <a:t>CS 451</a:t>
            </a:r>
          </a:p>
        </p:txBody>
      </p:sp>
    </p:spTree>
    <p:extLst>
      <p:ext uri="{BB962C8B-B14F-4D97-AF65-F5344CB8AC3E}">
        <p14:creationId xmlns:p14="http://schemas.microsoft.com/office/powerpoint/2010/main" val="5759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6AE88-1046-AFB4-5FD5-4EBC42390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B652-C083-899D-2D37-AB26F859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B86A4-9266-D0F0-29B8-AC42A025E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links are defined with the &lt;a&gt; tag, like so: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DEB292A4-28B4-86F8-2FD1-1216A735B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89C17-095E-1F02-CE5D-D0B0C601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69B279-553A-1455-7A7B-0FD83E44CD00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3433491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="https://www.w3schools.com"&gt;This is a link to W3Schools&lt;/a&gt;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8E99B3-1846-0AF8-89BC-CFDA5C572280}"/>
              </a:ext>
            </a:extLst>
          </p:cNvPr>
          <p:cNvSpPr txBox="1">
            <a:spLocks/>
          </p:cNvSpPr>
          <p:nvPr/>
        </p:nvSpPr>
        <p:spPr>
          <a:xfrm>
            <a:off x="589508" y="6104772"/>
            <a:ext cx="10717022" cy="6780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images are defined with the 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&gt; tag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8505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D9CD3-8B2E-5FD9-DA05-F242FBB87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C299-D9E6-311C-97D2-BDFB624A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B3A6-CA2B-9C37-95FC-E57681E8B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source file (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src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), alternative text (alt), width, and height are provided as attributes,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A1D78603-FF74-B667-6693-48ED667FA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B3896-78CB-9C75-B01F-C97B90BF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29D3C7-6052-D5FF-0CFD-BC28757BDBF7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="w3schools.jpg" alt="W3Schools.com" width="104" height="142"&gt;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297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CB7BB-3F9C-3D99-A7AD-5E7496797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25C4A-779B-3180-A81E-4D473BD6E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5BC24-4682-30BC-6FFF-4959C950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elements are everything from the start tag to the end tag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F6EEF35F-B670-884C-E412-B4B3A823E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7F0ED-3E16-134A-08CB-F1FDDA73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DDA7B2-ED15-42FA-A4DE-92E0C2673571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3433491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&gt;Content goes here&lt;/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tagname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570F50-7C96-9DAB-2FFA-7095884A367F}"/>
              </a:ext>
            </a:extLst>
          </p:cNvPr>
          <p:cNvSpPr txBox="1">
            <a:spLocks/>
          </p:cNvSpPr>
          <p:nvPr/>
        </p:nvSpPr>
        <p:spPr>
          <a:xfrm>
            <a:off x="589508" y="6104772"/>
            <a:ext cx="10908928" cy="6780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elements can be nested, or in other words, contained within other elements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0988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D4CCF-125A-D8C1-1A1C-3ECB26D1D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BEEE-6385-93A8-14B4-2E7A68BF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2D8C3-BC58-C872-C424-50F9C4147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following sample HTML document utilizes elements nested within the body, which is nested within the html element: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6BA0832C-D050-8230-5B29-45968F3FB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1D795-806D-2F1E-6037-3547BB82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E37B22-2537-25FD-4043-41DE132E35A7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&lt;title&gt;Page Title&lt;/title&gt;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&lt;h1&gt;Sample Heading&lt;/h1&gt;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&lt;p&gt;Sample paragraph&lt;/p&gt;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175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50FED-ADE5-BDA0-E8BA-B89528CCE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0246-8E1F-0242-424B-698277D6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BD753-5071-24B2-FC4B-7D06B90F8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good rule of thumb is to NEVER forget the end tag!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Errors may occur without end tags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However, some elements are empty and do not require an end tag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365237C1-6D96-28A1-40B1-4380D087D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5CAE6-B2D0-3411-FA9B-8212B2E0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80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7E0BB-4A9D-838F-5AA8-355D1F8C2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64E9-B096-D4D2-B5AB-441D47C6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7850-8F2B-4157-3604-D17708730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example is the &lt;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br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&gt; tag, which stands for a line break, like so: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B5FF3E1D-902C-9347-C4C0-91FE3C807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CB61B-B8E5-92BB-C2B4-FE2466B8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E16FF8-4C1D-6357-F98F-7F2A610F828D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&lt;p&gt;This is a 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 paragraph with a line break.&lt;/p&gt;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610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0BC06-E885-ACCD-9940-D067A143F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7770-F435-62AE-337C-8D479BDD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82A99-61FC-8FA3-40EF-E3CD25068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All HTML attributes can have attributes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Attributes provide additional information about elements, like arguments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Attributes are specified in the start tag, and typically come in name/value pairs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DFE5064C-622E-B7DD-2ED8-C7167AD1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A5284-E226-8C20-CC66-B1C93F4F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1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DF70-6934-557D-BCFA-B38EB4876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E396-EDB4-6AD2-2A3D-01BFBBC7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960C-3C8F-4525-17AB-1849C0DFE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&lt;a&gt; tag defines a hyperlink. The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href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attribute specifies the URL of the page the link goes to,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7800942D-FF59-9F80-ADDD-16E2DE43C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98177-AC16-DB63-97D8-573B7871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CD9CDD-2EBD-42B4-F631-30D2CE6E980A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="https://www.w3schools.com"&gt;Visit W3Schools&lt;/a&gt;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60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CED43-78CB-AAC4-7670-E4EECC15A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404E-0E93-9C90-3B80-FB4B3572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3FB47-8087-5C38-EC50-944708F60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img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&gt; tag is used to embed an image in an HTML page. The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src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attribute specified the path to the image to be displayed,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D5AADEF1-0C7A-D5FF-9D64-EA8C5CEF8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FC68A-ABB8-1B33-C238-D5F5886D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9ED021-96B2-1D2C-FA97-69810F94164A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="img_painting1.jpg"&gt;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127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F62BF-71AD-B25C-FE6C-3404B638E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87CE-2E92-CFDB-D8FE-4CC476C7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DE0D0-CD15-E703-C322-C526FE972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img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&gt; attribute can also contain an alt attribute, which specifies alternate text in case the image cannot be displayed,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D8E9B768-4A5E-8EF1-A158-FF4E24EF6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EB006-2151-BDA9-1556-48233301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0AB1E1-7E95-63D2-7ADA-3601C350A86F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="img_painting1.jpg alt="Painting of the Mona Lisa"&gt;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58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77D54DE-D35C-41CF-B0BE-209030A7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1BE412D-E43A-40F7-9D40-9A608E43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F1DCE60-EE3E-40AD-A094-D46BBD7D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FD92A14-1D99-4216-ACAD-12048C4DF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5AB53B8-E9E6-4D13-AEB2-716CF5D06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92B38-B21A-5AB7-2926-4F407335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A29B4-BFFF-EFCF-E505-491C2B84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2994" y="6137964"/>
            <a:ext cx="722655" cy="70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spcAft>
                <a:spcPts val="600"/>
              </a:spcAft>
            </a:pPr>
            <a:fld id="{E46130F1-944F-47DF-9E52-8F22AC5020F7}" type="slidenum">
              <a:rPr lang="en-US"/>
              <a:pPr algn="r" defTabSz="914400"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54AEA2-2270-6CB3-DC2A-502D8271D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986806"/>
              </p:ext>
            </p:extLst>
          </p:nvPr>
        </p:nvGraphicFramePr>
        <p:xfrm>
          <a:off x="6233566" y="640080"/>
          <a:ext cx="4363044" cy="557784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276843">
                  <a:extLst>
                    <a:ext uri="{9D8B030D-6E8A-4147-A177-3AD203B41FA5}">
                      <a16:colId xmlns:a16="http://schemas.microsoft.com/office/drawing/2014/main" val="3447903207"/>
                    </a:ext>
                  </a:extLst>
                </a:gridCol>
                <a:gridCol w="3086201">
                  <a:extLst>
                    <a:ext uri="{9D8B030D-6E8A-4147-A177-3AD203B41FA5}">
                      <a16:colId xmlns:a16="http://schemas.microsoft.com/office/drawing/2014/main" val="1366045682"/>
                    </a:ext>
                  </a:extLst>
                </a:gridCol>
              </a:tblGrid>
              <a:tr h="464820"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</a:rPr>
                        <a:t>Slide #</a:t>
                      </a: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chemeClr val="tx1"/>
                          </a:solidFill>
                        </a:rPr>
                        <a:t>Tutorial</a:t>
                      </a: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093308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r>
                        <a:rPr lang="en-US" sz="21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u="none" dirty="0">
                          <a:solidFill>
                            <a:schemeClr val="tx1"/>
                          </a:solidFill>
                          <a:hlinkClick r:id="rId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HTML</a:t>
                      </a:r>
                      <a:endParaRPr lang="en-US" sz="21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284375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r>
                        <a:rPr lang="en-US" sz="210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7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CSS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425465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8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JavaScript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977275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9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SQL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839280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10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Python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138247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11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PHP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229730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endParaRPr lang="en-US" sz="2100" b="0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u="none" dirty="0">
                          <a:solidFill>
                            <a:schemeClr val="tx1"/>
                          </a:solidFill>
                          <a:hlinkClick r:id="rId12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Bootstrap</a:t>
                      </a:r>
                      <a:endParaRPr lang="en-US" sz="21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556798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13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W3.CSS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614805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14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Java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170416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15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jQuery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081369"/>
                  </a:ext>
                </a:extLst>
              </a:tr>
              <a:tr h="464820">
                <a:tc>
                  <a:txBody>
                    <a:bodyPr/>
                    <a:lstStyle/>
                    <a:p>
                      <a:pPr algn="r"/>
                      <a:endParaRPr lang="en-US" sz="2100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u="none" dirty="0">
                          <a:solidFill>
                            <a:schemeClr val="tx1"/>
                          </a:solidFill>
                          <a:hlinkClick r:id="rId16" action="ppaction://hlinksldjump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Node.js</a:t>
                      </a:r>
                      <a:endParaRPr lang="en-US" sz="2100" u="none" dirty="0">
                        <a:solidFill>
                          <a:schemeClr val="tx1"/>
                        </a:solidFill>
                      </a:endParaRPr>
                    </a:p>
                  </a:txBody>
                  <a:tcPr marL="105641" marR="105641" marT="52820" marB="5282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565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5906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4A5FF-851B-5BFF-A2A0-958822CD9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0C47-8CF0-5919-E6F8-5A024677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14DE-4C48-129F-1272-67CD04E4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title attribute defines extra information about an element when it is hovered over with the mouse: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9EB3610E-446E-1C6F-3911-2AC125130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32B01-1E6D-C8DC-6D23-05423906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CE381E-4360-B6D0-242C-48E60CF12C5C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 title="It's just sample text"&gt;This is some sample text&lt;/p&gt;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55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2EAEA-A380-35B3-A92A-02DB91D48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B4F3-CF75-C547-34C8-3099523A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6112-2A13-4B5D-1B4E-A62943827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good rule of thumb is to ALWAYS put quotation marks around attribute values!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Errors may occur without quotation marks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may use 'single quotes' or "double quotes," and in some cases, both will be required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D0117260-F51F-6C35-812C-811F2FB91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63108-DF36-E722-D787-25635548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4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A08D8-0E8A-FFE7-2262-1A5E63A35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3CBF-98F2-1B75-44F8-73E06FB0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A392D-0C31-7C21-AE8D-06EF52BED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7"/>
            <a:ext cx="10717022" cy="1811369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Comments are not displayed in the web browser, but can help document HTML source code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comments are added using the following syntax: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4218B659-EBB1-6F4A-97DA-3D39D250A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ACA84-4615-7056-5D5C-D63BFBBA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EAA285-4BB6-EE8E-6D16-07BF603409D5}"/>
              </a:ext>
            </a:extLst>
          </p:cNvPr>
          <p:cNvSpPr txBox="1">
            <a:spLocks/>
          </p:cNvSpPr>
          <p:nvPr/>
        </p:nvSpPr>
        <p:spPr>
          <a:xfrm>
            <a:off x="641536" y="3804557"/>
            <a:ext cx="10908928" cy="2090057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&lt;!-- Comments go here --&gt;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C54929-F443-43DE-70EE-2805F5D7B56C}"/>
              </a:ext>
            </a:extLst>
          </p:cNvPr>
          <p:cNvSpPr txBox="1">
            <a:spLocks/>
          </p:cNvSpPr>
          <p:nvPr/>
        </p:nvSpPr>
        <p:spPr>
          <a:xfrm>
            <a:off x="641536" y="5894614"/>
            <a:ext cx="10717022" cy="9633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exclamation point is needed in the start tag, but not the end tag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618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8DA70-8EA5-CE4C-9CEA-987E485AF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5112E-CA1A-2BD7-6B79-F3DC139C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E70DC-7205-6005-638F-939199C23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844026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Comments can be used to provide reminders for future editors of the program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Comments can also be used to hide content temporarily from the web browser,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10322EBF-4ADB-2CF3-2B9E-B26DB5B7A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907AB-7DA3-E954-EB9E-05657164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5EE8B8-2CD1-D9D5-FD29-AC3D589FDA6E}"/>
              </a:ext>
            </a:extLst>
          </p:cNvPr>
          <p:cNvSpPr txBox="1">
            <a:spLocks/>
          </p:cNvSpPr>
          <p:nvPr/>
        </p:nvSpPr>
        <p:spPr>
          <a:xfrm>
            <a:off x="641536" y="3837214"/>
            <a:ext cx="10908928" cy="287382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&lt;!--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&lt;p&gt;This paragraph is currently hidden&lt;/p&gt;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91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7BDBA-5045-DFA0-E609-8B9CDA149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5DBA-A6D5-B5E8-2EE4-A6437996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FD800-1D64-6CD8-55C7-54E252241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Comments can hide parts in the middle of HTML code on one line,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4C2B73E1-6204-E465-8A5B-54E50A0FD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54C86-6037-700E-473E-21FF2746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84CB18-5C0B-44DA-821C-DF0B7B690BF9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&lt;p&gt;I &lt;!-- truly do --&gt; hope you understand!&lt;p&gt;</a:t>
            </a:r>
          </a:p>
        </p:txBody>
      </p:sp>
    </p:spTree>
    <p:extLst>
      <p:ext uri="{BB962C8B-B14F-4D97-AF65-F5344CB8AC3E}">
        <p14:creationId xmlns:p14="http://schemas.microsoft.com/office/powerpoint/2010/main" val="1433097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E27C6-BF4F-E5A0-8F21-338337A35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A222-2F5F-0B0F-A619-968C362C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DA205-1B97-329C-235C-266DFB3AB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links are hyperlinks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click on a link to jump to another document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When you hover over a link, the mouse arrow will turn into a pointing hand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E14462BA-2F0D-A5B8-C115-CE743F453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C422D-266D-62B4-E0B2-D784A8A9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30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C3F4D-0AA6-C744-6601-DA7760662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AF91-5DE6-D011-F9EE-DB6D11B9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5B302-6F98-4B83-5E97-BFDDB02B7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HTML &lt;a&gt; tag defines a hyperlink and has the following syntax: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7DBD308C-253C-EABE-FF5F-F1187CE1A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6D3ED-6C35-EDDA-0AC8-5041C2EC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75C638-AC8B-2C22-5207-5F905EA06638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"&gt;link text&lt;/a&gt;</a:t>
            </a:r>
          </a:p>
        </p:txBody>
      </p:sp>
    </p:spTree>
    <p:extLst>
      <p:ext uri="{BB962C8B-B14F-4D97-AF65-F5344CB8AC3E}">
        <p14:creationId xmlns:p14="http://schemas.microsoft.com/office/powerpoint/2010/main" val="673933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08682-F2D2-D911-EB7C-5D72EC5C9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A641-01DB-7D4E-B3E5-D03C2E07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1314B-EF06-41ED-050E-90704BE69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href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attribute indicates the link's destination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link text is the part that will be visible to the end users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clicking on the link text will send the user to the specified URL address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7716170B-7419-BA4E-E7C2-F9485051C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D3A72-160B-850E-8463-CA726DB2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2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EDA76-F10C-147A-5D96-CC203F56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974B-E5E1-AC13-CC22-A33A6AE9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A2CD1-5B5F-101F-35EC-5D041EAAE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absolute URL addresses a full web address (using the "https://www" part)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relative URL addresses a local link (without using the "https://www" part)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71942A25-36E9-3477-5F77-1A92F9367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598AF-809C-B05C-8C16-BC358D91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66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11294-CEE5-F3F9-D1C4-D0C17F04D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E3F6-81A0-6B81-B0C5-70A6556C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C8688-B181-CA16-CAB2-51DDB8691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sample links below show the difference between absolute and relative URLs respectively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B7EC14CC-78B8-42C5-436A-3276DE414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E17A7-4521-ED84-6D53-A481DC32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AA0550-8EF9-5AB5-7F52-3FFB4EE96EDD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&lt;h2&gt;Absolute URLs&lt;/h2&gt;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="https://www.w3.org/"&gt;W3C&lt;/a&gt;&lt;/p&gt;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="https://www.google.com/"&gt;Google&lt;/a&gt;&lt;/p&gt;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&lt;h2&gt;Relative URLs&lt;/h2&gt;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="html_images.asp"&gt;HTML Images&lt;/a&gt;&lt;/p&gt;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="/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/default.asp"&gt;CSS Tutorial&lt;/a&gt;&lt;/p&gt;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66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B9C2B48-3899-4B1D-B526-C35DFD16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89A43D-53DA-411B-94AD-DEEF9B654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844A84-2EA4-4FF5-83FD-E14C9E8D7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A23D1B2-B408-4913-9A1D-051C9DB38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89E329-C38B-4230-A181-B6B8BB9E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267B0E0-0B85-4B6D-AFCD-0083F94E1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41DAC6C-9C47-44AD-89C8-BABF94843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879D0B7-5E33-4D25-B4AC-FAC80502F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4A3F9D9-DEBA-4F2F-B136-85B1AEF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75F9095-798C-4EF6-ABD0-3498021F8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4CF28-D79C-244D-4F6D-E1F72B2B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HTML Tutorial</a:t>
            </a:r>
          </a:p>
        </p:txBody>
      </p:sp>
      <p:pic>
        <p:nvPicPr>
          <p:cNvPr id="6" name="Picture 5" descr="A logo of a website&#10;&#10;Description automatically generated">
            <a:extLst>
              <a:ext uri="{FF2B5EF4-FFF2-40B4-BE49-F238E27FC236}">
                <a16:creationId xmlns:a16="http://schemas.microsoft.com/office/drawing/2014/main" id="{0A7AA541-5E2E-9B21-4615-A6C3AC8131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342CD-223B-09D4-63DB-92CDC882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1103" y="5749699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23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48879-2CCA-9CB2-787A-0261E7448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6005-3649-ED75-C0F5-340372A8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BC5E-11FB-BDB4-7092-133ED0886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use links to open the user's email program to send an email to a specified address: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7224AFFB-5B33-38E4-5724-DAE4AED7F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E443E-45FD-13FE-7EA4-6747A9FB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9B55C6-0C9E-4377-4359-E33ACA18D814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&lt;a href="mailto:someone@example.com"&gt;Send email&lt;/a&gt;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793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C40A7-CFE9-5305-A975-AF67AD610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8877-FBC6-65A5-8B4F-88D36ACC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551BA-1ED0-9510-0B13-700385479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Images can greatly improve the design and appearance of the webpage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img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&gt; tag is empty and contains attributes only, and thus does not need an end tag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It does, however, have two required attributes: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src</a:t>
            </a: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- Specifies the path to the image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alt - Specifies an alternate text for the image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1394257C-BF43-DD9D-EF10-6AFB7B55E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AC9E3-79D5-DD8A-0402-BA92AF37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16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C6E18-5430-550B-4ACB-A1DEE9FF7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E5A08-126A-41FC-3A7B-57899EAB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9E25-7875-EE43-3370-12DDB9DE2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syntax for images are as follows: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19679821-73C1-7607-739E-5D69F5182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F1F4B-692E-34BB-A141-DB2B6659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3043D5-A8A8-3FB3-2695-2FAAF9FD3126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 alt="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alternatetext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3798609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32ACC-AA9B-28B8-A004-8A0A71054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A354-52CF-EDD4-44FA-28F23276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3CF82-059C-845A-C776-80C227E2F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a website's images are stored in another subfolder, you must include the folder name in the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src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attribute: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B780157B-2555-226E-6E4F-472D5A463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0D98A-59B6-B052-FD50-C8E364A6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BF986-015C-2890-B909-6C277F342A2B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="/images/html5.gif" alt="HTML5 Icon" style="width:128px;height:128px;"&gt;</a:t>
            </a:r>
          </a:p>
        </p:txBody>
      </p:sp>
    </p:spTree>
    <p:extLst>
      <p:ext uri="{BB962C8B-B14F-4D97-AF65-F5344CB8AC3E}">
        <p14:creationId xmlns:p14="http://schemas.microsoft.com/office/powerpoint/2010/main" val="220401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887A2-2F5E-EE41-B6C7-BDE26D75F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3612-5D17-D3E2-89A6-BC371260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CB624-86A8-4CA8-74DD-C172D6B92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a website uses an image from another server, the absolute URL must be specified in the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src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attribute: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D2F42A2A-8114-4594-7220-211B2F73E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617F7-8B6F-1A83-334C-1DA3D452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4FF12F-A01A-848E-FBF8-EE00C01B7247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&lt;img src="https://www.w3schools.com/images/w3schools_green.jpg" alt="W3Schools.com"&gt;</a:t>
            </a:r>
          </a:p>
        </p:txBody>
      </p:sp>
    </p:spTree>
    <p:extLst>
      <p:ext uri="{BB962C8B-B14F-4D97-AF65-F5344CB8AC3E}">
        <p14:creationId xmlns:p14="http://schemas.microsoft.com/office/powerpoint/2010/main" val="526209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C0D14-3330-EC3A-C311-348975DA5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280A-43EB-D10B-90F1-428994A4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873AA-A2D6-C494-A47D-1DD60A6D6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Images can be used as a link by putting the &lt;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img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&gt; tag inside the &lt;a&gt; tag: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15A0FA08-449C-183F-4D83-44A704547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FDEC3-60F3-1A58-A9A8-7475687E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506547-05E7-1B54-CA76-21B290A84812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&lt;a href="default.asp"&gt;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&lt;img src="smiley.gif" alt="HTML tutorial" style="width:42px;height:42px;"&gt;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3107214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2F0D6-FD42-56D8-1EDD-ECB20B762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E4FE-4C45-5ED2-F57D-49C1CCF3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08DE5-6764-5763-275D-F8B2AC49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file path describes the location of a file in a website's folder structure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File paths are used when linking to external files, such as: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Web pages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Images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Style sheets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JavaScripts</a:t>
            </a:r>
            <a:endParaRPr lang="en-US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CE54FFA3-5E67-4C95-F35D-5A607FFE7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14846-046B-3EF5-2D27-3219FC4F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044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67903-4CE9-D253-9FB6-6226583EF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29DF-23F8-436E-45F3-23AEB712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CC947-77E1-C454-D7C2-EBEF898C1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An absolute file path is the full URL to a file: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D62CA8CE-E570-8247-30FD-0201A1801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6BB99-B22F-DD83-E143-E16E0CB8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A86BCE-7649-F111-824A-85630D324EF1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3272319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="https://www.w3schools.com/images/picture.jpg" alt="Mountain"&gt;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E57C5B-8241-CA3B-2BCA-EEDF259F86C8}"/>
              </a:ext>
            </a:extLst>
          </p:cNvPr>
          <p:cNvSpPr txBox="1">
            <a:spLocks/>
          </p:cNvSpPr>
          <p:nvPr/>
        </p:nvSpPr>
        <p:spPr>
          <a:xfrm>
            <a:off x="737489" y="5943600"/>
            <a:ext cx="10717022" cy="6780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relative file path points to a file relative to the current page</a:t>
            </a:r>
          </a:p>
        </p:txBody>
      </p:sp>
    </p:spTree>
    <p:extLst>
      <p:ext uri="{BB962C8B-B14F-4D97-AF65-F5344CB8AC3E}">
        <p14:creationId xmlns:p14="http://schemas.microsoft.com/office/powerpoint/2010/main" val="651238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0456B-2E52-FE04-07C6-975257A1E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3EE7-1C0C-C83F-A5FB-E7AD04AF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4755-5D4B-27CF-3105-FC8F52CC7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080937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following sample points to a file in the images folder located at the root of the current webpage: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276A848B-1789-4D6D-188A-28E4ECCB8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9EBAF-0AD6-2CE8-BD9F-BEC7EAE3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1C6EDA-6935-7466-C501-C0F3909BDDB5}"/>
              </a:ext>
            </a:extLst>
          </p:cNvPr>
          <p:cNvSpPr txBox="1">
            <a:spLocks/>
          </p:cNvSpPr>
          <p:nvPr/>
        </p:nvSpPr>
        <p:spPr>
          <a:xfrm>
            <a:off x="641536" y="3074125"/>
            <a:ext cx="10908928" cy="3636918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="/images/picture.jpg" alt="Mountain"&gt;</a:t>
            </a:r>
            <a:endParaRPr lang="nl-NL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385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98952-40D7-1DE5-26B5-AE80EFE05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03F2-1DCF-C11D-0022-F8B00803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3CE6C-79B2-8127-4623-4A50CC56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good rule of thumb is to use relative file paths as much as possible!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While using relative file paths, web pages will not be bound to the current base URL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All links will work locally</a:t>
            </a:r>
            <a:endParaRPr lang="en-US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7846BC49-E1B8-6E8F-CD83-E83E44A03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3BF39-11D6-593D-2D57-1A7E6A9D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A5E3-0C82-6939-2D11-768E523C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4C898-250E-7949-1740-017F821A4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stands for "Hyper Text Markup Language“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is the standard markup language for making websites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tells web browsers how to display various content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20D40FE1-466C-A62D-B805-62D8CCDD1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394E1-8A76-A1C9-AC3C-10B695BC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56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D19C52-2017-613D-C033-2E7DAB704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7BBED12-7AA3-B981-A682-68680B1F9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575A1E-AF21-65CA-7092-B995BA2C6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F322E2-C263-D7FF-E304-B7F021183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EDD25C7-B9CF-4A79-A12C-FFAB82396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433DED-5B91-2EDE-F84E-D30E500CF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41AF9C9-8317-ECDB-88B3-FD5560939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B376D09-81D6-E967-3B82-22563A114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D882EB4-3EF4-67DA-2D00-39E088C03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15B8191-9DD1-ED8D-981C-66A163844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E706D38-BA9D-4B61-AF71-F6867A5E1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D5F41-0C75-7540-2B3F-BE22C547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CSS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666C1C-D93D-FF84-0697-515F66C85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AD9F5-FFA1-2494-146B-4CFBDE37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041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BE2B8-7E8B-1A09-B5B7-F2BD60A83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B85A-390F-87B5-E1B0-B8F105CB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C3816-6D59-E27C-A7A1-AD3826EFC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CSS stands for Cascading Style Sheets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CSS describes how HTML elements are to be displayed on screen, paper, or in other media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CSS saves a lot of work, controlling the layout of multiple web pages all at once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8E084-0AC0-BF48-5E5D-D567FA0F0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97E42-A223-7243-0F75-AE7D4732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35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D5466-AB88-F836-9E6F-29AB9C16E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9234-D2BE-A49A-521B-E84B011A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0208-BC68-893D-0AB8-3AF418A9A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External stylesheets are stored in CSS files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Differing CSS files can make immense changes to the design, layout, and variations in display for same HTML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48C3A2-7DCB-F51D-61A6-0288B10AC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88396-DE40-7B17-21EB-38BD9EE9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2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CABE0-5FF1-5E27-95A5-E8E715728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AFEB-1409-0383-4583-6786E25B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24483-942B-9636-F35B-6A84DDBE3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CSS file that sets the style for the body, h1, and p tags: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4D079-EF71-F06D-6E60-AA257DCD5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91AF4-9F88-C810-504A-82CE5CFE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898FF3-E292-C96E-9407-E7D8C8ACD831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body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lightblue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white;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font-family: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verdana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font-size: 20px;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42149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BE8FB-37CF-2249-A837-4605CC7BF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419C-EAA8-5FBF-D4A9-746922CE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53844-9193-5D05-C8AA-21F411F4F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CSS rule consists of a selector and a declaration block,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28DD2-5438-64BE-1C2F-01DD629CA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44C85-7334-E7FA-A06D-0B708B4E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BDEA10-45AA-D9F8-F0B7-85A27BB893CD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blue;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font-size: 12px;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94194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367DA-672B-8D4F-B2CF-925D15699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E11E-D27E-BE64-91BB-F2EAF0EC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84A6-0127-C872-D075-67469254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selector (h1) points to the HTML element you want to style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declaration blocks (color: blue; font-size: 12px;) contains declaration(s) ending with a semicolon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Each declaration includes a CSS property name and a value, 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eparated by a colon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Multiple CSS declarations are separated with semicolons, and declaration blocks are surrounded by curly braces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7FCC4-13B8-64B4-88D4-46ED182EF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48086-B2FC-3218-83BE-34784691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25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F8F96-5B88-6919-18E2-337B01E30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2FD3-F39C-D51D-CD13-38E8078E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6E8D-A683-0F0D-C7A8-AD3AA91E3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108093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a CSS file that will change the color of &lt;p&gt; text to red and align it to the center: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8C598-688D-46F9-9E48-D33CF9D18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3BE44-C81D-2F92-ACC4-67366E1D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F54AFE-45D4-D87D-EB93-6941FD59E8E2}"/>
              </a:ext>
            </a:extLst>
          </p:cNvPr>
          <p:cNvSpPr txBox="1">
            <a:spLocks/>
          </p:cNvSpPr>
          <p:nvPr/>
        </p:nvSpPr>
        <p:spPr>
          <a:xfrm>
            <a:off x="641536" y="3074127"/>
            <a:ext cx="10908928" cy="363691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64928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6939F-6CA9-F88A-0961-65FAA104C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EC22-F0F0-5152-EC8F-C40D5A24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13BA-E9F5-C0B9-8229-CFF8DC4EA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CSS selector selects the HTML element(s) you want to style</a:t>
            </a:r>
          </a:p>
          <a:p>
            <a:pPr>
              <a:lnSpc>
                <a:spcPct val="10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CSS selectors can be divided into five categories: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Simple selectors (select elements based on name, id, class)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Combinator selectors (select elements based on a specific relationship between them)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Pseudo-class selectors (select elements based on a certain state)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Pseudo-elements selectors (select and style a part of an element)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Attribute selectors (select elements based on an attribute or attribute value)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CA4B9-BE22-6721-1AF1-0E125731A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FD379-C6D6-83A7-CE7D-D4D51454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2095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03801-EE95-78D5-A72F-73C1B0806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C76C-33A3-206B-E1D0-C63BA12E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44BA7-EC2D-1AB0-0606-594AF28CC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108093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element selector selects HTML elements based on the element name, such as &lt;p&gt; in the following sample: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60049-3763-43B4-12E8-7CB354B3B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65283-4E76-2CA5-109D-FE5FDCED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61A3C7-F6C7-E6BE-9FEE-BA54097FD290}"/>
              </a:ext>
            </a:extLst>
          </p:cNvPr>
          <p:cNvSpPr txBox="1">
            <a:spLocks/>
          </p:cNvSpPr>
          <p:nvPr/>
        </p:nvSpPr>
        <p:spPr>
          <a:xfrm>
            <a:off x="641536" y="3074127"/>
            <a:ext cx="10908928" cy="363691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16234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2FBF8-0E81-E92C-8845-9E554162D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0336-7D37-3941-5AB6-BDD869296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C0410-1666-04DD-0D93-87703D80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id selector uses the id attribute of an HTML element to select a specific element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id of an element is unique within a page, so the id selector is used to select one unique element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54246-1C8F-61D0-4C31-61F71BE8A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A7AD0-224E-E58B-3033-7CAA6A63F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7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BC8CB-F31F-ED11-836F-1992F2B83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F852-3A3B-D50F-4EAF-485F7159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2B6D1-D99E-EB1B-1A0D-60DE168B5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sample HTML document is shown below: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83FA3451-D25D-79E4-CF49-988D03B7F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CAAC4-C85B-345F-4F93-6C16D1F6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B32A1D-9EA8-7598-0402-EE9CBAE9502B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&lt;title&gt;Page Title&lt;/title&gt;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&lt;h1&gt;Sample Heading&lt;/h1&gt;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&lt;p&gt;Sample paragraph&lt;/p&gt;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8320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31529-C97A-03A1-1D1A-3AFBD65A0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7473-E4D1-2E93-489B-6A99EF0A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A41A8-1B68-5CC6-08A3-D6C5E35D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108093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To select an element based on its id, write a hash (#) character followed by the id,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132BA-D593-F468-AB1C-4D5C6E1B4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FF635-9EBD-B4F7-582B-9806EE21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556121-8068-BB34-50E8-387C4FDBBBB9}"/>
              </a:ext>
            </a:extLst>
          </p:cNvPr>
          <p:cNvSpPr txBox="1">
            <a:spLocks/>
          </p:cNvSpPr>
          <p:nvPr/>
        </p:nvSpPr>
        <p:spPr>
          <a:xfrm>
            <a:off x="641536" y="3074127"/>
            <a:ext cx="10908928" cy="363691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#para1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396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0C31D-02AA-7499-08C2-4D212B822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1A8D-5B2B-9BF8-3D43-AB5188A1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00788-6FBD-B8E1-B9E6-1649F4019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71339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class selector selects HTML elements within a specific class attribute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To select elements with a specific class, write a period (.) character followed by the class name,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D0BD7-155F-B803-3083-97E0E103E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CE755-0FEF-5515-2807-7561DC42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D465E4-AE9E-0BEE-BB85-0F3ACDE99F60}"/>
              </a:ext>
            </a:extLst>
          </p:cNvPr>
          <p:cNvSpPr txBox="1">
            <a:spLocks/>
          </p:cNvSpPr>
          <p:nvPr/>
        </p:nvSpPr>
        <p:spPr>
          <a:xfrm>
            <a:off x="641536" y="3706585"/>
            <a:ext cx="10908928" cy="3004457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.center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548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FCC9C-612F-23BB-6661-C480B8902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718E-C066-2606-A39F-4AD7DCDA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2B3A0-0DDD-02AF-3AB7-2D4B8B9F7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108093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also specify that only specific HTML elements should be affected by a class, such as &lt;p&gt; elements with class center: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F6D7E-8394-9EC4-CE8C-1A5F55AED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33C6D-0898-B2F1-17F6-CFD40BBA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448CB7-51BB-3007-38D8-B9B0C2B9AF43}"/>
              </a:ext>
            </a:extLst>
          </p:cNvPr>
          <p:cNvSpPr txBox="1">
            <a:spLocks/>
          </p:cNvSpPr>
          <p:nvPr/>
        </p:nvSpPr>
        <p:spPr>
          <a:xfrm>
            <a:off x="641536" y="3074127"/>
            <a:ext cx="10908928" cy="363691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p.center</a:t>
            </a: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386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AA78A-6116-F3A8-EFA8-814759300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A1EF-5250-175A-7D30-E53FB4AB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69CF0-5691-BE55-5FF4-1365182F3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universal selector (*) selects all HTML elements on the page: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5585A0-70A1-5097-75E2-10D29BC43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55BD8-83F6-C4F8-ED0E-7E54DB37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362AA6-C440-3906-C816-02FA343469A0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3433491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*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blue;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DB138E-ECDE-E087-087E-C4443F6CFF21}"/>
              </a:ext>
            </a:extLst>
          </p:cNvPr>
          <p:cNvSpPr txBox="1">
            <a:spLocks/>
          </p:cNvSpPr>
          <p:nvPr/>
        </p:nvSpPr>
        <p:spPr>
          <a:xfrm>
            <a:off x="680321" y="6104772"/>
            <a:ext cx="10717022" cy="6780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grouping selector selects all HTML elements with the same style definitions</a:t>
            </a:r>
          </a:p>
        </p:txBody>
      </p:sp>
    </p:spTree>
    <p:extLst>
      <p:ext uri="{BB962C8B-B14F-4D97-AF65-F5344CB8AC3E}">
        <p14:creationId xmlns:p14="http://schemas.microsoft.com/office/powerpoint/2010/main" val="19020620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E8F74-A54C-0A2A-A547-D585D27F3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F8F1-60C8-84B3-79CD-C20E29E5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02799-4DBD-AC60-4DFD-01AA80B1A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sample code below sets the same style for the h1, h2, and p elements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88205-95A4-F8B4-272E-CB2C3C081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55D01-6A6B-1620-55F2-514AD373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DD4E30-0C59-F55A-BDD3-F422DC8C2FCD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h1, h2, 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text-align: center;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1322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E1498-B08D-CC48-B322-0733B1DCB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E498-60EB-9BA4-46C3-B0C733AA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AB5C1-91FC-8B5D-CC5C-A354DE56D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Comments in CSS files follow the same rules as in HTML files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Comments can be placed anywhere within the code, and will be ignored by web browsers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788B7-4DDD-8027-BCE6-51E8A0854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CC7A2-EFBC-944D-B695-765A7A50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969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414D1-60BC-F86F-E262-6969A31B2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83E2-2DFB-F264-FFF2-99B68C037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FD9B-BDC8-4812-80D5-BC230998D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 CSS comment starts with /* and ends with */,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D62C9-B62C-CBCC-19A1-5CE6E3371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E3D07-7B55-D7A8-1239-02CA9D871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5F734B-624C-73C9-2CF2-EECF842B702B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 red; /* Set text color to red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0486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3BEB0-4C16-9467-DFAE-8756FFB20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7B9C-DE26-4A80-42FC-4BD7AEF6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C102-C75E-3793-AE1A-75D8FB791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Colors can be specified using predefined color names, RGB, HEX, HSL, RGBA, or HSLA values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HTML/CSS supports 140 standard color names, such as Orange, </a:t>
            </a:r>
            <a:r>
              <a:rPr lang="en-US" sz="28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MediumSeaGreen</a:t>
            </a: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, and Violet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C8F9F-E999-CA05-9984-AB5EAE63C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BAEC3-8136-E947-9144-4860F44C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869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83B18-4F46-11D1-F827-A26466C3B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5503-ED72-9B1E-468B-79E68F2E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01D96-1B55-3F98-7656-2036691E2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set the background color of HTML elements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ACAF4-A7A2-EA32-50F8-F2CD6E6F9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050A6-AEFA-886D-7089-4AE72FB8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D85C0A-8CBA-A732-D9F1-0311BA158740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&lt;h1 style="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background-color:DodgerBlue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;"&gt;Hello World&lt;/h1&gt; &lt;p style="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background-color:Tomato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;"&gt;Lorem ipsum...&lt;/p&gt;</a:t>
            </a:r>
          </a:p>
        </p:txBody>
      </p:sp>
    </p:spTree>
    <p:extLst>
      <p:ext uri="{BB962C8B-B14F-4D97-AF65-F5344CB8AC3E}">
        <p14:creationId xmlns:p14="http://schemas.microsoft.com/office/powerpoint/2010/main" val="17775213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6D6E6-6450-230A-BAEB-71FCDC391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94AE-0923-C6BA-7905-4C937239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670A7-102D-D058-3561-C61CB4CEB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set the color of text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20246-0A49-4844-8EF7-BFE6240F4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48369-658E-DC8E-BA4B-2BD7674E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BF0D79-CF60-FDD7-521A-794395AF58C1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&lt;h1 style="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color:Tomato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;"&gt;Hello World&lt;/h1&gt; &lt;p style="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color:DodgerBlue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;"&gt;Lorem ipsum...&lt;/p&gt; &lt;p style="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color:MediumSeaGreen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;"&gt;Ut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wisi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enim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...&lt;/p&gt;</a:t>
            </a:r>
          </a:p>
        </p:txBody>
      </p:sp>
    </p:spTree>
    <p:extLst>
      <p:ext uri="{BB962C8B-B14F-4D97-AF65-F5344CB8AC3E}">
        <p14:creationId xmlns:p14="http://schemas.microsoft.com/office/powerpoint/2010/main" val="74397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A6117-95E4-FE20-F0A3-56C92CD92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09FA-1046-6554-0D21-3E5BE1E2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AF660-4C2C-2668-9523-9B38DE4C9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Here is an explanation of the sample HTML document:</a:t>
            </a:r>
          </a:p>
          <a:p>
            <a:pPr>
              <a:lnSpc>
                <a:spcPct val="12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&lt;!DOCTYPE html&gt; declaration defines that this document is an HTML5 document</a:t>
            </a:r>
          </a:p>
          <a:p>
            <a:pPr>
              <a:lnSpc>
                <a:spcPct val="12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&lt;html&gt; element is the root element of an HTML page</a:t>
            </a:r>
          </a:p>
          <a:p>
            <a:pPr>
              <a:lnSpc>
                <a:spcPct val="12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&lt;head&gt; element contains meta information about the HTML page</a:t>
            </a:r>
          </a:p>
          <a:p>
            <a:pPr>
              <a:lnSpc>
                <a:spcPct val="12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&lt;title&gt; element specifies a title for the HTML page (which is shown in the browser's title bar or in the page's tab)</a:t>
            </a:r>
          </a:p>
          <a:p>
            <a:pPr>
              <a:lnSpc>
                <a:spcPct val="12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&lt;body&gt; element defines the document's body, and is a container for all the visible contents, such as headings, paragraphs, images, hyperlinks, tables, lists, etc.</a:t>
            </a:r>
          </a:p>
          <a:p>
            <a:pPr>
              <a:lnSpc>
                <a:spcPct val="12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&lt;h1&gt; element defines a large heading</a:t>
            </a:r>
          </a:p>
          <a:p>
            <a:pPr>
              <a:lnSpc>
                <a:spcPct val="12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&lt;p&gt; element defines a paragraph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6FC75B18-D29C-94CB-E0D5-608ACBF7D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81985-9717-1551-B82E-FAD8699A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9340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55F38-706A-D9D6-A5F7-A82D94D08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AC0-4D07-8120-BFD2-4A1569B8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8F48F-2EEC-8816-ED1D-419231B09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set the color of borders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60872-37F5-AC82-2361-4E837B3DA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6EFBF-03E6-9ACD-49EC-222BF4E5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1ECBDD-3391-0D44-C38E-7E82B500F896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&lt;h1 style="border:2px solid Tomato;"&gt;Hello World&lt;/h1&gt; &lt;h1 style="border:2px solid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DodgerBlue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;"&gt;Hello World&lt;/h1&gt; &lt;h1 style="border:2px solid Violet;"&gt;Hello World&lt;/h1&gt;</a:t>
            </a:r>
          </a:p>
        </p:txBody>
      </p:sp>
    </p:spTree>
    <p:extLst>
      <p:ext uri="{BB962C8B-B14F-4D97-AF65-F5344CB8AC3E}">
        <p14:creationId xmlns:p14="http://schemas.microsoft.com/office/powerpoint/2010/main" val="635935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BB002-7E42-6831-DF3B-29C47D1DE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6118-5F76-2ECA-0803-53EF6FE6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116B6-9DAC-73A3-7AF6-3038501BD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1080938"/>
          </a:xfrm>
        </p:spPr>
        <p:txBody>
          <a:bodyPr anchor="t"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CSS background properties are used to add background effects for elements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background color of a page is set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CB9FF-A4DF-7061-0B84-DDB3DAAF9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D517E-FFFF-2D90-34C9-9828B357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477228-D581-BE03-C566-3D6FAF576ED2}"/>
              </a:ext>
            </a:extLst>
          </p:cNvPr>
          <p:cNvSpPr txBox="1">
            <a:spLocks/>
          </p:cNvSpPr>
          <p:nvPr/>
        </p:nvSpPr>
        <p:spPr>
          <a:xfrm>
            <a:off x="641536" y="3074127"/>
            <a:ext cx="10908928" cy="363691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-color: </a:t>
            </a:r>
            <a:r>
              <a:rPr lang="es-E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lightblue</a:t>
            </a: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2414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53DEC-EB9F-4345-3E39-42299104A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B3A8-0CBF-113A-3105-C665A9BA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DF2B1-5A23-DE1E-52C4-80181E418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827698"/>
          </a:xfrm>
        </p:spPr>
        <p:txBody>
          <a:bodyPr anchor="t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opacity property specifies the opacity/transparency of an element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It can take a value between 0.0 and 1.0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lower the value, the more transparent: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6589F-3E4A-540A-5699-C5CA7D3F5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60BC3-746F-C362-48DD-579484BD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939059-B2A7-FE0D-31C9-21862C68CEA3}"/>
              </a:ext>
            </a:extLst>
          </p:cNvPr>
          <p:cNvSpPr txBox="1">
            <a:spLocks/>
          </p:cNvSpPr>
          <p:nvPr/>
        </p:nvSpPr>
        <p:spPr>
          <a:xfrm>
            <a:off x="641536" y="3820885"/>
            <a:ext cx="10908928" cy="2890157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background-color: green;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opacity: 0.3;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60800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ED97B-C375-8303-3613-76447F35B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001E-B3E4-99AD-9F43-F5F39E87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21B5F-560C-219B-C48F-9EC1DBB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also specify the opacity of the background using RGBA,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BF5C7-34CD-BEB4-DDE3-8204600F5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978CB-F7C8-C624-EB5F-25E14237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3742E4-D243-0DD3-D9ED-DCEC61268547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background: </a:t>
            </a: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(0, 128, 0, 0.3) /* Green background with 30% opacity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68115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75746-CB5B-0170-8D4E-35FC6A869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EEDE-75AE-A984-CD65-4C978C51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59E85-ECF5-5E30-6A64-A633FFE4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CSS border properties allow you to specify the style, width, and color of an element's border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border-style property specifies what kind of border to display, such as: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dotted - Defines a dotted border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dashed - Defines a dashed border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solid - Defines a solid border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double - Defines a double border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hidden - Defines a hidden border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95F0E-CB4E-6878-8EAA-D0D23C92D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10DA8-748C-1740-3CE9-74C28A84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323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BAE14-3D4C-0046-4D68-222BAFB58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FE76-DD65-22D7-0BFD-0E5A54A0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5D999-5BC5-E73E-06D9-411028112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1080938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border-style property can have one to four values, each specifying the top, right, bottom, and left borders like so: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75603-03C7-6CFE-CF0C-0B1A5FBA2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674A1-4490-1E9F-F591-E31DE716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826798-6CAE-AC12-EEAB-9E1C7CF6DC13}"/>
              </a:ext>
            </a:extLst>
          </p:cNvPr>
          <p:cNvSpPr txBox="1">
            <a:spLocks/>
          </p:cNvSpPr>
          <p:nvPr/>
        </p:nvSpPr>
        <p:spPr>
          <a:xfrm>
            <a:off x="641536" y="3074127"/>
            <a:ext cx="10908928" cy="3636916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p.dotted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dotted;}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p.dashed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dashed;}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p.solid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solid;}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p.double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double;}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p.groove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groove;}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p.ridge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ridge;}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p.inset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inset;}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p.outset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outset;}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p.none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none;}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p.hidden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hidden;}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p.mix</a:t>
            </a: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{border-style: dotted dashed solid double;}</a:t>
            </a:r>
          </a:p>
        </p:txBody>
      </p:sp>
    </p:spTree>
    <p:extLst>
      <p:ext uri="{BB962C8B-B14F-4D97-AF65-F5344CB8AC3E}">
        <p14:creationId xmlns:p14="http://schemas.microsoft.com/office/powerpoint/2010/main" val="6626030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F9438-0660-D690-96A2-DB1EED7AA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938A-CC5A-895E-9B44-BEABC391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17F1-1F74-38DC-0F04-D4540DD99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Margins are used to create space around elements, outside of any defined borders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CSS has properties that specify the margin for each side of an element: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margin-top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margin-right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margin-bottom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margin-left</a:t>
            </a:r>
            <a:endParaRPr lang="en-US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B7249-E9F2-D6CB-77DC-635CE822A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16BF6-1615-E38A-1AAA-C0E1A08D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26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AD704-AF25-0652-3E76-C4052CB0C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4CAA-43B1-6466-A7F4-21580A09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94A87-EA44-75EF-3F93-7578503FE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All the margin properties can have the following values:</a:t>
            </a:r>
          </a:p>
          <a:p>
            <a:pPr lvl="1">
              <a:lnSpc>
                <a:spcPct val="150000"/>
              </a:lnSpc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auto - the browser calculates the margin</a:t>
            </a:r>
          </a:p>
          <a:p>
            <a:pPr lvl="1">
              <a:lnSpc>
                <a:spcPct val="150000"/>
              </a:lnSpc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length - specifies a margin in </a:t>
            </a:r>
            <a:r>
              <a:rPr lang="en-US" sz="2400" b="0" i="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px</a:t>
            </a: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, pt, cm, etc.</a:t>
            </a:r>
          </a:p>
          <a:p>
            <a:pPr lvl="1">
              <a:lnSpc>
                <a:spcPct val="150000"/>
              </a:lnSpc>
            </a:pP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% - specifies a margin in % of the width of the containing element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</a:t>
            </a:r>
            <a:r>
              <a:rPr lang="en-US" sz="24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nherit - specifies that the margin should be inherited from the parent element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Negative values are allowed!</a:t>
            </a:r>
            <a:endParaRPr lang="en-US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3E091-F69D-E810-37A0-8912A85A1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A169-E3DD-B9DB-0C13-B0FF11D9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670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18A04-4263-231B-F7E0-3CB2480C8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34B0-D49F-7D9C-07E4-5D338603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2C4FF-0572-1FA4-E7FB-30FA7746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different margins for all four sides of a &lt;p&gt; element: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4C458-2CDC-2F3D-AD95-A58E4DB62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61580-47BF-5228-6BAA-D2DB550F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B3B829-D9E4-403F-3F7F-B414F97E49A5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margin-top: 100px;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margin-bottom: 100px;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margin-right: 150px;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margin-left: 80px;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76110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BFF8E-0D84-B42C-793B-529523B04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A834-AD8E-CD98-935C-4C2A7B25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9DE5F-0ADD-308F-D1BD-7B7E44D5A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the margin property has four values, it will set the top, right, bottom, and left margins respectively: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EF2B3-809A-A984-E6FB-DFD7B6CCC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149D8-4885-AB0B-6513-16513398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69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39FD00-319B-37A2-86A3-421CB3B49D6A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margin: 25px 50px 75px 100px;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549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2B0B3-8D5D-5030-AD1D-B59015154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9E23-1E5E-9662-B14B-8E69052C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90926-2F30-C962-7D91-C945330E4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All HTML documents must start with a document type declaration: &lt;!DOCTYPE html&gt;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HTML document itself begins with &lt;html&gt; and ends with &lt;/html&gt;.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visible part of the HTML document is between &lt;body&gt; and &lt;/body&gt;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6AB7F7A9-15F8-B492-D16B-7075F797D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D7B7A-4956-0FDE-28FF-39395695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250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F430B-B1F1-1392-2A56-50FB66C23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3413-4A83-6007-9477-4AFE5650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2592A-F880-D262-12D5-462E1AF33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the margin property has three values, it will set the top, right AND left, and the bottom margins respectively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3095B-A960-A09C-2996-597226972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AA376-F6CE-D5E5-E28E-4094816B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70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1FF527-E665-A9A0-9F39-B945B0A3B125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margin: 25px 50px 75px;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85169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31E4A-23AB-4561-C6AF-F07EF6105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47E18-E1E2-817B-41B8-106DC562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9284A-8935-66E0-E223-5DB5D402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the margin property has two values, it will set the top AND bottom, and the right AND left margins respectively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718AE0-1A33-EA57-FB12-09E0AF858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33D54-21CC-709B-00DB-CD5D13FC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C904C2-F1CD-98B1-CA23-F35ADC67A7CE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margin: 25px 50px;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07902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05A2C-4238-05E9-2F09-C591BC172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4104-8331-24E7-3D2E-575F6F5E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724C9-B849-5CD5-8DE2-8B11C5A54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If the margin property has one value, it will set all margins</a:t>
            </a: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You can set the margin property to auto to horizontally center the element within its container</a:t>
            </a:r>
            <a:endParaRPr lang="en-US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8684F-E068-C791-0A6D-88305ED6C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20F87-69F8-B222-A0DB-C6BE93C0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734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2FB4E-59C5-68F3-5989-11840406B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DAA6-8868-3DEE-084C-763C9D6A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4E7E-3E43-9BAE-8E36-5DDD04189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11541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element will take up the specified width, then the remaining space will be split evenly between the left and right margins,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1E82B-684B-6D2D-EB6F-EA31D777F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89C96-660B-0BAC-688E-14D96C02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527062-43C2-B98A-7AC8-6ACE3B43E33F}"/>
              </a:ext>
            </a:extLst>
          </p:cNvPr>
          <p:cNvSpPr txBox="1">
            <a:spLocks/>
          </p:cNvSpPr>
          <p:nvPr/>
        </p:nvSpPr>
        <p:spPr>
          <a:xfrm>
            <a:off x="641536" y="3147339"/>
            <a:ext cx="10908928" cy="3563704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width: 300px;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margin: auto;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border: 1px solid red;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02829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3DA47-ADDE-9CA1-2C5B-118CC10EC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8BC60-6015-EF19-52D8-51BE1C63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0A39-030F-5C8A-D9E9-AF6417044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 is used to create space around an element's content, inside of any defined borders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CSS has properties for specifying the madding for each side of an element: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padding-top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padding-right: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padding-bottom: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padding-left:</a:t>
            </a:r>
            <a:endParaRPr lang="en-US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687E1-C7EB-F8A6-12DF-E896858E5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71EF3-EEE9-5338-EFE8-1BAEE814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748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2A169-D740-22A6-5B55-EB74CB59F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AD0D-E067-4A9F-4E2F-7B2278D5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CE0E6-6D59-67C3-EF7E-DDE224AFD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 can have the following values: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length - specifies a padding in </a:t>
            </a:r>
            <a:r>
              <a:rPr lang="en-US" sz="24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px</a:t>
            </a: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, pt, cm, etc.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% - specifies a padding in % of the width of the containing element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inherit - specifies that the padding should be inherited from the parent element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Negative values are not allowed for padding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F079B-0D86-AF5F-3AAA-996A332D9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BD741-12D8-6E4D-FB20-7D28B0CF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3589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3F117-B90E-18A6-FB68-9923FA195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6C08-4382-1A36-E369-70F5ADD97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3A45-384A-B62A-C85D-09C1E8F04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Below is a sample of padding: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BCC16A-5034-254B-DE9D-812D55E83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40F0D-D678-1D52-EBE2-477DFA94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4C9C78-3075-5572-EF5C-292852043CBE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padding-top: 50px;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padding-right: 30px;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padding-bottom: 50px;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padding-left: 80px;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5450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810A3-5EDF-C5FE-C611-05969B979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601B-BF99-961B-2667-D597754B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4237-E492-6D29-81CF-24A1A3DC4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 can have up to four values for each side, just like margins: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BA8D4-FF43-9A03-6ECC-EF2E30A89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ABAF5-C195-93FD-DBFD-CA88FD74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2512CC-23BC-6E3A-6A85-1598A1059AAA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4039762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padding: 25px 50px 75px 100px;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55762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7A21E-0829-3338-BB67-B8C77834F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E56F-F26D-78F3-647F-19211FB4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57E4-AEBA-4A0A-9568-3718B96B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2367643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Padding adds extra width to elements, so the following sample has a div element width of 350px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width of the element itself is 300px, but the padding of 25px adds the extra 50px width: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DCDC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F37F9-52A6-B090-3975-173BF957E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E373D-6F2D-E3E9-2AE0-5B69F167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C78B46-95F4-9A8C-ED8E-19C895B0E147}"/>
              </a:ext>
            </a:extLst>
          </p:cNvPr>
          <p:cNvSpPr txBox="1">
            <a:spLocks/>
          </p:cNvSpPr>
          <p:nvPr/>
        </p:nvSpPr>
        <p:spPr>
          <a:xfrm>
            <a:off x="641536" y="4343400"/>
            <a:ext cx="10908928" cy="2367643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width: 300px;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padding: 25px;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3782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E21E1-0C9D-F00D-BE53-0B03B0921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061F-2530-F9CA-A266-17927363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Height/Width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AC0E8-719C-9336-CD5E-749F5944F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CSS height and width properties are used to set the height and width of an element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Height and width can have the following values: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auto - This is default. The browser calculates the height and width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length - Defines the height/width in </a:t>
            </a:r>
            <a:r>
              <a:rPr lang="en-US" sz="2400" dirty="0" err="1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px</a:t>
            </a: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, cm, etc.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% - Defines the height/width in percent of the containing block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initial - Sets the height/width to its default value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inherit - The height/width will be inherited from its parent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2654F-FC8C-55D0-5CC2-9E18E0A69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9B30C-AADB-B70F-A2FD-C365F3EA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9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C214E-110F-0521-3B6B-E38F4614E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0FE4-CB8F-E967-0966-93CCF6B5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0ECEF-4FE5-A3F5-5E8D-9868FB220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8"/>
            <a:ext cx="10717022" cy="48648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headings are defined with the &lt;h1&gt; to &lt;h6&gt; tags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&lt;h1&gt; defines the most important heading. &lt;h6&gt; defines the least important heading</a:t>
            </a: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803756B8-48AF-1718-5F3A-EECE56A51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397C7-5107-B21C-E698-704B1AAE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535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D7650A-8B90-CDA2-6E00-F9AE27337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79757BD-A076-5CF4-AA79-39A8FAFC3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4D0D80-AAD3-A58E-39E2-0E8F27F32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1026CF-08F7-950F-E943-9A2D0EACF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0BAEF63-EB57-0065-1617-214D8B35E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372C3F-480D-DA9D-DA3A-1201C07B5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59BEB97-3C77-57B4-6EEA-19EA7D0D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213398B-7D65-0A30-9C77-CE9728195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76537AE-75E3-23A8-6397-DF4F5DD0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3165924-8255-97E0-9677-29605BF0E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DED8C50-F8A1-184C-F97D-76D48B3BC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662DD-F3FE-E75D-B8B3-4655323EB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JavaScript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B75273-E88A-3FEA-ACB1-50662616C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8C9DA-CF13-45AA-9812-86AB490B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07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F3A1E3-C499-5725-BBF4-85A10B151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FD5D866-C2BB-03AA-7413-E29D9E511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CFC49D-52B4-5A51-719A-0EE07CB3D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631BF5-1E55-1F8D-C0C2-DD19E23A1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6AFD645-DA6B-627A-5835-F35155A0B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6C8769-D855-2103-EBF5-2D525C147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57C1B04-9E6D-E3F6-0C94-BEFB2751E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2BB34F9-0ADF-333E-C150-59F756D41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86E1B5-481E-F6D7-578B-BEC6804FF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9C897EB-F687-1464-D7A9-DEABF53F6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B583E82-6071-E15B-680D-F6F43FA40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D0027-6140-AA62-1536-A22B3F29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SQL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E7C7D-97C7-751A-2D4E-7A5A03FAA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500D9-197D-C16F-7BD6-2C937B33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902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45B196-EBBD-0F49-8536-B0B2ECF16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BADA0DA-BBD3-C841-6907-9CF7BAD26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9BE62-38DE-46BA-8B61-A80332FFF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3FCCFC-6A55-338C-4C2C-5A60E2A7C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49ACFB-1411-4E06-7EE5-F4D4DD414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4D2583-D87B-34C4-7826-C1BA839E7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2D2281E-F60E-7BBE-9077-3BDE9AD06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9C981D6-DB77-0B5B-B991-EDC6FC8A2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48B089A-F9FA-2B6A-4235-86A4F87E1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A9B705E-B68D-0382-36F3-D75D466C7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360C5C6-32F0-D846-77B2-8112052E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20067-1F5F-2174-2C73-0BC6C7B98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Python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8AB613-3102-37E2-DFBB-0D5615CFC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1730F-00FD-5BB7-161A-6F96F703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145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1F55D3-9A58-C01D-F45A-444CBFAEE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F9D68A-2200-4F42-845C-ABE18C936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B04DDB-5762-24BB-F7E0-69D822FFD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FE682E-56DB-0912-B80C-E1C485539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067E203-A600-C939-6249-2DFFE99E5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6B2D29-3254-A512-C2B1-81902703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1DC856-B142-0B16-13E4-7A3C42A94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7A1017-3C68-B081-CE5D-2067E173D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C72F055-E3CD-478C-89D9-8E4059EC8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0FE7A20-B08B-50D4-2559-8F486B13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FDB58FD-A077-D4F8-DB4E-F30679C3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7EE8C-22C2-5AE2-7BB2-6E1265CC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PHP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E2A4B-F863-C78B-F4EC-EB637087B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B3604-7705-EB8D-527B-46657078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0895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EE0D19-A073-BC91-8549-9EB3596AC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6C44144-D3D1-A604-73A2-E89B0BADE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8B0D34-7DE2-1623-A7F2-8810DF203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667105-96BD-7C53-484E-C7E7139D3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A34465F-41C4-7981-0E33-B6733C325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062A4C-A803-8AD5-AA46-7B886A9FF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CAE4F02-3F7B-EA05-3910-36BE78D2C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9FCE3CC-89F8-D4E8-3678-E8B414CD4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268F4D6-2342-F655-4413-DFF0889D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0C4D5BE-C3C0-3FC5-916D-3F902856B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525C3E9-9EF4-4EAB-F920-8B3CBCC09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43648-3961-DFE5-CBCB-4CE2A3C3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Bootstrap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79C503-03BB-4C09-C0E1-ACEEA03468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225AE-108C-7C30-563C-70647066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223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CB42C7-65ED-B6E4-D46D-078AD682D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E67BD95-B7FA-7CCB-B0B5-A0B08B116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F33A3C-424A-1D35-DF96-372AA58B9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121CD5-3B56-6886-EEEC-2F3B21563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6DB5C00-3CA6-CBA5-6BF3-99615FEA9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D22D9C-D696-3167-FC3C-5D1BB12EA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EDE44BA-85E7-CC0B-67A4-5943B983E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386A54C-E77C-399E-2147-26084A26B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D473905-862D-94D8-09D0-FCCC6A46F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235A5BA-DF2E-24E5-0D59-0E98DDB7C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403DFC6-AD18-CF27-CE69-3502D44BA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5633E-FA3D-FB70-D924-7CB64D39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W3.CSS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6FC430-E07E-7B83-4CE1-E1883D0289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17A2A-BAB5-ECCC-2526-EE3572A2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9670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B6B0E0-4C94-F89B-93B6-D91DC194C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2F02A1F-1E62-31A9-BA72-4B732D119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8C2CDA-B33D-5E31-CF47-621B42166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33FB20-B8EC-3401-D290-03B421E17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2F4EA0A-A784-9815-78AB-D42CC732E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94C80C-50E7-82E0-CC30-5CBB1B4B3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3FE617-9097-EE39-BE06-FC2685947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84325E5-757E-7C39-254A-D4E247A00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46ED590-A198-093A-BE97-D5B8F46D6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158E93E-7C3A-3699-FBA2-90BA7BFD0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7849032-1423-9042-B1C0-C504F37F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2EFA41-B7FD-EE55-A040-D80C7B4EA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Java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429C6E-FDBC-A838-A929-98DBD16CA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EB6A6-BF43-F980-EB0E-416964CF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065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2A668C-C038-FE72-0DFA-93A109F7E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046EFA0-C86B-1AA0-410A-4BDB7A23C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534C2F-D2C1-3B7F-4F16-64EF7B84E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0935D9-41D7-AFA5-D51A-982A5BFA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CEF2686-79CC-9A8C-D88D-E319521B0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2A433A-4B11-956E-788E-0AF7631F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3368674-D626-CC11-C244-23D64C764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C42F44C-5316-7BE8-54B5-91F5F5FC3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8C6C4E6-211F-D6F0-7FD3-9B2B3D708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280D1C4-EDE0-3342-6343-F26C30DDD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7CC456A-7758-936A-99DA-DBE2B2D03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F8F85-D815-E679-A31D-5A5423C73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jQuery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EB0CAD-6547-1AAA-DEB2-26D4C8529F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95E5E-6896-3151-E304-B367A502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123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07C9BD-DF1D-D0F7-79EC-83A03DF77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85BE345-6AAB-224E-0FD0-49241312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09BF78-3FF8-A060-356E-E99C610D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E2BAD6-2B4F-D075-EA6A-8ACB946D4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41EB88B-2D26-EA07-8FEB-612F49F0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4EAC95-6924-3370-2C80-BFEA3D5AC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EC20677-8825-1517-90D3-7C31E1E39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D65548A-CDF7-CF56-DCBA-78FF5E2BD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612B9E7-EFBC-2345-6ACC-3A6344E6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24BCFF3-2E46-7C62-3DC9-D53862014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82DFCFA-ED7C-A4BE-0870-0CA41AF12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0E4EF-92A6-5D64-643F-A3D1D7F7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Node.js Tutorial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43B02-D9D8-FBA0-F98C-A40BCF8F63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C1650-2186-B05F-AD86-FC70597F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7849" y="5767211"/>
            <a:ext cx="1154151" cy="1090789"/>
          </a:xfrm>
        </p:spPr>
        <p:txBody>
          <a:bodyPr anchor="b"/>
          <a:lstStyle/>
          <a:p>
            <a:pPr algn="r"/>
            <a:fld id="{E46130F1-944F-47DF-9E52-8F22AC5020F7}" type="slidenum">
              <a:rPr lang="en-US" smtClean="0"/>
              <a:pPr algn="r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5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AF25E-2EBB-BF6E-8ADF-6C43A8FBD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CFC6-CE45-0AAD-6FD0-F2BF4522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6CF3-13E7-8F98-D553-F7B4C7E0E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93189"/>
            <a:ext cx="10717022" cy="678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0" i="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Some sample headers are listed below: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A logo of a website&#10;&#10;Description automatically generated">
            <a:extLst>
              <a:ext uri="{FF2B5EF4-FFF2-40B4-BE49-F238E27FC236}">
                <a16:creationId xmlns:a16="http://schemas.microsoft.com/office/drawing/2014/main" id="{C86EA768-A91F-BD80-661A-98877F313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249" y="753227"/>
            <a:ext cx="1154151" cy="1154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E07B8-6A52-76B4-DCBD-1C6DDFF7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30F1-944F-47DF-9E52-8F22AC5020F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FD9102-F767-C4AE-5E66-25583122B18B}"/>
              </a:ext>
            </a:extLst>
          </p:cNvPr>
          <p:cNvSpPr txBox="1">
            <a:spLocks/>
          </p:cNvSpPr>
          <p:nvPr/>
        </p:nvSpPr>
        <p:spPr>
          <a:xfrm>
            <a:off x="641536" y="2671281"/>
            <a:ext cx="10908928" cy="3433491"/>
          </a:xfrm>
          <a:prstGeom prst="rect">
            <a:avLst/>
          </a:prstGeom>
          <a:solidFill>
            <a:srgbClr val="080808">
              <a:alpha val="20000"/>
            </a:srgb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&lt;h1&gt;This is heading 1&lt;/h1&gt;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&lt;h2&gt;This is heading 2&lt;/h2&gt;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&lt;h3&gt;This is heading 3&lt;/h3&gt;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248143-7B8A-1DC5-3E8C-DBE181E0FA13}"/>
              </a:ext>
            </a:extLst>
          </p:cNvPr>
          <p:cNvSpPr txBox="1">
            <a:spLocks/>
          </p:cNvSpPr>
          <p:nvPr/>
        </p:nvSpPr>
        <p:spPr>
          <a:xfrm>
            <a:off x="589508" y="6104772"/>
            <a:ext cx="10717022" cy="6780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DCDC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HTML paragraphs are defined with the &lt;p&gt; tag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596996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260</TotalTime>
  <Words>3515</Words>
  <Application>Microsoft Office PowerPoint</Application>
  <PresentationFormat>Widescreen</PresentationFormat>
  <Paragraphs>535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4" baseType="lpstr">
      <vt:lpstr>Arial</vt:lpstr>
      <vt:lpstr>Calibri</vt:lpstr>
      <vt:lpstr>Courier New</vt:lpstr>
      <vt:lpstr>Trebuchet MS</vt:lpstr>
      <vt:lpstr>Wingdings</vt:lpstr>
      <vt:lpstr>Berlin</vt:lpstr>
      <vt:lpstr>Internet Technologies Tutorials</vt:lpstr>
      <vt:lpstr>Table of Contents</vt:lpstr>
      <vt:lpstr>HTML Tutorial</vt:lpstr>
      <vt:lpstr>Introduction</vt:lpstr>
      <vt:lpstr>Introduction</vt:lpstr>
      <vt:lpstr>Introduction</vt:lpstr>
      <vt:lpstr>Basics</vt:lpstr>
      <vt:lpstr>Basics</vt:lpstr>
      <vt:lpstr>Basics</vt:lpstr>
      <vt:lpstr>Basics</vt:lpstr>
      <vt:lpstr>Basics</vt:lpstr>
      <vt:lpstr>Elements</vt:lpstr>
      <vt:lpstr>Elements</vt:lpstr>
      <vt:lpstr>Elements</vt:lpstr>
      <vt:lpstr>Elements</vt:lpstr>
      <vt:lpstr>Attributes</vt:lpstr>
      <vt:lpstr>Attributes</vt:lpstr>
      <vt:lpstr>Attributes</vt:lpstr>
      <vt:lpstr>Attributes</vt:lpstr>
      <vt:lpstr>Attributes</vt:lpstr>
      <vt:lpstr>Attributes</vt:lpstr>
      <vt:lpstr>Comments</vt:lpstr>
      <vt:lpstr>Comments</vt:lpstr>
      <vt:lpstr>Comments</vt:lpstr>
      <vt:lpstr>Links</vt:lpstr>
      <vt:lpstr>Links</vt:lpstr>
      <vt:lpstr>Links</vt:lpstr>
      <vt:lpstr>Links</vt:lpstr>
      <vt:lpstr>Links</vt:lpstr>
      <vt:lpstr>Links</vt:lpstr>
      <vt:lpstr>Images</vt:lpstr>
      <vt:lpstr>Images</vt:lpstr>
      <vt:lpstr>Images</vt:lpstr>
      <vt:lpstr>Images</vt:lpstr>
      <vt:lpstr>Images</vt:lpstr>
      <vt:lpstr>File Paths</vt:lpstr>
      <vt:lpstr>File Paths</vt:lpstr>
      <vt:lpstr>File Paths</vt:lpstr>
      <vt:lpstr>File Paths</vt:lpstr>
      <vt:lpstr>CSS Tutorial</vt:lpstr>
      <vt:lpstr>Introduction</vt:lpstr>
      <vt:lpstr>Introduction</vt:lpstr>
      <vt:lpstr>Introduction</vt:lpstr>
      <vt:lpstr>Syntax</vt:lpstr>
      <vt:lpstr>Syntax</vt:lpstr>
      <vt:lpstr>Syntax</vt:lpstr>
      <vt:lpstr>Selectors</vt:lpstr>
      <vt:lpstr>Selectors</vt:lpstr>
      <vt:lpstr>Selectors</vt:lpstr>
      <vt:lpstr>Selectors</vt:lpstr>
      <vt:lpstr>Selectors</vt:lpstr>
      <vt:lpstr>Selectors</vt:lpstr>
      <vt:lpstr>Selectors</vt:lpstr>
      <vt:lpstr>Selectors</vt:lpstr>
      <vt:lpstr>Comments</vt:lpstr>
      <vt:lpstr>Comments</vt:lpstr>
      <vt:lpstr>Colors</vt:lpstr>
      <vt:lpstr>Colors</vt:lpstr>
      <vt:lpstr>Colors</vt:lpstr>
      <vt:lpstr>Colors</vt:lpstr>
      <vt:lpstr>Backgrounds</vt:lpstr>
      <vt:lpstr>Backgrounds</vt:lpstr>
      <vt:lpstr>Backgrounds</vt:lpstr>
      <vt:lpstr>Borders</vt:lpstr>
      <vt:lpstr>Borders</vt:lpstr>
      <vt:lpstr>Margins</vt:lpstr>
      <vt:lpstr>Margins</vt:lpstr>
      <vt:lpstr>Margins</vt:lpstr>
      <vt:lpstr>Margins</vt:lpstr>
      <vt:lpstr>Margins</vt:lpstr>
      <vt:lpstr>Margins</vt:lpstr>
      <vt:lpstr>Margins</vt:lpstr>
      <vt:lpstr>Margins</vt:lpstr>
      <vt:lpstr>Padding</vt:lpstr>
      <vt:lpstr>Padding</vt:lpstr>
      <vt:lpstr>Padding</vt:lpstr>
      <vt:lpstr>Padding</vt:lpstr>
      <vt:lpstr>Padding</vt:lpstr>
      <vt:lpstr>Height/Width</vt:lpstr>
      <vt:lpstr>JavaScript Tutorial</vt:lpstr>
      <vt:lpstr>SQL Tutorial</vt:lpstr>
      <vt:lpstr>Python Tutorial</vt:lpstr>
      <vt:lpstr>PHP Tutorial</vt:lpstr>
      <vt:lpstr>Bootstrap Tutorial</vt:lpstr>
      <vt:lpstr>W3.CSS Tutorial</vt:lpstr>
      <vt:lpstr>Java Tutorial</vt:lpstr>
      <vt:lpstr>jQuery Tutorial</vt:lpstr>
      <vt:lpstr>Node.js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Technologies Tutorials</dc:title>
  <dc:creator>Kurt Abraham</dc:creator>
  <cp:lastModifiedBy>Kurt Abraham</cp:lastModifiedBy>
  <cp:revision>60</cp:revision>
  <dcterms:created xsi:type="dcterms:W3CDTF">2024-02-06T05:29:36Z</dcterms:created>
  <dcterms:modified xsi:type="dcterms:W3CDTF">2024-02-26T02:38:36Z</dcterms:modified>
</cp:coreProperties>
</file>