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43"/>
  </p:notesMasterIdLst>
  <p:handoutMasterIdLst>
    <p:handoutMasterId r:id="rId144"/>
  </p:handoutMasterIdLst>
  <p:sldIdLst>
    <p:sldId id="256" r:id="rId2"/>
    <p:sldId id="262" r:id="rId3"/>
    <p:sldId id="259" r:id="rId4"/>
    <p:sldId id="261" r:id="rId5"/>
    <p:sldId id="273" r:id="rId6"/>
    <p:sldId id="276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3" r:id="rId20"/>
    <p:sldId id="292" r:id="rId21"/>
    <p:sldId id="290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260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4" r:id="rId72"/>
    <p:sldId id="343" r:id="rId73"/>
    <p:sldId id="345" r:id="rId74"/>
    <p:sldId id="346" r:id="rId75"/>
    <p:sldId id="347" r:id="rId76"/>
    <p:sldId id="348" r:id="rId77"/>
    <p:sldId id="349" r:id="rId78"/>
    <p:sldId id="350" r:id="rId79"/>
    <p:sldId id="351" r:id="rId80"/>
    <p:sldId id="352" r:id="rId81"/>
    <p:sldId id="353" r:id="rId82"/>
    <p:sldId id="354" r:id="rId83"/>
    <p:sldId id="355" r:id="rId84"/>
    <p:sldId id="356" r:id="rId85"/>
    <p:sldId id="357" r:id="rId86"/>
    <p:sldId id="358" r:id="rId87"/>
    <p:sldId id="359" r:id="rId88"/>
    <p:sldId id="360" r:id="rId89"/>
    <p:sldId id="361" r:id="rId90"/>
    <p:sldId id="362" r:id="rId91"/>
    <p:sldId id="363" r:id="rId92"/>
    <p:sldId id="364" r:id="rId93"/>
    <p:sldId id="365" r:id="rId94"/>
    <p:sldId id="366" r:id="rId95"/>
    <p:sldId id="367" r:id="rId96"/>
    <p:sldId id="368" r:id="rId97"/>
    <p:sldId id="369" r:id="rId98"/>
    <p:sldId id="370" r:id="rId99"/>
    <p:sldId id="371" r:id="rId100"/>
    <p:sldId id="372" r:id="rId101"/>
    <p:sldId id="373" r:id="rId102"/>
    <p:sldId id="374" r:id="rId103"/>
    <p:sldId id="375" r:id="rId104"/>
    <p:sldId id="376" r:id="rId105"/>
    <p:sldId id="377" r:id="rId106"/>
    <p:sldId id="382" r:id="rId107"/>
    <p:sldId id="379" r:id="rId108"/>
    <p:sldId id="380" r:id="rId109"/>
    <p:sldId id="381" r:id="rId110"/>
    <p:sldId id="378" r:id="rId111"/>
    <p:sldId id="383" r:id="rId112"/>
    <p:sldId id="384" r:id="rId113"/>
    <p:sldId id="385" r:id="rId114"/>
    <p:sldId id="386" r:id="rId115"/>
    <p:sldId id="387" r:id="rId116"/>
    <p:sldId id="388" r:id="rId117"/>
    <p:sldId id="389" r:id="rId118"/>
    <p:sldId id="390" r:id="rId119"/>
    <p:sldId id="391" r:id="rId120"/>
    <p:sldId id="392" r:id="rId121"/>
    <p:sldId id="393" r:id="rId122"/>
    <p:sldId id="395" r:id="rId123"/>
    <p:sldId id="396" r:id="rId124"/>
    <p:sldId id="397" r:id="rId125"/>
    <p:sldId id="398" r:id="rId126"/>
    <p:sldId id="399" r:id="rId127"/>
    <p:sldId id="264" r:id="rId128"/>
    <p:sldId id="400" r:id="rId129"/>
    <p:sldId id="401" r:id="rId130"/>
    <p:sldId id="402" r:id="rId131"/>
    <p:sldId id="403" r:id="rId132"/>
    <p:sldId id="404" r:id="rId133"/>
    <p:sldId id="405" r:id="rId134"/>
    <p:sldId id="263" r:id="rId135"/>
    <p:sldId id="265" r:id="rId136"/>
    <p:sldId id="266" r:id="rId137"/>
    <p:sldId id="267" r:id="rId138"/>
    <p:sldId id="268" r:id="rId139"/>
    <p:sldId id="269" r:id="rId140"/>
    <p:sldId id="270" r:id="rId141"/>
    <p:sldId id="272" r:id="rId1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F408939-68C0-4207-A205-E5C021058C21}">
          <p14:sldIdLst>
            <p14:sldId id="256"/>
            <p14:sldId id="262"/>
          </p14:sldIdLst>
        </p14:section>
        <p14:section name="HTML Tutorial" id="{7B7E101C-9C48-4A6B-932E-AF7AE089D4B2}">
          <p14:sldIdLst>
            <p14:sldId id="259"/>
            <p14:sldId id="261"/>
            <p14:sldId id="273"/>
            <p14:sldId id="276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1"/>
            <p14:sldId id="293"/>
            <p14:sldId id="292"/>
            <p14:sldId id="290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CSS Tutorial" id="{91A23138-A125-4AB5-A278-CCD9ADB4A67D}">
          <p14:sldIdLst>
            <p14:sldId id="26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4"/>
            <p14:sldId id="343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82"/>
            <p14:sldId id="379"/>
            <p14:sldId id="380"/>
            <p14:sldId id="381"/>
            <p14:sldId id="378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5"/>
            <p14:sldId id="396"/>
            <p14:sldId id="397"/>
            <p14:sldId id="398"/>
            <p14:sldId id="399"/>
          </p14:sldIdLst>
        </p14:section>
        <p14:section name="JavaScript Tutorial" id="{DE4352A8-E147-42D2-9538-7C1DB327F8AD}">
          <p14:sldIdLst>
            <p14:sldId id="264"/>
            <p14:sldId id="400"/>
            <p14:sldId id="401"/>
            <p14:sldId id="402"/>
            <p14:sldId id="403"/>
            <p14:sldId id="404"/>
            <p14:sldId id="405"/>
          </p14:sldIdLst>
        </p14:section>
        <p14:section name="SQL Tutorial" id="{F821C35F-2EEE-4C83-A76A-13D8320777F4}">
          <p14:sldIdLst>
            <p14:sldId id="263"/>
          </p14:sldIdLst>
        </p14:section>
        <p14:section name="Python Tutorial" id="{34E383AD-1135-42CD-A98A-5737DB81F6B0}">
          <p14:sldIdLst>
            <p14:sldId id="265"/>
          </p14:sldIdLst>
        </p14:section>
        <p14:section name="PHP Tutorial" id="{E8E9FE48-9B8A-429C-AB06-0C708D2C664E}">
          <p14:sldIdLst>
            <p14:sldId id="266"/>
          </p14:sldIdLst>
        </p14:section>
        <p14:section name="Bootstrap Tutorial" id="{B9C6D942-2F56-45B8-967F-E82480154BAA}">
          <p14:sldIdLst>
            <p14:sldId id="267"/>
          </p14:sldIdLst>
        </p14:section>
        <p14:section name="W3.CSS Tutorial" id="{BC6C011C-6819-412D-A59D-8FEF2F089573}">
          <p14:sldIdLst>
            <p14:sldId id="268"/>
          </p14:sldIdLst>
        </p14:section>
        <p14:section name="Java Tutorial" id="{B04E7184-798A-4DA9-BF4C-996AEC012547}">
          <p14:sldIdLst>
            <p14:sldId id="269"/>
          </p14:sldIdLst>
        </p14:section>
        <p14:section name="jQuery Tutorial" id="{6A18DEC8-EFD4-4EC7-88F4-B8938BF98032}">
          <p14:sldIdLst>
            <p14:sldId id="270"/>
          </p14:sldIdLst>
        </p14:section>
        <p14:section name="Node.js Tutorial" id="{05CA5D24-9EFC-4AD8-83D9-813283649E95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00"/>
    <a:srgbClr val="E8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9E26E2-A56F-2994-04D3-327561B7C5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CB2B1-99CD-0428-D086-7A24E0DC91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A7302-88E5-45B6-8D41-AAFAACDB123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2C62D-65F9-E70E-3AA6-E5BA84D8BF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8D7C9-99FF-D779-5605-8E8FF5EE2B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54D91-2CB8-4DEE-8B1A-62F380A4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C8090-50C5-4CCE-813E-ABE7F84A9BE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F63C3-3554-4093-AADB-041F6AE2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F63C3-3554-4093-AADB-041F6AE2BC09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2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5740-EFE1-47F1-9230-735BBDA3ACDB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9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D4F8-27B2-4AA4-960F-1750C6E80170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F38C-57D2-4179-8409-7BDF28913E3F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9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3D7-82D4-4D5C-A63C-D84AADCB97FE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099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CB0E-5EAE-460A-918A-E8BEEDB2ECF7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3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A1A-22FF-45EF-941A-93B927D03181}" type="datetime1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6831-C185-4B1E-82F3-D53C06B7134C}" type="datetime1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6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732A-CFBE-46F6-86D3-1B93EA25808F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6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62D479A-1346-43D3-95D4-51D74B1D19DF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5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FD4D-4626-488E-AE24-3264216A7030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2501-5765-4F5E-9D8B-3FCD3EC78839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080-3D3D-4E3C-BC59-E0F4F4126A8D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BE2D-EC21-4E2C-8C52-B3B6D221F5C5}" type="datetime1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1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5AAB-7418-4300-86A1-41746C0E6874}" type="datetime1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01DE-91FB-499B-A355-B33CD95EF59B}" type="datetime1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9E8B-1575-4190-958D-FC5E59C53699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0EC6-8FAA-4E4E-9488-7A7BF9E27BEA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621B-0FD2-423B-9880-500DBD213906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83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7.xml"/><Relationship Id="rId13" Type="http://schemas.openxmlformats.org/officeDocument/2006/relationships/slide" Target="slide138.xml"/><Relationship Id="rId3" Type="http://schemas.openxmlformats.org/officeDocument/2006/relationships/image" Target="../media/image2.png"/><Relationship Id="rId7" Type="http://schemas.openxmlformats.org/officeDocument/2006/relationships/slide" Target="slide40.xml"/><Relationship Id="rId12" Type="http://schemas.openxmlformats.org/officeDocument/2006/relationships/slide" Target="slide137.xml"/><Relationship Id="rId2" Type="http://schemas.openxmlformats.org/officeDocument/2006/relationships/image" Target="../media/image1.png"/><Relationship Id="rId16" Type="http://schemas.openxmlformats.org/officeDocument/2006/relationships/slide" Target="slide1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36.xml"/><Relationship Id="rId5" Type="http://schemas.openxmlformats.org/officeDocument/2006/relationships/image" Target="../media/image4.png"/><Relationship Id="rId15" Type="http://schemas.openxmlformats.org/officeDocument/2006/relationships/slide" Target="slide140.xml"/><Relationship Id="rId10" Type="http://schemas.openxmlformats.org/officeDocument/2006/relationships/slide" Target="slide135.xml"/><Relationship Id="rId4" Type="http://schemas.openxmlformats.org/officeDocument/2006/relationships/image" Target="../media/image3.png"/><Relationship Id="rId9" Type="http://schemas.openxmlformats.org/officeDocument/2006/relationships/slide" Target="slide134.xml"/><Relationship Id="rId14" Type="http://schemas.openxmlformats.org/officeDocument/2006/relationships/slide" Target="slide1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FF1B-1A17-6D93-5F3D-FE912B40E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39" y="2733709"/>
            <a:ext cx="8694317" cy="1373070"/>
          </a:xfrm>
        </p:spPr>
        <p:txBody>
          <a:bodyPr anchor="ctr">
            <a:noAutofit/>
          </a:bodyPr>
          <a:lstStyle/>
          <a:p>
            <a:r>
              <a:rPr lang="en-US" sz="4800" dirty="0"/>
              <a:t>Internet Technologies Tutorials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0F852-5E68-A070-8433-9733D5F59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290" y="2733710"/>
            <a:ext cx="2794571" cy="1373070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/>
              <a:t>By Kurt Abraham</a:t>
            </a:r>
          </a:p>
          <a:p>
            <a:pPr algn="l"/>
            <a:r>
              <a:rPr lang="en-US" sz="2400" dirty="0"/>
              <a:t>CS 451</a:t>
            </a:r>
          </a:p>
        </p:txBody>
      </p:sp>
    </p:spTree>
    <p:extLst>
      <p:ext uri="{BB962C8B-B14F-4D97-AF65-F5344CB8AC3E}">
        <p14:creationId xmlns:p14="http://schemas.microsoft.com/office/powerpoint/2010/main" val="5759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6AE88-1046-AFB4-5FD5-4EBC42390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B652-C083-899D-2D37-AB26F859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86A4-9266-D0F0-29B8-AC42A025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links are defined with the &lt;a&gt; tag, like so: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EB292A4-28B4-86F8-2FD1-1216A735B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89C17-095E-1F02-CE5D-D0B0C601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69B279-553A-1455-7A7B-0FD83E44CD00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="https://www.w3schools.com"&gt;This is a link to W3Schools&lt;/a&gt;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8E99B3-1846-0AF8-89BC-CFDA5C572280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images are defined with the 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85059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5A916-8387-4C79-1037-63417D7B6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D8A8-C9F3-598D-EFB3-43343124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2E0C-8A01-A35B-B332-B3D31FD4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white-space property specifies how white-space inside an element is handled: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6437D-2D8B-7A6F-EE21-651FA18C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08E9-80D4-548A-41FE-91962FCE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9DE99F-A9D2-5021-447D-314013006E68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white-space: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41019795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DB3E3-5A76-98C7-8DAE-78EA88E47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DDE2-272C-9EFB-31DE-4552A93C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8305-E260-0B08-43AD-F3B6D34D9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889699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text-shadow property adds shadow to text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By default, text shadows are 2px by 2px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 shadows can be blurred, colored, and overlapped with other shadows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7BB21-50C5-AE42-E682-51F202D74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A445C-7ACF-C6CB-E2D0-1EA319E0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95D0BC-52C1-556B-CF76-A0EA5E8DEDB1}"/>
              </a:ext>
            </a:extLst>
          </p:cNvPr>
          <p:cNvSpPr txBox="1">
            <a:spLocks/>
          </p:cNvSpPr>
          <p:nvPr/>
        </p:nvSpPr>
        <p:spPr>
          <a:xfrm>
            <a:off x="641536" y="3882887"/>
            <a:ext cx="10908928" cy="282815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white;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text-shadow: 1px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1px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2px black, 0 0 25px blue, 0 0 5px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56216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6516B-B21D-7705-E71B-3813F8424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194B-9952-CDA8-FD61-E8B20374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B242-EDA6-E19E-BCBC-BC515BA9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Using the right fonts for websites are very important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font-family property specifies the font of a text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font-family property can hold several font names as a backup in case other fonts are incompatible with some browsers/operating systems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leftmost font takes priority over the fonts to the right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76B5D-0242-29F6-3C45-83170E3C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7D23B-43EC-B42A-0415-74C8D1BD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72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9E5AB-648D-AB78-0A0C-72017E42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738A-093F-EAD3-75D2-C3AF1489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27E5-41E6-18D6-5BCB-A58C92287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different fonts that are being specified for three paragraphs: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F3199-536D-A6DC-DF1C-4B45F264D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4320-8162-55B2-9F4F-56C61022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09C9C8-177D-762F-7045-5FA3B9C21911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.p1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font-family: "Times New Roman", Times, serif;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.p2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font-family: Arial, Helvetica, sans-serif;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.p3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font-family: "Lucida Console", "Courier New", monospace;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1297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6AFA-6575-2D80-27D1-8A465A378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950F-132B-2C03-F7A3-0A841956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3A5A-F991-EFDD-77A8-A08E6CE49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font-size property sets the size of the text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font size can be set to pixels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Font size can also be set to units of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em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which allows users to resize the text in the browser menu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1em is equal to the current font size, and the default font size in browsers is 16px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always use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em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instead of pixels!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22311-860C-CD73-B111-13F1CF191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A25B9-1DE6-39E7-E2E8-C0D62054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733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74374-E4E7-40B1-AF7F-EC3C883E7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BA6D-9800-AF6D-9598-CB91738A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35D5-8F76-5195-5EFE-EDE901ED7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fonts set to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em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followed by size calculations: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45DAB-74D4-09F6-C9DD-C432AF03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BDE1B-1215-6207-78DC-11DD4145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9F10D7-142F-602E-D9FD-73B19CC50A76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2.5em; /* 40px/16=2.5em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280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1.875em; /* 30px/16=1.875em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280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0.875em; /* 14px/16=0.875em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694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B3F2D-9431-E0C2-393D-667EB20F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56E6-024B-2E7F-CB04-B56656DD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A94A-0278-1E07-9FDC-6FEBAB177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435812"/>
          </a:xfrm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 size can also be set with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vw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units, which means "viewport width"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size of text will follow the size of the browser window,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40BD3-1B55-DF0D-90A2-BD8FB64B6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B94AA-83D6-9E1D-3613-1C7F3120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ABD74F-D88E-493D-E0CC-5C5A69D85568}"/>
              </a:ext>
            </a:extLst>
          </p:cNvPr>
          <p:cNvSpPr txBox="1">
            <a:spLocks/>
          </p:cNvSpPr>
          <p:nvPr/>
        </p:nvSpPr>
        <p:spPr>
          <a:xfrm>
            <a:off x="641536" y="3428999"/>
            <a:ext cx="10908928" cy="328204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style="font-size:10vw"&gt;Hello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42335142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499AC-9CA0-624D-7C24-DC8C4D311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2AAC-1420-310E-67AA-2D7725DD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B84C-8EDF-3AA9-B01F-CA4977FF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Links can be styled with any CSS property just like regular text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 addition, links can change style depending on what state they are in: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a:link - a normal, unvisited link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a:visited - a link the user has visited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a:hover - a link when the user mouses over it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a:active - a link the moment it is clicked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FD38B-D06E-E6B6-49A9-5DA53FCA1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67C3D-CF32-3E42-58BC-0BBF5FDC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006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B836C-BD5A-5D64-FDA3-8C03D6C5A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49D9-5CD5-4319-6600-786D392A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F7C0-8CC3-14C1-B36B-3D01266F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71025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stylings for the four different states of links: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D2DA5-131B-52B1-ABF3-3B8B8161E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3AECA-117E-4A76-9D26-9E07BF96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830327-17C7-D6BD-FDF7-71DE77AA8656}"/>
              </a:ext>
            </a:extLst>
          </p:cNvPr>
          <p:cNvSpPr txBox="1">
            <a:spLocks/>
          </p:cNvSpPr>
          <p:nvPr/>
        </p:nvSpPr>
        <p:spPr>
          <a:xfrm>
            <a:off x="641536" y="2703443"/>
            <a:ext cx="10908928" cy="4007600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unvisited link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a:link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visited link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a:visited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mouse over link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a:hover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hotpink;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selected link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a:active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199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C1F99-D7FF-A100-C02A-C6E394537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388A-9F9B-8F37-06C4-BB97C6D0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06F2-D267-9596-9C62-82E585CC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There are some rules when setting styles for several link states: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a:hover MUST come after a:link and a:visited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a:active MUST come after a:hover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30AC5-EC05-D6B4-198D-664333C9A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37FEA-3FCD-6E1A-FA87-526AB83B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4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D9CD3-8B2E-5FD9-DA05-F242FBB87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C299-D9E6-311C-97D2-BDFB624A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B3A6-CA2B-9C37-95FC-E57681E8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source file (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), alternative text (alt), width, and height are provided as attributes,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A1D78603-FF74-B667-6693-48ED667FA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B3896-78CB-9C75-B01F-C97B90BF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29D3C7-6052-D5FF-0CFD-BC28757BDBF7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="w3schools.jpg" alt="W3Schools.com" width="104" height="142"&gt;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973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CE4FB-7389-CAE6-44E6-2CFC9C54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36D8-4B70-B26B-06C5-E03FA053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9FEFA-E0BD-FEF9-1632-5DF49735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99550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text-decoration property can be used to remove underlines from links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EDA95-0B00-ECAA-8A39-53E2AF2D4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E005A-8221-6590-01D1-EB7B0611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D16C8E-9871-BFC3-7595-57F02C27DC9F}"/>
              </a:ext>
            </a:extLst>
          </p:cNvPr>
          <p:cNvSpPr txBox="1">
            <a:spLocks/>
          </p:cNvSpPr>
          <p:nvPr/>
        </p:nvSpPr>
        <p:spPr>
          <a:xfrm>
            <a:off x="641536" y="2988691"/>
            <a:ext cx="10908928" cy="372235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a:link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none;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a:visited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none;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a:hover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underline;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a:active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underline;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3648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6DC0C-164B-24F3-C153-506E267D8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7CB8-AE1C-796A-CF71-E280D818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CBE5-64DD-2E2E-21DF-2E09A7AC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99550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that demonstrates an advanced method to display links as buttons or boxes: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D789E-BA53-34C6-D535-30329A5D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1D089-BD8A-93E9-46DD-D7D4C435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3F2538-CB91-8448-4066-4CD0DFE3DACC}"/>
              </a:ext>
            </a:extLst>
          </p:cNvPr>
          <p:cNvSpPr txBox="1">
            <a:spLocks/>
          </p:cNvSpPr>
          <p:nvPr/>
        </p:nvSpPr>
        <p:spPr>
          <a:xfrm>
            <a:off x="641536" y="2988691"/>
            <a:ext cx="10908928" cy="372235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a:link, a:visited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#f44336;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white;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14px 25px;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none;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display: inline-block;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a:hover, a:active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47797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91CC1-A4E0-52DA-0B06-49040FCF0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3433-0632-11CE-B578-81E0255D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9BD3-87CE-CBAD-413A-8972C0E15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position property specifies the type of positioning method used for an element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methods that can be used include static, relative, fixed, absolute, and sticky</a:t>
            </a:r>
            <a:endParaRPr lang="en-US" sz="24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DAE82-F520-41BE-81BF-F11D02716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1B961-5736-549E-2870-32DE79FF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489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665F7-2A5B-6CCD-FA7D-00979C9B1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A3D0-CE35-33DB-1404-84E546B0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79F0-99D2-4338-01BC-2D0E1C844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static; is not positioned in any special way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Instead, it is positioned according to the normal flow of the page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relative; is positioned relative to its normal position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Other content will not be adjusted to fit into any gap left by the element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BB77F-FE78-D9C3-F8C8-4A22E0AE3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C2515-1D64-8760-BBE8-37EA66FD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068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FAA69-1536-14E6-7F55-080B655E0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AE57-FEE6-A341-920F-E761115C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D317-C795-067B-620F-2925D2984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fixed; is positioned relative to the viewport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will not leave a gap where it would normally be located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will stay in the same place even if the page is scrolled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absolute; is positioned relative to the nearest positioned ancestor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there are no positioned ancestors, it uses the document body and moves along with page scrolling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Absolute positioned elements can overlap elements and are removed from the normal flow of the webpage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16009-3024-8A2E-6AF8-9908EA582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57412-DBF5-40E7-B39C-3F964D43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285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1FA8F-FEC0-7167-5BA7-CA6FD0B68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7D78-C864-A488-C78A-0B7DF5EE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43235-0FCC-6562-8DA3-5D90F9D2F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sticky; is positioned based on the user's scroll position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sticky element toggles between relative and fixed depending on the scroll position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 other words, the element will scroll inside a container and "stick" to the edges of the container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37EE3-2986-B438-12CC-551851B5C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BBBFC-2EA1-93A7-8DA3-B17F8E04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775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39BA1-B70C-ED5C-DBE1-0C09550DE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E55D-4748-BFE9-732E-84A57B8A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CE07-DDC9-2C95-C368-C2F16E25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70499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code is a compilation of the properties mentioned above: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31E50-20A1-712A-AFBF-1ED43E4B2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FA14-8A02-C0C3-33F9-3DA964F0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07AA50-D347-0180-A74E-1E9B98C7E46E}"/>
              </a:ext>
            </a:extLst>
          </p:cNvPr>
          <p:cNvSpPr txBox="1">
            <a:spLocks/>
          </p:cNvSpPr>
          <p:nvPr/>
        </p:nvSpPr>
        <p:spPr>
          <a:xfrm>
            <a:off x="641536" y="2663687"/>
            <a:ext cx="4964134" cy="404735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div.static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static;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#73AD21;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div.relative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relative;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left: 30px;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#73AD21;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div.fixed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fixed;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bottom: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right: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300px;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#73AD21;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C15A50-21E9-F8D0-DDD6-6F03B5E2CEBA}"/>
              </a:ext>
            </a:extLst>
          </p:cNvPr>
          <p:cNvSpPr txBox="1">
            <a:spLocks/>
          </p:cNvSpPr>
          <p:nvPr/>
        </p:nvSpPr>
        <p:spPr>
          <a:xfrm>
            <a:off x="6342396" y="2663687"/>
            <a:ext cx="4964134" cy="404735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div.absolute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absolute;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top: 80px;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right: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200px;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height: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#73AD21;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div.sticky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-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-sticky; /* Safari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sticky;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top: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2px solid #4CAF50;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349469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A363D-D1DC-A117-4B0F-40F919DCE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61D0-800E-FB54-04BD-A8700315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4615-27E3-689F-77B3-7CD94B13F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float property is used to specify the positioning and formatting of content</a:t>
            </a:r>
          </a:p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For example, letting an image float to the left of text in a container</a:t>
            </a:r>
          </a:p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float property can have the following values: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left - The element floats to the left of its container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right - The element floats to the right of its container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none - The element does not float (will be displayed just where it occurs in the text). This is default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inherit - The element inherits the float value of its parent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2A4F5-BE0A-9932-7036-1281F782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518E-02A8-86DD-1CF0-ABF9B920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026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C8023-CAA4-B92D-230F-85DEA2B85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0BE9-E546-6F1E-D076-9178E2FB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B785-B555-D9B0-A2C9-B6480849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Normally, div elements will be displayed on top of each other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we use float: left;, we can let elements float next to each other</a:t>
            </a:r>
            <a:endParaRPr lang="en-US" sz="24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DEC66-24EB-8C33-33DF-FB2D1D98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3851D-8F25-60BA-9D20-5F6E5A32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207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F1B9B-13BD-0A44-FDF4-9E6690FA3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55D1-5BAB-062F-5D3E-08665D2E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EBEF-FA07-DC1E-561C-DEC6B06C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710255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the float property: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E0F49-91C2-A8D3-8D31-7B77E5CF0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38A7-1C04-BA39-05EE-7BCCAC86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15435-54D9-3996-E75C-39EC62F02740}"/>
              </a:ext>
            </a:extLst>
          </p:cNvPr>
          <p:cNvSpPr txBox="1">
            <a:spLocks/>
          </p:cNvSpPr>
          <p:nvPr/>
        </p:nvSpPr>
        <p:spPr>
          <a:xfrm>
            <a:off x="641536" y="2703443"/>
            <a:ext cx="10908928" cy="4007600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float: left;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float: left;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15px;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.div1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.div2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yellow;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.div3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CB7BB-3F9C-3D99-A7AD-5E749679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5C4A-779B-3180-A81E-4D473BD6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5BC24-4682-30BC-6FFF-4959C950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elements are everything from the start tag to the end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F6EEF35F-B670-884C-E412-B4B3A823E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F0ED-3E16-134A-08CB-F1FDDA73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DA7B2-ED15-42FA-A4DE-92E0C267357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&gt;Content goes here&lt;/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570F50-7C96-9DAB-2FFA-7095884A367F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908928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elements can be nested, or in other words, contained within other elements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9885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5C0BB-F737-F0E4-042B-EC18BE8F5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A89C-B6A8-B575-0581-E3725791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B39D-1B30-F6A9-4D3E-9BA4F591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There are many ways to align content on a webpage, and below are some examples of how to do so!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align a block element to the center horizontally, use margin: auto;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works because setting the width of the element will prevent it from stretching out to the edges of its container</a:t>
            </a:r>
            <a:endParaRPr lang="en-US" sz="24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890B1-430E-69CF-B4D3-5429F5133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216D9-E440-E8D2-95AD-08DE8D43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049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BEAD2-2F07-D170-3CA6-A38D2FBA1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25B3-A641-14E4-9B21-255DDFD0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178F-DD17-18FA-70F9-444B95A9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element will take up the specified width, then the remaining space will be distributed equally to the remaining margins,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328E4-A6E4-26F3-CDD9-1DC48F73B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55670-C494-EFA3-CD93-6E5EEF98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33A5C9-152E-C95E-0D7F-C4ED6895EB0E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03064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.center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50%;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10px;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E1D4F7-EA72-F72E-8B62-BF1292A6E3C6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717022" cy="753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center text inside an element, just use text-align: center;</a:t>
            </a:r>
          </a:p>
        </p:txBody>
      </p:sp>
    </p:spTree>
    <p:extLst>
      <p:ext uri="{BB962C8B-B14F-4D97-AF65-F5344CB8AC3E}">
        <p14:creationId xmlns:p14="http://schemas.microsoft.com/office/powerpoint/2010/main" val="166631263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2621A-ED01-D56A-CBAA-8836017D7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6CC9-1B8F-F294-8A55-13827A48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FFDD-A6BA-A8C6-B494-EBE340DE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center an image, set the left and right margin to auto and make it into a block element,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2D3C7-19E9-B5F4-F3EF-BCC725BB9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67512-6D29-420F-E6BD-4382A423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BB737D-BDC7-1586-7303-26011A3404BB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03064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display: block;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margin-left: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margin-right: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40%;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47E4D8-0B63-343F-520C-B753774F6A3F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717022" cy="753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For more examples, visit w3schools.com</a:t>
            </a:r>
          </a:p>
        </p:txBody>
      </p:sp>
    </p:spTree>
    <p:extLst>
      <p:ext uri="{BB962C8B-B14F-4D97-AF65-F5344CB8AC3E}">
        <p14:creationId xmlns:p14="http://schemas.microsoft.com/office/powerpoint/2010/main" val="301274571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0C1C4-CDFF-6039-8F9A-4886A7DC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38C9-811E-1A40-011F-FB0AD1A5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8A11-73D2-F2A8-2E40-279C2932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opacity property specifies the opacity/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transarency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of an element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Opacity can take on a value from 0.0 - 1.0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lower the value, the more transparent the element will 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0CB71-F0FF-B784-D38C-BC5EFF077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486FF-AA76-AE7A-997A-555DCCC1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159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B25A4-42E9-BDB1-4474-4051C467A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FD5A-043C-ED98-ACB4-6ECFCE38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6423-2B69-33E2-9B06-F7333432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71025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sample below shows an image that is 50% transparent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B25BD-459E-F89B-4BEC-57C457CA4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888E2-1CB7-A126-F3BE-007E30C1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700865-C9ED-55A1-E52F-73146E6D5ECB}"/>
              </a:ext>
            </a:extLst>
          </p:cNvPr>
          <p:cNvSpPr txBox="1">
            <a:spLocks/>
          </p:cNvSpPr>
          <p:nvPr/>
        </p:nvSpPr>
        <p:spPr>
          <a:xfrm>
            <a:off x="641536" y="2703443"/>
            <a:ext cx="10908928" cy="4007600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opacity: 0.5;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544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887F6-C6B8-6282-D1CB-5F56066DF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5E20-7757-BA33-E0A7-B64F3E4B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43BF-11AD-2D8B-1D9A-C20473A0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opacity property is often used with the :hover selector to change the opacity on mouse-over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you use opacity to add transparency to the background of an element, all its child elements will inherit the same transparency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F98C9-E007-362D-BAFB-46EB6A0D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EB2AC-EDD3-3AE0-29ED-9B9DF24A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575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F04A-16B5-E329-066C-12D132E48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0783-CE27-B9E5-B9A5-61FC8624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E131-85CC-97BC-3675-8FDDD9E9B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43581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can be fixed by using RGBA color values to set the background color, which will not 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ffect its child elements: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A9342-3C06-383C-AB1A-2179B87E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19BC4-CD4D-C385-CFF6-98F77676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13D5B8-DB9B-E243-583E-4909A98278DD}"/>
              </a:ext>
            </a:extLst>
          </p:cNvPr>
          <p:cNvSpPr txBox="1">
            <a:spLocks/>
          </p:cNvSpPr>
          <p:nvPr/>
        </p:nvSpPr>
        <p:spPr>
          <a:xfrm>
            <a:off x="641536" y="3428999"/>
            <a:ext cx="10908928" cy="328204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(76, 175, 80, 0.3) /* Green background with 30% opacity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09702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D7650A-8B90-CDA2-6E00-F9AE27337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79757BD-A076-5CF4-AA79-39A8FAFC3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4D0D80-AAD3-A58E-39E2-0E8F27F32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1026CF-08F7-950F-E943-9A2D0EACF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BAEF63-EB57-0065-1617-214D8B35E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372C3F-480D-DA9D-DA3A-1201C07B5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59BEB97-3C77-57B4-6EEA-19EA7D0D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13398B-7D65-0A30-9C77-CE9728195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76537AE-75E3-23A8-6397-DF4F5DD0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3165924-8255-97E0-9677-29605BF0E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DED8C50-F8A1-184C-F97D-76D48B3BC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662DD-F3FE-E75D-B8B3-4655323E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JavaScript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75273-E88A-3FEA-ACB1-50662616C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8C9DA-CF13-45AA-9812-86AB490B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076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51311-70BE-4B45-6EB5-F6E29FE0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A710-72CA-C6F3-D165-6AD8E05B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A681-3690-7176-9B44-0D7FAE0B4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is a very basic tutorial on JavaScript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tutorial assumes that you have some basic understanding of HTML and 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2DFF7-FCA1-CE0C-7CCD-24C3A33C9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13F4B-1485-26C7-0C57-B33A2DE2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4948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6DAD0-AF76-635D-CC0F-36E98ECDA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72A7-97BE-E886-31AB-4DC2D221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0F82-D993-BB91-0F39-05289B20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JavaScript is a programming language that adds interactivity and dynamic behavior to web pages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is a client-side scripting language, meaning that it is executed on the user's web browser, rather than on the web server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F0345-66ED-3C5E-693A-E294FAEEE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80F33-A487-E99D-4F40-896FBA30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8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D4CCF-125A-D8C1-1A1C-3ECB26D1D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BEEE-6385-93A8-14B4-2E7A68BF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D8C3-BC58-C872-C424-50F9C414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sample HTML document utilizes elements nested within the body, which is nested within the html element: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6BA0832C-D050-8230-5B29-45968F3FB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1D795-806D-2F1E-6037-3547BB82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E37B22-2537-25FD-4043-41DE132E35A7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&lt;title&gt;Page Title&lt;/title&gt;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&lt;h1&gt;Sample Heading&lt;/h1&gt;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&lt;p&gt;Sample paragraph&lt;/p&gt;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7573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08F73-1C4C-F2B4-C5BB-2741457B0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D734-034C-A029-E198-C13C0F93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AABC-D60A-E41B-2A33-04FED37B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9700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JavaScript code is written inside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13713-C321-66D5-690B-FCC0A0DBC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29BAA-41BA-012E-CF19-32CA3C36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964BBA-8F22-7AFA-49FE-45EC5ABDC0B5}"/>
              </a:ext>
            </a:extLst>
          </p:cNvPr>
          <p:cNvSpPr txBox="1">
            <a:spLocks/>
          </p:cNvSpPr>
          <p:nvPr/>
        </p:nvSpPr>
        <p:spPr>
          <a:xfrm>
            <a:off x="680321" y="2593048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FB4193-BC4A-A662-61DB-C9BDBA9A61F1}"/>
              </a:ext>
            </a:extLst>
          </p:cNvPr>
          <p:cNvSpPr txBox="1">
            <a:spLocks/>
          </p:cNvSpPr>
          <p:nvPr/>
        </p:nvSpPr>
        <p:spPr>
          <a:xfrm>
            <a:off x="680321" y="3024461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tags. Here's an example of a simple JavaScript code: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A67CA7-EA5C-BF95-0D6F-7AE7E9AF32CE}"/>
              </a:ext>
            </a:extLst>
          </p:cNvPr>
          <p:cNvSpPr txBox="1">
            <a:spLocks/>
          </p:cNvSpPr>
          <p:nvPr/>
        </p:nvSpPr>
        <p:spPr>
          <a:xfrm>
            <a:off x="641536" y="4086035"/>
            <a:ext cx="10908928" cy="137597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alert("Hello, world!");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23C85E-1990-AE43-CAEF-CF09C954BBCB}"/>
              </a:ext>
            </a:extLst>
          </p:cNvPr>
          <p:cNvSpPr txBox="1">
            <a:spLocks/>
          </p:cNvSpPr>
          <p:nvPr/>
        </p:nvSpPr>
        <p:spPr>
          <a:xfrm>
            <a:off x="680321" y="5531498"/>
            <a:ext cx="10717022" cy="13265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code will display an alert box with the message "Hello, world!" when the webpage loads.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6121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3E901-5546-4002-3052-D74F1DAB4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3EE6-6EBA-C233-3C6D-FF4AD707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1327-CCFC-A59F-4044-E65CA42BE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9700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 JavaScript, you can declare variables using the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1B75C-75F4-4C98-F4B1-1FB5AC39D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4685-D4B9-5D49-632C-83012314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C14E62-476E-A23A-3D76-1C807BD13849}"/>
              </a:ext>
            </a:extLst>
          </p:cNvPr>
          <p:cNvSpPr txBox="1">
            <a:spLocks/>
          </p:cNvSpPr>
          <p:nvPr/>
        </p:nvSpPr>
        <p:spPr>
          <a:xfrm>
            <a:off x="680321" y="2593048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2A3A3E-7AF7-1670-FE58-0BB33EDA0889}"/>
              </a:ext>
            </a:extLst>
          </p:cNvPr>
          <p:cNvSpPr txBox="1">
            <a:spLocks/>
          </p:cNvSpPr>
          <p:nvPr/>
        </p:nvSpPr>
        <p:spPr>
          <a:xfrm>
            <a:off x="680321" y="3024461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keyword. Here’s an example: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BD19E1-A6B6-691D-F36F-2909728FC863}"/>
              </a:ext>
            </a:extLst>
          </p:cNvPr>
          <p:cNvSpPr txBox="1">
            <a:spLocks/>
          </p:cNvSpPr>
          <p:nvPr/>
        </p:nvSpPr>
        <p:spPr>
          <a:xfrm>
            <a:off x="641536" y="3717412"/>
            <a:ext cx="10908928" cy="198102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var x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var y = 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var sum = x + 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alert("The sum of x and y is " + sum);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AD566D-A9FA-EF58-3961-E4F82340F8B8}"/>
              </a:ext>
            </a:extLst>
          </p:cNvPr>
          <p:cNvSpPr txBox="1">
            <a:spLocks/>
          </p:cNvSpPr>
          <p:nvPr/>
        </p:nvSpPr>
        <p:spPr>
          <a:xfrm>
            <a:off x="680321" y="5531498"/>
            <a:ext cx="10717022" cy="1326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code will display an alert box with the message "The sum of x and y is 30" when the webpage loads.</a:t>
            </a:r>
          </a:p>
        </p:txBody>
      </p:sp>
    </p:spTree>
    <p:extLst>
      <p:ext uri="{BB962C8B-B14F-4D97-AF65-F5344CB8AC3E}">
        <p14:creationId xmlns:p14="http://schemas.microsoft.com/office/powerpoint/2010/main" val="398982163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D8E6C-DCDD-8C9C-885A-9E86899A2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F606-0FBD-6D17-9985-7120050F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14D7-7006-7BD4-F856-9F7C161C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9700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define functions in JavaScript using the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5D62C-EBD6-EF76-2CB6-3016FE9D1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829E-2D6D-B657-77D5-EDA7D5EE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C585A4-80DA-95B7-FB58-3215F6C263BC}"/>
              </a:ext>
            </a:extLst>
          </p:cNvPr>
          <p:cNvSpPr txBox="1">
            <a:spLocks/>
          </p:cNvSpPr>
          <p:nvPr/>
        </p:nvSpPr>
        <p:spPr>
          <a:xfrm>
            <a:off x="680321" y="2593048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A640AD-7B18-FEA0-3354-F83B3FB0AD6B}"/>
              </a:ext>
            </a:extLst>
          </p:cNvPr>
          <p:cNvSpPr txBox="1">
            <a:spLocks/>
          </p:cNvSpPr>
          <p:nvPr/>
        </p:nvSpPr>
        <p:spPr>
          <a:xfrm>
            <a:off x="680321" y="3024461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keyword. Here’s an example: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A0D179-B82F-A0D0-5403-6529D8BBA293}"/>
              </a:ext>
            </a:extLst>
          </p:cNvPr>
          <p:cNvSpPr txBox="1">
            <a:spLocks/>
          </p:cNvSpPr>
          <p:nvPr/>
        </p:nvSpPr>
        <p:spPr>
          <a:xfrm>
            <a:off x="641536" y="3717412"/>
            <a:ext cx="10908928" cy="198102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function greet(name)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alert("Hello, " + name + "!");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greet("John");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69C2CA-E16A-F459-0B96-3ABA1ABA7982}"/>
              </a:ext>
            </a:extLst>
          </p:cNvPr>
          <p:cNvSpPr txBox="1">
            <a:spLocks/>
          </p:cNvSpPr>
          <p:nvPr/>
        </p:nvSpPr>
        <p:spPr>
          <a:xfrm>
            <a:off x="680321" y="5531498"/>
            <a:ext cx="10717022" cy="1326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code will display an alert box with the message "Hello, John!" when the webpage loads.</a:t>
            </a:r>
          </a:p>
        </p:txBody>
      </p:sp>
    </p:spTree>
    <p:extLst>
      <p:ext uri="{BB962C8B-B14F-4D97-AF65-F5344CB8AC3E}">
        <p14:creationId xmlns:p14="http://schemas.microsoft.com/office/powerpoint/2010/main" val="221656815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F4E4F-A1B6-B3F9-07DF-4BB0EF89E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96AD-F85D-A028-4569-9F6131A9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BE42-D62E-8590-29B3-94B0B2A9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Congratulations!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You have completed the basic JavaScript tutorial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There is a lot more to learn about JavaScript, such as conditional statements, loops, arrays, objects, and more. Keep practicing and exploring!</a:t>
            </a:r>
          </a:p>
          <a:p>
            <a:pPr>
              <a:lnSpc>
                <a:spcPct val="200000"/>
              </a:lnSpc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CCBA0-DE7D-E433-9F61-A8BF0FCB1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0DB5-F68B-18D5-5707-9E9E726A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290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F3A1E3-C499-5725-BBF4-85A10B151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D5D866-C2BB-03AA-7413-E29D9E511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CFC49D-52B4-5A51-719A-0EE07CB3D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631BF5-1E55-1F8D-C0C2-DD19E23A1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6AFD645-DA6B-627A-5835-F35155A0B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6C8769-D855-2103-EBF5-2D525C147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7C1B04-9E6D-E3F6-0C94-BEFB275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2BB34F9-0ADF-333E-C150-59F756D41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86E1B5-481E-F6D7-578B-BEC6804FF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9C897EB-F687-1464-D7A9-DEABF53F6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B583E82-6071-E15B-680D-F6F43FA40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D0027-6140-AA62-1536-A22B3F29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SQL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E7C7D-97C7-751A-2D4E-7A5A03FAA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500D9-197D-C16F-7BD6-2C937B33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9022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5B196-EBBD-0F49-8536-B0B2ECF16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ADA0DA-BBD3-C841-6907-9CF7BAD2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BE62-38DE-46BA-8B61-A80332FFF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3FCCFC-6A55-338C-4C2C-5A60E2A7C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49ACFB-1411-4E06-7EE5-F4D4DD414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4D2583-D87B-34C4-7826-C1BA839E7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2D2281E-F60E-7BBE-9077-3BDE9AD06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C981D6-DB77-0B5B-B991-EDC6FC8A2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48B089A-F9FA-2B6A-4235-86A4F87E1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A9B705E-B68D-0382-36F3-D75D466C7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360C5C6-32F0-D846-77B2-8112052E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20067-1F5F-2174-2C73-0BC6C7B9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Python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AB613-3102-37E2-DFBB-0D5615CFC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1730F-00FD-5BB7-161A-6F96F703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1451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F55D3-9A58-C01D-F45A-444CBFAEE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F9D68A-2200-4F42-845C-ABE18C936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B04DDB-5762-24BB-F7E0-69D822FFD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FE682E-56DB-0912-B80C-E1C48553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067E203-A600-C939-6249-2DFFE99E5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6B2D29-3254-A512-C2B1-81902703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1DC856-B142-0B16-13E4-7A3C42A94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7A1017-3C68-B081-CE5D-2067E173D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C72F055-E3CD-478C-89D9-8E4059EC8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0FE7A20-B08B-50D4-2559-8F486B13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FDB58FD-A077-D4F8-DB4E-F30679C3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7EE8C-22C2-5AE2-7BB2-6E1265CC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PHP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E2A4B-F863-C78B-F4EC-EB637087B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B3604-7705-EB8D-527B-46657078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8951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EE0D19-A073-BC91-8549-9EB3596AC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C44144-D3D1-A604-73A2-E89B0BADE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8B0D34-7DE2-1623-A7F2-8810DF203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667105-96BD-7C53-484E-C7E7139D3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A34465F-41C4-7981-0E33-B6733C325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062A4C-A803-8AD5-AA46-7B886A9FF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AE4F02-3F7B-EA05-3910-36BE78D2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9FCE3CC-89F8-D4E8-3678-E8B414CD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268F4D6-2342-F655-4413-DFF0889D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0C4D5BE-C3C0-3FC5-916D-3F902856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525C3E9-9EF4-4EAB-F920-8B3CBCC09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43648-3961-DFE5-CBCB-4CE2A3C3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Bootstrap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9C503-03BB-4C09-C0E1-ACEEA0346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225AE-108C-7C30-563C-70647066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2236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CB42C7-65ED-B6E4-D46D-078AD682D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67BD95-B7FA-7CCB-B0B5-A0B08B116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F33A3C-424A-1D35-DF96-372AA58B9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121CD5-3B56-6886-EEEC-2F3B21563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DB5C00-3CA6-CBA5-6BF3-99615FEA9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D22D9C-D696-3167-FC3C-5D1BB12EA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DE44BA-85E7-CC0B-67A4-5943B983E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386A54C-E77C-399E-2147-26084A26B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D473905-862D-94D8-09D0-FCCC6A46F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35A5BA-DF2E-24E5-0D59-0E98DDB7C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403DFC6-AD18-CF27-CE69-3502D44BA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5633E-FA3D-FB70-D924-7CB64D39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W3.CSS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FC430-E07E-7B83-4CE1-E1883D028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17A2A-BAB5-ECCC-2526-EE3572A2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6709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B6B0E0-4C94-F89B-93B6-D91DC194C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2F02A1F-1E62-31A9-BA72-4B732D119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8C2CDA-B33D-5E31-CF47-621B4216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33FB20-B8EC-3401-D290-03B421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2F4EA0A-A784-9815-78AB-D42CC732E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94C80C-50E7-82E0-CC30-5CBB1B4B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3FE617-9097-EE39-BE06-FC2685947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4325E5-757E-7C39-254A-D4E247A00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46ED590-A198-093A-BE97-D5B8F46D6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158E93E-7C3A-3699-FBA2-90BA7BFD0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849032-1423-9042-B1C0-C504F37F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EFA41-B7FD-EE55-A040-D80C7B4E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Java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29C6E-FDBC-A838-A929-98DBD16CA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EB6A6-BF43-F980-EB0E-416964CF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0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50FED-ADE5-BDA0-E8BA-B89528CCE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0246-8E1F-0242-424B-698277D6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D753-5071-24B2-FC4B-7D06B90F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NEVER forget the end tag!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Errors may occur without end tags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However, some elements are empty and do not require an end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365237C1-6D96-28A1-40B1-4380D087D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5CAE6-B2D0-3411-FA9B-8212B2E0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8001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A668C-C038-FE72-0DFA-93A109F7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46EFA0-C86B-1AA0-410A-4BDB7A23C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534C2F-D2C1-3B7F-4F16-64EF7B84E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0935D9-41D7-AFA5-D51A-982A5BFA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EF2686-79CC-9A8C-D88D-E319521B0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2A433A-4B11-956E-788E-0AF7631F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368674-D626-CC11-C244-23D64C764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42F44C-5316-7BE8-54B5-91F5F5FC3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C6C4E6-211F-D6F0-7FD3-9B2B3D708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280D1C4-EDE0-3342-6343-F26C30DDD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7CC456A-7758-936A-99DA-DBE2B2D03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F8F85-D815-E679-A31D-5A5423C7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jQuery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B0CAD-6547-1AAA-DEB2-26D4C8529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95E5E-6896-3151-E304-B367A502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1235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7C9BD-DF1D-D0F7-79EC-83A03DF77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85BE345-6AAB-224E-0FD0-49241312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09BF78-3FF8-A060-356E-E99C610D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E2BAD6-2B4F-D075-EA6A-8ACB946D4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1EB88B-2D26-EA07-8FEB-612F49F0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EAC95-6924-3370-2C80-BFEA3D5AC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EC20677-8825-1517-90D3-7C31E1E39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D65548A-CDF7-CF56-DCBA-78FF5E2BD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612B9E7-EFBC-2345-6ACC-3A6344E6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4BCFF3-2E46-7C62-3DC9-D53862014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82DFCFA-ED7C-A4BE-0870-0CA41AF12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0E4EF-92A6-5D64-643F-A3D1D7F7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Node.js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43B02-D9D8-FBA0-F98C-A40BCF8F6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C1650-2186-B05F-AD86-FC70597F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5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7E0BB-4A9D-838F-5AA8-355D1F8C2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64E9-B096-D4D2-B5AB-441D47C6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7850-8F2B-4157-3604-D1770873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example is 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br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tag, which stands for a line break, like so: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B5FF3E1D-902C-9347-C4C0-91FE3C807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B61B-B8E5-92BB-C2B4-FE2466B8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E16FF8-4C1D-6357-F98F-7F2A610F828D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&lt;p&gt;This is a 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paragraph with a line break.&lt;/p&gt;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10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0BC06-E885-ACCD-9940-D067A143F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7770-F435-62AE-337C-8D479BDD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2A99-61FC-8FA3-40EF-E3CD2506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HTML attributes can have attributes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Attributes provide additional information about elements, like arguments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Attributes are specified in the start tag, and typically come in name/value pairs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FE5064C-622E-B7DD-2ED8-C7167AD1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A5284-E226-8C20-CC66-B1C93F4F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DF70-6934-557D-BCFA-B38EB4876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E396-EDB4-6AD2-2A3D-01BFBBC7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960C-3C8F-4525-17AB-1849C0DFE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&lt;a&gt; tag defines a hyperlink.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href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 specifies the URL of the page the link goes to,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800942D-FF59-9F80-ADDD-16E2DE43C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8177-AC16-DB63-97D8-573B7871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CD9CDD-2EBD-42B4-F631-30D2CE6E980A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="https://www.w3schools.com"&gt;Visit W3Schools&lt;/a&gt;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0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CED43-78CB-AAC4-7670-E4EECC15A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404E-0E93-9C90-3B80-FB4B3572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FB47-8087-5C38-EC50-944708F6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 is used to embed an image in an HTML page.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 specified the path to the image to be displayed,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5AADEF1-0C7A-D5FF-9D64-EA8C5CEF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FC68A-ABB8-1B33-C238-D5F5886D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9ED021-96B2-1D2C-FA97-69810F94164A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="img_painting1.jpg"&gt;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2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F62BF-71AD-B25C-FE6C-3404B638E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87CE-2E92-CFDB-D8FE-4CC476C7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E0D0-CD15-E703-C322-C526FE97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attribute can also contain an alt attribute, which specifies alternate text in case the image cannot be displayed,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8E9B768-4A5E-8EF1-A158-FF4E24EF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EB006-2151-BDA9-1556-48233301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0AB1E1-7E95-63D2-7ADA-3601C350A86F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="img_painting1.jpg alt="Painting of the Mona Lisa"&gt;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8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92B38-B21A-5AB7-2926-4F407335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A29B4-BFFF-EFCF-E505-491C2B84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2994" y="6137964"/>
            <a:ext cx="722655" cy="70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spcAft>
                <a:spcPts val="600"/>
              </a:spcAft>
            </a:pPr>
            <a:fld id="{E46130F1-944F-47DF-9E52-8F22AC5020F7}" type="slidenum">
              <a:rPr lang="en-US"/>
              <a:pPr algn="r" defTabSz="914400"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54AEA2-2270-6CB3-DC2A-502D8271D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387408"/>
              </p:ext>
            </p:extLst>
          </p:nvPr>
        </p:nvGraphicFramePr>
        <p:xfrm>
          <a:off x="6233566" y="640080"/>
          <a:ext cx="4363044" cy="5577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276843">
                  <a:extLst>
                    <a:ext uri="{9D8B030D-6E8A-4147-A177-3AD203B41FA5}">
                      <a16:colId xmlns:a16="http://schemas.microsoft.com/office/drawing/2014/main" val="3447903207"/>
                    </a:ext>
                  </a:extLst>
                </a:gridCol>
                <a:gridCol w="3086201">
                  <a:extLst>
                    <a:ext uri="{9D8B030D-6E8A-4147-A177-3AD203B41FA5}">
                      <a16:colId xmlns:a16="http://schemas.microsoft.com/office/drawing/2014/main" val="1366045682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Slide #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Tutorial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093308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u="none" dirty="0">
                          <a:solidFill>
                            <a:schemeClr val="tx1"/>
                          </a:solidFill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HTML</a:t>
                      </a:r>
                      <a:endParaRPr lang="en-US" sz="21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28437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CSS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2546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127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JavaScript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97727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134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SQL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83928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0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Python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13824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1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PHP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22973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u="none" dirty="0">
                          <a:solidFill>
                            <a:schemeClr val="tx1"/>
                          </a:solidFill>
                          <a:hlinkClick r:id="rId1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Bootstrap</a:t>
                      </a:r>
                      <a:endParaRPr lang="en-US" sz="21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556798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W3.CSS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61480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Java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170416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jQuery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081369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Node.js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56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0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4A5FF-851B-5BFF-A2A0-958822CD9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0C47-8CF0-5919-E6F8-5A024677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14DE-4C48-129F-1272-67CD04E4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title attribute defines extra information about an element when it is hovered over with the mouse: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9EB3610E-446E-1C6F-3911-2AC125130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32B01-1E6D-C8DC-6D23-05423906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CE381E-4360-B6D0-242C-48E60CF12C5C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 title="It's just sample text"&gt;This is some sample text&lt;/p&gt;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55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2EAEA-A380-35B3-A92A-02DB91D48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B4F3-CF75-C547-34C8-3099523A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6112-2A13-4B5D-1B4E-A62943827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ALWAYS put quotation marks around attribute values!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Errors may occur without quotation marks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may use 'single quotes' or "double quotes," and in some cases, both will be required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0117260-F51F-6C35-812C-811F2FB91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63108-DF36-E722-D787-25635548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A08D8-0E8A-FFE7-2262-1A5E63A35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3CBF-98F2-1B75-44F8-73E06FB0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392D-0C31-7C21-AE8D-06EF52BE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7"/>
            <a:ext cx="10717022" cy="1811369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are not displayed in the web browser, but can help document HTML source code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comments are added using the following syntax: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4218B659-EBB1-6F4A-97DA-3D39D250A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ACA84-4615-7056-5D5C-D63BFBBA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EAA285-4BB6-EE8E-6D16-07BF603409D5}"/>
              </a:ext>
            </a:extLst>
          </p:cNvPr>
          <p:cNvSpPr txBox="1">
            <a:spLocks/>
          </p:cNvSpPr>
          <p:nvPr/>
        </p:nvSpPr>
        <p:spPr>
          <a:xfrm>
            <a:off x="641536" y="3804557"/>
            <a:ext cx="10908928" cy="209005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&lt;!-- Comments go here --&gt;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C54929-F443-43DE-70EE-2805F5D7B56C}"/>
              </a:ext>
            </a:extLst>
          </p:cNvPr>
          <p:cNvSpPr txBox="1">
            <a:spLocks/>
          </p:cNvSpPr>
          <p:nvPr/>
        </p:nvSpPr>
        <p:spPr>
          <a:xfrm>
            <a:off x="641536" y="5894614"/>
            <a:ext cx="10717022" cy="9633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exclamation point is needed in the start tag, but not the end tag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1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8DA70-8EA5-CE4C-9CEA-987E485AF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112E-CA1A-2BD7-6B79-F3DC139C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70DC-7205-6005-638F-939199C2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844026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be used to provide reminders for future editors of the program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also be used to hide content temporarily from the web browser,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0322EBF-4ADB-2CF3-2B9E-B26DB5B7A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907AB-7DA3-E954-EB9E-05657164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EE8B8-2CD1-D9D5-FD29-AC3D589FDA6E}"/>
              </a:ext>
            </a:extLst>
          </p:cNvPr>
          <p:cNvSpPr txBox="1">
            <a:spLocks/>
          </p:cNvSpPr>
          <p:nvPr/>
        </p:nvSpPr>
        <p:spPr>
          <a:xfrm>
            <a:off x="641536" y="3837214"/>
            <a:ext cx="10908928" cy="287382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&lt;p&gt;This paragraph is currently hidden&lt;/p&gt;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91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7BDBA-5045-DFA0-E609-8B9CDA149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5DBA-A6D5-B5E8-2EE4-A6437996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D800-1D64-6CD8-55C7-54E25224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hide parts in the middle of HTML code on one line,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4C2B73E1-6204-E465-8A5B-54E50A0F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54C86-6037-700E-473E-21FF2746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84CB18-5C0B-44DA-821C-DF0B7B690BF9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&lt;p&gt;I &lt;!-- truly do --&gt; hope you understand!&lt;p&gt;</a:t>
            </a:r>
          </a:p>
        </p:txBody>
      </p:sp>
    </p:spTree>
    <p:extLst>
      <p:ext uri="{BB962C8B-B14F-4D97-AF65-F5344CB8AC3E}">
        <p14:creationId xmlns:p14="http://schemas.microsoft.com/office/powerpoint/2010/main" val="1433097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E27C6-BF4F-E5A0-8F21-338337A35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A222-2F5F-0B0F-A619-968C362C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A205-1B97-329C-235C-266DFB3A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links are hyperlinks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click on a link to jump to another document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When you hover over a link, the mouse arrow will turn into a pointing hand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E14462BA-2F0D-A5B8-C115-CE743F45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C422D-266D-62B4-E0B2-D784A8A9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30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C3F4D-0AA6-C744-6601-DA7760662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AF91-5DE6-D011-F9EE-DB6D11B9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B302-6F98-4B83-5E97-BFDDB02B7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HTML &lt;a&gt; tag defines a hyperlink and has the following syntax: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DBD308C-253C-EABE-FF5F-F1187CE1A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6D3ED-6C35-EDDA-0AC8-5041C2EC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75C638-AC8B-2C22-5207-5F905EA06638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"&gt;link text&lt;/a&gt;</a:t>
            </a:r>
          </a:p>
        </p:txBody>
      </p:sp>
    </p:spTree>
    <p:extLst>
      <p:ext uri="{BB962C8B-B14F-4D97-AF65-F5344CB8AC3E}">
        <p14:creationId xmlns:p14="http://schemas.microsoft.com/office/powerpoint/2010/main" val="673933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08682-F2D2-D911-EB7C-5D72EC5C9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A641-01DB-7D4E-B3E5-D03C2E07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314B-EF06-41ED-050E-90704BE69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href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 indicates the link's destination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link text is the part that will be visible to the end users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clicking on the link text will send the user to the specified URL address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716170B-7419-BA4E-E7C2-F9485051C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D3A72-160B-850E-8463-CA726DB2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EDA76-F10C-147A-5D96-CC203F56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974B-E5E1-AC13-CC22-A33A6AE9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2CD1-5B5F-101F-35EC-5D041EAAE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absolute URL addresses a full web address (using the "https://www" part)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relative URL addresses a local link (without using the "https://www" part)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1942A25-36E9-3477-5F77-1A92F9367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98AF-809C-B05C-8C16-BC358D91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66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11294-CEE5-F3F9-D1C4-D0C17F04D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E3F6-81A0-6B81-B0C5-70A6556C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8688-B181-CA16-CAB2-51DDB869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sample links below show the difference between absolute and relative URLs respectively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B7EC14CC-78B8-42C5-436A-3276DE414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17A7-4521-ED84-6D53-A481DC32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AA0550-8EF9-5AB5-7F52-3FFB4EE96EDD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&lt;h2&gt;Absolute URLs&lt;/h2&gt;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="https://www.w3.org/"&gt;W3C&lt;/a&gt;&lt;/p&gt;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="https://www.google.com/"&gt;Google&lt;/a&gt;&lt;/p&gt;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&lt;h2&gt;Relative URLs&lt;/h2&gt;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="html_images.asp"&gt;HTML Images&lt;/a&gt;&lt;/p&gt;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/default.asp"&gt;CSS Tutorial&lt;/a&gt;&lt;/p&gt;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6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67B0E0-0B85-4B6D-AFCD-0083F94E1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1DAC6C-9C47-44AD-89C8-BABF94843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879D0B7-5E33-4D25-B4AC-FAC80502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4A3F9D9-DEBA-4F2F-B136-85B1AEF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75F9095-798C-4EF6-ABD0-3498021F8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4CF28-D79C-244D-4F6D-E1F72B2B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HTML Tutorial</a:t>
            </a:r>
          </a:p>
        </p:txBody>
      </p:sp>
      <p:pic>
        <p:nvPicPr>
          <p:cNvPr id="6" name="Picture 5" descr="A logo of a website&#10;&#10;Description automatically generated">
            <a:extLst>
              <a:ext uri="{FF2B5EF4-FFF2-40B4-BE49-F238E27FC236}">
                <a16:creationId xmlns:a16="http://schemas.microsoft.com/office/drawing/2014/main" id="{0A7AA541-5E2E-9B21-4615-A6C3AC813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342CD-223B-09D4-63DB-92CDC882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103" y="5749699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23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48879-2CCA-9CB2-787A-0261E7448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6005-3649-ED75-C0F5-340372A8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BC5E-11FB-BDB4-7092-133ED088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use links to open the user's email program to send an email to a specified address: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224AFFB-5B33-38E4-5724-DAE4AED7F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E443E-45FD-13FE-7EA4-6747A9FB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9B55C6-0C9E-4377-4359-E33ACA18D814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href="mailto:someone@example.com"&gt;Send email&lt;/a&gt;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93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C40A7-CFE9-5305-A975-AF67AD61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8877-FBC6-65A5-8B4F-88D36ACC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51BA-1ED0-9510-0B13-70038547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Images can greatly improve the design and appearance of the webpage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 is empty and contains attributes only, and thus does not need an end tag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does, however, have two required attributes: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- Specifies the path to the image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alt - Specifies an alternate text for the image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394257C-BF43-DD9D-EF10-6AFB7B55E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AC9E3-79D5-DD8A-0402-BA92AF3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16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C6E18-5430-550B-4ACB-A1DEE9FF7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5A08-126A-41FC-3A7B-57899EAB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9E25-7875-EE43-3370-12DDB9DE2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syntax for images are as follows: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9679821-73C1-7607-739E-5D69F518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F1F4B-692E-34BB-A141-DB2B6659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3043D5-A8A8-3FB3-2695-2FAAF9FD3126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alt="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alternatetext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798609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32ACC-AA9B-28B8-A004-8A0A71054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A354-52CF-EDD4-44FA-28F23276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CF82-059C-845A-C776-80C227E2F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a website's images are stored in another subfolder, you must include the folder name in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B780157B-2555-226E-6E4F-472D5A46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0D98A-59B6-B052-FD50-C8E364A6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BF986-015C-2890-B909-6C277F342A2B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="/images/html5.gif" alt="HTML5 Icon" style="width:128px;height:128px;"&gt;</a:t>
            </a:r>
          </a:p>
        </p:txBody>
      </p:sp>
    </p:spTree>
    <p:extLst>
      <p:ext uri="{BB962C8B-B14F-4D97-AF65-F5344CB8AC3E}">
        <p14:creationId xmlns:p14="http://schemas.microsoft.com/office/powerpoint/2010/main" val="220401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887A2-2F5E-EE41-B6C7-BDE26D75F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3612-5D17-D3E2-89A6-BC371260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B624-86A8-4CA8-74DD-C172D6B9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a website uses an image from another server, the absolute URL must be specified in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2F42A2A-8114-4594-7220-211B2F73E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617F7-8B6F-1A83-334C-1DA3D452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4FF12F-A01A-848E-FBF8-EE00C01B7247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&lt;img src="https://www.w3schools.com/images/w3schools_green.jpg" alt="W3Schools.com"&gt;</a:t>
            </a:r>
          </a:p>
        </p:txBody>
      </p:sp>
    </p:spTree>
    <p:extLst>
      <p:ext uri="{BB962C8B-B14F-4D97-AF65-F5344CB8AC3E}">
        <p14:creationId xmlns:p14="http://schemas.microsoft.com/office/powerpoint/2010/main" val="526209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C0D14-3330-EC3A-C311-348975DA5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280A-43EB-D10B-90F1-428994A4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73AA-A2D6-C494-A47D-1DD60A6D6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Images can be used as a link by putting 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 inside the &lt;a&gt; tag: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5A0FA08-449C-183F-4D83-44A704547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DEC3-60F3-1A58-A9A8-7475687E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506547-05E7-1B54-CA76-21B290A84812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href="default.asp"&gt;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&lt;img src="smiley.gif" alt="HTML tutorial" style="width:42px;height:42px;"&gt;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107214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2F0D6-FD42-56D8-1EDD-ECB20B762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E4FE-4C45-5ED2-F57D-49C1CCF3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8DE5-6764-5763-275D-F8B2AC49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file path describes the location of a file in a website's folder structure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File paths are used when linking to external files, such as: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Web pages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Images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Style sheets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JavaScripts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CE54FFA3-5E67-4C95-F35D-5A607FFE7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4846-046B-3EF5-2D27-3219FC4F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04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67903-4CE9-D253-9FB6-6226583EF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29DF-23F8-436E-45F3-23AEB712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C947-77E1-C454-D7C2-EBEF898C1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absolute file path is the full URL to a file: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62CA8CE-E570-8247-30FD-0201A1801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6BB99-B22F-DD83-E143-E16E0CB8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A86BCE-7649-F111-824A-85630D324EF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272319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="https://www.w3schools.com/images/picture.jpg" alt="Mountain"&gt;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E57C5B-8241-CA3B-2BCA-EEDF259F86C8}"/>
              </a:ext>
            </a:extLst>
          </p:cNvPr>
          <p:cNvSpPr txBox="1">
            <a:spLocks/>
          </p:cNvSpPr>
          <p:nvPr/>
        </p:nvSpPr>
        <p:spPr>
          <a:xfrm>
            <a:off x="737489" y="5943600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relative file path points to a file relative to the current page</a:t>
            </a:r>
          </a:p>
        </p:txBody>
      </p:sp>
    </p:spTree>
    <p:extLst>
      <p:ext uri="{BB962C8B-B14F-4D97-AF65-F5344CB8AC3E}">
        <p14:creationId xmlns:p14="http://schemas.microsoft.com/office/powerpoint/2010/main" val="651238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0456B-2E52-FE04-07C6-975257A1E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3EE7-1C0C-C83F-A5FB-E7AD04AF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4755-5D4B-27CF-3105-FC8F52CC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sample points to a file in the images folder located at the root of the current webpage: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276A848B-1789-4D6D-188A-28E4ECCB8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9EBAF-0AD6-2CE8-BD9F-BEC7EAE3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1C6EDA-6935-7466-C501-C0F3909BDDB5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="/images/picture.jpg" alt="Mountain"&gt;</a:t>
            </a:r>
            <a:endParaRPr lang="nl-NL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85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98952-40D7-1DE5-26B5-AE80EFE05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03F2-1DCF-C11D-0022-F8B00803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CE6C-79B2-8127-4623-4A50CC56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use relative file paths as much as possible!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While using relative file paths, web pages will not be bound to the current base URL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links will work locally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846BC49-E1B8-6E8F-CD83-E83E44A03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3BF39-11D6-593D-2D57-1A7E6A9D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A5E3-0C82-6939-2D11-768E523C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C898-250E-7949-1740-017F821A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stands for "Hyper Text Markup Language“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is the standard markup language for making websites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tells web browsers how to display various content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20D40FE1-466C-A62D-B805-62D8CCDD1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394E1-8A76-A1C9-AC3C-10B695BC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56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D19C52-2017-613D-C033-2E7DAB704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BBED12-7AA3-B981-A682-68680B1F9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575A1E-AF21-65CA-7092-B995BA2C6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F322E2-C263-D7FF-E304-B7F021183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DD25C7-B9CF-4A79-A12C-FFAB8239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433DED-5B91-2EDE-F84E-D30E500CF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41AF9C9-8317-ECDB-88B3-FD556093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376D09-81D6-E967-3B82-22563A114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D882EB4-3EF4-67DA-2D00-39E088C03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15B8191-9DD1-ED8D-981C-66A163844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706D38-BA9D-4B61-AF71-F6867A5E1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D5F41-0C75-7540-2B3F-BE22C547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CSS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66C1C-D93D-FF84-0697-515F66C85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AD9F5-FFA1-2494-146B-4CFBDE37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04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BE2B8-7E8B-1A09-B5B7-F2BD60A83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B85A-390F-87B5-E1B0-B8F105CB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3816-6D59-E27C-A7A1-AD3826EF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stands for Cascading Style Sheets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describes how HTML elements are to be displayed on screen, paper, or in other media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saves a lot of work, controlling the layout of multiple web pages all at once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8E084-0AC0-BF48-5E5D-D567FA0F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97E42-A223-7243-0F75-AE7D4732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35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5466-AB88-F836-9E6F-29AB9C16E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9234-D2BE-A49A-521B-E84B011A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0208-BC68-893D-0AB8-3AF418A9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External stylesheets are stored in CSS files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Differing CSS files can make immense changes to the design, layout, and variations in display for same HTML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8C3A2-7DCB-F51D-61A6-0288B10AC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8396-DE40-7B17-21EB-38BD9EE9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2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CABE0-5FF1-5E27-95A5-E8E715728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AFEB-1409-0383-4583-6786E25B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4483-942B-9636-F35B-6A84DDBE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CSS file that sets the style for the body, h1, and p tags: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4D079-EF71-F06D-6E60-AA257DCD5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91AF4-9F88-C810-504A-82CE5CFE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898FF3-E292-C96E-9407-E7D8C8ACD83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white;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verdana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20px;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214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E8FB-37CF-2249-A837-4605CC7BF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419C-EAA8-5FBF-D4A9-746922CE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3844-9193-5D05-C8AA-21F411F4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CSS rule consists of a selector and a declaration block,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28DD2-5438-64BE-1C2F-01DD629C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44C85-7334-E7FA-A06D-0B708B4E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BDEA10-45AA-D9F8-F0B7-85A27BB893CD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12px;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9419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367DA-672B-8D4F-B2CF-925D15699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E11E-D27E-BE64-91BB-F2EAF0EC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84A6-0127-C872-D075-67469254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selector (h1) points to the HTML element you want to style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declaration blocks (color: blue; font-size: 12px;) contains declaration(s) ending with a semicolon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Each declaration includes a CSS property name and a value, 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eparated by a colon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Multiple CSS declarations are separated with semicolons, and declaration blocks are surrounded by curly braces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7FCC4-13B8-64B4-88D4-46ED182EF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48086-B2FC-3218-83BE-34784691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25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F8F96-5B88-6919-18E2-337B01E30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2FD3-F39C-D51D-CD13-38E8078E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6E8D-A683-0F0D-C7A8-AD3AA91E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a CSS file that will change the color of &lt;p&gt; text to red and align it to the center: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8C598-688D-46F9-9E48-D33CF9D18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3BE44-C81D-2F92-ACC4-67366E1D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F54AFE-45D4-D87D-EB93-6941FD59E8E2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492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6939F-6CA9-F88A-0961-65FAA104C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EC22-F0F0-5152-EC8F-C40D5A24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13BA-E9F5-C0B9-8229-CFF8DC4E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CSS selector selects the HTML element(s) you want to style</a:t>
            </a:r>
          </a:p>
          <a:p>
            <a:pPr>
              <a:lnSpc>
                <a:spcPct val="10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selectors can be divided into five categories: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Simple selectors (select elements based on name, id, class)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Combinator selectors (select elements based on a specific relationship between them)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Pseudo-class selectors (select elements based on a certain state)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Pseudo-elements selectors (select and style a part of an element)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Attribute selectors (select elements based on an attribute or attribute value)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CA4B9-BE22-6721-1AF1-0E125731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FD379-C6D6-83A7-CE7D-D4D51454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09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03801-EE95-78D5-A72F-73C1B0806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C76C-33A3-206B-E1D0-C63BA12E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4BA7-EC2D-1AB0-0606-594AF28CC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element selector selects HTML elements based on the element name, such as &lt;p&gt; in the following sample: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60049-3763-43B4-12E8-7CB354B3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65283-4E76-2CA5-109D-FE5FDCED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61A3C7-F6C7-E6BE-9FEE-BA54097FD290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1623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2FBF8-0E81-E92C-8845-9E554162D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0336-7D37-3941-5AB6-BDD86929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0410-1666-04DD-0D93-87703D80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id selector uses the id attribute of an HTML element to select a specific element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id of an element is unique within a page, so the id selector is used to select one unique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54246-1C8F-61D0-4C31-61F71BE8A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A7AD0-224E-E58B-3033-7CAA6A63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7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BC8CB-F31F-ED11-836F-1992F2B83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F852-3A3B-D50F-4EAF-485F7159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B6D1-D99E-EB1B-1A0D-60DE168B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sample HTML document is shown below: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83FA3451-D25D-79E4-CF49-988D03B7F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CAAC4-C85B-345F-4F93-6C16D1F6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B32A1D-9EA8-7598-0402-EE9CBAE9502B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&lt;title&gt;Page Title&lt;/title&gt;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&lt;h1&gt;Sample Heading&lt;/h1&gt;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&lt;p&gt;Sample paragraph&lt;/p&gt;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32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31529-C97A-03A1-1D1A-3AFBD65A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473-E4D1-2E93-489B-6A99EF0A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41A8-1B68-5CC6-08A3-D6C5E35D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select an element based on its id, write a hash (#) character followed by the id,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132BA-D593-F468-AB1C-4D5C6E1B4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FF635-9EBD-B4F7-582B-9806EE21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556121-8068-BB34-50E8-387C4FDBBBB9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#para1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96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0C31D-02AA-7499-08C2-4D212B822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1A8D-5B2B-9BF8-3D43-AB5188A1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0788-6FBD-B8E1-B9E6-1649F401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71339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class selector selects HTML elements within a specific class attribute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select elements with a specific class, write a period (.) character followed by the class name,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D0BD7-155F-B803-3083-97E0E103E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CE755-0FEF-5515-2807-7561DC42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D465E4-AE9E-0BEE-BB85-0F3ACDE99F60}"/>
              </a:ext>
            </a:extLst>
          </p:cNvPr>
          <p:cNvSpPr txBox="1">
            <a:spLocks/>
          </p:cNvSpPr>
          <p:nvPr/>
        </p:nvSpPr>
        <p:spPr>
          <a:xfrm>
            <a:off x="641536" y="3706585"/>
            <a:ext cx="10908928" cy="300445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.center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54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FCC9C-612F-23BB-6661-C480B8902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18E-C066-2606-A39F-4AD7DCDA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B3A0-0DDD-02AF-3AB7-2D4B8B9F7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also specify that only specific HTML elements should be affected by a class, such as &lt;p&gt; elements with class center: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F6D7E-8394-9EC4-CE8C-1A5F55AED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33C6D-0898-B2F1-17F6-CFD40BBA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448CB7-51BB-3007-38D8-B9B0C2B9AF43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p.center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38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AA78A-6116-F3A8-EFA8-814759300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A1EF-5250-175A-7D30-E53FB4AB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9CF0-5691-BE55-5FF4-1365182F3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universal selector (*) selects all HTML elements on the page: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585A0-70A1-5097-75E2-10D29BC43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55BD8-83F6-C4F8-ED0E-7E54DB37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362AA6-C440-3906-C816-02FA343469A0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*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DB138E-ECDE-E087-087E-C4443F6CFF21}"/>
              </a:ext>
            </a:extLst>
          </p:cNvPr>
          <p:cNvSpPr txBox="1">
            <a:spLocks/>
          </p:cNvSpPr>
          <p:nvPr/>
        </p:nvSpPr>
        <p:spPr>
          <a:xfrm>
            <a:off x="680321" y="6104772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grouping selector selects all HTML elements with the same style definitions</a:t>
            </a:r>
          </a:p>
        </p:txBody>
      </p:sp>
    </p:spTree>
    <p:extLst>
      <p:ext uri="{BB962C8B-B14F-4D97-AF65-F5344CB8AC3E}">
        <p14:creationId xmlns:p14="http://schemas.microsoft.com/office/powerpoint/2010/main" val="19020620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E8F74-A54C-0A2A-A547-D585D27F3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F8F1-60C8-84B3-79CD-C20E29E5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2799-4DBD-AC60-4DFD-01AA80B1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sample code below sets the same style for the h1, h2, and p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88205-95A4-F8B4-272E-CB2C3C081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55D01-6A6B-1620-55F2-514AD373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DD4E30-0C59-F55A-BDD3-F422DC8C2FCD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h1, h2, 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132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E1498-B08D-CC48-B322-0733B1DCB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E498-60EB-9BA4-46C3-B0C733AA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B5C1-91FC-8B5D-CC5C-A354DE56D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in CSS files follow the same rules as in HTML files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be placed anywhere within the code, and will be ignored by web browsers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788B7-4DDD-8027-BCE6-51E8A0854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CC7A2-EFBC-944D-B695-765A7A50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69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414D1-60BC-F86F-E262-6969A31B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83E2-2DFB-F264-FFF2-99B68C03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FD9B-BDC8-4812-80D5-BC230998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CSS comment starts with /* and ends with */,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D62C9-B62C-CBCC-19A1-5CE6E3371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E3D07-7B55-D7A8-1239-02CA9D87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5F734B-624C-73C9-2CF2-EECF842B702B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 /* Set text color to red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48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3BEB0-4C16-9467-DFAE-8756FFB20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7B9C-DE26-4A80-42FC-4BD7AEF6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C102-C75E-3793-AE1A-75D8FB791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Colors can be specified using predefined color names, RGB, HEX, HSL, RGBA, or HSLA values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HTML/CSS supports 140 standard color names, such as Orange,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MediumSeaGreen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and Violet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C8F9F-E999-CA05-9984-AB5EAE63C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BAEC3-8136-E947-9144-4860F44C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869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83B18-4F46-11D1-F827-A26466C3B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5503-ED72-9B1E-468B-79E68F2E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1D96-1B55-3F98-7656-2036691E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background color of HTML elements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ACAF4-A7A2-EA32-50F8-F2CD6E6F9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50A6-AEFA-886D-7089-4AE72FB8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D85C0A-8CBA-A732-D9F1-0311BA158740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background-color:DodgerBlue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;"&gt;Hello World&lt;/h1&gt; &lt;p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background-color:Tomato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;"&gt;Lorem ipsum...&lt;/p&gt;</a:t>
            </a:r>
          </a:p>
        </p:txBody>
      </p:sp>
    </p:spTree>
    <p:extLst>
      <p:ext uri="{BB962C8B-B14F-4D97-AF65-F5344CB8AC3E}">
        <p14:creationId xmlns:p14="http://schemas.microsoft.com/office/powerpoint/2010/main" val="1777521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6D6E6-6450-230A-BAEB-71FCDC391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94AE-0923-C6BA-7905-4C937239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70A7-102D-D058-3561-C61CB4CE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color of text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20246-0A49-4844-8EF7-BFE6240F4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48369-658E-DC8E-BA4B-2BD7674E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BF0D79-CF60-FDD7-521A-794395AF58C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color:Tomato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;"&gt;Hello World&lt;/h1&gt; &lt;p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color:DodgerBlue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;"&gt;Lorem ipsum...&lt;/p&gt; &lt;p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color:MediumSeaGreen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;"&gt;Ut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wisi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enim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...&lt;/p&gt;</a:t>
            </a:r>
          </a:p>
        </p:txBody>
      </p:sp>
    </p:spTree>
    <p:extLst>
      <p:ext uri="{BB962C8B-B14F-4D97-AF65-F5344CB8AC3E}">
        <p14:creationId xmlns:p14="http://schemas.microsoft.com/office/powerpoint/2010/main" val="74397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A6117-95E4-FE20-F0A3-56C92CD92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09FA-1046-6554-0D21-3E5BE1E2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F660-4C2C-2668-9523-9B38DE4C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Here is an explanation of the sample HTML document: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&lt;!DOCTYPE html&gt; declaration defines that this document is an HTML5 document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&lt;html&gt; element is the root element of an HTML page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&lt;head&gt; element contains meta information about the HTML page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&lt;title&gt; element specifies a title for the HTML page (which is shown in the browser's title bar or in the page's tab)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&lt;body&gt; element defines the document's body, and is a container for all the visible contents, such as headings, paragraphs, images, hyperlinks, tables, lists, etc.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&lt;h1&gt; element defines a large heading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&lt;p&gt; element defines a paragraph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6FC75B18-D29C-94CB-E0D5-608ACBF7D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81985-9717-1551-B82E-FAD8699A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34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55F38-706A-D9D6-A5F7-A82D94D08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AC0-4D07-8120-BFD2-4A1569B8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F48F-2EEC-8816-ED1D-419231B0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color of borders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60872-37F5-AC82-2361-4E837B3DA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6EFBF-03E6-9ACD-49EC-222BF4E5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1ECBDD-3391-0D44-C38E-7E82B500F896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style="border:2px solid Tomato;"&gt;Hello World&lt;/h1&gt; &lt;h1 style="border:2px solid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DodgerBlue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;"&gt;Hello World&lt;/h1&gt; &lt;h1 style="border:2px solid Violet;"&gt;Hello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635935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BB002-7E42-6831-DF3B-29C47D1DE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6118-5F76-2ECA-0803-53EF6FE6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16B6-9DAC-73A3-7AF6-3038501B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background properties are used to add background effects for elements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background color of a page is set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CB9FF-A4DF-7061-0B84-DDB3DAAF9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517E-FFFF-2D90-34C9-9828B357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477228-D581-BE03-C566-3D6FAF576ED2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-color: </a:t>
            </a: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2414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53DEC-EB9F-4345-3E39-42299104A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B3A8-0CBF-113A-3105-C665A9BA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F2B1-5A23-DE1E-52C4-80181E41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827698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opacity property specifies the opacity/transparency of an element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can take a value between 0.0 and 1.0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lower the value, the more transparent: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6589F-3E4A-540A-5699-C5CA7D3F5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60BC3-746F-C362-48DD-579484BD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939059-B2A7-FE0D-31C9-21862C68CEA3}"/>
              </a:ext>
            </a:extLst>
          </p:cNvPr>
          <p:cNvSpPr txBox="1">
            <a:spLocks/>
          </p:cNvSpPr>
          <p:nvPr/>
        </p:nvSpPr>
        <p:spPr>
          <a:xfrm>
            <a:off x="641536" y="3820885"/>
            <a:ext cx="10908928" cy="289015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opacity: 0.3;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6080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D97B-C375-8303-3613-76447F35B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001E-B3E4-99AD-9F43-F5F39E87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1B5F-560C-219B-C48F-9EC1DBB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also specify the opacity of the background using RGBA,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BF5C7-34CD-BEB4-DDE3-8204600F5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978CB-F7C8-C624-EB5F-25E14237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742E4-D243-0DD3-D9ED-DCEC61268547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(0, 128, 0, 0.3) /* Green background with 30% opacity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8115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75746-CB5B-0170-8D4E-35FC6A869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EEDE-75AE-A984-CD65-4C978C51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59E85-ECF5-5E30-6A64-A633FFE4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border properties allow you to specify the style, width, and color of an element's border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border-style property specifies what kind of border to display, such as: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dotted - Defines a dotted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dashed - Defines a dashed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solid - Defines a solid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double - Defines a double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hidden - Defines a hidden border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95F0E-CB4E-6878-8EAA-D0D23C92D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10DA8-748C-1740-3CE9-74C28A8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323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BAE14-3D4C-0046-4D68-222BAFB58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FE76-DD65-22D7-0BFD-0E5A54A0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5D999-5BC5-E73E-06D9-41102811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border-style property can have one to four values, each specifying the top, right, bottom, and left borders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75603-03C7-6CFE-CF0C-0B1A5FBA2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674A1-4490-1E9F-F591-E31DE716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826798-6CAE-AC12-EEAB-9E1C7CF6DC13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p.dotted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dotted;}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p.dashed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dashed;}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p.solid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solid;}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p.double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double;}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p.groove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groove;}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p.ridge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ridge;}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p.inset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inset;}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p.outset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outset;}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p.none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none;}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p.hidden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hidden;}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p.mix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dotted dashed solid double;}</a:t>
            </a:r>
          </a:p>
        </p:txBody>
      </p:sp>
    </p:spTree>
    <p:extLst>
      <p:ext uri="{BB962C8B-B14F-4D97-AF65-F5344CB8AC3E}">
        <p14:creationId xmlns:p14="http://schemas.microsoft.com/office/powerpoint/2010/main" val="6626030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F9438-0660-D690-96A2-DB1EED7AA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938A-CC5A-895E-9B44-BEABC391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17F1-1F74-38DC-0F04-D4540DD9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Margins are used to create space around elements, outside of any defined borders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has properties that specify the margin for each side of an element: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margin-top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margin-right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margin-bottom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margin-left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B7249-E9F2-D6CB-77DC-635CE822A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6BF6-1615-E38A-1AAA-C0E1A08D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26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AD704-AF25-0652-3E76-C4052CB0C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4CAA-43B1-6466-A7F4-21580A09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94A87-EA44-75EF-3F93-7578503F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the margin properties can have the following values:</a:t>
            </a:r>
          </a:p>
          <a:p>
            <a:pPr lvl="1">
              <a:lnSpc>
                <a:spcPct val="150000"/>
              </a:lnSpc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auto - the browser calculates the margin</a:t>
            </a:r>
          </a:p>
          <a:p>
            <a:pPr lvl="1">
              <a:lnSpc>
                <a:spcPct val="150000"/>
              </a:lnSpc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length - specifies a margin in </a:t>
            </a:r>
            <a:r>
              <a:rPr lang="en-US" sz="24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px</a:t>
            </a: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pt, cm, etc.</a:t>
            </a:r>
          </a:p>
          <a:p>
            <a:pPr lvl="1">
              <a:lnSpc>
                <a:spcPct val="150000"/>
              </a:lnSpc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% - specifies a margin in % of the width of the containing element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</a:t>
            </a: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nherit - specifies that the margin should be inherited from the parent element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Negative values are allowed!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3E091-F69D-E810-37A0-8912A85A1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A169-E3DD-B9DB-0C13-B0FF11D9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70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18A04-4263-231B-F7E0-3CB2480C8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34B0-D49F-7D9C-07E4-5D338603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2C4FF-0572-1FA4-E7FB-30FA7746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different margins for all four sides of a &lt;p&gt; element: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4C458-2CDC-2F3D-AD95-A58E4DB62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61580-47BF-5228-6BAA-D2DB550F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B3B829-D9E4-403F-3F7F-B414F97E49A5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margin-top: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margin-bottom: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margin-right: 150px;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margin-left: 80px;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6110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BFF8E-0D84-B42C-793B-529523B04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A834-AD8E-CD98-935C-4C2A7B25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DE5F-0ADD-308F-D1BD-7B7E44D5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four values, it will set the top, right, bottom, and left margins respectively: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EF2B3-809A-A984-E6FB-DFD7B6CCC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149D8-4885-AB0B-6513-16513398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39FD00-319B-37A2-86A3-421CB3B49D6A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25px 50px 75px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49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2B0B3-8D5D-5030-AD1D-B5901515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9E23-1E5E-9662-B14B-8E69052C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0926-2F30-C962-7D91-C945330E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HTML documents must start with a document type declaration: &lt;!DOCTYPE html&gt;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HTML document itself begins with &lt;html&gt; and ends with &lt;/html&gt;.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visible part of the HTML document is between &lt;body&gt; and &lt;/body&gt;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6AB7F7A9-15F8-B492-D16B-7075F797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7B7A-4956-0FDE-28FF-39395695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250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F430B-B1F1-1392-2A56-50FB66C23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3413-4A83-6007-9477-4AFE5650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592A-F880-D262-12D5-462E1AF3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three values, it will set the top, right AND left, and the bottom margins respectively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3095B-A960-A09C-2996-597226972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AA376-F6CE-D5E5-E28E-4094816B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1FF527-E665-A9A0-9F39-B945B0A3B125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25px 50px 75px;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85169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31E4A-23AB-4561-C6AF-F07EF6105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7E18-E1E2-817B-41B8-106DC562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284A-8935-66E0-E223-5DB5D402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two values, it will set the top AND bottom, and the right AND left margins respectively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18AE0-1A33-EA57-FB12-09E0AF85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33D54-21CC-709B-00DB-CD5D13FC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C904C2-F1CD-98B1-CA23-F35ADC67A7CE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25px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7902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05A2C-4238-05E9-2F09-C591BC172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4104-8331-24E7-3D2E-575F6F5E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24C9-B849-5CD5-8DE2-8B11C5A5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one value, it will set all margins</a:t>
            </a: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margin property to auto to horizontally center the element within its container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8684F-E068-C791-0A6D-88305ED6C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20F87-69F8-B222-A0DB-C6BE93C0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734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2FB4E-59C5-68F3-5989-11840406B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DAA6-8868-3DEE-084C-763C9D6A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4E7E-3E43-9BAE-8E36-5DDD04189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element will take up the specified width, then the remaining space will be split evenly between the left and right margins,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1E82B-684B-6D2D-EB6F-EA31D777F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89C96-660B-0BAC-688E-14D96C02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527062-43C2-B98A-7AC8-6ACE3B43E33F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300px;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1px solid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02829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3DA47-ADDE-9CA1-2C5B-118CC10EC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BC60-6015-EF19-52D8-51BE1C63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0A39-030F-5C8A-D9E9-AF641704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is used to create space around an element's content, inside of any defined borders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has properties for specifying the madding for each side of an element: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padding-top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padding-right: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padding-bottom: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padding-left: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687E1-C7EB-F8A6-12DF-E896858E5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1EF3-EEE9-5338-EFE8-1BAEE814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748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2A169-D740-22A6-5B55-EB74CB59F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AD0D-E067-4A9F-4E2F-7B2278D5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E0E6-6D59-67C3-EF7E-DDE224AF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can have the following values: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length - specifies a padding in </a:t>
            </a:r>
            <a:r>
              <a:rPr lang="en-US" sz="24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px</a:t>
            </a: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pt, cm, etc.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% - specifies a padding in % of the width of the containing element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inherit - specifies that the padding should be inherited from the parent element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Negative values are not allowed for padding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F079B-0D86-AF5F-3AAA-996A332D9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BD741-12D8-6E4D-FB20-7D28B0CF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589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3F117-B90E-18A6-FB68-9923FA195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6C08-4382-1A36-E369-70F5ADD9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3A45-384A-B62A-C85D-09C1E8F0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padding: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CC16A-5034-254B-DE9D-812D55E83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0F0D-D678-1D52-EBE2-477DFA94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4C9C78-3075-5572-EF5C-292852043CBE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padding-top: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padding-right: 30px;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padding-bottom: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padding-left: 80px;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5450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10A3-5EDF-C5FE-C611-05969B979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601B-BF99-961B-2667-D597754B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4237-E492-6D29-81CF-24A1A3DC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can have up to four values for each side, just like margins: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BA8D4-FF43-9A03-6ECC-EF2E30A89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ABAF5-C195-93FD-DBFD-CA88FD74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2512CC-23BC-6E3A-6A85-1598A1059AAA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25px 50px 75px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5762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7A21E-0829-3338-BB67-B8C77834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E56F-F26D-78F3-647F-19211FB4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57E4-AEBA-4A0A-9568-3718B96B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2367643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adds extra width to elements, so the following sample has a div element width of 350px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width of the element itself is 300px, but the padding of 25px adds the extra 50px width: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F37F9-52A6-B090-3975-173BF957E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373D-6F2D-E3E9-2AE0-5B69F167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C78B46-95F4-9A8C-ED8E-19C895B0E147}"/>
              </a:ext>
            </a:extLst>
          </p:cNvPr>
          <p:cNvSpPr txBox="1">
            <a:spLocks/>
          </p:cNvSpPr>
          <p:nvPr/>
        </p:nvSpPr>
        <p:spPr>
          <a:xfrm>
            <a:off x="641536" y="4343400"/>
            <a:ext cx="10908928" cy="236764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300px;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25px;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3782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E21E1-0C9D-F00D-BE53-0B03B0921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061F-2530-F9CA-A266-17927363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Height/Width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C0E8-719C-9336-CD5E-749F5944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height and width properties are used to set the height and width of an element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Height and width can have the following values: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auto - This is default. The browser calculates the height and width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length - Defines the height/width in </a:t>
            </a:r>
            <a:r>
              <a:rPr lang="en-US" sz="24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px</a:t>
            </a: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cm, etc.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% - Defines the height/width in percent of the containing block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initial - Sets the height/width to its default value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inherit - The height/width will be inherited from its parent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2654F-FC8C-55D0-5CC2-9E18E0A69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9B30C-AADB-B70F-A2FD-C365F3E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9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C214E-110F-0521-3B6B-E38F4614E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0FE4-CB8F-E967-0966-93CCF6B5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ECEF-4FE5-A3F5-5E8D-9868FB220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headings are defined with the &lt;h1&gt; to &lt;h6&gt; tags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&lt;h1&gt; defines the most important heading. &lt;h6&gt; defines the least important heading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803756B8-48AF-1718-5F3A-EECE56A51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397C7-5107-B21C-E698-704B1AAE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535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F7355-3F7D-280C-1D21-DB02E878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771A-47CC-C1AE-896D-02F00282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Height/Width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1A38-F7A5-62A2-A887-0395801F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sample element has a set height of 200px and a width of 50% of the containing block: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5A1BC-5283-D679-643C-AB95DA2A7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EA26-1C5F-5D4A-B698-EE67E4F1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45EBB8-C78D-BBED-81F8-860009C900AB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height: 200px;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50%;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9862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81D94-1FE8-330E-2376-FD03524BA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A876-CF7C-EFDF-C3AF-84BDCBA3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Height/Width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4209-BE0A-ED6F-B90D-E064A06C0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Height and width DO NOT include padding, borders, and margins!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Instead, height and width set the area inside padding, borders, and margins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max-width property can set the maximum width of an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FC111-34BD-E75D-8A3C-0192E291F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428AF-9B21-561F-6F81-806D82E8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14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56D17-1B9C-EEDE-F372-EF947A28C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E1C3-A762-1D0B-2CC2-65AF6058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Height/Width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7D72-22B5-B705-EC17-02013A62E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max width enables the element to change its width when the size of the browser window is changed,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9BE5B-2E52-FBBB-6E08-6E8820195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48553-7A74-7542-67FD-FDA79A53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D8ECE5-842E-C450-F29C-2C9B208C71CB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max-width: 500px;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height: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powderblue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71154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833A5-995E-5A18-7D7A-699D1F37C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7C66-3DAB-8B92-8B04-439EDB37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87B5-511D-4DCD-D1E0-9F93AA61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term "box model" is used when talking about design and layout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box model is a box that wraps around every HTML element: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Content - The content of the box, where text and images appear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- Clears an area around the content. The padding is transparent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Border - A border that goes around the padding and content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 - Clears an area outside the border. The margin is transparent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5466D-795C-BF2F-2250-C3C97F93F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B2497-8965-86FB-71EC-F790D0F5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011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16D9E-0048-63EB-E9A3-3AA3C0747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08A1-CCDC-B805-90C7-FD52ABC3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62129-DFE7-EC9F-CDF8-F963872E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an element that contains content, padding, border, and margin: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06247-B75F-006B-BA5D-CD9F4EB5E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4DED8-01EE-163C-72B1-DF0390E3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7FDE66-F97C-E91C-A763-64BAD310AE1B}"/>
              </a:ext>
            </a:extLst>
          </p:cNvPr>
          <p:cNvSpPr txBox="1">
            <a:spLocks/>
          </p:cNvSpPr>
          <p:nvPr/>
        </p:nvSpPr>
        <p:spPr>
          <a:xfrm>
            <a:off x="641536" y="3147340"/>
            <a:ext cx="10908928" cy="224629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 width: 300px;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15px solid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966BB4-F3CB-1ADA-3E64-A8D1C95BCF5F}"/>
              </a:ext>
            </a:extLst>
          </p:cNvPr>
          <p:cNvSpPr txBox="1">
            <a:spLocks/>
          </p:cNvSpPr>
          <p:nvPr/>
        </p:nvSpPr>
        <p:spPr>
          <a:xfrm>
            <a:off x="589508" y="5393637"/>
            <a:ext cx="10717022" cy="14631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total width and height of an element is affected by the box model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sample above has a width of 470px total: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Width of 300px + border of 30px + padding of 100px + margin of 40px = 470px</a:t>
            </a:r>
          </a:p>
        </p:txBody>
      </p:sp>
    </p:spTree>
    <p:extLst>
      <p:ext uri="{BB962C8B-B14F-4D97-AF65-F5344CB8AC3E}">
        <p14:creationId xmlns:p14="http://schemas.microsoft.com/office/powerpoint/2010/main" val="26391603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2263C-0173-C9EE-EF2B-F63FD228A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5ED4-3B20-CA35-049E-C85EDC7F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6715-DB5B-E382-EFE1-DDDFA2E1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outline is a line drawn outside the element's border to make the element stand out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 has the following properties: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outline-style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outline-color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outline-width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outline-offset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B89B0-BB94-A20F-5D08-11D04DDB3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202B6-3231-8B3A-4A84-A5D02CD0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831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46B1F-37A9-75D5-8660-517CBD0B8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21B6-B097-F9A4-0729-930AAB21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C5E0-E7E3-D47A-1447-9BA4019F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Unlike borders, outlines may overlap with other elements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outline-style property specifies the style of the outline, and can have one of the following properties: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dotted - Defines a dotted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dashed - Defines a dashed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solid - Defines a solid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double - Defines a double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groove - Defines a 3D grooved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ridge - Defines a 3D ridged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inset - Defines a 3D inset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outset - Defines a 3D outset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none - Defines no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hidden - Defines a hidden outline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F0058-4E10-9D74-1172-34B7D7C39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3B568-E58E-A9AC-380E-26842CA7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101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C9936-0A79-4596-A33D-162B8AA6C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87C1-8F46-3F53-B83D-B91A7B99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C66DA-13A6-6C4E-3DC4-E5E292850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sample shows different outline-style values: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DA2CC-1805-379A-F9A7-4209339CE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27F34-51A3-0D26-26F8-CA985AA1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B2D179-320B-D5FA-BEE8-9B776DA6B117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p.dotted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dotted;}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p.dashed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dashed;}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p.solid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solid;}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p.double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double;}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p.groove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groove;}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p.ridge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ridge;}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p.inset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inset;}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p.outset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outset;}</a:t>
            </a:r>
          </a:p>
        </p:txBody>
      </p:sp>
    </p:spTree>
    <p:extLst>
      <p:ext uri="{BB962C8B-B14F-4D97-AF65-F5344CB8AC3E}">
        <p14:creationId xmlns:p14="http://schemas.microsoft.com/office/powerpoint/2010/main" val="25892853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BC7C9-C826-ED7C-C445-89ADE29E1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B5EE-C554-12D6-A606-9395A941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EC66-8813-F2F5-C11C-652BD040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can format text in numerous ways!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color property is used to set the color of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AC27D-9444-7342-4EF2-A88CDA74F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0F35F-C521-2338-4C07-E02ECE43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461CCF-EB4C-080B-2D2E-32241F7B60EA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8411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EA3E4-87AA-A6F8-F6CA-34FE4BF4A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205A-1E85-ED1C-E3F1-C8EE3C37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A715-0647-BB9C-28D4-F704AAE0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text-align property is used to set the horizontal alignment of text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 can be left or right aligned, centered, or justified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D7381-9AD9-C2F2-A352-27D9CA532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C5AC-2060-51FB-D60A-EAC8639D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2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AF25E-2EBB-BF6E-8ADF-6C43A8FBD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CFC6-CE45-0AAD-6FD0-F2BF4522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6CF3-13E7-8F98-D553-F7B4C7E0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Some sample headers are listed below: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C86EA768-A91F-BD80-661A-98877F31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E07B8-6A52-76B4-DCBD-1C6DDFF7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D9102-F767-C4AE-5E66-25583122B18B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&lt;h1&gt;This is heading 1&lt;/h1&gt;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&lt;h2&gt;This is heading 2&lt;/h2&gt;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&lt;h3&gt;This is heading 3&lt;/h3&gt;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248143-7B8A-1DC5-3E8C-DBE181E0FA13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paragraphs are defined with the &lt;p&gt;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59699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7573E-F031-17CD-ECF9-120BCE3E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6D6B-41D7-9AD9-9662-5C87B05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6885-9FAD-4AE7-089B-A27E9E4A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text-align-last property specifies how to align the last line of text, like so:</a:t>
            </a:r>
          </a:p>
          <a:p>
            <a:pPr>
              <a:lnSpc>
                <a:spcPct val="150000"/>
              </a:lnSpc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F3CEE-320D-D55F-9557-415104884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70B7A-87F6-454C-17A7-08AE0F29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73DA9B-C00B-4F23-2530-A16D78FE9288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text-align-last: right;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p.b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text-align-last: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text-align-last: justify;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854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A2F56-DB0B-DE3D-E403-D243762E1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A808-122E-8DA5-7D61-3B97EC21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3CF7-4BD5-E7A8-B47A-1DACDADB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direction and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unicode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-bidi properties can be used to change the text direction of an element, like so:</a:t>
            </a:r>
          </a:p>
          <a:p>
            <a:pPr>
              <a:lnSpc>
                <a:spcPct val="150000"/>
              </a:lnSpc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34523-3608-9554-E3BE-B8328B455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5D33-3507-8E25-7863-09CB8EAA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DD81C7-683B-3C02-1080-DA420364A2A7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direction: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rtl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-bidi: bidi-override;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94594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435ED-E65D-03F5-63D9-C9436EEE4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CF0E-6196-CB10-78AE-03E176E6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AD41-5203-6F87-048B-E750F174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70499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vertical-align property sets the vertical alignment of an element,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B1A13-0738-8F2A-9F2E-B395AF509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A6A0B-89AD-B298-1405-6FF5EFC2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D69F94-9130-1FCF-A630-74C57EBDC511}"/>
              </a:ext>
            </a:extLst>
          </p:cNvPr>
          <p:cNvSpPr txBox="1">
            <a:spLocks/>
          </p:cNvSpPr>
          <p:nvPr/>
        </p:nvSpPr>
        <p:spPr>
          <a:xfrm>
            <a:off x="641536" y="2663687"/>
            <a:ext cx="10908928" cy="404735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baseline;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img.b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text-top;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text-bottom;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sub;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super;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31122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34937-016D-17C4-B05D-320CEFE6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5CAA-3068-E379-E429-1A0BC033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8BDA-4301-E978-8767-F5D519368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text-decoration-line property is used to add a decoration line to text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 decoration lines can have their color, style, and thickness specified with the following properties: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text-decoration-color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text-decoration-style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text-decoration-thickness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1C477-7D87-AC57-A4DA-BE4121C0D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B5BE5-3E6E-D4EA-DCA3-56D35721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01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E1E82-CB92-E297-64C6-6ED6FB634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9E65-ED1B-A780-44E7-7136A65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9AF8-D348-CA3C-5800-F6A9F93F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text that has text decoration lines using all of the properties: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54D2F-2FDD-295A-B454-DB014DE3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2F6EA-12A2-C064-D5BF-2D4F5F07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206F6D-0B30-2240-6814-94FF84363D30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text-decoration-line: underline;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text-decoration-color: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text-decoration-style: double;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text-decoration-thickness: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225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66FDD-C03E-4BD3-F739-D88CA1D0A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4851-BC87-DB35-13E3-AB3D2451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61CE-13C9-6DBE-3042-6657D302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text-transform property is used to specify uppercase and lowercase letters in a text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can turn everything into UPPERCASE, lowercase, or capitalize the first letter of each word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247A6-0541-FD3B-3490-288316E83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CB7F-6C30-F9B2-52F6-3AA8628D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D7D781-BC1F-6F97-3C8D-FC8EC5658929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p.uppercase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text-transform: uppercase;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p.lowercase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text-transform: lowercase;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p.capitalize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text-transform: capitalize;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75245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642BE-02C3-F143-5FAC-580C5219F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5BC-C0D9-5CAB-EAB0-599A3DB5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3D6E-EA0E-3471-2FFD-4A2D2884C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text-indent property specifies the indentation of the first line of text: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25AD8-AE40-990F-F06E-06EC8013E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D2B4-17C6-A764-E94E-929E88C1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759CE3-C598-36BA-F463-FE0E2ABD4DF1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text-indent: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377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8B62C-3F59-DB80-C8B4-7A49BCD1D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4C27-756B-130E-08EA-8A9E172E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99D8-ED81-2AA0-8F60-44E5A8F81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letter-spacing property is used to specify the space between the characters in a text, and can be negative: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1F6BD-8BB7-B346-9B11-5F63131E7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E6FBA-E2A3-6FCB-05F7-82C153E8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518237-6C1E-EC0A-F671-7F2B343791B7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letter-spacing: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letter-spacing: -2px;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3862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48C21-3FD3-A404-4142-F69A7CE5D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606A-C387-A3B1-D6FA-612DD04D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A9CA-3815-06A1-A0B7-71D3616B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line-height property specifies the space between lines: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01EFA-08B3-FBF6-1CD7-1AF929361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5C7C8-45F6-FA93-E99C-F650DFDD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618BDF-8BE0-8270-423F-830C79C075AC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p.small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line-height: 0.8;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p.big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line-height: 1.8;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06615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B585B-5704-F1B8-6255-6E42948F3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25B4-F2AD-FDE6-DEE6-6B8A914D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0A14-B251-0A96-70BE-BAF232A9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word-spacing property specifies the space between the words in a text: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4BD87-9A5D-DA26-B8D4-B9D3CD97E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2E9AF-95ED-ACDE-680F-C4FF3155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B9C62A-B5E9-73E3-CE7B-6A9E790C7B7D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p.one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word-spacing: 10px;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p.two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word-spacing: -2px;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4439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387</TotalTime>
  <Words>6300</Words>
  <Application>Microsoft Office PowerPoint</Application>
  <PresentationFormat>Widescreen</PresentationFormat>
  <Paragraphs>1034</Paragraphs>
  <Slides>141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141</vt:i4>
      </vt:variant>
    </vt:vector>
  </HeadingPairs>
  <TitlesOfParts>
    <vt:vector size="147" baseType="lpstr">
      <vt:lpstr>Arial</vt:lpstr>
      <vt:lpstr>Calibri</vt:lpstr>
      <vt:lpstr>Courier New</vt:lpstr>
      <vt:lpstr>Trebuchet MS</vt:lpstr>
      <vt:lpstr>Wingdings</vt:lpstr>
      <vt:lpstr>Berlin</vt:lpstr>
      <vt:lpstr>Internet Technologies Tutorials</vt:lpstr>
      <vt:lpstr>Table of Contents</vt:lpstr>
      <vt:lpstr>HTML Tutorial</vt:lpstr>
      <vt:lpstr>Introduction</vt:lpstr>
      <vt:lpstr>Introduction</vt:lpstr>
      <vt:lpstr>Introduction</vt:lpstr>
      <vt:lpstr>Basics</vt:lpstr>
      <vt:lpstr>Basics</vt:lpstr>
      <vt:lpstr>Basics</vt:lpstr>
      <vt:lpstr>Basics</vt:lpstr>
      <vt:lpstr>Basics</vt:lpstr>
      <vt:lpstr>Elements</vt:lpstr>
      <vt:lpstr>Elements</vt:lpstr>
      <vt:lpstr>Elements</vt:lpstr>
      <vt:lpstr>Elements</vt:lpstr>
      <vt:lpstr>Attributes</vt:lpstr>
      <vt:lpstr>Attributes</vt:lpstr>
      <vt:lpstr>Attributes</vt:lpstr>
      <vt:lpstr>Attributes</vt:lpstr>
      <vt:lpstr>Attributes</vt:lpstr>
      <vt:lpstr>Attributes</vt:lpstr>
      <vt:lpstr>Comments</vt:lpstr>
      <vt:lpstr>Comments</vt:lpstr>
      <vt:lpstr>Comments</vt:lpstr>
      <vt:lpstr>Links</vt:lpstr>
      <vt:lpstr>Links</vt:lpstr>
      <vt:lpstr>Links</vt:lpstr>
      <vt:lpstr>Links</vt:lpstr>
      <vt:lpstr>Links</vt:lpstr>
      <vt:lpstr>Links</vt:lpstr>
      <vt:lpstr>Images</vt:lpstr>
      <vt:lpstr>Images</vt:lpstr>
      <vt:lpstr>Images</vt:lpstr>
      <vt:lpstr>Images</vt:lpstr>
      <vt:lpstr>Images</vt:lpstr>
      <vt:lpstr>File Paths</vt:lpstr>
      <vt:lpstr>File Paths</vt:lpstr>
      <vt:lpstr>File Paths</vt:lpstr>
      <vt:lpstr>File Paths</vt:lpstr>
      <vt:lpstr>CSS Tutorial</vt:lpstr>
      <vt:lpstr>Introduction</vt:lpstr>
      <vt:lpstr>Introduction</vt:lpstr>
      <vt:lpstr>Introduction</vt:lpstr>
      <vt:lpstr>Syntax</vt:lpstr>
      <vt:lpstr>Syntax</vt:lpstr>
      <vt:lpstr>Syntax</vt:lpstr>
      <vt:lpstr>Selectors</vt:lpstr>
      <vt:lpstr>Selectors</vt:lpstr>
      <vt:lpstr>Selectors</vt:lpstr>
      <vt:lpstr>Selectors</vt:lpstr>
      <vt:lpstr>Selectors</vt:lpstr>
      <vt:lpstr>Selectors</vt:lpstr>
      <vt:lpstr>Selectors</vt:lpstr>
      <vt:lpstr>Selectors</vt:lpstr>
      <vt:lpstr>Comments</vt:lpstr>
      <vt:lpstr>Comments</vt:lpstr>
      <vt:lpstr>Colors</vt:lpstr>
      <vt:lpstr>Colors</vt:lpstr>
      <vt:lpstr>Colors</vt:lpstr>
      <vt:lpstr>Colors</vt:lpstr>
      <vt:lpstr>Backgrounds</vt:lpstr>
      <vt:lpstr>Backgrounds</vt:lpstr>
      <vt:lpstr>Backgrounds</vt:lpstr>
      <vt:lpstr>Borders</vt:lpstr>
      <vt:lpstr>Borders</vt:lpstr>
      <vt:lpstr>Margins</vt:lpstr>
      <vt:lpstr>Margins</vt:lpstr>
      <vt:lpstr>Margins</vt:lpstr>
      <vt:lpstr>Margins</vt:lpstr>
      <vt:lpstr>Margins</vt:lpstr>
      <vt:lpstr>Margins</vt:lpstr>
      <vt:lpstr>Margins</vt:lpstr>
      <vt:lpstr>Margins</vt:lpstr>
      <vt:lpstr>Padding</vt:lpstr>
      <vt:lpstr>Padding</vt:lpstr>
      <vt:lpstr>Padding</vt:lpstr>
      <vt:lpstr>Padding</vt:lpstr>
      <vt:lpstr>Padding</vt:lpstr>
      <vt:lpstr>Height/Width</vt:lpstr>
      <vt:lpstr>Height/Width</vt:lpstr>
      <vt:lpstr>Height/Width</vt:lpstr>
      <vt:lpstr>Height/Width</vt:lpstr>
      <vt:lpstr>Box Model</vt:lpstr>
      <vt:lpstr>Box Model</vt:lpstr>
      <vt:lpstr>Outline</vt:lpstr>
      <vt:lpstr>Outline</vt:lpstr>
      <vt:lpstr>Outline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Fonts</vt:lpstr>
      <vt:lpstr>Fonts</vt:lpstr>
      <vt:lpstr>Fonts</vt:lpstr>
      <vt:lpstr>Fonts</vt:lpstr>
      <vt:lpstr>Fonts</vt:lpstr>
      <vt:lpstr>Links</vt:lpstr>
      <vt:lpstr>Links</vt:lpstr>
      <vt:lpstr>Links</vt:lpstr>
      <vt:lpstr>Links</vt:lpstr>
      <vt:lpstr>Links</vt:lpstr>
      <vt:lpstr>Position</vt:lpstr>
      <vt:lpstr>Position</vt:lpstr>
      <vt:lpstr>Position</vt:lpstr>
      <vt:lpstr>Position</vt:lpstr>
      <vt:lpstr>Position</vt:lpstr>
      <vt:lpstr>Float</vt:lpstr>
      <vt:lpstr>Float</vt:lpstr>
      <vt:lpstr>Float</vt:lpstr>
      <vt:lpstr>Align</vt:lpstr>
      <vt:lpstr>Float</vt:lpstr>
      <vt:lpstr>Float</vt:lpstr>
      <vt:lpstr>Opacity</vt:lpstr>
      <vt:lpstr>Opacity</vt:lpstr>
      <vt:lpstr>Opacity</vt:lpstr>
      <vt:lpstr>Opacity</vt:lpstr>
      <vt:lpstr>JavaScript Tutorial</vt:lpstr>
      <vt:lpstr>JavaScript Tutorial</vt:lpstr>
      <vt:lpstr>What is JavaScript?</vt:lpstr>
      <vt:lpstr>Basic Syntax</vt:lpstr>
      <vt:lpstr>Variables</vt:lpstr>
      <vt:lpstr>Functions</vt:lpstr>
      <vt:lpstr>Conclusion</vt:lpstr>
      <vt:lpstr>SQL Tutorial</vt:lpstr>
      <vt:lpstr>Python Tutorial</vt:lpstr>
      <vt:lpstr>PHP Tutorial</vt:lpstr>
      <vt:lpstr>Bootstrap Tutorial</vt:lpstr>
      <vt:lpstr>W3.CSS Tutorial</vt:lpstr>
      <vt:lpstr>Java Tutorial</vt:lpstr>
      <vt:lpstr>jQuery Tutorial</vt:lpstr>
      <vt:lpstr>Node.js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Technologies Tutorials</dc:title>
  <dc:creator>Kurt Abraham</dc:creator>
  <cp:lastModifiedBy>Kurt E. Abraham</cp:lastModifiedBy>
  <cp:revision>82</cp:revision>
  <dcterms:created xsi:type="dcterms:W3CDTF">2024-02-06T05:29:36Z</dcterms:created>
  <dcterms:modified xsi:type="dcterms:W3CDTF">2024-03-01T03:00:20Z</dcterms:modified>
</cp:coreProperties>
</file>