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15" r:id="rId20"/>
    <p:sldId id="274" r:id="rId21"/>
    <p:sldId id="275" r:id="rId22"/>
    <p:sldId id="276" r:id="rId23"/>
    <p:sldId id="277" r:id="rId24"/>
    <p:sldId id="278" r:id="rId25"/>
    <p:sldId id="316" r:id="rId26"/>
    <p:sldId id="279" r:id="rId27"/>
    <p:sldId id="280" r:id="rId28"/>
    <p:sldId id="281" r:id="rId29"/>
    <p:sldId id="360" r:id="rId30"/>
    <p:sldId id="282" r:id="rId31"/>
    <p:sldId id="283" r:id="rId32"/>
    <p:sldId id="284" r:id="rId33"/>
    <p:sldId id="285" r:id="rId34"/>
    <p:sldId id="286" r:id="rId35"/>
    <p:sldId id="287" r:id="rId36"/>
    <p:sldId id="288" r:id="rId37"/>
    <p:sldId id="289" r:id="rId38"/>
    <p:sldId id="290" r:id="rId39"/>
    <p:sldId id="291" r:id="rId40"/>
    <p:sldId id="334" r:id="rId41"/>
    <p:sldId id="336" r:id="rId42"/>
    <p:sldId id="335" r:id="rId43"/>
    <p:sldId id="337" r:id="rId44"/>
    <p:sldId id="338" r:id="rId45"/>
    <p:sldId id="339" r:id="rId46"/>
    <p:sldId id="340" r:id="rId47"/>
    <p:sldId id="341" r:id="rId48"/>
    <p:sldId id="292" r:id="rId49"/>
    <p:sldId id="293" r:id="rId50"/>
    <p:sldId id="294" r:id="rId51"/>
    <p:sldId id="295" r:id="rId52"/>
    <p:sldId id="296" r:id="rId53"/>
    <p:sldId id="297" r:id="rId54"/>
    <p:sldId id="333" r:id="rId55"/>
    <p:sldId id="298" r:id="rId56"/>
    <p:sldId id="299" r:id="rId57"/>
    <p:sldId id="300" r:id="rId58"/>
    <p:sldId id="301" r:id="rId59"/>
    <p:sldId id="302" r:id="rId60"/>
    <p:sldId id="303" r:id="rId61"/>
    <p:sldId id="342" r:id="rId62"/>
    <p:sldId id="343" r:id="rId63"/>
    <p:sldId id="344" r:id="rId64"/>
    <p:sldId id="345" r:id="rId65"/>
    <p:sldId id="346" r:id="rId66"/>
    <p:sldId id="347" r:id="rId67"/>
    <p:sldId id="348" r:id="rId68"/>
    <p:sldId id="349" r:id="rId69"/>
    <p:sldId id="350" r:id="rId70"/>
    <p:sldId id="351" r:id="rId71"/>
    <p:sldId id="352" r:id="rId72"/>
    <p:sldId id="353" r:id="rId73"/>
    <p:sldId id="354" r:id="rId74"/>
    <p:sldId id="355" r:id="rId75"/>
    <p:sldId id="304" r:id="rId76"/>
    <p:sldId id="305" r:id="rId77"/>
    <p:sldId id="306" r:id="rId78"/>
    <p:sldId id="356" r:id="rId79"/>
    <p:sldId id="357" r:id="rId80"/>
    <p:sldId id="358" r:id="rId81"/>
    <p:sldId id="359" r:id="rId82"/>
    <p:sldId id="361" r:id="rId83"/>
    <p:sldId id="362" r:id="rId84"/>
    <p:sldId id="363" r:id="rId85"/>
    <p:sldId id="366" r:id="rId86"/>
    <p:sldId id="367" r:id="rId87"/>
    <p:sldId id="364" r:id="rId88"/>
    <p:sldId id="365"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39" d="100"/>
          <a:sy n="39" d="100"/>
        </p:scale>
        <p:origin x="60"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A718-976A-DE43-B532-73D14B578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61BB96-8F1B-C54D-967A-B58EC9ECE8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D17B9A-33D1-1D41-9FE0-268A4797E7A2}"/>
              </a:ext>
            </a:extLst>
          </p:cNvPr>
          <p:cNvSpPr>
            <a:spLocks noGrp="1"/>
          </p:cNvSpPr>
          <p:nvPr>
            <p:ph type="dt" sz="half" idx="10"/>
          </p:nvPr>
        </p:nvSpPr>
        <p:spPr/>
        <p:txBody>
          <a:bodyPr/>
          <a:lstStyle/>
          <a:p>
            <a:fld id="{004021E1-EC69-DF4D-A4BD-7CA8F5AC2EE8}" type="datetimeFigureOut">
              <a:rPr lang="en-US" smtClean="0"/>
              <a:t>9/20/2023</a:t>
            </a:fld>
            <a:endParaRPr lang="en-US"/>
          </a:p>
        </p:txBody>
      </p:sp>
      <p:sp>
        <p:nvSpPr>
          <p:cNvPr id="5" name="Footer Placeholder 4">
            <a:extLst>
              <a:ext uri="{FF2B5EF4-FFF2-40B4-BE49-F238E27FC236}">
                <a16:creationId xmlns:a16="http://schemas.microsoft.com/office/drawing/2014/main" id="{1CFC3FE7-6571-D747-84B1-28AF4E802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32FCC-2B48-8347-B8CF-0D6799C21931}"/>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3649091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1C3C-587B-FA41-9B6D-3A373D47C9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BB6424-5A8E-B649-9ED6-41E4CB3D45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0271E-56F8-634B-8453-BAD14527EFF8}"/>
              </a:ext>
            </a:extLst>
          </p:cNvPr>
          <p:cNvSpPr>
            <a:spLocks noGrp="1"/>
          </p:cNvSpPr>
          <p:nvPr>
            <p:ph type="dt" sz="half" idx="10"/>
          </p:nvPr>
        </p:nvSpPr>
        <p:spPr/>
        <p:txBody>
          <a:bodyPr/>
          <a:lstStyle/>
          <a:p>
            <a:fld id="{004021E1-EC69-DF4D-A4BD-7CA8F5AC2EE8}" type="datetimeFigureOut">
              <a:rPr lang="en-US" smtClean="0"/>
              <a:t>9/20/2023</a:t>
            </a:fld>
            <a:endParaRPr lang="en-US"/>
          </a:p>
        </p:txBody>
      </p:sp>
      <p:sp>
        <p:nvSpPr>
          <p:cNvPr id="5" name="Footer Placeholder 4">
            <a:extLst>
              <a:ext uri="{FF2B5EF4-FFF2-40B4-BE49-F238E27FC236}">
                <a16:creationId xmlns:a16="http://schemas.microsoft.com/office/drawing/2014/main" id="{FA40CC2A-E52E-2444-BE35-FAF15D840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CB0B9-F6BE-8644-9486-44B876977EC8}"/>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15958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03279-20FD-274F-85DE-CED4973B4A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EEA719-9850-0A44-8DF3-9AAFFC84AF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75D5CF-1D58-4E4B-BAC5-78FFE22E948D}"/>
              </a:ext>
            </a:extLst>
          </p:cNvPr>
          <p:cNvSpPr>
            <a:spLocks noGrp="1"/>
          </p:cNvSpPr>
          <p:nvPr>
            <p:ph type="dt" sz="half" idx="10"/>
          </p:nvPr>
        </p:nvSpPr>
        <p:spPr/>
        <p:txBody>
          <a:bodyPr/>
          <a:lstStyle/>
          <a:p>
            <a:fld id="{004021E1-EC69-DF4D-A4BD-7CA8F5AC2EE8}" type="datetimeFigureOut">
              <a:rPr lang="en-US" smtClean="0"/>
              <a:t>9/20/2023</a:t>
            </a:fld>
            <a:endParaRPr lang="en-US"/>
          </a:p>
        </p:txBody>
      </p:sp>
      <p:sp>
        <p:nvSpPr>
          <p:cNvPr id="5" name="Footer Placeholder 4">
            <a:extLst>
              <a:ext uri="{FF2B5EF4-FFF2-40B4-BE49-F238E27FC236}">
                <a16:creationId xmlns:a16="http://schemas.microsoft.com/office/drawing/2014/main" id="{11BD1447-0BEF-F24F-8605-3A1CA0C48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A55F5-AC53-2648-A3DC-93037F6E3110}"/>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84342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F90F8-4B27-AA4D-82A8-8F131B419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FBD72C-F95E-7449-8E55-71F56E2ED5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D71A4-52C8-674B-A136-0C48C967597E}"/>
              </a:ext>
            </a:extLst>
          </p:cNvPr>
          <p:cNvSpPr>
            <a:spLocks noGrp="1"/>
          </p:cNvSpPr>
          <p:nvPr>
            <p:ph type="dt" sz="half" idx="10"/>
          </p:nvPr>
        </p:nvSpPr>
        <p:spPr/>
        <p:txBody>
          <a:bodyPr/>
          <a:lstStyle/>
          <a:p>
            <a:fld id="{004021E1-EC69-DF4D-A4BD-7CA8F5AC2EE8}" type="datetimeFigureOut">
              <a:rPr lang="en-US" smtClean="0"/>
              <a:t>9/20/2023</a:t>
            </a:fld>
            <a:endParaRPr lang="en-US"/>
          </a:p>
        </p:txBody>
      </p:sp>
      <p:sp>
        <p:nvSpPr>
          <p:cNvPr id="5" name="Footer Placeholder 4">
            <a:extLst>
              <a:ext uri="{FF2B5EF4-FFF2-40B4-BE49-F238E27FC236}">
                <a16:creationId xmlns:a16="http://schemas.microsoft.com/office/drawing/2014/main" id="{F4FA1F16-3D2C-F947-B222-62FAE1505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B677C-F72C-A746-A9A3-6E589F431983}"/>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69845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0A2E-7804-8242-89BD-BF5BFC3998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2E4C28-F33C-6C4F-B621-36410357C6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D4BD26-C30D-E940-9825-9D774F8038A3}"/>
              </a:ext>
            </a:extLst>
          </p:cNvPr>
          <p:cNvSpPr>
            <a:spLocks noGrp="1"/>
          </p:cNvSpPr>
          <p:nvPr>
            <p:ph type="dt" sz="half" idx="10"/>
          </p:nvPr>
        </p:nvSpPr>
        <p:spPr/>
        <p:txBody>
          <a:bodyPr/>
          <a:lstStyle/>
          <a:p>
            <a:fld id="{004021E1-EC69-DF4D-A4BD-7CA8F5AC2EE8}" type="datetimeFigureOut">
              <a:rPr lang="en-US" smtClean="0"/>
              <a:t>9/20/2023</a:t>
            </a:fld>
            <a:endParaRPr lang="en-US"/>
          </a:p>
        </p:txBody>
      </p:sp>
      <p:sp>
        <p:nvSpPr>
          <p:cNvPr id="5" name="Footer Placeholder 4">
            <a:extLst>
              <a:ext uri="{FF2B5EF4-FFF2-40B4-BE49-F238E27FC236}">
                <a16:creationId xmlns:a16="http://schemas.microsoft.com/office/drawing/2014/main" id="{E316DDE2-4307-F248-A9D6-7655054C3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3303A-785C-0D4F-8888-F4775812FBE3}"/>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75865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5A96-0B43-FC4D-B8EE-9ADB827191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B6BD76-5B71-624D-A73C-A9B2A78FC7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5F3FD-4D6E-364C-9B47-E2BC199BAA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96CAC6-A4AA-054E-B432-611E7E5A32CF}"/>
              </a:ext>
            </a:extLst>
          </p:cNvPr>
          <p:cNvSpPr>
            <a:spLocks noGrp="1"/>
          </p:cNvSpPr>
          <p:nvPr>
            <p:ph type="dt" sz="half" idx="10"/>
          </p:nvPr>
        </p:nvSpPr>
        <p:spPr/>
        <p:txBody>
          <a:bodyPr/>
          <a:lstStyle/>
          <a:p>
            <a:fld id="{004021E1-EC69-DF4D-A4BD-7CA8F5AC2EE8}" type="datetimeFigureOut">
              <a:rPr lang="en-US" smtClean="0"/>
              <a:t>9/20/2023</a:t>
            </a:fld>
            <a:endParaRPr lang="en-US"/>
          </a:p>
        </p:txBody>
      </p:sp>
      <p:sp>
        <p:nvSpPr>
          <p:cNvPr id="6" name="Footer Placeholder 5">
            <a:extLst>
              <a:ext uri="{FF2B5EF4-FFF2-40B4-BE49-F238E27FC236}">
                <a16:creationId xmlns:a16="http://schemas.microsoft.com/office/drawing/2014/main" id="{4FCEE147-8FAF-024B-BE0B-CA9C57F6C9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910CA0-527B-2648-8727-5647A86EFF8D}"/>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23905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624B-1D72-8C49-9AFC-210A20389E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F9ACB8-C387-3C44-AE2C-D59EB03AC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62DA3E-A660-B14A-9995-2A78035762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B3AB59-5BA4-3B44-A828-A05FBFE95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345243-6F3D-8143-80CB-1DFD1775B3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C84692-6E38-4845-8FD2-11F643DABB8B}"/>
              </a:ext>
            </a:extLst>
          </p:cNvPr>
          <p:cNvSpPr>
            <a:spLocks noGrp="1"/>
          </p:cNvSpPr>
          <p:nvPr>
            <p:ph type="dt" sz="half" idx="10"/>
          </p:nvPr>
        </p:nvSpPr>
        <p:spPr/>
        <p:txBody>
          <a:bodyPr/>
          <a:lstStyle/>
          <a:p>
            <a:fld id="{004021E1-EC69-DF4D-A4BD-7CA8F5AC2EE8}" type="datetimeFigureOut">
              <a:rPr lang="en-US" smtClean="0"/>
              <a:t>9/20/2023</a:t>
            </a:fld>
            <a:endParaRPr lang="en-US"/>
          </a:p>
        </p:txBody>
      </p:sp>
      <p:sp>
        <p:nvSpPr>
          <p:cNvPr id="8" name="Footer Placeholder 7">
            <a:extLst>
              <a:ext uri="{FF2B5EF4-FFF2-40B4-BE49-F238E27FC236}">
                <a16:creationId xmlns:a16="http://schemas.microsoft.com/office/drawing/2014/main" id="{FCAF7BA3-B4F9-F94A-87A8-19E5109D3A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9FB1E1-73D2-D740-A5B8-0DB056626214}"/>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26889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F6F0-6039-4C43-BADF-AF061BBAFD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269652-4FE1-4B44-B8EC-E39A0208E5A3}"/>
              </a:ext>
            </a:extLst>
          </p:cNvPr>
          <p:cNvSpPr>
            <a:spLocks noGrp="1"/>
          </p:cNvSpPr>
          <p:nvPr>
            <p:ph type="dt" sz="half" idx="10"/>
          </p:nvPr>
        </p:nvSpPr>
        <p:spPr/>
        <p:txBody>
          <a:bodyPr/>
          <a:lstStyle/>
          <a:p>
            <a:fld id="{004021E1-EC69-DF4D-A4BD-7CA8F5AC2EE8}" type="datetimeFigureOut">
              <a:rPr lang="en-US" smtClean="0"/>
              <a:t>9/20/2023</a:t>
            </a:fld>
            <a:endParaRPr lang="en-US"/>
          </a:p>
        </p:txBody>
      </p:sp>
      <p:sp>
        <p:nvSpPr>
          <p:cNvPr id="4" name="Footer Placeholder 3">
            <a:extLst>
              <a:ext uri="{FF2B5EF4-FFF2-40B4-BE49-F238E27FC236}">
                <a16:creationId xmlns:a16="http://schemas.microsoft.com/office/drawing/2014/main" id="{F9826768-0188-5946-8598-C8FC7E2847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929368-2E76-684B-8E2B-52AA690CED68}"/>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9266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3364AA-78BE-BB42-A4EE-50B68E3F4C86}"/>
              </a:ext>
            </a:extLst>
          </p:cNvPr>
          <p:cNvSpPr>
            <a:spLocks noGrp="1"/>
          </p:cNvSpPr>
          <p:nvPr>
            <p:ph type="dt" sz="half" idx="10"/>
          </p:nvPr>
        </p:nvSpPr>
        <p:spPr/>
        <p:txBody>
          <a:bodyPr/>
          <a:lstStyle/>
          <a:p>
            <a:fld id="{004021E1-EC69-DF4D-A4BD-7CA8F5AC2EE8}" type="datetimeFigureOut">
              <a:rPr lang="en-US" smtClean="0"/>
              <a:t>9/20/2023</a:t>
            </a:fld>
            <a:endParaRPr lang="en-US"/>
          </a:p>
        </p:txBody>
      </p:sp>
      <p:sp>
        <p:nvSpPr>
          <p:cNvPr id="3" name="Footer Placeholder 2">
            <a:extLst>
              <a:ext uri="{FF2B5EF4-FFF2-40B4-BE49-F238E27FC236}">
                <a16:creationId xmlns:a16="http://schemas.microsoft.com/office/drawing/2014/main" id="{1E41D25F-5371-3742-BDE6-BAAFF185F1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B10707-9738-8D40-8C41-50061F3FE7D9}"/>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8199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7B02-8D52-C643-BE9D-C8C41B2E3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BD9A56-0F70-D04C-8378-8C198539E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D907E-4060-3943-AA2D-08825C8AB5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652520-B8C4-2044-9A6D-943C00BA3D17}"/>
              </a:ext>
            </a:extLst>
          </p:cNvPr>
          <p:cNvSpPr>
            <a:spLocks noGrp="1"/>
          </p:cNvSpPr>
          <p:nvPr>
            <p:ph type="dt" sz="half" idx="10"/>
          </p:nvPr>
        </p:nvSpPr>
        <p:spPr/>
        <p:txBody>
          <a:bodyPr/>
          <a:lstStyle/>
          <a:p>
            <a:fld id="{004021E1-EC69-DF4D-A4BD-7CA8F5AC2EE8}" type="datetimeFigureOut">
              <a:rPr lang="en-US" smtClean="0"/>
              <a:t>9/20/2023</a:t>
            </a:fld>
            <a:endParaRPr lang="en-US"/>
          </a:p>
        </p:txBody>
      </p:sp>
      <p:sp>
        <p:nvSpPr>
          <p:cNvPr id="6" name="Footer Placeholder 5">
            <a:extLst>
              <a:ext uri="{FF2B5EF4-FFF2-40B4-BE49-F238E27FC236}">
                <a16:creationId xmlns:a16="http://schemas.microsoft.com/office/drawing/2014/main" id="{7DF840B5-7F36-F748-89EE-1AA620650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7191D4-4E60-B24E-9415-DD9FED5E080A}"/>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390066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1F6D-81BA-6240-AB20-9992DFBCB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9FEB5A-CE63-7D43-8689-048C5B487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D6B383-28D4-4A4D-A83A-A9FA22418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30E7D-F925-0E4F-A21C-F3324C7EBCE0}"/>
              </a:ext>
            </a:extLst>
          </p:cNvPr>
          <p:cNvSpPr>
            <a:spLocks noGrp="1"/>
          </p:cNvSpPr>
          <p:nvPr>
            <p:ph type="dt" sz="half" idx="10"/>
          </p:nvPr>
        </p:nvSpPr>
        <p:spPr/>
        <p:txBody>
          <a:bodyPr/>
          <a:lstStyle/>
          <a:p>
            <a:fld id="{004021E1-EC69-DF4D-A4BD-7CA8F5AC2EE8}" type="datetimeFigureOut">
              <a:rPr lang="en-US" smtClean="0"/>
              <a:t>9/20/2023</a:t>
            </a:fld>
            <a:endParaRPr lang="en-US"/>
          </a:p>
        </p:txBody>
      </p:sp>
      <p:sp>
        <p:nvSpPr>
          <p:cNvPr id="6" name="Footer Placeholder 5">
            <a:extLst>
              <a:ext uri="{FF2B5EF4-FFF2-40B4-BE49-F238E27FC236}">
                <a16:creationId xmlns:a16="http://schemas.microsoft.com/office/drawing/2014/main" id="{F1EAB203-065C-A84C-B529-F1EC0160A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F9C07-2711-1542-8139-4F40C735FAEE}"/>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68060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931933-1F96-9F47-91C8-232B1AB25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4D4D21-46DA-7640-8AE7-13EA75597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733BE-2642-A044-8644-4384FF69E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021E1-EC69-DF4D-A4BD-7CA8F5AC2EE8}" type="datetimeFigureOut">
              <a:rPr lang="en-US" smtClean="0"/>
              <a:t>9/20/2023</a:t>
            </a:fld>
            <a:endParaRPr lang="en-US"/>
          </a:p>
        </p:txBody>
      </p:sp>
      <p:sp>
        <p:nvSpPr>
          <p:cNvPr id="5" name="Footer Placeholder 4">
            <a:extLst>
              <a:ext uri="{FF2B5EF4-FFF2-40B4-BE49-F238E27FC236}">
                <a16:creationId xmlns:a16="http://schemas.microsoft.com/office/drawing/2014/main" id="{5C270C8A-D191-ED4F-8CE0-851DE456B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579E23-AFC5-4A4E-A549-1D9A3B46DA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80B68-9016-514F-8726-702C21A38A29}" type="slidenum">
              <a:rPr lang="en-US" smtClean="0"/>
              <a:t>‹#›</a:t>
            </a:fld>
            <a:endParaRPr lang="en-US"/>
          </a:p>
        </p:txBody>
      </p:sp>
    </p:spTree>
    <p:extLst>
      <p:ext uri="{BB962C8B-B14F-4D97-AF65-F5344CB8AC3E}">
        <p14:creationId xmlns:p14="http://schemas.microsoft.com/office/powerpoint/2010/main" val="3315063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D62B-EE82-4F4D-A08E-0DE45ED9A2CF}"/>
              </a:ext>
            </a:extLst>
          </p:cNvPr>
          <p:cNvSpPr>
            <a:spLocks noGrp="1"/>
          </p:cNvSpPr>
          <p:nvPr>
            <p:ph type="ctrTitle"/>
          </p:nvPr>
        </p:nvSpPr>
        <p:spPr/>
        <p:txBody>
          <a:bodyPr/>
          <a:lstStyle/>
          <a:p>
            <a:r>
              <a:rPr lang="en-US" dirty="0"/>
              <a:t>Probability and Mathematical Statistics I</a:t>
            </a:r>
          </a:p>
        </p:txBody>
      </p:sp>
      <p:sp>
        <p:nvSpPr>
          <p:cNvPr id="3" name="Subtitle 2">
            <a:extLst>
              <a:ext uri="{FF2B5EF4-FFF2-40B4-BE49-F238E27FC236}">
                <a16:creationId xmlns:a16="http://schemas.microsoft.com/office/drawing/2014/main" id="{2F2896A5-9887-B34C-B276-AEF327788D9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8316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10B0-BEDA-4741-9CDF-9E9EB9842CF1}"/>
              </a:ext>
            </a:extLst>
          </p:cNvPr>
          <p:cNvSpPr>
            <a:spLocks noGrp="1"/>
          </p:cNvSpPr>
          <p:nvPr>
            <p:ph type="title"/>
          </p:nvPr>
        </p:nvSpPr>
        <p:spPr/>
        <p:txBody>
          <a:bodyPr/>
          <a:lstStyle/>
          <a:p>
            <a:r>
              <a:rPr lang="en-US" dirty="0"/>
              <a:t>What’s the difference between standard deviation and variance?</a:t>
            </a:r>
          </a:p>
        </p:txBody>
      </p:sp>
      <p:sp>
        <p:nvSpPr>
          <p:cNvPr id="3" name="Content Placeholder 2">
            <a:extLst>
              <a:ext uri="{FF2B5EF4-FFF2-40B4-BE49-F238E27FC236}">
                <a16:creationId xmlns:a16="http://schemas.microsoft.com/office/drawing/2014/main" id="{99F1CBFF-D193-F24E-AF6C-DC0D9A70E70C}"/>
              </a:ext>
            </a:extLst>
          </p:cNvPr>
          <p:cNvSpPr>
            <a:spLocks noGrp="1"/>
          </p:cNvSpPr>
          <p:nvPr>
            <p:ph idx="1"/>
          </p:nvPr>
        </p:nvSpPr>
        <p:spPr/>
        <p:txBody>
          <a:bodyPr/>
          <a:lstStyle/>
          <a:p>
            <a:r>
              <a:rPr lang="en-US" dirty="0"/>
              <a:t>Variance is the average squared deviations from the mean, while standard deviation is the square root of this number. Both measures reflect variability in a distribution, but their units differ:</a:t>
            </a:r>
          </a:p>
          <a:p>
            <a:r>
              <a:rPr lang="en-US" dirty="0"/>
              <a:t>Standard deviation is expressed in the same units as the original values (e.g., minutes or meters).</a:t>
            </a:r>
          </a:p>
          <a:p>
            <a:r>
              <a:rPr lang="en-US" dirty="0"/>
              <a:t>Variance is expressed in much larger units (e.g., meters squared).</a:t>
            </a:r>
          </a:p>
          <a:p>
            <a:endParaRPr lang="en-US" dirty="0"/>
          </a:p>
        </p:txBody>
      </p:sp>
    </p:spTree>
    <p:extLst>
      <p:ext uri="{BB962C8B-B14F-4D97-AF65-F5344CB8AC3E}">
        <p14:creationId xmlns:p14="http://schemas.microsoft.com/office/powerpoint/2010/main" val="2736057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C011-1B30-E941-B279-E158BAA39888}"/>
              </a:ext>
            </a:extLst>
          </p:cNvPr>
          <p:cNvSpPr>
            <a:spLocks noGrp="1"/>
          </p:cNvSpPr>
          <p:nvPr>
            <p:ph type="title"/>
          </p:nvPr>
        </p:nvSpPr>
        <p:spPr/>
        <p:txBody>
          <a:bodyPr/>
          <a:lstStyle/>
          <a:p>
            <a:r>
              <a:rPr lang="en-US" dirty="0"/>
              <a:t>What is the empirical rule?</a:t>
            </a:r>
          </a:p>
        </p:txBody>
      </p:sp>
      <p:sp>
        <p:nvSpPr>
          <p:cNvPr id="3" name="Content Placeholder 2">
            <a:extLst>
              <a:ext uri="{FF2B5EF4-FFF2-40B4-BE49-F238E27FC236}">
                <a16:creationId xmlns:a16="http://schemas.microsoft.com/office/drawing/2014/main" id="{393D7B20-340D-114D-BCE2-D1C312801347}"/>
              </a:ext>
            </a:extLst>
          </p:cNvPr>
          <p:cNvSpPr>
            <a:spLocks noGrp="1"/>
          </p:cNvSpPr>
          <p:nvPr>
            <p:ph idx="1"/>
          </p:nvPr>
        </p:nvSpPr>
        <p:spPr/>
        <p:txBody>
          <a:bodyPr/>
          <a:lstStyle/>
          <a:p>
            <a:r>
              <a:rPr lang="en-US" dirty="0"/>
              <a:t>The empirical rule, or the 68-95-99.7 rule, tells you where most of the values lie in a normal distribution:</a:t>
            </a:r>
          </a:p>
          <a:p>
            <a:r>
              <a:rPr lang="en-US" dirty="0"/>
              <a:t>Around 68% of values are within 1 standard deviation of the mean.</a:t>
            </a:r>
          </a:p>
          <a:p>
            <a:r>
              <a:rPr lang="en-US" dirty="0"/>
              <a:t>Around 95% of values are within 2 standard deviations of the mean.</a:t>
            </a:r>
          </a:p>
          <a:p>
            <a:r>
              <a:rPr lang="en-US" dirty="0"/>
              <a:t>Around 99.7% of values are within 3 standard deviations of the mean.</a:t>
            </a:r>
          </a:p>
          <a:p>
            <a:r>
              <a:rPr lang="en-US" dirty="0"/>
              <a:t>The empirical rule is a quick way to get an overview of your data and check for any outliers or extreme values that don’t follow this pattern.</a:t>
            </a:r>
          </a:p>
          <a:p>
            <a:endParaRPr lang="en-US" dirty="0"/>
          </a:p>
        </p:txBody>
      </p:sp>
    </p:spTree>
    <p:extLst>
      <p:ext uri="{BB962C8B-B14F-4D97-AF65-F5344CB8AC3E}">
        <p14:creationId xmlns:p14="http://schemas.microsoft.com/office/powerpoint/2010/main" val="1138324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759B-6E61-F34A-9100-A37F8B140A22}"/>
              </a:ext>
            </a:extLst>
          </p:cNvPr>
          <p:cNvSpPr>
            <a:spLocks noGrp="1"/>
          </p:cNvSpPr>
          <p:nvPr>
            <p:ph type="title"/>
          </p:nvPr>
        </p:nvSpPr>
        <p:spPr/>
        <p:txBody>
          <a:bodyPr/>
          <a:lstStyle/>
          <a:p>
            <a:r>
              <a:rPr lang="en-US" dirty="0"/>
              <a:t>What is a normal distribution?</a:t>
            </a:r>
          </a:p>
        </p:txBody>
      </p:sp>
      <p:sp>
        <p:nvSpPr>
          <p:cNvPr id="3" name="Content Placeholder 2">
            <a:extLst>
              <a:ext uri="{FF2B5EF4-FFF2-40B4-BE49-F238E27FC236}">
                <a16:creationId xmlns:a16="http://schemas.microsoft.com/office/drawing/2014/main" id="{065AC470-C857-7D46-88A5-4B3B2BF6D440}"/>
              </a:ext>
            </a:extLst>
          </p:cNvPr>
          <p:cNvSpPr>
            <a:spLocks noGrp="1"/>
          </p:cNvSpPr>
          <p:nvPr>
            <p:ph idx="1"/>
          </p:nvPr>
        </p:nvSpPr>
        <p:spPr/>
        <p:txBody>
          <a:bodyPr/>
          <a:lstStyle/>
          <a:p>
            <a:r>
              <a:rPr lang="en-US" dirty="0"/>
              <a:t>In a normal distribution, data is symmetrically distributed with no skew. Most values cluster around a central region, with values tapering off as they go further away from the center.</a:t>
            </a:r>
          </a:p>
          <a:p>
            <a:r>
              <a:rPr lang="en-US" dirty="0"/>
              <a:t>The measures of central tendency (mean, mode and median) are exactly the same in a normal distribution.</a:t>
            </a:r>
          </a:p>
          <a:p>
            <a:endParaRPr lang="en-US" dirty="0"/>
          </a:p>
        </p:txBody>
      </p:sp>
    </p:spTree>
    <p:extLst>
      <p:ext uri="{BB962C8B-B14F-4D97-AF65-F5344CB8AC3E}">
        <p14:creationId xmlns:p14="http://schemas.microsoft.com/office/powerpoint/2010/main" val="665420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9B47-D624-A047-AF75-DADACA4DD010}"/>
              </a:ext>
            </a:extLst>
          </p:cNvPr>
          <p:cNvSpPr>
            <a:spLocks noGrp="1"/>
          </p:cNvSpPr>
          <p:nvPr>
            <p:ph type="title"/>
          </p:nvPr>
        </p:nvSpPr>
        <p:spPr/>
        <p:txBody>
          <a:bodyPr>
            <a:normAutofit/>
          </a:bodyPr>
          <a:lstStyle/>
          <a:p>
            <a:r>
              <a:rPr lang="en-US" dirty="0"/>
              <a:t>When should I use the median? </a:t>
            </a:r>
            <a:br>
              <a:rPr lang="en-US" dirty="0"/>
            </a:br>
            <a:endParaRPr lang="en-US" dirty="0"/>
          </a:p>
        </p:txBody>
      </p:sp>
      <p:sp>
        <p:nvSpPr>
          <p:cNvPr id="3" name="Content Placeholder 2">
            <a:extLst>
              <a:ext uri="{FF2B5EF4-FFF2-40B4-BE49-F238E27FC236}">
                <a16:creationId xmlns:a16="http://schemas.microsoft.com/office/drawing/2014/main" id="{9BAB11F0-6CCF-0143-ABF0-4CD76B664BA7}"/>
              </a:ext>
            </a:extLst>
          </p:cNvPr>
          <p:cNvSpPr>
            <a:spLocks noGrp="1"/>
          </p:cNvSpPr>
          <p:nvPr>
            <p:ph idx="1"/>
          </p:nvPr>
        </p:nvSpPr>
        <p:spPr/>
        <p:txBody>
          <a:bodyPr/>
          <a:lstStyle/>
          <a:p>
            <a:r>
              <a:rPr lang="en-US" dirty="0"/>
              <a:t>The median is the most informative measure of central tendency for skewed distributions or distributions with outliers. For example, the median is often used as a measure of central tendency for income distributions, which are generally highly skewed.</a:t>
            </a:r>
          </a:p>
          <a:p>
            <a:r>
              <a:rPr lang="en-US" dirty="0"/>
              <a:t>Because the median only uses one or two values, it’s unaffected by extreme outliers or non-symmetric distributions of scores. In contrast, the mean and mode can vary in skewed distributions.</a:t>
            </a:r>
          </a:p>
          <a:p>
            <a:endParaRPr lang="en-US" dirty="0"/>
          </a:p>
        </p:txBody>
      </p:sp>
    </p:spTree>
    <p:extLst>
      <p:ext uri="{BB962C8B-B14F-4D97-AF65-F5344CB8AC3E}">
        <p14:creationId xmlns:p14="http://schemas.microsoft.com/office/powerpoint/2010/main" val="1327616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51D4-C78E-564C-A2B3-86947369F506}"/>
              </a:ext>
            </a:extLst>
          </p:cNvPr>
          <p:cNvSpPr>
            <a:spLocks noGrp="1"/>
          </p:cNvSpPr>
          <p:nvPr>
            <p:ph type="title"/>
          </p:nvPr>
        </p:nvSpPr>
        <p:spPr/>
        <p:txBody>
          <a:bodyPr/>
          <a:lstStyle/>
          <a:p>
            <a:r>
              <a:rPr lang="en-US" dirty="0"/>
              <a:t>What is the range in statistics?</a:t>
            </a:r>
          </a:p>
        </p:txBody>
      </p:sp>
      <p:sp>
        <p:nvSpPr>
          <p:cNvPr id="3" name="Content Placeholder 2">
            <a:extLst>
              <a:ext uri="{FF2B5EF4-FFF2-40B4-BE49-F238E27FC236}">
                <a16:creationId xmlns:a16="http://schemas.microsoft.com/office/drawing/2014/main" id="{6FCBB624-A39A-CE41-8819-50E59C9F6F5D}"/>
              </a:ext>
            </a:extLst>
          </p:cNvPr>
          <p:cNvSpPr>
            <a:spLocks noGrp="1"/>
          </p:cNvSpPr>
          <p:nvPr>
            <p:ph idx="1"/>
          </p:nvPr>
        </p:nvSpPr>
        <p:spPr/>
        <p:txBody>
          <a:bodyPr/>
          <a:lstStyle/>
          <a:p>
            <a:r>
              <a:rPr lang="en-US" dirty="0"/>
              <a:t>In statistics, the range is the spread of your data from the lowest to the highest value in the distribution. It is the simplest measure of variability.</a:t>
            </a:r>
          </a:p>
          <a:p>
            <a:endParaRPr lang="en-US" dirty="0"/>
          </a:p>
        </p:txBody>
      </p:sp>
    </p:spTree>
    <p:extLst>
      <p:ext uri="{BB962C8B-B14F-4D97-AF65-F5344CB8AC3E}">
        <p14:creationId xmlns:p14="http://schemas.microsoft.com/office/powerpoint/2010/main" val="3254148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8212-7D72-8A45-85AD-33D42AE55730}"/>
              </a:ext>
            </a:extLst>
          </p:cNvPr>
          <p:cNvSpPr>
            <a:spLocks noGrp="1"/>
          </p:cNvSpPr>
          <p:nvPr>
            <p:ph type="title"/>
          </p:nvPr>
        </p:nvSpPr>
        <p:spPr/>
        <p:txBody>
          <a:bodyPr/>
          <a:lstStyle/>
          <a:p>
            <a:r>
              <a:rPr lang="en-US" dirty="0"/>
              <a:t>What’s the difference between central tendency and variability?</a:t>
            </a:r>
          </a:p>
        </p:txBody>
      </p:sp>
      <p:sp>
        <p:nvSpPr>
          <p:cNvPr id="3" name="Content Placeholder 2">
            <a:extLst>
              <a:ext uri="{FF2B5EF4-FFF2-40B4-BE49-F238E27FC236}">
                <a16:creationId xmlns:a16="http://schemas.microsoft.com/office/drawing/2014/main" id="{8CFB45E9-4937-E340-B654-669028E98740}"/>
              </a:ext>
            </a:extLst>
          </p:cNvPr>
          <p:cNvSpPr>
            <a:spLocks noGrp="1"/>
          </p:cNvSpPr>
          <p:nvPr>
            <p:ph idx="1"/>
          </p:nvPr>
        </p:nvSpPr>
        <p:spPr/>
        <p:txBody>
          <a:bodyPr/>
          <a:lstStyle/>
          <a:p>
            <a:r>
              <a:rPr lang="en-US" dirty="0"/>
              <a:t>While central tendency tells you where most of your data points lie, variability summarizes how far apart your points from each other.</a:t>
            </a:r>
          </a:p>
          <a:p>
            <a:r>
              <a:rPr lang="en-US" dirty="0"/>
              <a:t>Data sets can have the same central tendency but different levels of variability or vice versa. Together, they give you a complete picture of your data.</a:t>
            </a:r>
          </a:p>
          <a:p>
            <a:endParaRPr lang="en-US" dirty="0"/>
          </a:p>
        </p:txBody>
      </p:sp>
    </p:spTree>
    <p:extLst>
      <p:ext uri="{BB962C8B-B14F-4D97-AF65-F5344CB8AC3E}">
        <p14:creationId xmlns:p14="http://schemas.microsoft.com/office/powerpoint/2010/main" val="4106475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A1D8-44B2-9F46-A7E8-59D7711B7FAF}"/>
              </a:ext>
            </a:extLst>
          </p:cNvPr>
          <p:cNvSpPr>
            <a:spLocks noGrp="1"/>
          </p:cNvSpPr>
          <p:nvPr>
            <p:ph type="title"/>
          </p:nvPr>
        </p:nvSpPr>
        <p:spPr/>
        <p:txBody>
          <a:bodyPr/>
          <a:lstStyle/>
          <a:p>
            <a:r>
              <a:rPr lang="en-US" dirty="0"/>
              <a:t>What are the 4 main measures of variability?</a:t>
            </a:r>
          </a:p>
        </p:txBody>
      </p:sp>
      <p:sp>
        <p:nvSpPr>
          <p:cNvPr id="3" name="Content Placeholder 2">
            <a:extLst>
              <a:ext uri="{FF2B5EF4-FFF2-40B4-BE49-F238E27FC236}">
                <a16:creationId xmlns:a16="http://schemas.microsoft.com/office/drawing/2014/main" id="{C920F34C-536D-A242-9423-38644EECD490}"/>
              </a:ext>
            </a:extLst>
          </p:cNvPr>
          <p:cNvSpPr>
            <a:spLocks noGrp="1"/>
          </p:cNvSpPr>
          <p:nvPr>
            <p:ph idx="1"/>
          </p:nvPr>
        </p:nvSpPr>
        <p:spPr/>
        <p:txBody>
          <a:bodyPr/>
          <a:lstStyle/>
          <a:p>
            <a:r>
              <a:rPr lang="en-US" dirty="0"/>
              <a:t>Variability is most commonly measured with the following descriptive statistics:</a:t>
            </a:r>
          </a:p>
          <a:p>
            <a:r>
              <a:rPr lang="en-US" dirty="0"/>
              <a:t>Range: the difference between the highest and lowest values</a:t>
            </a:r>
          </a:p>
          <a:p>
            <a:r>
              <a:rPr lang="en-US" dirty="0"/>
              <a:t>Interquartile range: the range of the middle half of a distribution</a:t>
            </a:r>
          </a:p>
          <a:p>
            <a:r>
              <a:rPr lang="en-US" dirty="0"/>
              <a:t>Standard deviation: average distance from the mean</a:t>
            </a:r>
          </a:p>
          <a:p>
            <a:r>
              <a:rPr lang="en-US" dirty="0"/>
              <a:t>Variance: average of squared distances from the mean</a:t>
            </a:r>
          </a:p>
          <a:p>
            <a:endParaRPr lang="en-US" dirty="0"/>
          </a:p>
        </p:txBody>
      </p:sp>
    </p:spTree>
    <p:extLst>
      <p:ext uri="{BB962C8B-B14F-4D97-AF65-F5344CB8AC3E}">
        <p14:creationId xmlns:p14="http://schemas.microsoft.com/office/powerpoint/2010/main" val="306780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80F3-4AE7-B147-A521-AD7002BD52BC}"/>
              </a:ext>
            </a:extLst>
          </p:cNvPr>
          <p:cNvSpPr>
            <a:spLocks noGrp="1"/>
          </p:cNvSpPr>
          <p:nvPr>
            <p:ph type="title"/>
          </p:nvPr>
        </p:nvSpPr>
        <p:spPr/>
        <p:txBody>
          <a:bodyPr/>
          <a:lstStyle/>
          <a:p>
            <a:r>
              <a:rPr lang="en-US" dirty="0"/>
              <a:t>What is variability?</a:t>
            </a:r>
          </a:p>
        </p:txBody>
      </p:sp>
      <p:sp>
        <p:nvSpPr>
          <p:cNvPr id="3" name="Content Placeholder 2">
            <a:extLst>
              <a:ext uri="{FF2B5EF4-FFF2-40B4-BE49-F238E27FC236}">
                <a16:creationId xmlns:a16="http://schemas.microsoft.com/office/drawing/2014/main" id="{EBA8222A-6C8F-DA43-A7E7-43864E27F80C}"/>
              </a:ext>
            </a:extLst>
          </p:cNvPr>
          <p:cNvSpPr>
            <a:spLocks noGrp="1"/>
          </p:cNvSpPr>
          <p:nvPr>
            <p:ph idx="1"/>
          </p:nvPr>
        </p:nvSpPr>
        <p:spPr/>
        <p:txBody>
          <a:bodyPr/>
          <a:lstStyle/>
          <a:p>
            <a:r>
              <a:rPr lang="en-US" dirty="0"/>
              <a:t>Variability tells you how far apart points lie from each other and from the center of a distribution or a data set.</a:t>
            </a:r>
          </a:p>
          <a:p>
            <a:r>
              <a:rPr lang="en-US" dirty="0"/>
              <a:t>Variability is also referred to as spread, scatter or dispersion.</a:t>
            </a:r>
          </a:p>
          <a:p>
            <a:endParaRPr lang="en-US" dirty="0"/>
          </a:p>
        </p:txBody>
      </p:sp>
    </p:spTree>
    <p:extLst>
      <p:ext uri="{BB962C8B-B14F-4D97-AF65-F5344CB8AC3E}">
        <p14:creationId xmlns:p14="http://schemas.microsoft.com/office/powerpoint/2010/main" val="6216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E8D3-6616-A940-B176-1E3AB5CA3ECC}"/>
              </a:ext>
            </a:extLst>
          </p:cNvPr>
          <p:cNvSpPr>
            <a:spLocks noGrp="1"/>
          </p:cNvSpPr>
          <p:nvPr>
            <p:ph type="title"/>
          </p:nvPr>
        </p:nvSpPr>
        <p:spPr/>
        <p:txBody>
          <a:bodyPr/>
          <a:lstStyle/>
          <a:p>
            <a:r>
              <a:rPr lang="en-US" dirty="0"/>
              <a:t>What is a critical value?</a:t>
            </a:r>
          </a:p>
        </p:txBody>
      </p:sp>
      <p:sp>
        <p:nvSpPr>
          <p:cNvPr id="3" name="Content Placeholder 2">
            <a:extLst>
              <a:ext uri="{FF2B5EF4-FFF2-40B4-BE49-F238E27FC236}">
                <a16:creationId xmlns:a16="http://schemas.microsoft.com/office/drawing/2014/main" id="{BB856F43-8817-0547-91C6-0C8ACC044E1C}"/>
              </a:ext>
            </a:extLst>
          </p:cNvPr>
          <p:cNvSpPr>
            <a:spLocks noGrp="1"/>
          </p:cNvSpPr>
          <p:nvPr>
            <p:ph idx="1"/>
          </p:nvPr>
        </p:nvSpPr>
        <p:spPr/>
        <p:txBody>
          <a:bodyPr/>
          <a:lstStyle/>
          <a:p>
            <a:r>
              <a:rPr lang="en-US" dirty="0"/>
              <a:t>A critical value is the value of the test statistic which defines the upper and lower bounds of a confidence interval, or which defines the threshold of statistical significance in a statistical test. It describes how far from the mean of the distribution you have to go to cover a certain amount of the total variation in the data (i.e. 90%, 95%, 99%).</a:t>
            </a:r>
          </a:p>
          <a:p>
            <a:r>
              <a:rPr lang="en-US" dirty="0"/>
              <a:t>If you are constructing a 95% confidence interval and are using a threshold of statistical significance of p = 0.05, then your critical value will be identical in both cases.</a:t>
            </a:r>
          </a:p>
          <a:p>
            <a:endParaRPr lang="en-US" dirty="0"/>
          </a:p>
        </p:txBody>
      </p:sp>
    </p:spTree>
    <p:extLst>
      <p:ext uri="{BB962C8B-B14F-4D97-AF65-F5344CB8AC3E}">
        <p14:creationId xmlns:p14="http://schemas.microsoft.com/office/powerpoint/2010/main" val="3361421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F2896A5-9887-B34C-B276-AEF327788D90}"/>
              </a:ext>
            </a:extLst>
          </p:cNvPr>
          <p:cNvSpPr>
            <a:spLocks noGrp="1"/>
          </p:cNvSpPr>
          <p:nvPr>
            <p:ph type="subTitle" idx="1"/>
          </p:nvPr>
        </p:nvSpPr>
        <p:spPr/>
        <p:txBody>
          <a:bodyPr/>
          <a:lstStyle/>
          <a:p>
            <a:endParaRPr lang="en-US" dirty="0"/>
          </a:p>
        </p:txBody>
      </p:sp>
      <p:sp>
        <p:nvSpPr>
          <p:cNvPr id="5" name="Title 4">
            <a:extLst>
              <a:ext uri="{FF2B5EF4-FFF2-40B4-BE49-F238E27FC236}">
                <a16:creationId xmlns:a16="http://schemas.microsoft.com/office/drawing/2014/main" id="{32F26594-75FF-3345-98AB-F2C5F3D578F6}"/>
              </a:ext>
            </a:extLst>
          </p:cNvPr>
          <p:cNvSpPr>
            <a:spLocks noGrp="1"/>
          </p:cNvSpPr>
          <p:nvPr>
            <p:ph type="ctrTitle"/>
          </p:nvPr>
        </p:nvSpPr>
        <p:spPr/>
        <p:txBody>
          <a:bodyPr/>
          <a:lstStyle/>
          <a:p>
            <a:r>
              <a:rPr lang="en-US" dirty="0"/>
              <a:t>Distributions</a:t>
            </a:r>
            <a:br>
              <a:rPr lang="en-US" dirty="0"/>
            </a:br>
            <a:endParaRPr lang="en-US" dirty="0"/>
          </a:p>
        </p:txBody>
      </p:sp>
    </p:spTree>
    <p:extLst>
      <p:ext uri="{BB962C8B-B14F-4D97-AF65-F5344CB8AC3E}">
        <p14:creationId xmlns:p14="http://schemas.microsoft.com/office/powerpoint/2010/main" val="147455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E6D-B746-6943-8E11-A3A0FBE15F09}"/>
              </a:ext>
            </a:extLst>
          </p:cNvPr>
          <p:cNvSpPr>
            <a:spLocks noGrp="1"/>
          </p:cNvSpPr>
          <p:nvPr>
            <p:ph type="title"/>
          </p:nvPr>
        </p:nvSpPr>
        <p:spPr/>
        <p:txBody>
          <a:bodyPr/>
          <a:lstStyle/>
          <a:p>
            <a:r>
              <a:rPr lang="en-US" dirty="0"/>
              <a:t>Descriptive and Inferential Statistics</a:t>
            </a:r>
          </a:p>
        </p:txBody>
      </p:sp>
      <p:sp>
        <p:nvSpPr>
          <p:cNvPr id="3" name="Content Placeholder 2">
            <a:extLst>
              <a:ext uri="{FF2B5EF4-FFF2-40B4-BE49-F238E27FC236}">
                <a16:creationId xmlns:a16="http://schemas.microsoft.com/office/drawing/2014/main" id="{1B998A57-0103-BB47-94AC-E8A58610B6D8}"/>
              </a:ext>
            </a:extLst>
          </p:cNvPr>
          <p:cNvSpPr>
            <a:spLocks noGrp="1"/>
          </p:cNvSpPr>
          <p:nvPr>
            <p:ph idx="1"/>
          </p:nvPr>
        </p:nvSpPr>
        <p:spPr/>
        <p:txBody>
          <a:bodyPr/>
          <a:lstStyle/>
          <a:p>
            <a:r>
              <a:rPr lang="en-US" dirty="0"/>
              <a:t>Descriptive statistics summarize the characteristics of a data set. Inferential statistics allow you to test a hypothesis or assess whether your data is generalizable to the broader population.</a:t>
            </a:r>
          </a:p>
        </p:txBody>
      </p:sp>
    </p:spTree>
    <p:extLst>
      <p:ext uri="{BB962C8B-B14F-4D97-AF65-F5344CB8AC3E}">
        <p14:creationId xmlns:p14="http://schemas.microsoft.com/office/powerpoint/2010/main" val="3525762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9821-D8FA-0C45-A443-56ACF7ADA9AA}"/>
              </a:ext>
            </a:extLst>
          </p:cNvPr>
          <p:cNvSpPr>
            <a:spLocks noGrp="1"/>
          </p:cNvSpPr>
          <p:nvPr>
            <p:ph type="title"/>
          </p:nvPr>
        </p:nvSpPr>
        <p:spPr/>
        <p:txBody>
          <a:bodyPr>
            <a:normAutofit fontScale="90000"/>
          </a:bodyPr>
          <a:lstStyle/>
          <a:p>
            <a:r>
              <a:rPr lang="en-US" dirty="0"/>
              <a:t>What is the difference between the t-distribution and the standard normal distribution?</a:t>
            </a:r>
          </a:p>
        </p:txBody>
      </p:sp>
      <p:sp>
        <p:nvSpPr>
          <p:cNvPr id="3" name="Content Placeholder 2">
            <a:extLst>
              <a:ext uri="{FF2B5EF4-FFF2-40B4-BE49-F238E27FC236}">
                <a16:creationId xmlns:a16="http://schemas.microsoft.com/office/drawing/2014/main" id="{E55E1367-3E8C-784B-80AD-269B9FE4E32D}"/>
              </a:ext>
            </a:extLst>
          </p:cNvPr>
          <p:cNvSpPr>
            <a:spLocks noGrp="1"/>
          </p:cNvSpPr>
          <p:nvPr>
            <p:ph idx="1"/>
          </p:nvPr>
        </p:nvSpPr>
        <p:spPr/>
        <p:txBody>
          <a:bodyPr/>
          <a:lstStyle/>
          <a:p>
            <a:r>
              <a:rPr lang="en-US" dirty="0"/>
              <a:t>The t-distribution gives more probability to observations in the tails of the distribution than the standard normal distribution (a.k.a. the z-distribution).</a:t>
            </a:r>
          </a:p>
          <a:p>
            <a:r>
              <a:rPr lang="en-US" dirty="0"/>
              <a:t>In this way, the t-distribution is more conservative than the standard normal distribution: to reach the same level of confidence or statistical significance, you will need to include a wider range of the data.</a:t>
            </a:r>
          </a:p>
          <a:p>
            <a:endParaRPr lang="en-US" dirty="0"/>
          </a:p>
        </p:txBody>
      </p:sp>
    </p:spTree>
    <p:extLst>
      <p:ext uri="{BB962C8B-B14F-4D97-AF65-F5344CB8AC3E}">
        <p14:creationId xmlns:p14="http://schemas.microsoft.com/office/powerpoint/2010/main" val="3410722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FE8D-B799-A74A-98B2-E0E81CEC0573}"/>
              </a:ext>
            </a:extLst>
          </p:cNvPr>
          <p:cNvSpPr>
            <a:spLocks noGrp="1"/>
          </p:cNvSpPr>
          <p:nvPr>
            <p:ph type="title"/>
          </p:nvPr>
        </p:nvSpPr>
        <p:spPr/>
        <p:txBody>
          <a:bodyPr/>
          <a:lstStyle/>
          <a:p>
            <a:r>
              <a:rPr lang="en-US" dirty="0"/>
              <a:t>What is a t-score?</a:t>
            </a:r>
          </a:p>
        </p:txBody>
      </p:sp>
      <p:sp>
        <p:nvSpPr>
          <p:cNvPr id="3" name="Content Placeholder 2">
            <a:extLst>
              <a:ext uri="{FF2B5EF4-FFF2-40B4-BE49-F238E27FC236}">
                <a16:creationId xmlns:a16="http://schemas.microsoft.com/office/drawing/2014/main" id="{9606A90C-92DD-DC4C-B875-A13F7EDC71BC}"/>
              </a:ext>
            </a:extLst>
          </p:cNvPr>
          <p:cNvSpPr>
            <a:spLocks noGrp="1"/>
          </p:cNvSpPr>
          <p:nvPr>
            <p:ph idx="1"/>
          </p:nvPr>
        </p:nvSpPr>
        <p:spPr/>
        <p:txBody>
          <a:bodyPr/>
          <a:lstStyle/>
          <a:p>
            <a:r>
              <a:rPr lang="en-US" dirty="0"/>
              <a:t>A t-score (a.k.a. a t-value) is equivalent to the number of standard deviations away from the mean of the t-distribution.</a:t>
            </a:r>
          </a:p>
          <a:p>
            <a:r>
              <a:rPr lang="en-US" dirty="0"/>
              <a:t>The t-score is the test statistic used in t-tests and regression tests. It can also be used to describe how far from the mean an observation is when the data follow a t-distribution.</a:t>
            </a:r>
          </a:p>
          <a:p>
            <a:endParaRPr lang="en-US" dirty="0"/>
          </a:p>
        </p:txBody>
      </p:sp>
    </p:spTree>
    <p:extLst>
      <p:ext uri="{BB962C8B-B14F-4D97-AF65-F5344CB8AC3E}">
        <p14:creationId xmlns:p14="http://schemas.microsoft.com/office/powerpoint/2010/main" val="1196690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A88C-A297-354D-9D56-2F25FB693A7B}"/>
              </a:ext>
            </a:extLst>
          </p:cNvPr>
          <p:cNvSpPr>
            <a:spLocks noGrp="1"/>
          </p:cNvSpPr>
          <p:nvPr>
            <p:ph type="title"/>
          </p:nvPr>
        </p:nvSpPr>
        <p:spPr/>
        <p:txBody>
          <a:bodyPr/>
          <a:lstStyle/>
          <a:p>
            <a:r>
              <a:rPr lang="en-US" dirty="0"/>
              <a:t>What is a t-distribution?</a:t>
            </a:r>
          </a:p>
        </p:txBody>
      </p:sp>
      <p:sp>
        <p:nvSpPr>
          <p:cNvPr id="3" name="Content Placeholder 2">
            <a:extLst>
              <a:ext uri="{FF2B5EF4-FFF2-40B4-BE49-F238E27FC236}">
                <a16:creationId xmlns:a16="http://schemas.microsoft.com/office/drawing/2014/main" id="{9EAE808F-79B5-3A4A-AF20-2ABAC3FD2DF2}"/>
              </a:ext>
            </a:extLst>
          </p:cNvPr>
          <p:cNvSpPr>
            <a:spLocks noGrp="1"/>
          </p:cNvSpPr>
          <p:nvPr>
            <p:ph idx="1"/>
          </p:nvPr>
        </p:nvSpPr>
        <p:spPr/>
        <p:txBody>
          <a:bodyPr/>
          <a:lstStyle/>
          <a:p>
            <a:r>
              <a:rPr lang="en-US" dirty="0"/>
              <a:t>The t-distribution is a way of describing a set of observations where most observations fall close to the mean, and the rest of the observations make up the tails on either side. It is a type of normal distribution used for smaller sample sizes, where the variance in the data is unknown.</a:t>
            </a:r>
          </a:p>
          <a:p>
            <a:r>
              <a:rPr lang="en-US" dirty="0"/>
              <a:t>The t-distribution forms a bell curve when plotted on a graph. It can be described mathematically using the mean and the standard deviation.</a:t>
            </a:r>
          </a:p>
          <a:p>
            <a:endParaRPr lang="en-US" dirty="0"/>
          </a:p>
        </p:txBody>
      </p:sp>
    </p:spTree>
    <p:extLst>
      <p:ext uri="{BB962C8B-B14F-4D97-AF65-F5344CB8AC3E}">
        <p14:creationId xmlns:p14="http://schemas.microsoft.com/office/powerpoint/2010/main" val="2008841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54A8-F461-0F4B-9257-7C7215003A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D0DBFF-B871-DE43-A26A-4D6C87355F2C}"/>
              </a:ext>
            </a:extLst>
          </p:cNvPr>
          <p:cNvSpPr>
            <a:spLocks noGrp="1"/>
          </p:cNvSpPr>
          <p:nvPr>
            <p:ph idx="1"/>
          </p:nvPr>
        </p:nvSpPr>
        <p:spPr/>
        <p:txBody>
          <a:bodyPr>
            <a:normAutofit fontScale="92500" lnSpcReduction="20000"/>
          </a:bodyPr>
          <a:lstStyle/>
          <a:p>
            <a:r>
              <a:rPr lang="en-US" dirty="0"/>
              <a:t>The t-distribution is a type of normal distribution that is used for smaller sample sizes. Normally-distributed data form a bell shape when plotted on a graph, with more observations near the mean and fewer observations in the tails.</a:t>
            </a:r>
          </a:p>
          <a:p>
            <a:r>
              <a:rPr lang="en-US" dirty="0"/>
              <a:t>The t-distribution is used when data are approximately normally distributed, which means the data follow a bell shape but the population variance is unknown. The variance in a t-distribution is estimated based on the degrees of freedom of the data set (total number of observations minus 1).</a:t>
            </a:r>
          </a:p>
          <a:p>
            <a:r>
              <a:rPr lang="en-US" dirty="0"/>
              <a:t>It is a more conservative form of the standard normal distribution, also known as the z-distribution. This means that it gives a lower probability to the center and a higher probability to the tails than the standard normal distribution.</a:t>
            </a:r>
          </a:p>
          <a:p>
            <a:endParaRPr lang="en-US" dirty="0"/>
          </a:p>
        </p:txBody>
      </p:sp>
    </p:spTree>
    <p:extLst>
      <p:ext uri="{BB962C8B-B14F-4D97-AF65-F5344CB8AC3E}">
        <p14:creationId xmlns:p14="http://schemas.microsoft.com/office/powerpoint/2010/main" val="2050743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378A-DD07-9C4F-A59A-5D33691E65FD}"/>
              </a:ext>
            </a:extLst>
          </p:cNvPr>
          <p:cNvSpPr>
            <a:spLocks noGrp="1"/>
          </p:cNvSpPr>
          <p:nvPr>
            <p:ph type="title"/>
          </p:nvPr>
        </p:nvSpPr>
        <p:spPr/>
        <p:txBody>
          <a:bodyPr/>
          <a:lstStyle/>
          <a:p>
            <a:r>
              <a:rPr lang="en-US" dirty="0"/>
              <a:t>What is a t-distribution and z-distribution?</a:t>
            </a:r>
          </a:p>
        </p:txBody>
      </p:sp>
      <p:sp>
        <p:nvSpPr>
          <p:cNvPr id="3" name="Content Placeholder 2">
            <a:extLst>
              <a:ext uri="{FF2B5EF4-FFF2-40B4-BE49-F238E27FC236}">
                <a16:creationId xmlns:a16="http://schemas.microsoft.com/office/drawing/2014/main" id="{E025A7CA-3B9C-7B42-BEC2-8F8C648F8C60}"/>
              </a:ext>
            </a:extLst>
          </p:cNvPr>
          <p:cNvSpPr>
            <a:spLocks noGrp="1"/>
          </p:cNvSpPr>
          <p:nvPr>
            <p:ph idx="1"/>
          </p:nvPr>
        </p:nvSpPr>
        <p:spPr/>
        <p:txBody>
          <a:bodyPr/>
          <a:lstStyle/>
          <a:p>
            <a:endParaRPr lang="en-US"/>
          </a:p>
        </p:txBody>
      </p:sp>
      <p:pic>
        <p:nvPicPr>
          <p:cNvPr id="1026" name="Picture 2" descr="Comparison of the t-distribution based on the sample variance and the z-distribution (a.k.a standard normal distribution) with a sample size of 20. ">
            <a:extLst>
              <a:ext uri="{FF2B5EF4-FFF2-40B4-BE49-F238E27FC236}">
                <a16:creationId xmlns:a16="http://schemas.microsoft.com/office/drawing/2014/main" id="{7A8307F8-9555-D84B-BBA2-06CE20C64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647" y="1616075"/>
            <a:ext cx="65024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701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6147-17F1-804C-93F0-8F9C6057C929}"/>
              </a:ext>
            </a:extLst>
          </p:cNvPr>
          <p:cNvSpPr>
            <a:spLocks noGrp="1"/>
          </p:cNvSpPr>
          <p:nvPr>
            <p:ph type="title"/>
          </p:nvPr>
        </p:nvSpPr>
        <p:spPr/>
        <p:txBody>
          <a:bodyPr/>
          <a:lstStyle/>
          <a:p>
            <a:r>
              <a:rPr lang="en-US" dirty="0"/>
              <a:t>What is a standard normal distribution?</a:t>
            </a:r>
          </a:p>
        </p:txBody>
      </p:sp>
      <p:sp>
        <p:nvSpPr>
          <p:cNvPr id="3" name="Content Placeholder 2">
            <a:extLst>
              <a:ext uri="{FF2B5EF4-FFF2-40B4-BE49-F238E27FC236}">
                <a16:creationId xmlns:a16="http://schemas.microsoft.com/office/drawing/2014/main" id="{16B26C75-B16C-AC49-B7B2-037DC87AC38F}"/>
              </a:ext>
            </a:extLst>
          </p:cNvPr>
          <p:cNvSpPr>
            <a:spLocks noGrp="1"/>
          </p:cNvSpPr>
          <p:nvPr>
            <p:ph idx="1"/>
          </p:nvPr>
        </p:nvSpPr>
        <p:spPr/>
        <p:txBody>
          <a:bodyPr/>
          <a:lstStyle/>
          <a:p>
            <a:r>
              <a:rPr lang="en-US" dirty="0"/>
              <a:t>The standard normal distribution, also called the z-distribution, is a special normal distribution where the mean is 0 and the standard deviation is 1.</a:t>
            </a:r>
          </a:p>
          <a:p>
            <a:r>
              <a:rPr lang="en-US" dirty="0"/>
              <a:t>Any normal distribution can be converted into the standard normal distribution by turning the individual values into z-scores. In a z-distribution, z-scores tell you how many standard deviations away from the mean each value lies.</a:t>
            </a:r>
          </a:p>
          <a:p>
            <a:endParaRPr lang="en-US" dirty="0"/>
          </a:p>
        </p:txBody>
      </p:sp>
    </p:spTree>
    <p:extLst>
      <p:ext uri="{BB962C8B-B14F-4D97-AF65-F5344CB8AC3E}">
        <p14:creationId xmlns:p14="http://schemas.microsoft.com/office/powerpoint/2010/main" val="4015615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D686-411E-BE4E-9F5A-DB58325CE075}"/>
              </a:ext>
            </a:extLst>
          </p:cNvPr>
          <p:cNvSpPr>
            <a:spLocks noGrp="1"/>
          </p:cNvSpPr>
          <p:nvPr>
            <p:ph type="title"/>
          </p:nvPr>
        </p:nvSpPr>
        <p:spPr/>
        <p:txBody>
          <a:bodyPr/>
          <a:lstStyle/>
          <a:p>
            <a:r>
              <a:rPr lang="en-US" dirty="0"/>
              <a:t>What does correlation coefficient tell you?</a:t>
            </a:r>
          </a:p>
        </p:txBody>
      </p:sp>
      <p:sp>
        <p:nvSpPr>
          <p:cNvPr id="3" name="Content Placeholder 2">
            <a:extLst>
              <a:ext uri="{FF2B5EF4-FFF2-40B4-BE49-F238E27FC236}">
                <a16:creationId xmlns:a16="http://schemas.microsoft.com/office/drawing/2014/main" id="{4732F627-C6E7-AF49-AC3D-17DBDAC3D946}"/>
              </a:ext>
            </a:extLst>
          </p:cNvPr>
          <p:cNvSpPr>
            <a:spLocks noGrp="1"/>
          </p:cNvSpPr>
          <p:nvPr>
            <p:ph idx="1"/>
          </p:nvPr>
        </p:nvSpPr>
        <p:spPr/>
        <p:txBody>
          <a:bodyPr/>
          <a:lstStyle/>
          <a:p>
            <a:r>
              <a:rPr lang="en-US" dirty="0"/>
              <a:t>Correlation coefficients always range between -1 and 1.</a:t>
            </a:r>
          </a:p>
          <a:p>
            <a:r>
              <a:rPr lang="en-US" dirty="0"/>
              <a:t>The sign of the coefficient tells you the direction of the relationship: a positive value means the variables change together in the same direction, while a negative value means they change together in opposite directions.</a:t>
            </a:r>
          </a:p>
          <a:p>
            <a:r>
              <a:rPr lang="en-US" dirty="0"/>
              <a:t>The absolute value of a number is equal to the number without its sign. The absolute value of a correlation coefficient tells you the magnitude of the correlation: the greater the absolute value, the stronger the correlation.</a:t>
            </a:r>
          </a:p>
          <a:p>
            <a:endParaRPr lang="en-US" dirty="0"/>
          </a:p>
        </p:txBody>
      </p:sp>
    </p:spTree>
    <p:extLst>
      <p:ext uri="{BB962C8B-B14F-4D97-AF65-F5344CB8AC3E}">
        <p14:creationId xmlns:p14="http://schemas.microsoft.com/office/powerpoint/2010/main" val="2302812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D83C-2598-404D-91FC-9FCC40B42342}"/>
              </a:ext>
            </a:extLst>
          </p:cNvPr>
          <p:cNvSpPr>
            <a:spLocks noGrp="1"/>
          </p:cNvSpPr>
          <p:nvPr>
            <p:ph type="title"/>
          </p:nvPr>
        </p:nvSpPr>
        <p:spPr/>
        <p:txBody>
          <a:bodyPr/>
          <a:lstStyle/>
          <a:p>
            <a:r>
              <a:rPr lang="en-US" dirty="0"/>
              <a:t>What are the assumptions of the Pearson correlation coefficient?</a:t>
            </a:r>
          </a:p>
        </p:txBody>
      </p:sp>
      <p:sp>
        <p:nvSpPr>
          <p:cNvPr id="3" name="Content Placeholder 2">
            <a:extLst>
              <a:ext uri="{FF2B5EF4-FFF2-40B4-BE49-F238E27FC236}">
                <a16:creationId xmlns:a16="http://schemas.microsoft.com/office/drawing/2014/main" id="{3C8A2628-EF62-6542-82D4-118ACE9B0C9D}"/>
              </a:ext>
            </a:extLst>
          </p:cNvPr>
          <p:cNvSpPr>
            <a:spLocks noGrp="1"/>
          </p:cNvSpPr>
          <p:nvPr>
            <p:ph idx="1"/>
          </p:nvPr>
        </p:nvSpPr>
        <p:spPr/>
        <p:txBody>
          <a:bodyPr/>
          <a:lstStyle/>
          <a:p>
            <a:r>
              <a:rPr lang="en-US" dirty="0"/>
              <a:t>These are the assumptions your data must meet if you want to use Pearson’s r:</a:t>
            </a:r>
          </a:p>
          <a:p>
            <a:r>
              <a:rPr lang="en-US" dirty="0"/>
              <a:t>Both variables are on an interval or ratio level of measurement</a:t>
            </a:r>
          </a:p>
          <a:p>
            <a:r>
              <a:rPr lang="en-US" dirty="0"/>
              <a:t>Data from both variables follow normal distributions</a:t>
            </a:r>
          </a:p>
          <a:p>
            <a:r>
              <a:rPr lang="en-US" dirty="0"/>
              <a:t>Your data have no outliers</a:t>
            </a:r>
          </a:p>
          <a:p>
            <a:r>
              <a:rPr lang="en-US" dirty="0"/>
              <a:t>Your data is from a random or representative sample</a:t>
            </a:r>
          </a:p>
          <a:p>
            <a:r>
              <a:rPr lang="en-US" dirty="0"/>
              <a:t>You expect a linear relationship between the two variables</a:t>
            </a:r>
          </a:p>
          <a:p>
            <a:endParaRPr lang="en-US" dirty="0"/>
          </a:p>
        </p:txBody>
      </p:sp>
    </p:spTree>
    <p:extLst>
      <p:ext uri="{BB962C8B-B14F-4D97-AF65-F5344CB8AC3E}">
        <p14:creationId xmlns:p14="http://schemas.microsoft.com/office/powerpoint/2010/main" val="3179839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D883-6E4F-404C-8FDE-4CBA3E3F2F4F}"/>
              </a:ext>
            </a:extLst>
          </p:cNvPr>
          <p:cNvSpPr>
            <a:spLocks noGrp="1"/>
          </p:cNvSpPr>
          <p:nvPr>
            <p:ph type="title"/>
          </p:nvPr>
        </p:nvSpPr>
        <p:spPr/>
        <p:txBody>
          <a:bodyPr/>
          <a:lstStyle/>
          <a:p>
            <a:r>
              <a:rPr lang="en-US" dirty="0"/>
              <a:t>What is a correlation coefficient?</a:t>
            </a:r>
          </a:p>
        </p:txBody>
      </p:sp>
      <p:sp>
        <p:nvSpPr>
          <p:cNvPr id="3" name="Content Placeholder 2">
            <a:extLst>
              <a:ext uri="{FF2B5EF4-FFF2-40B4-BE49-F238E27FC236}">
                <a16:creationId xmlns:a16="http://schemas.microsoft.com/office/drawing/2014/main" id="{9E80F9D8-6D37-314D-9BA1-A3E303CE7707}"/>
              </a:ext>
            </a:extLst>
          </p:cNvPr>
          <p:cNvSpPr>
            <a:spLocks noGrp="1"/>
          </p:cNvSpPr>
          <p:nvPr>
            <p:ph idx="1"/>
          </p:nvPr>
        </p:nvSpPr>
        <p:spPr/>
        <p:txBody>
          <a:bodyPr/>
          <a:lstStyle/>
          <a:p>
            <a:r>
              <a:rPr lang="en-US" dirty="0"/>
              <a:t>A correlation coefficient is a single number that describes the strength and direction of the relationship between your variables.</a:t>
            </a:r>
          </a:p>
          <a:p>
            <a:r>
              <a:rPr lang="en-US" dirty="0"/>
              <a:t>Different types of correlation coefficients might be appropriate for your data based on their levels of measurement and distributions. The Pearson product-moment correlation coefficient (Pearson’s r) is commonly used to assess a linear relationship between two quantitative variables.</a:t>
            </a:r>
          </a:p>
          <a:p>
            <a:endParaRPr lang="en-US" dirty="0"/>
          </a:p>
        </p:txBody>
      </p:sp>
    </p:spTree>
    <p:extLst>
      <p:ext uri="{BB962C8B-B14F-4D97-AF65-F5344CB8AC3E}">
        <p14:creationId xmlns:p14="http://schemas.microsoft.com/office/powerpoint/2010/main" val="2021257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F3E5-AC89-D34C-92AA-82AF0E3D78A4}"/>
              </a:ext>
            </a:extLst>
          </p:cNvPr>
          <p:cNvSpPr>
            <a:spLocks noGrp="1"/>
          </p:cNvSpPr>
          <p:nvPr>
            <p:ph type="title"/>
          </p:nvPr>
        </p:nvSpPr>
        <p:spPr/>
        <p:txBody>
          <a:bodyPr/>
          <a:lstStyle/>
          <a:p>
            <a:r>
              <a:rPr lang="en-US" dirty="0"/>
              <a:t>Correlation in R</a:t>
            </a:r>
          </a:p>
        </p:txBody>
      </p:sp>
      <p:sp>
        <p:nvSpPr>
          <p:cNvPr id="3" name="Content Placeholder 2">
            <a:extLst>
              <a:ext uri="{FF2B5EF4-FFF2-40B4-BE49-F238E27FC236}">
                <a16:creationId xmlns:a16="http://schemas.microsoft.com/office/drawing/2014/main" id="{C9B8DE49-FFE7-C244-A9B5-D0E10D769E9F}"/>
              </a:ext>
            </a:extLst>
          </p:cNvPr>
          <p:cNvSpPr>
            <a:spLocks noGrp="1"/>
          </p:cNvSpPr>
          <p:nvPr>
            <p:ph idx="1"/>
          </p:nvPr>
        </p:nvSpPr>
        <p:spPr/>
        <p:txBody>
          <a:bodyPr>
            <a:normAutofit fontScale="85000" lnSpcReduction="20000"/>
          </a:bodyPr>
          <a:lstStyle/>
          <a:p>
            <a:r>
              <a:rPr lang="en-US" b="1" dirty="0"/>
              <a:t>if</a:t>
            </a:r>
            <a:r>
              <a:rPr lang="en-US" dirty="0"/>
              <a:t>(!</a:t>
            </a:r>
            <a:r>
              <a:rPr lang="en-US" b="1" dirty="0"/>
              <a:t>require</a:t>
            </a:r>
            <a:r>
              <a:rPr lang="en-US" dirty="0"/>
              <a:t>(devtools)) install.packages("devtools") devtools::install_github("kassambara/ggpubr")</a:t>
            </a:r>
          </a:p>
          <a:p>
            <a:r>
              <a:rPr lang="en-US" b="1" dirty="0"/>
              <a:t>library</a:t>
            </a:r>
            <a:r>
              <a:rPr lang="en-US" dirty="0"/>
              <a:t>("ggpubr")</a:t>
            </a:r>
          </a:p>
          <a:p>
            <a:r>
              <a:rPr lang="en-US" dirty="0"/>
              <a:t>my_data &lt;- mtcars </a:t>
            </a:r>
          </a:p>
          <a:p>
            <a:r>
              <a:rPr lang="en-US" b="1" dirty="0"/>
              <a:t>head</a:t>
            </a:r>
            <a:r>
              <a:rPr lang="en-US" dirty="0"/>
              <a:t>(my_data, 6)</a:t>
            </a:r>
          </a:p>
          <a:p>
            <a:r>
              <a:rPr lang="en-US" dirty="0"/>
              <a:t>ggscatter(my_data, x = "mpg", y = "wt", add = "reg.line", conf.int = TRUE, cor.coef = TRUE, cor.method = "pearson", xlab = "Miles/(US) gallon", ylab = "Weight (1000 lbs)")</a:t>
            </a:r>
          </a:p>
          <a:p>
            <a:r>
              <a:rPr lang="en-US" dirty="0"/>
              <a:t>res &lt;- cor.test(my_data$wt, my_data$mpg, method = "pearson") </a:t>
            </a:r>
          </a:p>
          <a:p>
            <a:r>
              <a:rPr lang="en-US" dirty="0"/>
              <a:t>res</a:t>
            </a:r>
          </a:p>
          <a:p>
            <a:r>
              <a:rPr lang="en-US" dirty="0"/>
              <a:t>res2 &lt;-cor.test(my_data$wt, my_data$mpg, method = "spearman")</a:t>
            </a:r>
          </a:p>
          <a:p>
            <a:r>
              <a:rPr lang="en-US" dirty="0"/>
              <a:t>res2</a:t>
            </a:r>
          </a:p>
          <a:p>
            <a:endParaRPr lang="en-US" dirty="0"/>
          </a:p>
        </p:txBody>
      </p:sp>
    </p:spTree>
    <p:extLst>
      <p:ext uri="{BB962C8B-B14F-4D97-AF65-F5344CB8AC3E}">
        <p14:creationId xmlns:p14="http://schemas.microsoft.com/office/powerpoint/2010/main" val="243981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056E-EE35-C44A-8205-2D85F6A73BE5}"/>
              </a:ext>
            </a:extLst>
          </p:cNvPr>
          <p:cNvSpPr>
            <a:spLocks noGrp="1"/>
          </p:cNvSpPr>
          <p:nvPr>
            <p:ph type="title"/>
          </p:nvPr>
        </p:nvSpPr>
        <p:spPr/>
        <p:txBody>
          <a:bodyPr/>
          <a:lstStyle/>
          <a:p>
            <a:r>
              <a:rPr lang="en-US" dirty="0"/>
              <a:t>What is standard deviation?</a:t>
            </a:r>
          </a:p>
        </p:txBody>
      </p:sp>
      <p:sp>
        <p:nvSpPr>
          <p:cNvPr id="3" name="Content Placeholder 2">
            <a:extLst>
              <a:ext uri="{FF2B5EF4-FFF2-40B4-BE49-F238E27FC236}">
                <a16:creationId xmlns:a16="http://schemas.microsoft.com/office/drawing/2014/main" id="{09DE876A-0D93-B342-A178-6299C62DE3C8}"/>
              </a:ext>
            </a:extLst>
          </p:cNvPr>
          <p:cNvSpPr>
            <a:spLocks noGrp="1"/>
          </p:cNvSpPr>
          <p:nvPr>
            <p:ph idx="1"/>
          </p:nvPr>
        </p:nvSpPr>
        <p:spPr/>
        <p:txBody>
          <a:bodyPr/>
          <a:lstStyle/>
          <a:p>
            <a:r>
              <a:rPr lang="en-US" dirty="0"/>
              <a:t>The standard deviation is the average amount of variability in your data set. It tells you, on average, how far each score lies from the mean.</a:t>
            </a:r>
          </a:p>
          <a:p>
            <a:r>
              <a:rPr lang="en-US" dirty="0"/>
              <a:t>In normal distributions, a high standard deviation means that values are generally far from the mean, while a low standard deviation indicates that values are clustered close to the mean.</a:t>
            </a:r>
          </a:p>
          <a:p>
            <a:endParaRPr lang="en-US" dirty="0"/>
          </a:p>
        </p:txBody>
      </p:sp>
    </p:spTree>
    <p:extLst>
      <p:ext uri="{BB962C8B-B14F-4D97-AF65-F5344CB8AC3E}">
        <p14:creationId xmlns:p14="http://schemas.microsoft.com/office/powerpoint/2010/main" val="2546485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C2E0-538A-6C4F-94F4-94A3AF04D1F2}"/>
              </a:ext>
            </a:extLst>
          </p:cNvPr>
          <p:cNvSpPr>
            <a:spLocks noGrp="1"/>
          </p:cNvSpPr>
          <p:nvPr>
            <p:ph type="title"/>
          </p:nvPr>
        </p:nvSpPr>
        <p:spPr/>
        <p:txBody>
          <a:bodyPr/>
          <a:lstStyle/>
          <a:p>
            <a:r>
              <a:rPr lang="en-US" dirty="0"/>
              <a:t>What are null and alternative hypotheses?EXAM2</a:t>
            </a:r>
          </a:p>
        </p:txBody>
      </p:sp>
      <p:sp>
        <p:nvSpPr>
          <p:cNvPr id="3" name="Content Placeholder 2">
            <a:extLst>
              <a:ext uri="{FF2B5EF4-FFF2-40B4-BE49-F238E27FC236}">
                <a16:creationId xmlns:a16="http://schemas.microsoft.com/office/drawing/2014/main" id="{15EE4FA8-8C10-5347-B299-D9DCA7D70E95}"/>
              </a:ext>
            </a:extLst>
          </p:cNvPr>
          <p:cNvSpPr>
            <a:spLocks noGrp="1"/>
          </p:cNvSpPr>
          <p:nvPr>
            <p:ph idx="1"/>
          </p:nvPr>
        </p:nvSpPr>
        <p:spPr/>
        <p:txBody>
          <a:bodyPr/>
          <a:lstStyle/>
          <a:p>
            <a:r>
              <a:rPr lang="en-US" dirty="0"/>
              <a:t>In statistical hypothesis testing, the null hypothesis of a test always predicts no effect or no relationship between variables, while the alternative hypothesis states your research prediction of an effect or relationship.</a:t>
            </a:r>
          </a:p>
          <a:p>
            <a:endParaRPr lang="en-US" dirty="0"/>
          </a:p>
        </p:txBody>
      </p:sp>
    </p:spTree>
    <p:extLst>
      <p:ext uri="{BB962C8B-B14F-4D97-AF65-F5344CB8AC3E}">
        <p14:creationId xmlns:p14="http://schemas.microsoft.com/office/powerpoint/2010/main" val="3118675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3DD3-DBDA-194C-BA51-770E523081E7}"/>
              </a:ext>
            </a:extLst>
          </p:cNvPr>
          <p:cNvSpPr>
            <a:spLocks noGrp="1"/>
          </p:cNvSpPr>
          <p:nvPr>
            <p:ph type="title"/>
          </p:nvPr>
        </p:nvSpPr>
        <p:spPr/>
        <p:txBody>
          <a:bodyPr/>
          <a:lstStyle/>
          <a:p>
            <a:r>
              <a:rPr lang="en-US" dirty="0"/>
              <a:t>What are ordinal and nominal variables?</a:t>
            </a:r>
          </a:p>
        </p:txBody>
      </p:sp>
      <p:sp>
        <p:nvSpPr>
          <p:cNvPr id="3" name="Content Placeholder 2">
            <a:extLst>
              <a:ext uri="{FF2B5EF4-FFF2-40B4-BE49-F238E27FC236}">
                <a16:creationId xmlns:a16="http://schemas.microsoft.com/office/drawing/2014/main" id="{8805F0B5-5C16-6D40-A8E9-95029A935FB2}"/>
              </a:ext>
            </a:extLst>
          </p:cNvPr>
          <p:cNvSpPr>
            <a:spLocks noGrp="1"/>
          </p:cNvSpPr>
          <p:nvPr>
            <p:ph idx="1"/>
          </p:nvPr>
        </p:nvSpPr>
        <p:spPr/>
        <p:txBody>
          <a:bodyPr/>
          <a:lstStyle/>
          <a:p>
            <a:r>
              <a:rPr lang="en-US" dirty="0"/>
              <a:t>In statistics, ordinal and nominal variables are both considered categorical variables.</a:t>
            </a:r>
          </a:p>
          <a:p>
            <a:r>
              <a:rPr lang="en-US" dirty="0"/>
              <a:t>Even though ordinal data can sometimes be numerical, not all mathematical operations can be performed on them.</a:t>
            </a:r>
          </a:p>
          <a:p>
            <a:endParaRPr lang="en-US" dirty="0"/>
          </a:p>
        </p:txBody>
      </p:sp>
    </p:spTree>
    <p:extLst>
      <p:ext uri="{BB962C8B-B14F-4D97-AF65-F5344CB8AC3E}">
        <p14:creationId xmlns:p14="http://schemas.microsoft.com/office/powerpoint/2010/main" val="1872362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E587-5E38-F14C-920A-B22E92E49290}"/>
              </a:ext>
            </a:extLst>
          </p:cNvPr>
          <p:cNvSpPr>
            <a:spLocks noGrp="1"/>
          </p:cNvSpPr>
          <p:nvPr>
            <p:ph type="title"/>
          </p:nvPr>
        </p:nvSpPr>
        <p:spPr/>
        <p:txBody>
          <a:bodyPr/>
          <a:lstStyle/>
          <a:p>
            <a:r>
              <a:rPr lang="en-US" dirty="0"/>
              <a:t>What’s the difference between a point estimate and an interval estimate?</a:t>
            </a:r>
          </a:p>
        </p:txBody>
      </p:sp>
      <p:sp>
        <p:nvSpPr>
          <p:cNvPr id="3" name="Content Placeholder 2">
            <a:extLst>
              <a:ext uri="{FF2B5EF4-FFF2-40B4-BE49-F238E27FC236}">
                <a16:creationId xmlns:a16="http://schemas.microsoft.com/office/drawing/2014/main" id="{159AE8D6-A25A-8242-AD97-B329CA1EDDE5}"/>
              </a:ext>
            </a:extLst>
          </p:cNvPr>
          <p:cNvSpPr>
            <a:spLocks noGrp="1"/>
          </p:cNvSpPr>
          <p:nvPr>
            <p:ph idx="1"/>
          </p:nvPr>
        </p:nvSpPr>
        <p:spPr/>
        <p:txBody>
          <a:bodyPr>
            <a:normAutofit/>
          </a:bodyPr>
          <a:lstStyle/>
          <a:p>
            <a:r>
              <a:rPr lang="en-US" dirty="0"/>
              <a:t>Using descriptive and inferential statistics, you can make two types of estimates about the population: point estimates and interval estimates.</a:t>
            </a:r>
          </a:p>
          <a:p>
            <a:r>
              <a:rPr lang="en-US" dirty="0"/>
              <a:t>A point estimate is a single value estimate of a parameter. For instance, a sample mean is a point estimate of a population mean.</a:t>
            </a:r>
          </a:p>
          <a:p>
            <a:r>
              <a:rPr lang="en-US" dirty="0"/>
              <a:t>An interval estimate gives you a range of values where the parameter is expected to lie. A confidence interval is the most common type of interval estimate.</a:t>
            </a:r>
          </a:p>
          <a:p>
            <a:r>
              <a:rPr lang="en-US" dirty="0"/>
              <a:t>Both types of estimates are important for gathering a clear idea of where a parameter is likely to lie.</a:t>
            </a:r>
          </a:p>
          <a:p>
            <a:endParaRPr lang="en-US" dirty="0"/>
          </a:p>
        </p:txBody>
      </p:sp>
    </p:spTree>
    <p:extLst>
      <p:ext uri="{BB962C8B-B14F-4D97-AF65-F5344CB8AC3E}">
        <p14:creationId xmlns:p14="http://schemas.microsoft.com/office/powerpoint/2010/main" val="2975803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76FB-13BE-5842-A44C-DDF87BEBBC1B}"/>
              </a:ext>
            </a:extLst>
          </p:cNvPr>
          <p:cNvSpPr>
            <a:spLocks noGrp="1"/>
          </p:cNvSpPr>
          <p:nvPr>
            <p:ph type="title"/>
          </p:nvPr>
        </p:nvSpPr>
        <p:spPr/>
        <p:txBody>
          <a:bodyPr/>
          <a:lstStyle/>
          <a:p>
            <a:r>
              <a:rPr lang="en-US" dirty="0"/>
              <a:t>What’s the difference between standard error and standard deviation?</a:t>
            </a:r>
          </a:p>
        </p:txBody>
      </p:sp>
      <p:sp>
        <p:nvSpPr>
          <p:cNvPr id="3" name="Content Placeholder 2">
            <a:extLst>
              <a:ext uri="{FF2B5EF4-FFF2-40B4-BE49-F238E27FC236}">
                <a16:creationId xmlns:a16="http://schemas.microsoft.com/office/drawing/2014/main" id="{C7D12F8F-C166-7248-9C08-07C011CB6343}"/>
              </a:ext>
            </a:extLst>
          </p:cNvPr>
          <p:cNvSpPr>
            <a:spLocks noGrp="1"/>
          </p:cNvSpPr>
          <p:nvPr>
            <p:ph idx="1"/>
          </p:nvPr>
        </p:nvSpPr>
        <p:spPr/>
        <p:txBody>
          <a:bodyPr/>
          <a:lstStyle/>
          <a:p>
            <a:r>
              <a:rPr lang="en-US" dirty="0"/>
              <a:t>Standard error and standard deviation are both measures of variability. The standard deviation reflects variability within a sample, while the standard error estimates the variability across samples of a population.</a:t>
            </a:r>
          </a:p>
          <a:p>
            <a:endParaRPr lang="en-US" dirty="0"/>
          </a:p>
        </p:txBody>
      </p:sp>
    </p:spTree>
    <p:extLst>
      <p:ext uri="{BB962C8B-B14F-4D97-AF65-F5344CB8AC3E}">
        <p14:creationId xmlns:p14="http://schemas.microsoft.com/office/powerpoint/2010/main" val="2457695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64A2-B5F1-6941-AF43-942BFC7AB8B8}"/>
              </a:ext>
            </a:extLst>
          </p:cNvPr>
          <p:cNvSpPr>
            <a:spLocks noGrp="1"/>
          </p:cNvSpPr>
          <p:nvPr>
            <p:ph type="title"/>
          </p:nvPr>
        </p:nvSpPr>
        <p:spPr/>
        <p:txBody>
          <a:bodyPr/>
          <a:lstStyle/>
          <a:p>
            <a:r>
              <a:rPr lang="en-US" dirty="0"/>
              <a:t>What is standard error?</a:t>
            </a:r>
          </a:p>
        </p:txBody>
      </p:sp>
      <p:sp>
        <p:nvSpPr>
          <p:cNvPr id="3" name="Content Placeholder 2">
            <a:extLst>
              <a:ext uri="{FF2B5EF4-FFF2-40B4-BE49-F238E27FC236}">
                <a16:creationId xmlns:a16="http://schemas.microsoft.com/office/drawing/2014/main" id="{64AAE1D8-6DF2-BF44-926E-7E8989F41E76}"/>
              </a:ext>
            </a:extLst>
          </p:cNvPr>
          <p:cNvSpPr>
            <a:spLocks noGrp="1"/>
          </p:cNvSpPr>
          <p:nvPr>
            <p:ph idx="1"/>
          </p:nvPr>
        </p:nvSpPr>
        <p:spPr/>
        <p:txBody>
          <a:bodyPr/>
          <a:lstStyle/>
          <a:p>
            <a:r>
              <a:rPr lang="en-US" dirty="0"/>
              <a:t>The standard error of the mean, or simply standard error, indicates how different the population mean is likely to be from a sample mean. It tells you how much the sample mean would vary if you were to repeat a study using new samples from within a single population.</a:t>
            </a:r>
          </a:p>
          <a:p>
            <a:endParaRPr lang="en-US" dirty="0"/>
          </a:p>
        </p:txBody>
      </p:sp>
    </p:spTree>
    <p:extLst>
      <p:ext uri="{BB962C8B-B14F-4D97-AF65-F5344CB8AC3E}">
        <p14:creationId xmlns:p14="http://schemas.microsoft.com/office/powerpoint/2010/main" val="551155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C75B-FEB8-7D4F-AE9A-7B8F50A6D538}"/>
              </a:ext>
            </a:extLst>
          </p:cNvPr>
          <p:cNvSpPr>
            <a:spLocks noGrp="1"/>
          </p:cNvSpPr>
          <p:nvPr>
            <p:ph type="title"/>
          </p:nvPr>
        </p:nvSpPr>
        <p:spPr/>
        <p:txBody>
          <a:bodyPr/>
          <a:lstStyle/>
          <a:p>
            <a:r>
              <a:rPr lang="en-US" dirty="0"/>
              <a:t>Means:</a:t>
            </a:r>
          </a:p>
        </p:txBody>
      </p:sp>
      <p:sp>
        <p:nvSpPr>
          <p:cNvPr id="3" name="Content Placeholder 2">
            <a:extLst>
              <a:ext uri="{FF2B5EF4-FFF2-40B4-BE49-F238E27FC236}">
                <a16:creationId xmlns:a16="http://schemas.microsoft.com/office/drawing/2014/main" id="{3DEEA620-3CF4-9243-B645-81FA91F8BDD6}"/>
              </a:ext>
            </a:extLst>
          </p:cNvPr>
          <p:cNvSpPr>
            <a:spLocks noGrp="1"/>
          </p:cNvSpPr>
          <p:nvPr>
            <p:ph idx="1"/>
          </p:nvPr>
        </p:nvSpPr>
        <p:spPr/>
        <p:txBody>
          <a:bodyPr>
            <a:normAutofit fontScale="85000" lnSpcReduction="20000"/>
          </a:bodyPr>
          <a:lstStyle/>
          <a:p>
            <a:r>
              <a:rPr lang="en-US" dirty="0"/>
              <a:t>You can find the mean, or average, of a data set in two simple steps:</a:t>
            </a:r>
          </a:p>
          <a:p>
            <a:r>
              <a:rPr lang="en-US" dirty="0"/>
              <a:t>Find the sum of the values by adding them all up.</a:t>
            </a:r>
          </a:p>
          <a:p>
            <a:r>
              <a:rPr lang="en-US" dirty="0"/>
              <a:t>Divide the sum by the number of values in the data set.</a:t>
            </a:r>
          </a:p>
          <a:p>
            <a:r>
              <a:rPr lang="en-US" dirty="0"/>
              <a:t>This method is the same whether you are dealing with sample or population data or positive or negative numbers.</a:t>
            </a:r>
          </a:p>
          <a:p>
            <a:endParaRPr lang="en-US" dirty="0"/>
          </a:p>
          <a:p>
            <a:r>
              <a:rPr lang="en-US" dirty="0"/>
              <a:t>The arithmetic mean is the most commonly used mean. It’s often simply called the mean or the average. But there are some other types of means you can calculate depending on your research purposes:</a:t>
            </a:r>
          </a:p>
          <a:p>
            <a:r>
              <a:rPr lang="en-US" dirty="0"/>
              <a:t>Weighted mean: some values contribute more to the mean than others.</a:t>
            </a:r>
          </a:p>
          <a:p>
            <a:r>
              <a:rPr lang="en-US" dirty="0"/>
              <a:t>Geometric mean: values are multiplied rather than summed up.</a:t>
            </a:r>
          </a:p>
          <a:p>
            <a:r>
              <a:rPr lang="en-US" dirty="0"/>
              <a:t>Harmonic mean: reciprocals of values are used instead of the values themselves.</a:t>
            </a:r>
          </a:p>
          <a:p>
            <a:endParaRPr lang="en-US" dirty="0"/>
          </a:p>
          <a:p>
            <a:endParaRPr lang="en-US" dirty="0"/>
          </a:p>
        </p:txBody>
      </p:sp>
    </p:spTree>
    <p:extLst>
      <p:ext uri="{BB962C8B-B14F-4D97-AF65-F5344CB8AC3E}">
        <p14:creationId xmlns:p14="http://schemas.microsoft.com/office/powerpoint/2010/main" val="2015221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C12A-E0A5-434C-9D9B-24F92CF470C4}"/>
              </a:ext>
            </a:extLst>
          </p:cNvPr>
          <p:cNvSpPr>
            <a:spLocks noGrp="1"/>
          </p:cNvSpPr>
          <p:nvPr>
            <p:ph type="title"/>
          </p:nvPr>
        </p:nvSpPr>
        <p:spPr/>
        <p:txBody>
          <a:bodyPr>
            <a:normAutofit fontScale="90000"/>
          </a:bodyPr>
          <a:lstStyle/>
          <a:p>
            <a:r>
              <a:rPr lang="en-US" dirty="0"/>
              <a:t>What’s the difference between univariate, bivariate and multivariate descriptive statistics?</a:t>
            </a:r>
          </a:p>
        </p:txBody>
      </p:sp>
      <p:sp>
        <p:nvSpPr>
          <p:cNvPr id="3" name="Content Placeholder 2">
            <a:extLst>
              <a:ext uri="{FF2B5EF4-FFF2-40B4-BE49-F238E27FC236}">
                <a16:creationId xmlns:a16="http://schemas.microsoft.com/office/drawing/2014/main" id="{E0CF6CC5-0D5C-9743-810B-AFC1F6C39127}"/>
              </a:ext>
            </a:extLst>
          </p:cNvPr>
          <p:cNvSpPr>
            <a:spLocks noGrp="1"/>
          </p:cNvSpPr>
          <p:nvPr>
            <p:ph idx="1"/>
          </p:nvPr>
        </p:nvSpPr>
        <p:spPr/>
        <p:txBody>
          <a:bodyPr/>
          <a:lstStyle/>
          <a:p>
            <a:r>
              <a:rPr lang="en-US" dirty="0"/>
              <a:t>Univariate statistics summarize only one variable at a time.</a:t>
            </a:r>
          </a:p>
          <a:p>
            <a:r>
              <a:rPr lang="en-US" dirty="0"/>
              <a:t>Bivariate statistics compare two variables.</a:t>
            </a:r>
          </a:p>
          <a:p>
            <a:r>
              <a:rPr lang="en-US" dirty="0"/>
              <a:t>Multivariate statistics compare more than two variables.</a:t>
            </a:r>
          </a:p>
          <a:p>
            <a:endParaRPr lang="en-US" dirty="0"/>
          </a:p>
        </p:txBody>
      </p:sp>
    </p:spTree>
    <p:extLst>
      <p:ext uri="{BB962C8B-B14F-4D97-AF65-F5344CB8AC3E}">
        <p14:creationId xmlns:p14="http://schemas.microsoft.com/office/powerpoint/2010/main" val="2434577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692A-2742-CB47-A0C6-8C88E04C264A}"/>
              </a:ext>
            </a:extLst>
          </p:cNvPr>
          <p:cNvSpPr>
            <a:spLocks noGrp="1"/>
          </p:cNvSpPr>
          <p:nvPr>
            <p:ph type="title"/>
          </p:nvPr>
        </p:nvSpPr>
        <p:spPr/>
        <p:txBody>
          <a:bodyPr/>
          <a:lstStyle/>
          <a:p>
            <a:r>
              <a:rPr lang="en-US" dirty="0"/>
              <a:t>What is a factorial ANOVA?</a:t>
            </a:r>
          </a:p>
        </p:txBody>
      </p:sp>
      <p:sp>
        <p:nvSpPr>
          <p:cNvPr id="3" name="Content Placeholder 2">
            <a:extLst>
              <a:ext uri="{FF2B5EF4-FFF2-40B4-BE49-F238E27FC236}">
                <a16:creationId xmlns:a16="http://schemas.microsoft.com/office/drawing/2014/main" id="{6C888093-B630-4440-BB4E-71434A9716D1}"/>
              </a:ext>
            </a:extLst>
          </p:cNvPr>
          <p:cNvSpPr>
            <a:spLocks noGrp="1"/>
          </p:cNvSpPr>
          <p:nvPr>
            <p:ph idx="1"/>
          </p:nvPr>
        </p:nvSpPr>
        <p:spPr/>
        <p:txBody>
          <a:bodyPr>
            <a:normAutofit fontScale="85000" lnSpcReduction="20000"/>
          </a:bodyPr>
          <a:lstStyle/>
          <a:p>
            <a:r>
              <a:rPr lang="en-US" dirty="0"/>
              <a:t>A factorial ANOVA is any ANOVA that uses more than one categorical independent variable. A two-way ANOVA is a type of factorial ANOVA.</a:t>
            </a:r>
          </a:p>
          <a:p>
            <a:r>
              <a:rPr lang="en-US" dirty="0"/>
              <a:t>Some examples of factorial ANOVAs include:</a:t>
            </a:r>
          </a:p>
          <a:p>
            <a:r>
              <a:rPr lang="en-US" dirty="0"/>
              <a:t>Testing the combined effects of vaccination (vaccinated or not vaccinated) and health status (healthy or pre-existing condition) on the rate of flu infection in a population.</a:t>
            </a:r>
          </a:p>
          <a:p>
            <a:r>
              <a:rPr lang="en-US" dirty="0"/>
              <a:t>Testing the effects of marital status (married, single, divorced, widowed), job status (employed, self-employed, unemployed, retired), and family history (no family history, some family history) on the incidence of depression in a population.</a:t>
            </a:r>
          </a:p>
          <a:p>
            <a:r>
              <a:rPr lang="en-US" dirty="0"/>
              <a:t>Testing the effects of feed type (type A, B, or C) and barn crowding (not crowded, somewhat crowded, very crowded) on the final weight of chickens in a commercial farming operation.</a:t>
            </a:r>
          </a:p>
          <a:p>
            <a:endParaRPr lang="en-US" dirty="0"/>
          </a:p>
        </p:txBody>
      </p:sp>
    </p:spTree>
    <p:extLst>
      <p:ext uri="{BB962C8B-B14F-4D97-AF65-F5344CB8AC3E}">
        <p14:creationId xmlns:p14="http://schemas.microsoft.com/office/powerpoint/2010/main" val="1929165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AA164-4303-CB4F-97F1-2BD1C0915998}"/>
              </a:ext>
            </a:extLst>
          </p:cNvPr>
          <p:cNvSpPr>
            <a:spLocks noGrp="1"/>
          </p:cNvSpPr>
          <p:nvPr>
            <p:ph type="title"/>
          </p:nvPr>
        </p:nvSpPr>
        <p:spPr/>
        <p:txBody>
          <a:bodyPr/>
          <a:lstStyle/>
          <a:p>
            <a:r>
              <a:rPr lang="en-US" dirty="0"/>
              <a:t>How is statistical significance calculated in an ANOVA?</a:t>
            </a:r>
          </a:p>
        </p:txBody>
      </p:sp>
      <p:sp>
        <p:nvSpPr>
          <p:cNvPr id="3" name="Content Placeholder 2">
            <a:extLst>
              <a:ext uri="{FF2B5EF4-FFF2-40B4-BE49-F238E27FC236}">
                <a16:creationId xmlns:a16="http://schemas.microsoft.com/office/drawing/2014/main" id="{9D69FB19-82EB-4943-9000-C01E06C9BF5A}"/>
              </a:ext>
            </a:extLst>
          </p:cNvPr>
          <p:cNvSpPr>
            <a:spLocks noGrp="1"/>
          </p:cNvSpPr>
          <p:nvPr>
            <p:ph idx="1"/>
          </p:nvPr>
        </p:nvSpPr>
        <p:spPr/>
        <p:txBody>
          <a:bodyPr>
            <a:normAutofit/>
          </a:bodyPr>
          <a:lstStyle/>
          <a:p>
            <a:r>
              <a:rPr lang="en-US" dirty="0"/>
              <a:t>In ANOVA, the null hypothesis is that there is no difference among group means. If any group differs significantly from the overall group mean, then the ANOVA will report a statistically significant result.</a:t>
            </a:r>
          </a:p>
          <a:p>
            <a:r>
              <a:rPr lang="en-US" dirty="0"/>
              <a:t>Significant differences among group means are calculated using the F statistic, which is the ratio of the mean sum of squares (the variance explained by the independent variable) to the mean square error (the variance left over).</a:t>
            </a:r>
          </a:p>
          <a:p>
            <a:r>
              <a:rPr lang="en-US" dirty="0"/>
              <a:t>If the F statistic is higher than the critical value (the value of F that corresponds with your alpha value, usually 0.05), then the difference among groups is deemed statistically significant.</a:t>
            </a:r>
          </a:p>
          <a:p>
            <a:endParaRPr lang="en-US" dirty="0"/>
          </a:p>
        </p:txBody>
      </p:sp>
    </p:spTree>
    <p:extLst>
      <p:ext uri="{BB962C8B-B14F-4D97-AF65-F5344CB8AC3E}">
        <p14:creationId xmlns:p14="http://schemas.microsoft.com/office/powerpoint/2010/main" val="3196828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FA3B-987E-1744-AF75-A75A04B72CD8}"/>
              </a:ext>
            </a:extLst>
          </p:cNvPr>
          <p:cNvSpPr>
            <a:spLocks noGrp="1"/>
          </p:cNvSpPr>
          <p:nvPr>
            <p:ph type="title"/>
          </p:nvPr>
        </p:nvSpPr>
        <p:spPr/>
        <p:txBody>
          <a:bodyPr/>
          <a:lstStyle/>
          <a:p>
            <a:r>
              <a:rPr lang="en-US" dirty="0"/>
              <a:t>What is the difference between a one-way and a two-way ANOVA?</a:t>
            </a:r>
          </a:p>
        </p:txBody>
      </p:sp>
      <p:sp>
        <p:nvSpPr>
          <p:cNvPr id="3" name="Content Placeholder 2">
            <a:extLst>
              <a:ext uri="{FF2B5EF4-FFF2-40B4-BE49-F238E27FC236}">
                <a16:creationId xmlns:a16="http://schemas.microsoft.com/office/drawing/2014/main" id="{D9C85A8D-926A-BA4F-B34F-704D5BBCC9EE}"/>
              </a:ext>
            </a:extLst>
          </p:cNvPr>
          <p:cNvSpPr>
            <a:spLocks noGrp="1"/>
          </p:cNvSpPr>
          <p:nvPr>
            <p:ph idx="1"/>
          </p:nvPr>
        </p:nvSpPr>
        <p:spPr/>
        <p:txBody>
          <a:bodyPr>
            <a:normAutofit fontScale="92500" lnSpcReduction="10000"/>
          </a:bodyPr>
          <a:lstStyle/>
          <a:p>
            <a:r>
              <a:rPr lang="en-US" dirty="0"/>
              <a:t>The only difference between one-way and two-way ANOVA is the number of independent variables. A one-way ANOVA has one independent variable, while a two-way ANOVA has two.</a:t>
            </a:r>
          </a:p>
          <a:p>
            <a:r>
              <a:rPr lang="en-US" dirty="0"/>
              <a:t>One-way ANOVA: Testing the relationship between shoe brand (Nike, Adidas, </a:t>
            </a:r>
            <a:r>
              <a:rPr lang="en-US" dirty="0" err="1"/>
              <a:t>Saucony</a:t>
            </a:r>
            <a:r>
              <a:rPr lang="en-US" dirty="0"/>
              <a:t>, </a:t>
            </a:r>
            <a:r>
              <a:rPr lang="en-US" dirty="0" err="1"/>
              <a:t>Hoka</a:t>
            </a:r>
            <a:r>
              <a:rPr lang="en-US" dirty="0"/>
              <a:t>) and race finish times in a marathon.</a:t>
            </a:r>
          </a:p>
          <a:p>
            <a:r>
              <a:rPr lang="en-US" dirty="0"/>
              <a:t>Two-way ANOVA: Testing the relationship between shoe brand (Nike, Adidas, </a:t>
            </a:r>
            <a:r>
              <a:rPr lang="en-US" dirty="0" err="1"/>
              <a:t>Saucony</a:t>
            </a:r>
            <a:r>
              <a:rPr lang="en-US" dirty="0"/>
              <a:t>, </a:t>
            </a:r>
            <a:r>
              <a:rPr lang="en-US" dirty="0" err="1"/>
              <a:t>Hoka</a:t>
            </a:r>
            <a:r>
              <a:rPr lang="en-US" dirty="0"/>
              <a:t>), runner age group (junior, senior, master’s), and race finishing times in a marathon.</a:t>
            </a:r>
          </a:p>
          <a:p>
            <a:r>
              <a:rPr lang="en-US" dirty="0"/>
              <a:t>All ANOVAs are designed to test for differences among three or more groups. If you are only testing for a difference between two groups, use a t-test instead.</a:t>
            </a:r>
          </a:p>
          <a:p>
            <a:endParaRPr lang="en-US" dirty="0"/>
          </a:p>
        </p:txBody>
      </p:sp>
    </p:spTree>
    <p:extLst>
      <p:ext uri="{BB962C8B-B14F-4D97-AF65-F5344CB8AC3E}">
        <p14:creationId xmlns:p14="http://schemas.microsoft.com/office/powerpoint/2010/main" val="415191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A1FF-D8A1-1E4A-86F8-35E1D5DDEEA2}"/>
              </a:ext>
            </a:extLst>
          </p:cNvPr>
          <p:cNvSpPr>
            <a:spLocks noGrp="1"/>
          </p:cNvSpPr>
          <p:nvPr>
            <p:ph type="title"/>
          </p:nvPr>
        </p:nvSpPr>
        <p:spPr/>
        <p:txBody>
          <a:bodyPr/>
          <a:lstStyle/>
          <a:p>
            <a:r>
              <a:rPr lang="en-US" dirty="0"/>
              <a:t>How do I find the median?</a:t>
            </a:r>
          </a:p>
        </p:txBody>
      </p:sp>
      <p:sp>
        <p:nvSpPr>
          <p:cNvPr id="3" name="Content Placeholder 2">
            <a:extLst>
              <a:ext uri="{FF2B5EF4-FFF2-40B4-BE49-F238E27FC236}">
                <a16:creationId xmlns:a16="http://schemas.microsoft.com/office/drawing/2014/main" id="{122A64F6-FBFE-0940-BFF4-2A904E8BD152}"/>
              </a:ext>
            </a:extLst>
          </p:cNvPr>
          <p:cNvSpPr>
            <a:spLocks noGrp="1"/>
          </p:cNvSpPr>
          <p:nvPr>
            <p:ph idx="1"/>
          </p:nvPr>
        </p:nvSpPr>
        <p:spPr/>
        <p:txBody>
          <a:bodyPr/>
          <a:lstStyle/>
          <a:p>
            <a:r>
              <a:rPr lang="en-US" dirty="0"/>
              <a:t>To find the median, first order your data. Then calculate the middle position based on n, the number of values in your data set.</a:t>
            </a:r>
          </a:p>
          <a:p>
            <a:r>
              <a:rPr lang="en-US" dirty="0"/>
              <a:t>If n is an odd number, the median lies at the position (n + 1) / 2.</a:t>
            </a:r>
          </a:p>
          <a:p>
            <a:r>
              <a:rPr lang="en-US" dirty="0"/>
              <a:t>If n is an even number, the median is the mean of the values at positions n / 2 and (n / 2) + 1.</a:t>
            </a:r>
          </a:p>
          <a:p>
            <a:endParaRPr lang="en-US" dirty="0"/>
          </a:p>
        </p:txBody>
      </p:sp>
    </p:spTree>
    <p:extLst>
      <p:ext uri="{BB962C8B-B14F-4D97-AF65-F5344CB8AC3E}">
        <p14:creationId xmlns:p14="http://schemas.microsoft.com/office/powerpoint/2010/main" val="1452420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AC07-0894-AB48-A86F-D3859A76948B}"/>
              </a:ext>
            </a:extLst>
          </p:cNvPr>
          <p:cNvSpPr>
            <a:spLocks noGrp="1"/>
          </p:cNvSpPr>
          <p:nvPr>
            <p:ph type="title"/>
          </p:nvPr>
        </p:nvSpPr>
        <p:spPr/>
        <p:txBody>
          <a:bodyPr/>
          <a:lstStyle/>
          <a:p>
            <a:r>
              <a:rPr lang="en-US" dirty="0"/>
              <a:t>Hypothesis in one-way ANOVA test:</a:t>
            </a:r>
          </a:p>
        </p:txBody>
      </p:sp>
      <p:sp>
        <p:nvSpPr>
          <p:cNvPr id="3" name="Content Placeholder 2">
            <a:extLst>
              <a:ext uri="{FF2B5EF4-FFF2-40B4-BE49-F238E27FC236}">
                <a16:creationId xmlns:a16="http://schemas.microsoft.com/office/drawing/2014/main" id="{3C8D29C2-7030-2140-9738-5B8212419BEB}"/>
              </a:ext>
            </a:extLst>
          </p:cNvPr>
          <p:cNvSpPr>
            <a:spLocks noGrp="1"/>
          </p:cNvSpPr>
          <p:nvPr>
            <p:ph idx="1"/>
          </p:nvPr>
        </p:nvSpPr>
        <p:spPr/>
        <p:txBody>
          <a:bodyPr/>
          <a:lstStyle/>
          <a:p>
            <a:r>
              <a:rPr lang="en-US" dirty="0"/>
              <a:t>H0: The means between groups are identical</a:t>
            </a:r>
          </a:p>
          <a:p>
            <a:r>
              <a:rPr lang="en-US" dirty="0"/>
              <a:t>H3: At least, the mean of one group is different</a:t>
            </a:r>
          </a:p>
          <a:p>
            <a:endParaRPr lang="en-US" dirty="0"/>
          </a:p>
        </p:txBody>
      </p:sp>
    </p:spTree>
    <p:extLst>
      <p:ext uri="{BB962C8B-B14F-4D97-AF65-F5344CB8AC3E}">
        <p14:creationId xmlns:p14="http://schemas.microsoft.com/office/powerpoint/2010/main" val="2100344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BBA8-7662-6E4F-AEA4-904C64367A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36CFF3-6C89-E54A-9D2B-73FF08B2F98B}"/>
              </a:ext>
            </a:extLst>
          </p:cNvPr>
          <p:cNvSpPr>
            <a:spLocks noGrp="1"/>
          </p:cNvSpPr>
          <p:nvPr>
            <p:ph idx="1"/>
          </p:nvPr>
        </p:nvSpPr>
        <p:spPr/>
        <p:txBody>
          <a:bodyPr>
            <a:normAutofit fontScale="77500" lnSpcReduction="20000"/>
          </a:bodyPr>
          <a:lstStyle/>
          <a:p>
            <a:r>
              <a:rPr lang="en-US" b="1" dirty="0"/>
              <a:t>Example One way ANOVA Test</a:t>
            </a:r>
            <a:endParaRPr lang="en-US" dirty="0"/>
          </a:p>
          <a:p>
            <a:r>
              <a:rPr lang="en-US" dirty="0"/>
              <a:t>You will use the poison dataset to implement the one-way ANOVA test. The dataset contains 48 rows and 3 variables:</a:t>
            </a:r>
          </a:p>
          <a:p>
            <a:r>
              <a:rPr lang="en-US" dirty="0"/>
              <a:t>Time: Survival time of the animal</a:t>
            </a:r>
          </a:p>
          <a:p>
            <a:r>
              <a:rPr lang="en-US" dirty="0"/>
              <a:t>poison: Type of poison used: factor level: 1,2 and 3</a:t>
            </a:r>
          </a:p>
          <a:p>
            <a:r>
              <a:rPr lang="en-US" dirty="0"/>
              <a:t>treat: Type of treatment used: factor level: 1,2 and 3</a:t>
            </a:r>
          </a:p>
          <a:p>
            <a:r>
              <a:rPr lang="en-US" dirty="0"/>
              <a:t>Before you start to compute the ANOVA test, you need to prepare the data as follow:</a:t>
            </a:r>
          </a:p>
          <a:p>
            <a:r>
              <a:rPr lang="en-US" dirty="0"/>
              <a:t>Step 1: Import the data</a:t>
            </a:r>
          </a:p>
          <a:p>
            <a:r>
              <a:rPr lang="en-US" dirty="0"/>
              <a:t>Step 2: Remove unnecessary variable</a:t>
            </a:r>
          </a:p>
          <a:p>
            <a:r>
              <a:rPr lang="en-US" dirty="0"/>
              <a:t>Step 3: Convert the variable poison as ordered level</a:t>
            </a:r>
          </a:p>
          <a:p>
            <a:r>
              <a:rPr lang="en-US" dirty="0"/>
              <a:t>library(</a:t>
            </a:r>
            <a:r>
              <a:rPr lang="en-US" dirty="0" err="1"/>
              <a:t>dplyr</a:t>
            </a:r>
            <a:r>
              <a:rPr lang="en-US" dirty="0"/>
              <a:t>) PATH &lt;- "https://</a:t>
            </a:r>
            <a:r>
              <a:rPr lang="en-US" dirty="0" err="1"/>
              <a:t>raw.githubusercontent.com</a:t>
            </a:r>
            <a:r>
              <a:rPr lang="en-US" dirty="0"/>
              <a:t>/guru99-edu/R-Programming/master/</a:t>
            </a:r>
            <a:r>
              <a:rPr lang="en-US" dirty="0" err="1"/>
              <a:t>poisons.csv</a:t>
            </a:r>
            <a:r>
              <a:rPr lang="en-US" dirty="0"/>
              <a:t>" df &lt;- </a:t>
            </a:r>
            <a:r>
              <a:rPr lang="en-US" dirty="0" err="1"/>
              <a:t>read.csv</a:t>
            </a:r>
            <a:r>
              <a:rPr lang="en-US" dirty="0"/>
              <a:t>(PATH) %&gt;% select(-X) %&gt;% mutate(poison = factor(poison, ordered = TRUE)) glimpse(df)</a:t>
            </a:r>
          </a:p>
        </p:txBody>
      </p:sp>
    </p:spTree>
    <p:extLst>
      <p:ext uri="{BB962C8B-B14F-4D97-AF65-F5344CB8AC3E}">
        <p14:creationId xmlns:p14="http://schemas.microsoft.com/office/powerpoint/2010/main" val="2989762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5AAF-7732-984E-A23E-70D277173E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92C246-89A4-3242-A6C8-FF704CF4CF28}"/>
              </a:ext>
            </a:extLst>
          </p:cNvPr>
          <p:cNvSpPr>
            <a:spLocks noGrp="1"/>
          </p:cNvSpPr>
          <p:nvPr>
            <p:ph idx="1"/>
          </p:nvPr>
        </p:nvSpPr>
        <p:spPr/>
        <p:txBody>
          <a:bodyPr>
            <a:normAutofit fontScale="85000" lnSpcReduction="20000"/>
          </a:bodyPr>
          <a:lstStyle/>
          <a:p>
            <a:r>
              <a:rPr lang="en-US" dirty="0"/>
              <a:t>Our objective is to test the following assumption:</a:t>
            </a:r>
          </a:p>
          <a:p>
            <a:r>
              <a:rPr lang="en-US" dirty="0"/>
              <a:t>H0: There is no difference in survival time average between group</a:t>
            </a:r>
          </a:p>
          <a:p>
            <a:r>
              <a:rPr lang="en-US" dirty="0"/>
              <a:t>H3: The survival time average is different for at least one group.</a:t>
            </a:r>
          </a:p>
          <a:p>
            <a:r>
              <a:rPr lang="en-US" dirty="0"/>
              <a:t>In other words, you want to know if there is a statistical difference between the mean of the survival time according to the type of poison given to the Guinea pig.</a:t>
            </a:r>
          </a:p>
          <a:p>
            <a:r>
              <a:rPr lang="en-US" dirty="0"/>
              <a:t>You will proceed as follow:</a:t>
            </a:r>
          </a:p>
          <a:p>
            <a:r>
              <a:rPr lang="en-US" dirty="0"/>
              <a:t>Step 1: Check the format of the variable poison</a:t>
            </a:r>
          </a:p>
          <a:p>
            <a:r>
              <a:rPr lang="en-US" dirty="0"/>
              <a:t>Step 2: Print the summary statistic: count, mean and standard deviation</a:t>
            </a:r>
          </a:p>
          <a:p>
            <a:r>
              <a:rPr lang="en-US" dirty="0"/>
              <a:t>Step 3: Plot a box plot</a:t>
            </a:r>
          </a:p>
          <a:p>
            <a:r>
              <a:rPr lang="en-US" dirty="0"/>
              <a:t>Step 4: Compute the one-way ANOVA test</a:t>
            </a:r>
          </a:p>
          <a:p>
            <a:r>
              <a:rPr lang="en-US" dirty="0"/>
              <a:t>Step 5: Run a pairwise t-test</a:t>
            </a:r>
          </a:p>
          <a:p>
            <a:endParaRPr lang="en-US" dirty="0"/>
          </a:p>
        </p:txBody>
      </p:sp>
    </p:spTree>
    <p:extLst>
      <p:ext uri="{BB962C8B-B14F-4D97-AF65-F5344CB8AC3E}">
        <p14:creationId xmlns:p14="http://schemas.microsoft.com/office/powerpoint/2010/main" val="3278202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4C3F-9538-1C49-AE97-8F9BBF60B7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712940-6D59-B046-A1BA-9BDAFC6B046F}"/>
              </a:ext>
            </a:extLst>
          </p:cNvPr>
          <p:cNvSpPr>
            <a:spLocks noGrp="1"/>
          </p:cNvSpPr>
          <p:nvPr>
            <p:ph idx="1"/>
          </p:nvPr>
        </p:nvSpPr>
        <p:spPr/>
        <p:txBody>
          <a:bodyPr/>
          <a:lstStyle/>
          <a:p>
            <a:r>
              <a:rPr lang="en-US" b="1" dirty="0"/>
              <a:t>Step 1) </a:t>
            </a:r>
            <a:r>
              <a:rPr lang="en-US" dirty="0"/>
              <a:t>You can check the level of the poison with the following code. You should see three character values because you convert them in factor with the mutate verb.</a:t>
            </a:r>
          </a:p>
          <a:p>
            <a:r>
              <a:rPr lang="en-US" dirty="0"/>
              <a:t>levels(</a:t>
            </a:r>
            <a:r>
              <a:rPr lang="en-US" dirty="0" err="1"/>
              <a:t>df$poison</a:t>
            </a:r>
            <a:r>
              <a:rPr lang="en-US" dirty="0"/>
              <a:t>)</a:t>
            </a:r>
          </a:p>
        </p:txBody>
      </p:sp>
    </p:spTree>
    <p:extLst>
      <p:ext uri="{BB962C8B-B14F-4D97-AF65-F5344CB8AC3E}">
        <p14:creationId xmlns:p14="http://schemas.microsoft.com/office/powerpoint/2010/main" val="1554743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F1D0-D310-4C47-BAC9-BDF8D2E559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24FE57-1E14-7841-BB57-18E32EDC0639}"/>
              </a:ext>
            </a:extLst>
          </p:cNvPr>
          <p:cNvSpPr>
            <a:spLocks noGrp="1"/>
          </p:cNvSpPr>
          <p:nvPr>
            <p:ph idx="1"/>
          </p:nvPr>
        </p:nvSpPr>
        <p:spPr/>
        <p:txBody>
          <a:bodyPr/>
          <a:lstStyle/>
          <a:p>
            <a:r>
              <a:rPr lang="en-US" b="1" dirty="0"/>
              <a:t>Step 2) </a:t>
            </a:r>
            <a:r>
              <a:rPr lang="en-US" dirty="0"/>
              <a:t>You compute the mean and standard deviation.</a:t>
            </a:r>
          </a:p>
          <a:p>
            <a:r>
              <a:rPr lang="en-US" dirty="0"/>
              <a:t>df % &gt; % </a:t>
            </a:r>
            <a:r>
              <a:rPr lang="en-US" dirty="0" err="1"/>
              <a:t>group_by</a:t>
            </a:r>
            <a:r>
              <a:rPr lang="en-US" dirty="0"/>
              <a:t>(poison) % &gt; % </a:t>
            </a:r>
            <a:r>
              <a:rPr lang="en-US" dirty="0" err="1"/>
              <a:t>summarise</a:t>
            </a:r>
            <a:r>
              <a:rPr lang="en-US" dirty="0"/>
              <a:t>( </a:t>
            </a:r>
            <a:r>
              <a:rPr lang="en-US" dirty="0" err="1"/>
              <a:t>count_poison</a:t>
            </a:r>
            <a:r>
              <a:rPr lang="en-US" dirty="0"/>
              <a:t> = n(), </a:t>
            </a:r>
            <a:r>
              <a:rPr lang="en-US" dirty="0" err="1"/>
              <a:t>mean_time</a:t>
            </a:r>
            <a:r>
              <a:rPr lang="en-US" dirty="0"/>
              <a:t> = mean(time, </a:t>
            </a:r>
            <a:r>
              <a:rPr lang="en-US" dirty="0" err="1"/>
              <a:t>na.rm</a:t>
            </a:r>
            <a:r>
              <a:rPr lang="en-US" dirty="0"/>
              <a:t> = TRUE), </a:t>
            </a:r>
            <a:r>
              <a:rPr lang="en-US" dirty="0" err="1"/>
              <a:t>sd_time</a:t>
            </a:r>
            <a:r>
              <a:rPr lang="en-US" dirty="0"/>
              <a:t> = </a:t>
            </a:r>
            <a:r>
              <a:rPr lang="en-US" dirty="0" err="1"/>
              <a:t>sd</a:t>
            </a:r>
            <a:r>
              <a:rPr lang="en-US" dirty="0"/>
              <a:t>(time, </a:t>
            </a:r>
            <a:r>
              <a:rPr lang="en-US" dirty="0" err="1"/>
              <a:t>na.rm</a:t>
            </a:r>
            <a:r>
              <a:rPr lang="en-US" dirty="0"/>
              <a:t> = TRUE) )</a:t>
            </a:r>
          </a:p>
        </p:txBody>
      </p:sp>
    </p:spTree>
    <p:extLst>
      <p:ext uri="{BB962C8B-B14F-4D97-AF65-F5344CB8AC3E}">
        <p14:creationId xmlns:p14="http://schemas.microsoft.com/office/powerpoint/2010/main" val="37001070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8EC5-2F81-AA43-83A2-CA2DFCC947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C2B6AA-9FB8-6D49-BCD6-1AF2287E2B4F}"/>
              </a:ext>
            </a:extLst>
          </p:cNvPr>
          <p:cNvSpPr>
            <a:spLocks noGrp="1"/>
          </p:cNvSpPr>
          <p:nvPr>
            <p:ph idx="1"/>
          </p:nvPr>
        </p:nvSpPr>
        <p:spPr/>
        <p:txBody>
          <a:bodyPr/>
          <a:lstStyle/>
          <a:p>
            <a:r>
              <a:rPr lang="en-US" b="1" dirty="0"/>
              <a:t>Step 3) </a:t>
            </a:r>
            <a:r>
              <a:rPr lang="en-US" dirty="0"/>
              <a:t>In step three, you can graphically check if there is a difference between the distribution. Note that you include the jittered dot.</a:t>
            </a:r>
          </a:p>
          <a:p>
            <a:r>
              <a:rPr lang="en-US" dirty="0" err="1"/>
              <a:t>ggplot</a:t>
            </a:r>
            <a:r>
              <a:rPr lang="en-US" dirty="0"/>
              <a:t>(df, </a:t>
            </a:r>
            <a:r>
              <a:rPr lang="en-US" dirty="0" err="1"/>
              <a:t>aes</a:t>
            </a:r>
            <a:r>
              <a:rPr lang="en-US" dirty="0"/>
              <a:t>(x = poison, y = time, fill = poison)) + </a:t>
            </a:r>
            <a:r>
              <a:rPr lang="en-US" dirty="0" err="1"/>
              <a:t>geom_boxplot</a:t>
            </a:r>
            <a:r>
              <a:rPr lang="en-US" dirty="0"/>
              <a:t>() + </a:t>
            </a:r>
            <a:r>
              <a:rPr lang="en-US" dirty="0" err="1"/>
              <a:t>geom_jitter</a:t>
            </a:r>
            <a:r>
              <a:rPr lang="en-US" dirty="0"/>
              <a:t>(shape = 15, color = "</a:t>
            </a:r>
            <a:r>
              <a:rPr lang="en-US" dirty="0" err="1"/>
              <a:t>steelblue</a:t>
            </a:r>
            <a:r>
              <a:rPr lang="en-US" dirty="0"/>
              <a:t>", position = </a:t>
            </a:r>
            <a:r>
              <a:rPr lang="en-US" dirty="0" err="1"/>
              <a:t>position_jitter</a:t>
            </a:r>
            <a:r>
              <a:rPr lang="en-US" dirty="0"/>
              <a:t>(0.21)) + </a:t>
            </a:r>
            <a:r>
              <a:rPr lang="en-US" dirty="0" err="1"/>
              <a:t>theme_classic</a:t>
            </a:r>
            <a:r>
              <a:rPr lang="en-US" dirty="0"/>
              <a:t>()</a:t>
            </a:r>
          </a:p>
        </p:txBody>
      </p:sp>
    </p:spTree>
    <p:extLst>
      <p:ext uri="{BB962C8B-B14F-4D97-AF65-F5344CB8AC3E}">
        <p14:creationId xmlns:p14="http://schemas.microsoft.com/office/powerpoint/2010/main" val="11980784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0936-834B-5F48-B28F-1C9BE667C4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962EA0-BE71-6C45-82F7-EC4FE31941D8}"/>
              </a:ext>
            </a:extLst>
          </p:cNvPr>
          <p:cNvSpPr>
            <a:spLocks noGrp="1"/>
          </p:cNvSpPr>
          <p:nvPr>
            <p:ph idx="1"/>
          </p:nvPr>
        </p:nvSpPr>
        <p:spPr/>
        <p:txBody>
          <a:bodyPr/>
          <a:lstStyle/>
          <a:p>
            <a:r>
              <a:rPr lang="en-US" b="1" dirty="0"/>
              <a:t>Step 4) </a:t>
            </a:r>
            <a:r>
              <a:rPr lang="en-US" dirty="0"/>
              <a:t>You can run the one-way ANOVA test with the command </a:t>
            </a:r>
            <a:r>
              <a:rPr lang="en-US" dirty="0" err="1"/>
              <a:t>aov</a:t>
            </a:r>
            <a:r>
              <a:rPr lang="en-US" dirty="0"/>
              <a:t>. The basic syntax for an ANOVA test is:</a:t>
            </a:r>
          </a:p>
          <a:p>
            <a:r>
              <a:rPr lang="en-US" dirty="0" err="1"/>
              <a:t>anova_one_way</a:t>
            </a:r>
            <a:r>
              <a:rPr lang="en-US" dirty="0"/>
              <a:t> &lt;- </a:t>
            </a:r>
            <a:r>
              <a:rPr lang="en-US" dirty="0" err="1"/>
              <a:t>aov</a:t>
            </a:r>
            <a:r>
              <a:rPr lang="en-US" dirty="0"/>
              <a:t>(</a:t>
            </a:r>
            <a:r>
              <a:rPr lang="en-US" dirty="0" err="1"/>
              <a:t>time~poison</a:t>
            </a:r>
            <a:r>
              <a:rPr lang="en-US" dirty="0"/>
              <a:t>, data = df) summary(</a:t>
            </a:r>
            <a:r>
              <a:rPr lang="en-US" dirty="0" err="1"/>
              <a:t>anova_one_way</a:t>
            </a:r>
            <a:r>
              <a:rPr lang="en-US" dirty="0"/>
              <a:t>)</a:t>
            </a:r>
          </a:p>
        </p:txBody>
      </p:sp>
    </p:spTree>
    <p:extLst>
      <p:ext uri="{BB962C8B-B14F-4D97-AF65-F5344CB8AC3E}">
        <p14:creationId xmlns:p14="http://schemas.microsoft.com/office/powerpoint/2010/main" val="591908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A3D0-7BB5-8345-AE91-931C50AB801B}"/>
              </a:ext>
            </a:extLst>
          </p:cNvPr>
          <p:cNvSpPr>
            <a:spLocks noGrp="1"/>
          </p:cNvSpPr>
          <p:nvPr>
            <p:ph type="title"/>
          </p:nvPr>
        </p:nvSpPr>
        <p:spPr/>
        <p:txBody>
          <a:bodyPr/>
          <a:lstStyle/>
          <a:p>
            <a:r>
              <a:rPr lang="en-US"/>
              <a:t>EXAM 2</a:t>
            </a:r>
          </a:p>
        </p:txBody>
      </p:sp>
      <p:sp>
        <p:nvSpPr>
          <p:cNvPr id="3" name="Content Placeholder 2">
            <a:extLst>
              <a:ext uri="{FF2B5EF4-FFF2-40B4-BE49-F238E27FC236}">
                <a16:creationId xmlns:a16="http://schemas.microsoft.com/office/drawing/2014/main" id="{9AE887BD-68A8-144F-B969-8D33A203F0F5}"/>
              </a:ext>
            </a:extLst>
          </p:cNvPr>
          <p:cNvSpPr>
            <a:spLocks noGrp="1"/>
          </p:cNvSpPr>
          <p:nvPr>
            <p:ph idx="1"/>
          </p:nvPr>
        </p:nvSpPr>
        <p:spPr/>
        <p:txBody>
          <a:bodyPr/>
          <a:lstStyle/>
          <a:p>
            <a:r>
              <a:rPr lang="en-US" b="1" dirty="0"/>
              <a:t>Pairwise comparison</a:t>
            </a:r>
          </a:p>
          <a:p>
            <a:r>
              <a:rPr lang="en-US" dirty="0"/>
              <a:t>The one-way ANOVA test does not inform which group has a different mean. Instead, you can perform a Tukey test with the function </a:t>
            </a:r>
            <a:r>
              <a:rPr lang="en-US" dirty="0" err="1"/>
              <a:t>TukeyHSD</a:t>
            </a:r>
            <a:r>
              <a:rPr lang="en-US" dirty="0"/>
              <a:t>().</a:t>
            </a:r>
          </a:p>
          <a:p>
            <a:r>
              <a:rPr lang="en-US" dirty="0" err="1"/>
              <a:t>TukeyHSD</a:t>
            </a:r>
            <a:r>
              <a:rPr lang="en-US" dirty="0"/>
              <a:t>(</a:t>
            </a:r>
            <a:r>
              <a:rPr lang="en-US" dirty="0" err="1"/>
              <a:t>anova_one_way</a:t>
            </a:r>
            <a:r>
              <a:rPr lang="en-US" dirty="0"/>
              <a:t>)</a:t>
            </a:r>
          </a:p>
        </p:txBody>
      </p:sp>
    </p:spTree>
    <p:extLst>
      <p:ext uri="{BB962C8B-B14F-4D97-AF65-F5344CB8AC3E}">
        <p14:creationId xmlns:p14="http://schemas.microsoft.com/office/powerpoint/2010/main" val="1757024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7C48-7ECE-BF4E-8C41-D1CDF29D61D8}"/>
              </a:ext>
            </a:extLst>
          </p:cNvPr>
          <p:cNvSpPr>
            <a:spLocks noGrp="1"/>
          </p:cNvSpPr>
          <p:nvPr>
            <p:ph type="title"/>
          </p:nvPr>
        </p:nvSpPr>
        <p:spPr/>
        <p:txBody>
          <a:bodyPr/>
          <a:lstStyle/>
          <a:p>
            <a:r>
              <a:rPr lang="en-US" dirty="0"/>
              <a:t>What is the difference between a one-sample t-test and a paired t-test?</a:t>
            </a:r>
          </a:p>
        </p:txBody>
      </p:sp>
      <p:sp>
        <p:nvSpPr>
          <p:cNvPr id="3" name="Content Placeholder 2">
            <a:extLst>
              <a:ext uri="{FF2B5EF4-FFF2-40B4-BE49-F238E27FC236}">
                <a16:creationId xmlns:a16="http://schemas.microsoft.com/office/drawing/2014/main" id="{1350A3DC-8F8C-C446-A34D-4E6793F5F855}"/>
              </a:ext>
            </a:extLst>
          </p:cNvPr>
          <p:cNvSpPr>
            <a:spLocks noGrp="1"/>
          </p:cNvSpPr>
          <p:nvPr>
            <p:ph idx="1"/>
          </p:nvPr>
        </p:nvSpPr>
        <p:spPr/>
        <p:txBody>
          <a:bodyPr/>
          <a:lstStyle/>
          <a:p>
            <a:r>
              <a:rPr lang="en-US" dirty="0"/>
              <a:t>A one-sample t-test is used to compare a single population to a standard value (for example, to determine whether the average lifespan of a specific town is different from the country average).</a:t>
            </a:r>
          </a:p>
          <a:p>
            <a:r>
              <a:rPr lang="en-US" dirty="0"/>
              <a:t>A paired t-test is used to compare a single population before and after some experimental intervention or at two different points in time (for example, measuring student performance on a test before and after being taught the material).</a:t>
            </a:r>
          </a:p>
          <a:p>
            <a:endParaRPr lang="en-US" dirty="0"/>
          </a:p>
        </p:txBody>
      </p:sp>
    </p:spTree>
    <p:extLst>
      <p:ext uri="{BB962C8B-B14F-4D97-AF65-F5344CB8AC3E}">
        <p14:creationId xmlns:p14="http://schemas.microsoft.com/office/powerpoint/2010/main" val="2457743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CAF7-18A9-034F-A9D9-89556B36BFA5}"/>
              </a:ext>
            </a:extLst>
          </p:cNvPr>
          <p:cNvSpPr>
            <a:spLocks noGrp="1"/>
          </p:cNvSpPr>
          <p:nvPr>
            <p:ph type="title"/>
          </p:nvPr>
        </p:nvSpPr>
        <p:spPr/>
        <p:txBody>
          <a:bodyPr/>
          <a:lstStyle/>
          <a:p>
            <a:r>
              <a:rPr lang="en-US" dirty="0"/>
              <a:t>What does a t-test measure?</a:t>
            </a:r>
          </a:p>
        </p:txBody>
      </p:sp>
      <p:sp>
        <p:nvSpPr>
          <p:cNvPr id="3" name="Content Placeholder 2">
            <a:extLst>
              <a:ext uri="{FF2B5EF4-FFF2-40B4-BE49-F238E27FC236}">
                <a16:creationId xmlns:a16="http://schemas.microsoft.com/office/drawing/2014/main" id="{DF93984A-BB10-6048-9E19-F62FB618A703}"/>
              </a:ext>
            </a:extLst>
          </p:cNvPr>
          <p:cNvSpPr>
            <a:spLocks noGrp="1"/>
          </p:cNvSpPr>
          <p:nvPr>
            <p:ph idx="1"/>
          </p:nvPr>
        </p:nvSpPr>
        <p:spPr/>
        <p:txBody>
          <a:bodyPr>
            <a:normAutofit lnSpcReduction="10000"/>
          </a:bodyPr>
          <a:lstStyle/>
          <a:p>
            <a:r>
              <a:rPr lang="en-US" dirty="0"/>
              <a:t>A t-test measures the difference in group means divided by the pooled standard error of the two group means.</a:t>
            </a:r>
          </a:p>
          <a:p>
            <a:r>
              <a:rPr lang="en-US" dirty="0"/>
              <a:t>In this way, it calculates a number (the t-value) illustrating the magnitude of the difference between the two group means being compared, and estimates the likelihood that this difference exists purely by chance (p-value).</a:t>
            </a:r>
          </a:p>
          <a:p>
            <a:endParaRPr lang="en-US" dirty="0"/>
          </a:p>
          <a:p>
            <a:r>
              <a:rPr lang="en-US" dirty="0"/>
              <a:t>A t-test is a statistical test that compares the means of two samples. It is used in hypothesis testing, with a null hypothesis that the difference in group means is zero and an alternate hypothesis that the difference in group means is different from zero.</a:t>
            </a:r>
          </a:p>
        </p:txBody>
      </p:sp>
    </p:spTree>
    <p:extLst>
      <p:ext uri="{BB962C8B-B14F-4D97-AF65-F5344CB8AC3E}">
        <p14:creationId xmlns:p14="http://schemas.microsoft.com/office/powerpoint/2010/main" val="19374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7040A-B76B-BF4F-8087-16E625DE3955}"/>
              </a:ext>
            </a:extLst>
          </p:cNvPr>
          <p:cNvSpPr>
            <a:spLocks noGrp="1"/>
          </p:cNvSpPr>
          <p:nvPr>
            <p:ph type="title"/>
          </p:nvPr>
        </p:nvSpPr>
        <p:spPr/>
        <p:txBody>
          <a:bodyPr/>
          <a:lstStyle/>
          <a:p>
            <a:r>
              <a:rPr lang="en-US" dirty="0"/>
              <a:t>How do I find the mode?</a:t>
            </a:r>
          </a:p>
        </p:txBody>
      </p:sp>
      <p:sp>
        <p:nvSpPr>
          <p:cNvPr id="3" name="Content Placeholder 2">
            <a:extLst>
              <a:ext uri="{FF2B5EF4-FFF2-40B4-BE49-F238E27FC236}">
                <a16:creationId xmlns:a16="http://schemas.microsoft.com/office/drawing/2014/main" id="{D0A16229-EA95-9A43-A5EE-EC3F9C137029}"/>
              </a:ext>
            </a:extLst>
          </p:cNvPr>
          <p:cNvSpPr>
            <a:spLocks noGrp="1"/>
          </p:cNvSpPr>
          <p:nvPr>
            <p:ph idx="1"/>
          </p:nvPr>
        </p:nvSpPr>
        <p:spPr/>
        <p:txBody>
          <a:bodyPr/>
          <a:lstStyle/>
          <a:p>
            <a:r>
              <a:rPr lang="en-US" dirty="0"/>
              <a:t>To find the mode:</a:t>
            </a:r>
          </a:p>
          <a:p>
            <a:r>
              <a:rPr lang="en-US" dirty="0"/>
              <a:t>If your data is numerical or quantitative, order the values from low to high.</a:t>
            </a:r>
          </a:p>
          <a:p>
            <a:r>
              <a:rPr lang="en-US" dirty="0"/>
              <a:t>If it is categorical, sort the values by group, in any order.</a:t>
            </a:r>
          </a:p>
          <a:p>
            <a:r>
              <a:rPr lang="en-US" dirty="0"/>
              <a:t>Then you simply need to identify the most frequently occurring value.</a:t>
            </a:r>
          </a:p>
          <a:p>
            <a:endParaRPr lang="en-US" dirty="0"/>
          </a:p>
        </p:txBody>
      </p:sp>
    </p:spTree>
    <p:extLst>
      <p:ext uri="{BB962C8B-B14F-4D97-AF65-F5344CB8AC3E}">
        <p14:creationId xmlns:p14="http://schemas.microsoft.com/office/powerpoint/2010/main" val="1643127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C742-1725-0B43-AD76-5C62A8A43F2B}"/>
              </a:ext>
            </a:extLst>
          </p:cNvPr>
          <p:cNvSpPr>
            <a:spLocks noGrp="1"/>
          </p:cNvSpPr>
          <p:nvPr>
            <p:ph type="title"/>
          </p:nvPr>
        </p:nvSpPr>
        <p:spPr/>
        <p:txBody>
          <a:bodyPr/>
          <a:lstStyle/>
          <a:p>
            <a:r>
              <a:rPr lang="en-US" dirty="0"/>
              <a:t>Which t-test should I use?</a:t>
            </a:r>
          </a:p>
        </p:txBody>
      </p:sp>
      <p:sp>
        <p:nvSpPr>
          <p:cNvPr id="3" name="Content Placeholder 2">
            <a:extLst>
              <a:ext uri="{FF2B5EF4-FFF2-40B4-BE49-F238E27FC236}">
                <a16:creationId xmlns:a16="http://schemas.microsoft.com/office/drawing/2014/main" id="{6F33F492-B849-1B46-AA8D-5ACD5663A7A1}"/>
              </a:ext>
            </a:extLst>
          </p:cNvPr>
          <p:cNvSpPr>
            <a:spLocks noGrp="1"/>
          </p:cNvSpPr>
          <p:nvPr>
            <p:ph idx="1"/>
          </p:nvPr>
        </p:nvSpPr>
        <p:spPr/>
        <p:txBody>
          <a:bodyPr/>
          <a:lstStyle/>
          <a:p>
            <a:r>
              <a:rPr lang="en-US" dirty="0"/>
              <a:t>Your choice of t-test depends on whether you are studying one group or two groups, and whether you care about the direction of the difference in group means.</a:t>
            </a:r>
          </a:p>
          <a:p>
            <a:r>
              <a:rPr lang="en-US" dirty="0"/>
              <a:t>If you are studying one group, use a paired t-test to compare the group mean over time or after an intervention, or use a one-sample t-test to compare the group mean to a standard value. If you are studying two groups, use a two-sample t-test.</a:t>
            </a:r>
          </a:p>
          <a:p>
            <a:endParaRPr lang="en-US" dirty="0"/>
          </a:p>
        </p:txBody>
      </p:sp>
    </p:spTree>
    <p:extLst>
      <p:ext uri="{BB962C8B-B14F-4D97-AF65-F5344CB8AC3E}">
        <p14:creationId xmlns:p14="http://schemas.microsoft.com/office/powerpoint/2010/main" val="2887444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8D3F-9F54-834F-8E3E-F816AD5F70D9}"/>
              </a:ext>
            </a:extLst>
          </p:cNvPr>
          <p:cNvSpPr>
            <a:spLocks noGrp="1"/>
          </p:cNvSpPr>
          <p:nvPr>
            <p:ph type="title"/>
          </p:nvPr>
        </p:nvSpPr>
        <p:spPr/>
        <p:txBody>
          <a:bodyPr>
            <a:normAutofit/>
          </a:bodyPr>
          <a:lstStyle/>
          <a:p>
            <a:r>
              <a:rPr lang="en-US" dirty="0"/>
              <a:t>What is statistical significance?</a:t>
            </a:r>
            <a:br>
              <a:rPr lang="en-US" dirty="0"/>
            </a:br>
            <a:endParaRPr lang="en-US" dirty="0"/>
          </a:p>
        </p:txBody>
      </p:sp>
      <p:sp>
        <p:nvSpPr>
          <p:cNvPr id="3" name="Content Placeholder 2">
            <a:extLst>
              <a:ext uri="{FF2B5EF4-FFF2-40B4-BE49-F238E27FC236}">
                <a16:creationId xmlns:a16="http://schemas.microsoft.com/office/drawing/2014/main" id="{D3CF873A-B7F6-BB49-BF84-464A2FFBD9D0}"/>
              </a:ext>
            </a:extLst>
          </p:cNvPr>
          <p:cNvSpPr>
            <a:spLocks noGrp="1"/>
          </p:cNvSpPr>
          <p:nvPr>
            <p:ph idx="1"/>
          </p:nvPr>
        </p:nvSpPr>
        <p:spPr/>
        <p:txBody>
          <a:bodyPr/>
          <a:lstStyle/>
          <a:p>
            <a:r>
              <a:rPr lang="en-US" dirty="0"/>
              <a:t>Statistical significance is a term used by researchers to state that it is unlikely their observations could have occurred under the null hypothesis of a statistical test. Significance is usually denoted by a p-value, or probability value.</a:t>
            </a:r>
          </a:p>
          <a:p>
            <a:r>
              <a:rPr lang="en-US" dirty="0"/>
              <a:t>Statistical significance is arbitrary – it depends on the threshold, or alpha value, chosen by the researcher. The most common threshold is p &lt; 0.05, which means that the data is likely to occur less than 5% of the time under the null hypothesis.</a:t>
            </a:r>
          </a:p>
          <a:p>
            <a:r>
              <a:rPr lang="en-US" dirty="0"/>
              <a:t>When the p-value falls below the chosen alpha value, then we say the result of the test is statistically significant.</a:t>
            </a:r>
          </a:p>
          <a:p>
            <a:endParaRPr lang="en-US" dirty="0"/>
          </a:p>
        </p:txBody>
      </p:sp>
    </p:spTree>
    <p:extLst>
      <p:ext uri="{BB962C8B-B14F-4D97-AF65-F5344CB8AC3E}">
        <p14:creationId xmlns:p14="http://schemas.microsoft.com/office/powerpoint/2010/main" val="1055231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9357-17A0-3949-88B2-136F30C91708}"/>
              </a:ext>
            </a:extLst>
          </p:cNvPr>
          <p:cNvSpPr>
            <a:spLocks noGrp="1"/>
          </p:cNvSpPr>
          <p:nvPr>
            <p:ph type="title"/>
          </p:nvPr>
        </p:nvSpPr>
        <p:spPr/>
        <p:txBody>
          <a:bodyPr/>
          <a:lstStyle/>
          <a:p>
            <a:r>
              <a:rPr lang="en-US" dirty="0"/>
              <a:t>What are z-scores and t-scores?</a:t>
            </a:r>
          </a:p>
        </p:txBody>
      </p:sp>
      <p:sp>
        <p:nvSpPr>
          <p:cNvPr id="3" name="Content Placeholder 2">
            <a:extLst>
              <a:ext uri="{FF2B5EF4-FFF2-40B4-BE49-F238E27FC236}">
                <a16:creationId xmlns:a16="http://schemas.microsoft.com/office/drawing/2014/main" id="{5FBFBA95-BC3B-6144-818E-64361702A9AE}"/>
              </a:ext>
            </a:extLst>
          </p:cNvPr>
          <p:cNvSpPr>
            <a:spLocks noGrp="1"/>
          </p:cNvSpPr>
          <p:nvPr>
            <p:ph idx="1"/>
          </p:nvPr>
        </p:nvSpPr>
        <p:spPr/>
        <p:txBody>
          <a:bodyPr>
            <a:normAutofit fontScale="92500"/>
          </a:bodyPr>
          <a:lstStyle/>
          <a:p>
            <a:r>
              <a:rPr lang="en-US" dirty="0"/>
              <a:t>The z-score and t-score (aka z-value and t-value) show how many standard deviations away from the mean of the distribution you are, assuming your data follow a z-distribution or a t-distribution.</a:t>
            </a:r>
          </a:p>
          <a:p>
            <a:r>
              <a:rPr lang="en-US" dirty="0"/>
              <a:t>These scores are used in statistical tests to show how far from the mean of the predicted distribution your statistical estimate is. If your test produces a z-score of 2.5, this means that your estimate is 2.5 standard deviations from the predicted mean.</a:t>
            </a:r>
          </a:p>
          <a:p>
            <a:r>
              <a:rPr lang="en-US" dirty="0"/>
              <a:t>The predicted mean and distribution of your estimate are generated by the null hypothesis of the statistical test you are using. The more standard deviations away from the predicted mean your estimate is, the less likely it is that the estimate could have occurred under the null hypothesis.</a:t>
            </a:r>
          </a:p>
          <a:p>
            <a:endParaRPr lang="en-US" dirty="0"/>
          </a:p>
        </p:txBody>
      </p:sp>
    </p:spTree>
    <p:extLst>
      <p:ext uri="{BB962C8B-B14F-4D97-AF65-F5344CB8AC3E}">
        <p14:creationId xmlns:p14="http://schemas.microsoft.com/office/powerpoint/2010/main" val="549337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76E7-AB15-9546-889E-D1D9EFEEF361}"/>
              </a:ext>
            </a:extLst>
          </p:cNvPr>
          <p:cNvSpPr>
            <a:spLocks noGrp="1"/>
          </p:cNvSpPr>
          <p:nvPr>
            <p:ph type="title"/>
          </p:nvPr>
        </p:nvSpPr>
        <p:spPr/>
        <p:txBody>
          <a:bodyPr/>
          <a:lstStyle/>
          <a:p>
            <a:r>
              <a:rPr lang="en-US" dirty="0"/>
              <a:t>What are the main assumptions of statistical tests?</a:t>
            </a:r>
          </a:p>
        </p:txBody>
      </p:sp>
      <p:sp>
        <p:nvSpPr>
          <p:cNvPr id="3" name="Content Placeholder 2">
            <a:extLst>
              <a:ext uri="{FF2B5EF4-FFF2-40B4-BE49-F238E27FC236}">
                <a16:creationId xmlns:a16="http://schemas.microsoft.com/office/drawing/2014/main" id="{9C21691C-EDA8-EF4C-99DD-84DBB297F499}"/>
              </a:ext>
            </a:extLst>
          </p:cNvPr>
          <p:cNvSpPr>
            <a:spLocks noGrp="1"/>
          </p:cNvSpPr>
          <p:nvPr>
            <p:ph idx="1"/>
          </p:nvPr>
        </p:nvSpPr>
        <p:spPr/>
        <p:txBody>
          <a:bodyPr/>
          <a:lstStyle/>
          <a:p>
            <a:r>
              <a:rPr lang="en-US" dirty="0"/>
              <a:t>Statistical tests commonly assume that:</a:t>
            </a:r>
          </a:p>
          <a:p>
            <a:r>
              <a:rPr lang="en-US" dirty="0"/>
              <a:t>the data are normally distributed</a:t>
            </a:r>
          </a:p>
          <a:p>
            <a:r>
              <a:rPr lang="en-US" dirty="0"/>
              <a:t>the groups that are being compared have similar variance</a:t>
            </a:r>
          </a:p>
          <a:p>
            <a:r>
              <a:rPr lang="en-US" dirty="0"/>
              <a:t>the data are independent</a:t>
            </a:r>
          </a:p>
          <a:p>
            <a:r>
              <a:rPr lang="en-US" dirty="0"/>
              <a:t>If your data does not meet these assumptions you might still be able to use a nonparametric statistical test, which have fewer requirements but also make weaker inferences.</a:t>
            </a:r>
          </a:p>
          <a:p>
            <a:endParaRPr lang="en-US" dirty="0"/>
          </a:p>
        </p:txBody>
      </p:sp>
    </p:spTree>
    <p:extLst>
      <p:ext uri="{BB962C8B-B14F-4D97-AF65-F5344CB8AC3E}">
        <p14:creationId xmlns:p14="http://schemas.microsoft.com/office/powerpoint/2010/main" val="313974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477F-CB74-CD4C-A179-7F520657AAD9}"/>
              </a:ext>
            </a:extLst>
          </p:cNvPr>
          <p:cNvSpPr>
            <a:spLocks noGrp="1"/>
          </p:cNvSpPr>
          <p:nvPr>
            <p:ph type="title"/>
          </p:nvPr>
        </p:nvSpPr>
        <p:spPr/>
        <p:txBody>
          <a:bodyPr/>
          <a:lstStyle/>
          <a:p>
            <a:r>
              <a:rPr lang="en-US" dirty="0"/>
              <a:t>Calculating Paired T Test with R</a:t>
            </a:r>
          </a:p>
        </p:txBody>
      </p:sp>
      <p:sp>
        <p:nvSpPr>
          <p:cNvPr id="3" name="Content Placeholder 2">
            <a:extLst>
              <a:ext uri="{FF2B5EF4-FFF2-40B4-BE49-F238E27FC236}">
                <a16:creationId xmlns:a16="http://schemas.microsoft.com/office/drawing/2014/main" id="{8EF881C1-509C-224D-84B5-2F46143F3318}"/>
              </a:ext>
            </a:extLst>
          </p:cNvPr>
          <p:cNvSpPr>
            <a:spLocks noGrp="1"/>
          </p:cNvSpPr>
          <p:nvPr>
            <p:ph idx="1"/>
          </p:nvPr>
        </p:nvSpPr>
        <p:spPr/>
        <p:txBody>
          <a:bodyPr/>
          <a:lstStyle/>
          <a:p>
            <a:r>
              <a:rPr lang="en-US" dirty="0"/>
              <a:t>x = </a:t>
            </a:r>
            <a:r>
              <a:rPr lang="en-US" dirty="0" err="1"/>
              <a:t>rnorm</a:t>
            </a:r>
            <a:r>
              <a:rPr lang="en-US" dirty="0"/>
              <a:t>(10)</a:t>
            </a:r>
          </a:p>
          <a:p>
            <a:r>
              <a:rPr lang="en-US" dirty="0"/>
              <a:t>y = </a:t>
            </a:r>
            <a:r>
              <a:rPr lang="en-US" dirty="0" err="1"/>
              <a:t>rnorm</a:t>
            </a:r>
            <a:r>
              <a:rPr lang="en-US" dirty="0"/>
              <a:t>(10)</a:t>
            </a:r>
          </a:p>
          <a:p>
            <a:r>
              <a:rPr lang="en-US" dirty="0"/>
              <a:t>pts = seq(-4.5,4.5,length=100)</a:t>
            </a:r>
          </a:p>
          <a:p>
            <a:r>
              <a:rPr lang="en-US" dirty="0"/>
              <a:t>plot(</a:t>
            </a:r>
            <a:r>
              <a:rPr lang="en-US" dirty="0" err="1"/>
              <a:t>pts,dt</a:t>
            </a:r>
            <a:r>
              <a:rPr lang="en-US" dirty="0"/>
              <a:t>(</a:t>
            </a:r>
            <a:r>
              <a:rPr lang="en-US" dirty="0" err="1"/>
              <a:t>pts,df</a:t>
            </a:r>
            <a:r>
              <a:rPr lang="en-US" dirty="0"/>
              <a:t>=9),col='</a:t>
            </a:r>
            <a:r>
              <a:rPr lang="en-US" dirty="0" err="1"/>
              <a:t>red',type</a:t>
            </a:r>
            <a:r>
              <a:rPr lang="en-US" dirty="0"/>
              <a:t>='l')</a:t>
            </a:r>
          </a:p>
          <a:p>
            <a:r>
              <a:rPr lang="en-US" dirty="0"/>
              <a:t>lines(density(x), col='green')</a:t>
            </a:r>
          </a:p>
          <a:p>
            <a:r>
              <a:rPr lang="en-US" dirty="0"/>
              <a:t>lines(density(y), col='blue')</a:t>
            </a:r>
          </a:p>
          <a:p>
            <a:r>
              <a:rPr lang="en-US" dirty="0" err="1"/>
              <a:t>ttest</a:t>
            </a:r>
            <a:r>
              <a:rPr lang="en-US" dirty="0"/>
              <a:t> = </a:t>
            </a:r>
            <a:r>
              <a:rPr lang="en-US" dirty="0" err="1"/>
              <a:t>t.test</a:t>
            </a:r>
            <a:r>
              <a:rPr lang="en-US" dirty="0"/>
              <a:t>(</a:t>
            </a:r>
            <a:r>
              <a:rPr lang="en-US" dirty="0" err="1"/>
              <a:t>x,y</a:t>
            </a:r>
            <a:r>
              <a:rPr lang="en-US" dirty="0"/>
              <a:t>)</a:t>
            </a:r>
          </a:p>
          <a:p>
            <a:endParaRPr lang="en-US" dirty="0"/>
          </a:p>
        </p:txBody>
      </p:sp>
    </p:spTree>
    <p:extLst>
      <p:ext uri="{BB962C8B-B14F-4D97-AF65-F5344CB8AC3E}">
        <p14:creationId xmlns:p14="http://schemas.microsoft.com/office/powerpoint/2010/main" val="25892515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C6264-F6E3-6D4F-9B52-E5D7BCE68838}"/>
              </a:ext>
            </a:extLst>
          </p:cNvPr>
          <p:cNvSpPr>
            <a:spLocks noGrp="1"/>
          </p:cNvSpPr>
          <p:nvPr>
            <p:ph type="title"/>
          </p:nvPr>
        </p:nvSpPr>
        <p:spPr/>
        <p:txBody>
          <a:bodyPr/>
          <a:lstStyle/>
          <a:p>
            <a:r>
              <a:rPr lang="en-US" dirty="0"/>
              <a:t>Probability Distributions</a:t>
            </a:r>
          </a:p>
        </p:txBody>
      </p:sp>
      <p:sp>
        <p:nvSpPr>
          <p:cNvPr id="3" name="Content Placeholder 2">
            <a:extLst>
              <a:ext uri="{FF2B5EF4-FFF2-40B4-BE49-F238E27FC236}">
                <a16:creationId xmlns:a16="http://schemas.microsoft.com/office/drawing/2014/main" id="{BACE22B9-1D1D-8B4E-BD02-5C7BDF1603C1}"/>
              </a:ext>
            </a:extLst>
          </p:cNvPr>
          <p:cNvSpPr>
            <a:spLocks noGrp="1"/>
          </p:cNvSpPr>
          <p:nvPr>
            <p:ph idx="1"/>
          </p:nvPr>
        </p:nvSpPr>
        <p:spPr/>
        <p:txBody>
          <a:bodyPr>
            <a:normAutofit/>
          </a:bodyPr>
          <a:lstStyle/>
          <a:p>
            <a:r>
              <a:rPr lang="en-US" dirty="0"/>
              <a:t>Probability distributions are functions that describe the likelihood of obtaining the possible values that a random variable can assume. In other words, the values of the variable vary based on the underlying probability distribution.</a:t>
            </a:r>
          </a:p>
          <a:p>
            <a:r>
              <a:rPr lang="en-US" dirty="0"/>
              <a:t>Suppose you draw a random sample and measure the heights of the subjects. As you measure heights, you create a distribution of heights. This type of distribution is useful when you need to know which outcomes are most likely, the spread of potential values, and the likelihood of different results.</a:t>
            </a:r>
          </a:p>
          <a:p>
            <a:endParaRPr lang="en-US" dirty="0"/>
          </a:p>
        </p:txBody>
      </p:sp>
    </p:spTree>
    <p:extLst>
      <p:ext uri="{BB962C8B-B14F-4D97-AF65-F5344CB8AC3E}">
        <p14:creationId xmlns:p14="http://schemas.microsoft.com/office/powerpoint/2010/main" val="7884765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0A88-9C1B-6940-B2F8-45D9D41D89E8}"/>
              </a:ext>
            </a:extLst>
          </p:cNvPr>
          <p:cNvSpPr>
            <a:spLocks noGrp="1"/>
          </p:cNvSpPr>
          <p:nvPr>
            <p:ph type="title"/>
          </p:nvPr>
        </p:nvSpPr>
        <p:spPr/>
        <p:txBody>
          <a:bodyPr/>
          <a:lstStyle/>
          <a:p>
            <a:r>
              <a:rPr lang="en-US" dirty="0"/>
              <a:t>General Properties of Probability Distributions</a:t>
            </a:r>
            <a:br>
              <a:rPr lang="en-US" dirty="0"/>
            </a:br>
            <a:endParaRPr lang="en-US" dirty="0"/>
          </a:p>
        </p:txBody>
      </p:sp>
      <p:sp>
        <p:nvSpPr>
          <p:cNvPr id="3" name="Content Placeholder 2">
            <a:extLst>
              <a:ext uri="{FF2B5EF4-FFF2-40B4-BE49-F238E27FC236}">
                <a16:creationId xmlns:a16="http://schemas.microsoft.com/office/drawing/2014/main" id="{E356C818-0FDC-B34B-97AB-78035BC8CB4E}"/>
              </a:ext>
            </a:extLst>
          </p:cNvPr>
          <p:cNvSpPr>
            <a:spLocks noGrp="1"/>
          </p:cNvSpPr>
          <p:nvPr>
            <p:ph idx="1"/>
          </p:nvPr>
        </p:nvSpPr>
        <p:spPr/>
        <p:txBody>
          <a:bodyPr>
            <a:normAutofit/>
          </a:bodyPr>
          <a:lstStyle/>
          <a:p>
            <a:r>
              <a:rPr lang="en-US" dirty="0"/>
              <a:t>Probability distributions indicate the likelihood of an event or outcome. Statisticians use the following notation to describe probabilities:</a:t>
            </a:r>
          </a:p>
          <a:p>
            <a:r>
              <a:rPr lang="en-US" dirty="0"/>
              <a:t>p(x) = the likelihood that random variable takes a specific value of x.</a:t>
            </a:r>
          </a:p>
          <a:p>
            <a:endParaRPr lang="en-US" dirty="0"/>
          </a:p>
        </p:txBody>
      </p:sp>
    </p:spTree>
    <p:extLst>
      <p:ext uri="{BB962C8B-B14F-4D97-AF65-F5344CB8AC3E}">
        <p14:creationId xmlns:p14="http://schemas.microsoft.com/office/powerpoint/2010/main" val="14808313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5C6E-5EC3-3F44-B4E5-C77F510554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E7744F-0E19-F741-9F60-8E601C37151C}"/>
              </a:ext>
            </a:extLst>
          </p:cNvPr>
          <p:cNvSpPr>
            <a:spLocks noGrp="1"/>
          </p:cNvSpPr>
          <p:nvPr>
            <p:ph idx="1"/>
          </p:nvPr>
        </p:nvSpPr>
        <p:spPr/>
        <p:txBody>
          <a:bodyPr>
            <a:normAutofit/>
          </a:bodyPr>
          <a:lstStyle/>
          <a:p>
            <a:r>
              <a:rPr lang="en-US" dirty="0"/>
              <a:t>The sum of all probabilities for all possible values must equal 1. Furthermore, the probability for a particular value or range of values must be between 0 and 1.</a:t>
            </a:r>
          </a:p>
          <a:p>
            <a:r>
              <a:rPr lang="en-US" dirty="0"/>
              <a:t>Probability distributions describe the dispersion of the values of a random variable. Consequently, the kind of variable determines the type of probability distribution. For a single random variable, statisticians divide distributions into the following two types:</a:t>
            </a:r>
          </a:p>
          <a:p>
            <a:r>
              <a:rPr lang="en-US" dirty="0"/>
              <a:t>Discrete probability distributions for discrete variables</a:t>
            </a:r>
          </a:p>
          <a:p>
            <a:r>
              <a:rPr lang="en-US" dirty="0"/>
              <a:t>Probability density functions for continuous variables</a:t>
            </a:r>
          </a:p>
          <a:p>
            <a:endParaRPr lang="en-US" dirty="0"/>
          </a:p>
        </p:txBody>
      </p:sp>
    </p:spTree>
    <p:extLst>
      <p:ext uri="{BB962C8B-B14F-4D97-AF65-F5344CB8AC3E}">
        <p14:creationId xmlns:p14="http://schemas.microsoft.com/office/powerpoint/2010/main" val="36702835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2488D-FE6B-7243-A30E-4D3C548E252D}"/>
              </a:ext>
            </a:extLst>
          </p:cNvPr>
          <p:cNvSpPr>
            <a:spLocks noGrp="1"/>
          </p:cNvSpPr>
          <p:nvPr>
            <p:ph type="title"/>
          </p:nvPr>
        </p:nvSpPr>
        <p:spPr/>
        <p:txBody>
          <a:bodyPr/>
          <a:lstStyle/>
          <a:p>
            <a:r>
              <a:rPr lang="en-US" dirty="0"/>
              <a:t>Discrete Probability Distributions</a:t>
            </a:r>
          </a:p>
        </p:txBody>
      </p:sp>
      <p:sp>
        <p:nvSpPr>
          <p:cNvPr id="3" name="Content Placeholder 2">
            <a:extLst>
              <a:ext uri="{FF2B5EF4-FFF2-40B4-BE49-F238E27FC236}">
                <a16:creationId xmlns:a16="http://schemas.microsoft.com/office/drawing/2014/main" id="{1574D2F0-3D49-754E-B8F6-C879F634927F}"/>
              </a:ext>
            </a:extLst>
          </p:cNvPr>
          <p:cNvSpPr>
            <a:spLocks noGrp="1"/>
          </p:cNvSpPr>
          <p:nvPr>
            <p:ph idx="1"/>
          </p:nvPr>
        </p:nvSpPr>
        <p:spPr/>
        <p:txBody>
          <a:bodyPr/>
          <a:lstStyle/>
          <a:p>
            <a:r>
              <a:rPr lang="en-US" dirty="0"/>
              <a:t>Discrete probability functions are also known as probability mass functions and can assume a discrete number of values. For example, coin tosses and counts of events are discrete functions. These are discrete distributions because there are no in-between values. For example, you can have only heads or tails in a coin toss. Similarly, if you’re counting the number of books that a library checks out per hour, you can count 21 or 22 books, but nothing in between.</a:t>
            </a:r>
          </a:p>
        </p:txBody>
      </p:sp>
    </p:spTree>
    <p:extLst>
      <p:ext uri="{BB962C8B-B14F-4D97-AF65-F5344CB8AC3E}">
        <p14:creationId xmlns:p14="http://schemas.microsoft.com/office/powerpoint/2010/main" val="33523169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317A-48CD-1643-9206-686742E479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F72D9D-7FB4-0448-A858-3ED783DE3B63}"/>
              </a:ext>
            </a:extLst>
          </p:cNvPr>
          <p:cNvSpPr>
            <a:spLocks noGrp="1"/>
          </p:cNvSpPr>
          <p:nvPr>
            <p:ph idx="1"/>
          </p:nvPr>
        </p:nvSpPr>
        <p:spPr/>
        <p:txBody>
          <a:bodyPr/>
          <a:lstStyle/>
          <a:p>
            <a:r>
              <a:rPr lang="en-US" dirty="0"/>
              <a:t>For example, the likelihood of rolling a specific number on a die is 1/6. The total probability for all six values equals one. When you roll a die, you inevitably obtain one of the possible values.</a:t>
            </a:r>
          </a:p>
          <a:p>
            <a:r>
              <a:rPr lang="en-US" dirty="0"/>
              <a:t>If the discrete distribution has a finite number of values, you can display all the values with their corresponding probabilities in a table. For example, according to a study, the likelihood for the number of cars in a California household is the following:</a:t>
            </a:r>
          </a:p>
          <a:p>
            <a:endParaRPr lang="en-US" dirty="0"/>
          </a:p>
        </p:txBody>
      </p:sp>
      <p:pic>
        <p:nvPicPr>
          <p:cNvPr id="2050" name="Picture 2" descr="Table that displays the probabilities for the number of cars in a household.">
            <a:extLst>
              <a:ext uri="{FF2B5EF4-FFF2-40B4-BE49-F238E27FC236}">
                <a16:creationId xmlns:a16="http://schemas.microsoft.com/office/drawing/2014/main" id="{6C57AC7A-F36A-1540-9BCF-42D93388A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7684" y="4495800"/>
            <a:ext cx="3136900" cy="181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24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764B-41D9-0E42-AA70-810602F84F29}"/>
              </a:ext>
            </a:extLst>
          </p:cNvPr>
          <p:cNvSpPr>
            <a:spLocks noGrp="1"/>
          </p:cNvSpPr>
          <p:nvPr>
            <p:ph type="title"/>
          </p:nvPr>
        </p:nvSpPr>
        <p:spPr/>
        <p:txBody>
          <a:bodyPr/>
          <a:lstStyle/>
          <a:p>
            <a:r>
              <a:rPr lang="en-US" dirty="0"/>
              <a:t>Can there be more than one mode?</a:t>
            </a:r>
          </a:p>
        </p:txBody>
      </p:sp>
      <p:sp>
        <p:nvSpPr>
          <p:cNvPr id="3" name="Content Placeholder 2">
            <a:extLst>
              <a:ext uri="{FF2B5EF4-FFF2-40B4-BE49-F238E27FC236}">
                <a16:creationId xmlns:a16="http://schemas.microsoft.com/office/drawing/2014/main" id="{7E58B8F7-CBBE-714E-B8BD-C4B50FB0DAF8}"/>
              </a:ext>
            </a:extLst>
          </p:cNvPr>
          <p:cNvSpPr>
            <a:spLocks noGrp="1"/>
          </p:cNvSpPr>
          <p:nvPr>
            <p:ph idx="1"/>
          </p:nvPr>
        </p:nvSpPr>
        <p:spPr/>
        <p:txBody>
          <a:bodyPr/>
          <a:lstStyle/>
          <a:p>
            <a:r>
              <a:rPr lang="en-US" dirty="0"/>
              <a:t>A data set can often have no mode, one mode or more than one mode – it all depends on how many different values repeat most frequently.</a:t>
            </a:r>
          </a:p>
          <a:p>
            <a:r>
              <a:rPr lang="en-US" dirty="0"/>
              <a:t>Your data can be:</a:t>
            </a:r>
          </a:p>
          <a:p>
            <a:r>
              <a:rPr lang="en-US" dirty="0"/>
              <a:t>without any mode</a:t>
            </a:r>
          </a:p>
          <a:p>
            <a:r>
              <a:rPr lang="en-US" dirty="0"/>
              <a:t>unimodal, with one mode,</a:t>
            </a:r>
          </a:p>
          <a:p>
            <a:r>
              <a:rPr lang="en-US" dirty="0"/>
              <a:t>bimodal, with two modes,</a:t>
            </a:r>
          </a:p>
          <a:p>
            <a:r>
              <a:rPr lang="en-US" dirty="0"/>
              <a:t>trimodal, with three modes, or</a:t>
            </a:r>
          </a:p>
          <a:p>
            <a:r>
              <a:rPr lang="en-US" dirty="0"/>
              <a:t>multimodal, with four or more modes.</a:t>
            </a:r>
          </a:p>
          <a:p>
            <a:endParaRPr lang="en-US" dirty="0"/>
          </a:p>
        </p:txBody>
      </p:sp>
    </p:spTree>
    <p:extLst>
      <p:ext uri="{BB962C8B-B14F-4D97-AF65-F5344CB8AC3E}">
        <p14:creationId xmlns:p14="http://schemas.microsoft.com/office/powerpoint/2010/main" val="9558903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0E95-3812-4146-8EF9-CFD15ADFBB94}"/>
              </a:ext>
            </a:extLst>
          </p:cNvPr>
          <p:cNvSpPr>
            <a:spLocks noGrp="1"/>
          </p:cNvSpPr>
          <p:nvPr>
            <p:ph type="title"/>
          </p:nvPr>
        </p:nvSpPr>
        <p:spPr/>
        <p:txBody>
          <a:bodyPr/>
          <a:lstStyle/>
          <a:p>
            <a:r>
              <a:rPr lang="en-US" dirty="0"/>
              <a:t>Types of Discrete Distributions</a:t>
            </a:r>
          </a:p>
        </p:txBody>
      </p:sp>
      <p:sp>
        <p:nvSpPr>
          <p:cNvPr id="3" name="Content Placeholder 2">
            <a:extLst>
              <a:ext uri="{FF2B5EF4-FFF2-40B4-BE49-F238E27FC236}">
                <a16:creationId xmlns:a16="http://schemas.microsoft.com/office/drawing/2014/main" id="{0CA64495-48BC-9946-9946-0E681199291B}"/>
              </a:ext>
            </a:extLst>
          </p:cNvPr>
          <p:cNvSpPr>
            <a:spLocks noGrp="1"/>
          </p:cNvSpPr>
          <p:nvPr>
            <p:ph idx="1"/>
          </p:nvPr>
        </p:nvSpPr>
        <p:spPr/>
        <p:txBody>
          <a:bodyPr/>
          <a:lstStyle/>
          <a:p>
            <a:r>
              <a:rPr lang="en-US" dirty="0"/>
              <a:t>There are a variety of discrete probability distributions that you can use to model different types of data. The correct discrete distribution depends on the properties of your data. For example, use the:</a:t>
            </a:r>
          </a:p>
          <a:p>
            <a:r>
              <a:rPr lang="en-US" dirty="0"/>
              <a:t>Binomial distribution to model binary data, such as coin tosses.</a:t>
            </a:r>
          </a:p>
          <a:p>
            <a:r>
              <a:rPr lang="en-US" dirty="0"/>
              <a:t>Poisson distribution to model count data, such as the count of library book checkouts per hour.</a:t>
            </a:r>
          </a:p>
          <a:p>
            <a:r>
              <a:rPr lang="en-US" dirty="0"/>
              <a:t>Uniform distribution to model multiple events with the same probability, such as rolling a die.</a:t>
            </a:r>
          </a:p>
          <a:p>
            <a:endParaRPr lang="en-US" dirty="0"/>
          </a:p>
        </p:txBody>
      </p:sp>
    </p:spTree>
    <p:extLst>
      <p:ext uri="{BB962C8B-B14F-4D97-AF65-F5344CB8AC3E}">
        <p14:creationId xmlns:p14="http://schemas.microsoft.com/office/powerpoint/2010/main" val="36068335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A1DA-5E4F-B940-B5A2-6C8B247FB0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37440D-6524-FC44-9084-FAE1DE071862}"/>
              </a:ext>
            </a:extLst>
          </p:cNvPr>
          <p:cNvSpPr>
            <a:spLocks noGrp="1"/>
          </p:cNvSpPr>
          <p:nvPr>
            <p:ph idx="1"/>
          </p:nvPr>
        </p:nvSpPr>
        <p:spPr/>
        <p:txBody>
          <a:bodyPr/>
          <a:lstStyle/>
          <a:p>
            <a:r>
              <a:rPr lang="en-US" dirty="0"/>
              <a:t>A probability distribution describes how the values of a random variable is distributed. For example, the collection of all possible outcomes of a sequence of coin tossing is known to follow the binomial distribution.</a:t>
            </a:r>
          </a:p>
        </p:txBody>
      </p:sp>
    </p:spTree>
    <p:extLst>
      <p:ext uri="{BB962C8B-B14F-4D97-AF65-F5344CB8AC3E}">
        <p14:creationId xmlns:p14="http://schemas.microsoft.com/office/powerpoint/2010/main" val="14323091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86F1-BB99-A74A-92DB-E586AA45760F}"/>
              </a:ext>
            </a:extLst>
          </p:cNvPr>
          <p:cNvSpPr>
            <a:spLocks noGrp="1"/>
          </p:cNvSpPr>
          <p:nvPr>
            <p:ph type="title"/>
          </p:nvPr>
        </p:nvSpPr>
        <p:spPr/>
        <p:txBody>
          <a:bodyPr/>
          <a:lstStyle/>
          <a:p>
            <a:r>
              <a:rPr lang="en-US" b="1" dirty="0"/>
              <a:t>Binomial Distribution</a:t>
            </a:r>
            <a:br>
              <a:rPr lang="en-US" b="1" dirty="0"/>
            </a:br>
            <a:endParaRPr lang="en-US" dirty="0"/>
          </a:p>
        </p:txBody>
      </p:sp>
      <p:sp>
        <p:nvSpPr>
          <p:cNvPr id="3" name="Content Placeholder 2">
            <a:extLst>
              <a:ext uri="{FF2B5EF4-FFF2-40B4-BE49-F238E27FC236}">
                <a16:creationId xmlns:a16="http://schemas.microsoft.com/office/drawing/2014/main" id="{301F7C90-3702-0842-84B1-1A33D688F319}"/>
              </a:ext>
            </a:extLst>
          </p:cNvPr>
          <p:cNvSpPr>
            <a:spLocks noGrp="1"/>
          </p:cNvSpPr>
          <p:nvPr>
            <p:ph idx="1"/>
          </p:nvPr>
        </p:nvSpPr>
        <p:spPr/>
        <p:txBody>
          <a:bodyPr/>
          <a:lstStyle/>
          <a:p>
            <a:r>
              <a:rPr lang="en-US" dirty="0"/>
              <a:t>The </a:t>
            </a:r>
            <a:r>
              <a:rPr lang="en-US" b="1" dirty="0"/>
              <a:t>binomial distribution </a:t>
            </a:r>
            <a:r>
              <a:rPr lang="en-US" dirty="0"/>
              <a:t>is a discrete probability distribution. It describes the outcome of </a:t>
            </a:r>
            <a:r>
              <a:rPr lang="en-US" i="1" dirty="0"/>
              <a:t>n </a:t>
            </a:r>
            <a:r>
              <a:rPr lang="en-US" dirty="0"/>
              <a:t>independent trials in an experiment. Each trial is assumed to have only two outcomes, either success or failure.</a:t>
            </a:r>
          </a:p>
          <a:p>
            <a:endParaRPr lang="en-US" dirty="0"/>
          </a:p>
        </p:txBody>
      </p:sp>
    </p:spTree>
    <p:extLst>
      <p:ext uri="{BB962C8B-B14F-4D97-AF65-F5344CB8AC3E}">
        <p14:creationId xmlns:p14="http://schemas.microsoft.com/office/powerpoint/2010/main" val="40525527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AAC0-9554-2D41-BEA5-D540A27242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8B2C0-4D65-7343-9BAC-3DC27C546F75}"/>
              </a:ext>
            </a:extLst>
          </p:cNvPr>
          <p:cNvSpPr>
            <a:spLocks noGrp="1"/>
          </p:cNvSpPr>
          <p:nvPr>
            <p:ph idx="1"/>
          </p:nvPr>
        </p:nvSpPr>
        <p:spPr/>
        <p:txBody>
          <a:bodyPr>
            <a:normAutofit fontScale="92500" lnSpcReduction="10000"/>
          </a:bodyPr>
          <a:lstStyle/>
          <a:p>
            <a:r>
              <a:rPr lang="en-US" b="1" dirty="0"/>
              <a:t>Problem</a:t>
            </a:r>
          </a:p>
          <a:p>
            <a:r>
              <a:rPr lang="en-US" dirty="0"/>
              <a:t>Suppose there are twelve multiple choice questions in an English class quiz. Each question has five possible answers, and only one of them is correct. Find the probability of having four or less correct answers if a student attempts to answer every question at random.</a:t>
            </a:r>
          </a:p>
          <a:p>
            <a:r>
              <a:rPr lang="en-US" b="1" dirty="0"/>
              <a:t>Solution</a:t>
            </a:r>
          </a:p>
          <a:p>
            <a:r>
              <a:rPr lang="en-US" dirty="0"/>
              <a:t>Since only one out of five possible answers is correct, the probability of answering a question correctly by random is 1/5=0.2. We can find the probability of having exactly 4 correct answers by random attempts as follows.</a:t>
            </a:r>
          </a:p>
          <a:p>
            <a:r>
              <a:rPr lang="en-US" dirty="0"/>
              <a:t>&gt; </a:t>
            </a:r>
            <a:r>
              <a:rPr lang="en-US" dirty="0" err="1"/>
              <a:t>dbinom</a:t>
            </a:r>
            <a:r>
              <a:rPr lang="en-US" dirty="0"/>
              <a:t>(4, size=12, prob=0.2)</a:t>
            </a:r>
          </a:p>
          <a:p>
            <a:endParaRPr lang="en-US" dirty="0"/>
          </a:p>
        </p:txBody>
      </p:sp>
    </p:spTree>
    <p:extLst>
      <p:ext uri="{BB962C8B-B14F-4D97-AF65-F5344CB8AC3E}">
        <p14:creationId xmlns:p14="http://schemas.microsoft.com/office/powerpoint/2010/main" val="37275792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4345-675D-304B-9E6D-9D8E763FCA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BE49EC-FAA1-9448-99F2-FFB8814C87A1}"/>
              </a:ext>
            </a:extLst>
          </p:cNvPr>
          <p:cNvSpPr>
            <a:spLocks noGrp="1"/>
          </p:cNvSpPr>
          <p:nvPr>
            <p:ph idx="1"/>
          </p:nvPr>
        </p:nvSpPr>
        <p:spPr/>
        <p:txBody>
          <a:bodyPr/>
          <a:lstStyle/>
          <a:p>
            <a:r>
              <a:rPr lang="en-US" dirty="0"/>
              <a:t>Alternatively, we can use the cumulative probability function for binomial distribution </a:t>
            </a:r>
            <a:r>
              <a:rPr lang="en-US" dirty="0" err="1"/>
              <a:t>pbinom</a:t>
            </a:r>
            <a:r>
              <a:rPr lang="en-US" dirty="0"/>
              <a:t>.</a:t>
            </a:r>
          </a:p>
          <a:p>
            <a:endParaRPr lang="en-US" dirty="0"/>
          </a:p>
          <a:p>
            <a:r>
              <a:rPr lang="en-US" dirty="0"/>
              <a:t>&gt; </a:t>
            </a:r>
            <a:r>
              <a:rPr lang="en-US" dirty="0" err="1"/>
              <a:t>pbinom</a:t>
            </a:r>
            <a:r>
              <a:rPr lang="en-US" dirty="0"/>
              <a:t>(4, size=12, prob=0.2) </a:t>
            </a:r>
          </a:p>
        </p:txBody>
      </p:sp>
    </p:spTree>
    <p:extLst>
      <p:ext uri="{BB962C8B-B14F-4D97-AF65-F5344CB8AC3E}">
        <p14:creationId xmlns:p14="http://schemas.microsoft.com/office/powerpoint/2010/main" val="5338171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24C6-3E6B-AA4E-991E-7C826610F0EE}"/>
              </a:ext>
            </a:extLst>
          </p:cNvPr>
          <p:cNvSpPr>
            <a:spLocks noGrp="1"/>
          </p:cNvSpPr>
          <p:nvPr>
            <p:ph type="title"/>
          </p:nvPr>
        </p:nvSpPr>
        <p:spPr/>
        <p:txBody>
          <a:bodyPr/>
          <a:lstStyle/>
          <a:p>
            <a:r>
              <a:rPr lang="en-US" b="1" dirty="0"/>
              <a:t>Poisson Distribution</a:t>
            </a:r>
            <a:br>
              <a:rPr lang="en-US" b="1" dirty="0"/>
            </a:br>
            <a:endParaRPr lang="en-US" dirty="0"/>
          </a:p>
        </p:txBody>
      </p:sp>
      <p:sp>
        <p:nvSpPr>
          <p:cNvPr id="3" name="Content Placeholder 2">
            <a:extLst>
              <a:ext uri="{FF2B5EF4-FFF2-40B4-BE49-F238E27FC236}">
                <a16:creationId xmlns:a16="http://schemas.microsoft.com/office/drawing/2014/main" id="{F7DC306F-6AD6-FB4F-BABB-7F0A316DDF4A}"/>
              </a:ext>
            </a:extLst>
          </p:cNvPr>
          <p:cNvSpPr>
            <a:spLocks noGrp="1"/>
          </p:cNvSpPr>
          <p:nvPr>
            <p:ph idx="1"/>
          </p:nvPr>
        </p:nvSpPr>
        <p:spPr/>
        <p:txBody>
          <a:bodyPr/>
          <a:lstStyle/>
          <a:p>
            <a:r>
              <a:rPr lang="en-US" dirty="0"/>
              <a:t>The </a:t>
            </a:r>
            <a:r>
              <a:rPr lang="en-US" b="1" dirty="0"/>
              <a:t>Poisson distribution </a:t>
            </a:r>
            <a:r>
              <a:rPr lang="en-US" dirty="0"/>
              <a:t>is the probability distribution of independent event occurrences in an interval.</a:t>
            </a:r>
          </a:p>
          <a:p>
            <a:endParaRPr lang="en-US" dirty="0"/>
          </a:p>
          <a:p>
            <a:r>
              <a:rPr lang="en-US"/>
              <a:t>Expresses </a:t>
            </a:r>
            <a:r>
              <a:rPr lang="en-US" dirty="0"/>
              <a:t>the probability of a given number of events occurring in a fixed interval of time or space if these events occur with a known constant mean rate and independently of the time since the last event.</a:t>
            </a:r>
          </a:p>
          <a:p>
            <a:endParaRPr lang="en-US" dirty="0"/>
          </a:p>
        </p:txBody>
      </p:sp>
    </p:spTree>
    <p:extLst>
      <p:ext uri="{BB962C8B-B14F-4D97-AF65-F5344CB8AC3E}">
        <p14:creationId xmlns:p14="http://schemas.microsoft.com/office/powerpoint/2010/main" val="5105125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1591-00A4-8F46-9684-29EA13FD01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D19D79-B704-1B47-A560-117BC99B5912}"/>
              </a:ext>
            </a:extLst>
          </p:cNvPr>
          <p:cNvSpPr>
            <a:spLocks noGrp="1"/>
          </p:cNvSpPr>
          <p:nvPr>
            <p:ph idx="1"/>
          </p:nvPr>
        </p:nvSpPr>
        <p:spPr/>
        <p:txBody>
          <a:bodyPr/>
          <a:lstStyle/>
          <a:p>
            <a:r>
              <a:rPr lang="en-US" b="1" dirty="0"/>
              <a:t>Problem</a:t>
            </a:r>
          </a:p>
          <a:p>
            <a:r>
              <a:rPr lang="en-US" dirty="0"/>
              <a:t>If there are twelve cars crossing a bridge per minute on average, find the probability of having seventeen or more cars crossing the bridge in a particular minute.</a:t>
            </a:r>
          </a:p>
          <a:p>
            <a:r>
              <a:rPr lang="en-US" b="1" dirty="0"/>
              <a:t>Solution</a:t>
            </a:r>
          </a:p>
          <a:p>
            <a:r>
              <a:rPr lang="en-US" dirty="0"/>
              <a:t>The probability of having </a:t>
            </a:r>
            <a:r>
              <a:rPr lang="en-US" i="1" dirty="0"/>
              <a:t>sixteen or less </a:t>
            </a:r>
            <a:r>
              <a:rPr lang="en-US" dirty="0"/>
              <a:t>cars crossing the bridge in a particular minute is given by the function </a:t>
            </a:r>
            <a:r>
              <a:rPr lang="en-US" dirty="0" err="1"/>
              <a:t>ppois</a:t>
            </a:r>
            <a:r>
              <a:rPr lang="en-US" dirty="0"/>
              <a:t>.</a:t>
            </a:r>
          </a:p>
          <a:p>
            <a:r>
              <a:rPr lang="en-US" dirty="0"/>
              <a:t>&gt; </a:t>
            </a:r>
            <a:r>
              <a:rPr lang="en-US" dirty="0" err="1"/>
              <a:t>ppois</a:t>
            </a:r>
            <a:r>
              <a:rPr lang="en-US" dirty="0"/>
              <a:t>(16, lambda=12)   # lower tail </a:t>
            </a:r>
          </a:p>
          <a:p>
            <a:endParaRPr lang="en-US" dirty="0"/>
          </a:p>
        </p:txBody>
      </p:sp>
    </p:spTree>
    <p:extLst>
      <p:ext uri="{BB962C8B-B14F-4D97-AF65-F5344CB8AC3E}">
        <p14:creationId xmlns:p14="http://schemas.microsoft.com/office/powerpoint/2010/main" val="25513554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0FBF-306A-0044-BF80-979B6E8BAA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78EE3C-7057-E546-83A6-30E212E2E041}"/>
              </a:ext>
            </a:extLst>
          </p:cNvPr>
          <p:cNvSpPr>
            <a:spLocks noGrp="1"/>
          </p:cNvSpPr>
          <p:nvPr>
            <p:ph idx="1"/>
          </p:nvPr>
        </p:nvSpPr>
        <p:spPr/>
        <p:txBody>
          <a:bodyPr/>
          <a:lstStyle/>
          <a:p>
            <a:r>
              <a:rPr lang="en-US" dirty="0"/>
              <a:t>Hence the probability of having seventeen or more cars crossing the bridge in a minute is in the </a:t>
            </a:r>
            <a:r>
              <a:rPr lang="en-US" i="1" dirty="0"/>
              <a:t>upper tail </a:t>
            </a:r>
            <a:r>
              <a:rPr lang="en-US" dirty="0"/>
              <a:t>of the probability density function.</a:t>
            </a:r>
          </a:p>
          <a:p>
            <a:r>
              <a:rPr lang="en-US" dirty="0"/>
              <a:t>&gt; </a:t>
            </a:r>
            <a:r>
              <a:rPr lang="en-US" dirty="0" err="1"/>
              <a:t>ppois</a:t>
            </a:r>
            <a:r>
              <a:rPr lang="en-US" dirty="0"/>
              <a:t>(16, lambda=12, lower=FALSE)   # upper tail </a:t>
            </a:r>
          </a:p>
          <a:p>
            <a:r>
              <a:rPr lang="en-US" b="1" dirty="0"/>
              <a:t>Answer</a:t>
            </a:r>
          </a:p>
          <a:p>
            <a:r>
              <a:rPr lang="en-US" dirty="0"/>
              <a:t>If there are twelve cars crossing a bridge per minute on average, the probability of having seventeen or more cars crossing the bridge in a particular minute is 10.1%.</a:t>
            </a:r>
          </a:p>
          <a:p>
            <a:endParaRPr lang="en-US" dirty="0"/>
          </a:p>
        </p:txBody>
      </p:sp>
    </p:spTree>
    <p:extLst>
      <p:ext uri="{BB962C8B-B14F-4D97-AF65-F5344CB8AC3E}">
        <p14:creationId xmlns:p14="http://schemas.microsoft.com/office/powerpoint/2010/main" val="20823825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C0D8-3A24-D94B-BC36-9BF7384D1D17}"/>
              </a:ext>
            </a:extLst>
          </p:cNvPr>
          <p:cNvSpPr>
            <a:spLocks noGrp="1"/>
          </p:cNvSpPr>
          <p:nvPr>
            <p:ph type="title"/>
          </p:nvPr>
        </p:nvSpPr>
        <p:spPr/>
        <p:txBody>
          <a:bodyPr/>
          <a:lstStyle/>
          <a:p>
            <a:r>
              <a:rPr lang="en-US" b="1" dirty="0"/>
              <a:t>Continuous Uniform Distribution</a:t>
            </a:r>
            <a:br>
              <a:rPr lang="en-US" b="1" dirty="0"/>
            </a:br>
            <a:endParaRPr lang="en-US" dirty="0"/>
          </a:p>
        </p:txBody>
      </p:sp>
      <p:sp>
        <p:nvSpPr>
          <p:cNvPr id="3" name="Content Placeholder 2">
            <a:extLst>
              <a:ext uri="{FF2B5EF4-FFF2-40B4-BE49-F238E27FC236}">
                <a16:creationId xmlns:a16="http://schemas.microsoft.com/office/drawing/2014/main" id="{027E7C0B-1942-A447-841F-50B91B36F2B0}"/>
              </a:ext>
            </a:extLst>
          </p:cNvPr>
          <p:cNvSpPr>
            <a:spLocks noGrp="1"/>
          </p:cNvSpPr>
          <p:nvPr>
            <p:ph idx="1"/>
          </p:nvPr>
        </p:nvSpPr>
        <p:spPr/>
        <p:txBody>
          <a:bodyPr/>
          <a:lstStyle/>
          <a:p>
            <a:r>
              <a:rPr lang="en-US" dirty="0"/>
              <a:t>The </a:t>
            </a:r>
            <a:r>
              <a:rPr lang="en-US" b="1" dirty="0"/>
              <a:t>continuous uniform distribution </a:t>
            </a:r>
            <a:r>
              <a:rPr lang="en-US" dirty="0"/>
              <a:t>is the probability distribution of random number selection from the continuous interval between </a:t>
            </a:r>
            <a:r>
              <a:rPr lang="en-US" i="1" dirty="0"/>
              <a:t>a </a:t>
            </a:r>
            <a:r>
              <a:rPr lang="en-US" dirty="0"/>
              <a:t>and </a:t>
            </a:r>
            <a:r>
              <a:rPr lang="en-US" i="1" dirty="0"/>
              <a:t>b</a:t>
            </a:r>
            <a:r>
              <a:rPr lang="en-US" dirty="0"/>
              <a:t>. </a:t>
            </a:r>
          </a:p>
          <a:p>
            <a:endParaRPr lang="en-US" dirty="0"/>
          </a:p>
        </p:txBody>
      </p:sp>
      <p:pic>
        <p:nvPicPr>
          <p:cNvPr id="5122" name="Picture 2" descr="PIC">
            <a:extLst>
              <a:ext uri="{FF2B5EF4-FFF2-40B4-BE49-F238E27FC236}">
                <a16:creationId xmlns:a16="http://schemas.microsoft.com/office/drawing/2014/main" id="{9E6DA200-BBBB-474F-AB04-2415E52DE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629" y="2638309"/>
            <a:ext cx="3538654" cy="353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1796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5E80-A418-A84B-BA49-E4B17F6751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0F7CF2-75EB-FC4F-AE3E-A10682B1877E}"/>
              </a:ext>
            </a:extLst>
          </p:cNvPr>
          <p:cNvSpPr>
            <a:spLocks noGrp="1"/>
          </p:cNvSpPr>
          <p:nvPr>
            <p:ph idx="1"/>
          </p:nvPr>
        </p:nvSpPr>
        <p:spPr/>
        <p:txBody>
          <a:bodyPr/>
          <a:lstStyle/>
          <a:p>
            <a:r>
              <a:rPr lang="en-US" b="1" dirty="0"/>
              <a:t>Problem</a:t>
            </a:r>
          </a:p>
          <a:p>
            <a:r>
              <a:rPr lang="en-US" dirty="0"/>
              <a:t>Select ten random numbers between one and three.</a:t>
            </a:r>
          </a:p>
          <a:p>
            <a:r>
              <a:rPr lang="en-US" b="1" dirty="0"/>
              <a:t>Solution</a:t>
            </a:r>
          </a:p>
          <a:p>
            <a:r>
              <a:rPr lang="en-US" dirty="0"/>
              <a:t>We apply the generation function </a:t>
            </a:r>
            <a:r>
              <a:rPr lang="en-US" dirty="0" err="1"/>
              <a:t>runif</a:t>
            </a:r>
            <a:r>
              <a:rPr lang="en-US" dirty="0"/>
              <a:t> of the uniform distribution to generate ten random numbers between one and three.</a:t>
            </a:r>
          </a:p>
          <a:p>
            <a:r>
              <a:rPr lang="en-US" dirty="0"/>
              <a:t>&gt; </a:t>
            </a:r>
            <a:r>
              <a:rPr lang="en-US" dirty="0" err="1"/>
              <a:t>runif</a:t>
            </a:r>
            <a:r>
              <a:rPr lang="en-US" dirty="0"/>
              <a:t>(10, min=1, max=3) </a:t>
            </a:r>
          </a:p>
          <a:p>
            <a:endParaRPr lang="en-US" dirty="0"/>
          </a:p>
        </p:txBody>
      </p:sp>
    </p:spTree>
    <p:extLst>
      <p:ext uri="{BB962C8B-B14F-4D97-AF65-F5344CB8AC3E}">
        <p14:creationId xmlns:p14="http://schemas.microsoft.com/office/powerpoint/2010/main" val="425546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7D47-2917-8E44-A5CC-F0C93722561E}"/>
              </a:ext>
            </a:extLst>
          </p:cNvPr>
          <p:cNvSpPr>
            <a:spLocks noGrp="1"/>
          </p:cNvSpPr>
          <p:nvPr>
            <p:ph type="title"/>
          </p:nvPr>
        </p:nvSpPr>
        <p:spPr/>
        <p:txBody>
          <a:bodyPr/>
          <a:lstStyle/>
          <a:p>
            <a:r>
              <a:rPr lang="en-US" dirty="0"/>
              <a:t>When should I use the interquartile range?</a:t>
            </a:r>
          </a:p>
        </p:txBody>
      </p:sp>
      <p:sp>
        <p:nvSpPr>
          <p:cNvPr id="3" name="Content Placeholder 2">
            <a:extLst>
              <a:ext uri="{FF2B5EF4-FFF2-40B4-BE49-F238E27FC236}">
                <a16:creationId xmlns:a16="http://schemas.microsoft.com/office/drawing/2014/main" id="{3797413E-D516-384B-8B46-AD293675BC95}"/>
              </a:ext>
            </a:extLst>
          </p:cNvPr>
          <p:cNvSpPr>
            <a:spLocks noGrp="1"/>
          </p:cNvSpPr>
          <p:nvPr>
            <p:ph idx="1"/>
          </p:nvPr>
        </p:nvSpPr>
        <p:spPr/>
        <p:txBody>
          <a:bodyPr/>
          <a:lstStyle/>
          <a:p>
            <a:r>
              <a:rPr lang="en-US" dirty="0"/>
              <a:t>The interquartile range is the best measure of variability for skewed distributions or data sets with outliers. Because it’s based on values that come from the middle half of the distribution, it’s unlikely to be influenced by outliers.</a:t>
            </a:r>
          </a:p>
          <a:p>
            <a:r>
              <a:rPr lang="en-US" dirty="0"/>
              <a:t>The two most common methods for calculating interquartile range are the exclusive and inclusive methods.</a:t>
            </a:r>
          </a:p>
          <a:p>
            <a:r>
              <a:rPr lang="en-US" dirty="0"/>
              <a:t>The exclusive method excludes the median when identifying Q1 and Q3, while the inclusive method includes the median as a value in the data set in identifying the quartiles.</a:t>
            </a:r>
          </a:p>
          <a:p>
            <a:endParaRPr lang="en-US" dirty="0"/>
          </a:p>
          <a:p>
            <a:endParaRPr lang="en-US" dirty="0"/>
          </a:p>
        </p:txBody>
      </p:sp>
    </p:spTree>
    <p:extLst>
      <p:ext uri="{BB962C8B-B14F-4D97-AF65-F5344CB8AC3E}">
        <p14:creationId xmlns:p14="http://schemas.microsoft.com/office/powerpoint/2010/main" val="9574929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51C0-E787-F443-AF5E-8FE0FA2A5A46}"/>
              </a:ext>
            </a:extLst>
          </p:cNvPr>
          <p:cNvSpPr>
            <a:spLocks noGrp="1"/>
          </p:cNvSpPr>
          <p:nvPr>
            <p:ph type="title"/>
          </p:nvPr>
        </p:nvSpPr>
        <p:spPr/>
        <p:txBody>
          <a:bodyPr/>
          <a:lstStyle/>
          <a:p>
            <a:r>
              <a:rPr lang="en-US" dirty="0"/>
              <a:t>Chi-squared Distribution</a:t>
            </a:r>
            <a:br>
              <a:rPr lang="en-US" dirty="0"/>
            </a:br>
            <a:endParaRPr lang="en-US" dirty="0"/>
          </a:p>
        </p:txBody>
      </p:sp>
      <p:sp>
        <p:nvSpPr>
          <p:cNvPr id="3" name="Content Placeholder 2">
            <a:extLst>
              <a:ext uri="{FF2B5EF4-FFF2-40B4-BE49-F238E27FC236}">
                <a16:creationId xmlns:a16="http://schemas.microsoft.com/office/drawing/2014/main" id="{90056E79-D593-3A48-88D2-69BDC2F0F1E8}"/>
              </a:ext>
            </a:extLst>
          </p:cNvPr>
          <p:cNvSpPr>
            <a:spLocks noGrp="1"/>
          </p:cNvSpPr>
          <p:nvPr>
            <p:ph idx="1"/>
          </p:nvPr>
        </p:nvSpPr>
        <p:spPr/>
        <p:txBody>
          <a:bodyPr/>
          <a:lstStyle/>
          <a:p>
            <a:r>
              <a:rPr lang="en-US" dirty="0"/>
              <a:t>If X1,X2,…,</a:t>
            </a:r>
            <a:r>
              <a:rPr lang="en-US" dirty="0" err="1"/>
              <a:t>Xm</a:t>
            </a:r>
            <a:r>
              <a:rPr lang="en-US" dirty="0"/>
              <a:t> are m independent random variables having the standard normal distribution.</a:t>
            </a:r>
          </a:p>
          <a:p>
            <a:endParaRPr lang="en-US" dirty="0"/>
          </a:p>
          <a:p>
            <a:r>
              <a:rPr lang="en-US" dirty="0"/>
              <a:t>In probability theory and statistics, the chi-squared distribution with k degrees of freedom is the distribution of a sum of the squares of k independent standard normal random variables.</a:t>
            </a:r>
          </a:p>
          <a:p>
            <a:endParaRPr lang="en-US" dirty="0"/>
          </a:p>
        </p:txBody>
      </p:sp>
      <p:pic>
        <p:nvPicPr>
          <p:cNvPr id="4098" name="Picture 2" descr="PIC">
            <a:extLst>
              <a:ext uri="{FF2B5EF4-FFF2-40B4-BE49-F238E27FC236}">
                <a16:creationId xmlns:a16="http://schemas.microsoft.com/office/drawing/2014/main" id="{BB6FC8A5-F283-B142-BBFA-355BF5EB4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6898" y="4125951"/>
            <a:ext cx="2536902" cy="2536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6490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A4B23-A60A-C240-8767-8FB8D50A0F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C2D17C-C221-A44A-8C70-12CC440447AC}"/>
              </a:ext>
            </a:extLst>
          </p:cNvPr>
          <p:cNvSpPr>
            <a:spLocks noGrp="1"/>
          </p:cNvSpPr>
          <p:nvPr>
            <p:ph idx="1"/>
          </p:nvPr>
        </p:nvSpPr>
        <p:spPr/>
        <p:txBody>
          <a:bodyPr>
            <a:normAutofit lnSpcReduction="10000"/>
          </a:bodyPr>
          <a:lstStyle/>
          <a:p>
            <a:r>
              <a:rPr lang="en-US" dirty="0"/>
              <a:t>Problem</a:t>
            </a:r>
          </a:p>
          <a:p>
            <a:r>
              <a:rPr lang="en-US" dirty="0"/>
              <a:t>Find the 95th percentile of the Chi-Squared distribution with 7 degrees of freedom.</a:t>
            </a:r>
          </a:p>
          <a:p>
            <a:r>
              <a:rPr lang="en-US" dirty="0"/>
              <a:t>Solution</a:t>
            </a:r>
          </a:p>
          <a:p>
            <a:r>
              <a:rPr lang="en-US" dirty="0"/>
              <a:t>We apply the quantile function </a:t>
            </a:r>
            <a:r>
              <a:rPr lang="en-US" dirty="0" err="1"/>
              <a:t>qchisq</a:t>
            </a:r>
            <a:r>
              <a:rPr lang="en-US" dirty="0"/>
              <a:t> of the Chi-Squared distribution against the decimal values 0.95.</a:t>
            </a:r>
          </a:p>
          <a:p>
            <a:r>
              <a:rPr lang="en-US" dirty="0"/>
              <a:t>&gt; </a:t>
            </a:r>
            <a:r>
              <a:rPr lang="en-US" dirty="0" err="1"/>
              <a:t>qchisq</a:t>
            </a:r>
            <a:r>
              <a:rPr lang="en-US" dirty="0"/>
              <a:t>(.95, df=7)        # 7 degrees of freedom </a:t>
            </a:r>
          </a:p>
          <a:p>
            <a:r>
              <a:rPr lang="en-US" b="1" dirty="0"/>
              <a:t>Answer</a:t>
            </a:r>
          </a:p>
          <a:p>
            <a:r>
              <a:rPr lang="en-US" dirty="0"/>
              <a:t>The 95</a:t>
            </a:r>
            <a:r>
              <a:rPr lang="en-US" i="1" baseline="30000" dirty="0"/>
              <a:t>th</a:t>
            </a:r>
            <a:r>
              <a:rPr lang="en-US" dirty="0"/>
              <a:t> percentile of the Chi-Squared distribution with 7 degrees of freedom is 14.067.</a:t>
            </a:r>
          </a:p>
          <a:p>
            <a:endParaRPr lang="en-US" dirty="0"/>
          </a:p>
        </p:txBody>
      </p:sp>
    </p:spTree>
    <p:extLst>
      <p:ext uri="{BB962C8B-B14F-4D97-AF65-F5344CB8AC3E}">
        <p14:creationId xmlns:p14="http://schemas.microsoft.com/office/powerpoint/2010/main" val="1901132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5D75-0C21-E24E-8AFE-7A01E47253A1}"/>
              </a:ext>
            </a:extLst>
          </p:cNvPr>
          <p:cNvSpPr>
            <a:spLocks noGrp="1"/>
          </p:cNvSpPr>
          <p:nvPr>
            <p:ph type="title"/>
          </p:nvPr>
        </p:nvSpPr>
        <p:spPr/>
        <p:txBody>
          <a:bodyPr/>
          <a:lstStyle/>
          <a:p>
            <a:r>
              <a:rPr lang="en-US" dirty="0"/>
              <a:t>Student t Distribution</a:t>
            </a:r>
            <a:br>
              <a:rPr lang="en-US" dirty="0"/>
            </a:br>
            <a:endParaRPr lang="en-US" dirty="0"/>
          </a:p>
        </p:txBody>
      </p:sp>
      <p:sp>
        <p:nvSpPr>
          <p:cNvPr id="3" name="Content Placeholder 2">
            <a:extLst>
              <a:ext uri="{FF2B5EF4-FFF2-40B4-BE49-F238E27FC236}">
                <a16:creationId xmlns:a16="http://schemas.microsoft.com/office/drawing/2014/main" id="{0D970943-418D-9B4D-B8F9-5D233B97CD6F}"/>
              </a:ext>
            </a:extLst>
          </p:cNvPr>
          <p:cNvSpPr>
            <a:spLocks noGrp="1"/>
          </p:cNvSpPr>
          <p:nvPr>
            <p:ph idx="1"/>
          </p:nvPr>
        </p:nvSpPr>
        <p:spPr/>
        <p:txBody>
          <a:bodyPr/>
          <a:lstStyle/>
          <a:p>
            <a:r>
              <a:rPr lang="en-US" dirty="0"/>
              <a:t>Assume that a random variable Z has the standard normal distribution, and another random variable V has the Chi-Squared distribution with m degrees of freedom. </a:t>
            </a:r>
          </a:p>
          <a:p>
            <a:endParaRPr lang="en-US" dirty="0"/>
          </a:p>
        </p:txBody>
      </p:sp>
      <p:pic>
        <p:nvPicPr>
          <p:cNvPr id="3074" name="Picture 2" descr="PIC">
            <a:extLst>
              <a:ext uri="{FF2B5EF4-FFF2-40B4-BE49-F238E27FC236}">
                <a16:creationId xmlns:a16="http://schemas.microsoft.com/office/drawing/2014/main" id="{84A013CF-73AE-BF46-9BAD-4628C78E3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571" y="2795549"/>
            <a:ext cx="3516351" cy="351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9322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6B25-A4A2-514B-8A7F-2502FF4C00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C68B7D-CCDF-6E45-96A3-B9C045488100}"/>
              </a:ext>
            </a:extLst>
          </p:cNvPr>
          <p:cNvSpPr>
            <a:spLocks noGrp="1"/>
          </p:cNvSpPr>
          <p:nvPr>
            <p:ph idx="1"/>
          </p:nvPr>
        </p:nvSpPr>
        <p:spPr/>
        <p:txBody>
          <a:bodyPr>
            <a:normAutofit fontScale="92500" lnSpcReduction="10000"/>
          </a:bodyPr>
          <a:lstStyle/>
          <a:p>
            <a:r>
              <a:rPr lang="en-US" dirty="0"/>
              <a:t>Problem</a:t>
            </a:r>
          </a:p>
          <a:p>
            <a:r>
              <a:rPr lang="en-US" dirty="0"/>
              <a:t>Find the 2.5th and 97.5th percentiles of the Student t distribution with 5 degrees of freedom.</a:t>
            </a:r>
          </a:p>
          <a:p>
            <a:r>
              <a:rPr lang="en-US" dirty="0"/>
              <a:t>Solution</a:t>
            </a:r>
          </a:p>
          <a:p>
            <a:r>
              <a:rPr lang="en-US" dirty="0"/>
              <a:t>We apply the quantile function qt of the Student t distribution against the decimal values 0.025 and 0.975.</a:t>
            </a:r>
          </a:p>
          <a:p>
            <a:r>
              <a:rPr lang="en-US" dirty="0"/>
              <a:t>&gt; qt(c(.025, .975), df=5)   # 5 degrees of freedom </a:t>
            </a:r>
            <a:br>
              <a:rPr lang="en-US" dirty="0"/>
            </a:br>
            <a:endParaRPr lang="en-US" dirty="0"/>
          </a:p>
          <a:p>
            <a:r>
              <a:rPr lang="en-US" dirty="0"/>
              <a:t>Answer</a:t>
            </a:r>
          </a:p>
          <a:p>
            <a:r>
              <a:rPr lang="en-US" dirty="0"/>
              <a:t>The 2.5th and 97.5th percentiles of the Student t distribution with 5 degrees of freedom are -2.5706 and 2.5706 respectively.</a:t>
            </a:r>
          </a:p>
          <a:p>
            <a:endParaRPr lang="en-US" dirty="0"/>
          </a:p>
        </p:txBody>
      </p:sp>
    </p:spTree>
    <p:extLst>
      <p:ext uri="{BB962C8B-B14F-4D97-AF65-F5344CB8AC3E}">
        <p14:creationId xmlns:p14="http://schemas.microsoft.com/office/powerpoint/2010/main" val="1687278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4393-8424-3F43-A1F7-9A954971F930}"/>
              </a:ext>
            </a:extLst>
          </p:cNvPr>
          <p:cNvSpPr>
            <a:spLocks noGrp="1"/>
          </p:cNvSpPr>
          <p:nvPr>
            <p:ph type="title"/>
          </p:nvPr>
        </p:nvSpPr>
        <p:spPr/>
        <p:txBody>
          <a:bodyPr/>
          <a:lstStyle/>
          <a:p>
            <a:r>
              <a:rPr lang="en-US" dirty="0"/>
              <a:t>F Distribution</a:t>
            </a:r>
            <a:br>
              <a:rPr lang="en-US" dirty="0"/>
            </a:br>
            <a:endParaRPr lang="en-US" dirty="0"/>
          </a:p>
        </p:txBody>
      </p:sp>
      <p:sp>
        <p:nvSpPr>
          <p:cNvPr id="3" name="Content Placeholder 2">
            <a:extLst>
              <a:ext uri="{FF2B5EF4-FFF2-40B4-BE49-F238E27FC236}">
                <a16:creationId xmlns:a16="http://schemas.microsoft.com/office/drawing/2014/main" id="{2DBCBFBE-6A28-D947-8432-37B0E91A6F80}"/>
              </a:ext>
            </a:extLst>
          </p:cNvPr>
          <p:cNvSpPr>
            <a:spLocks noGrp="1"/>
          </p:cNvSpPr>
          <p:nvPr>
            <p:ph idx="1"/>
          </p:nvPr>
        </p:nvSpPr>
        <p:spPr/>
        <p:txBody>
          <a:bodyPr>
            <a:normAutofit fontScale="85000" lnSpcReduction="10000"/>
          </a:bodyPr>
          <a:lstStyle/>
          <a:p>
            <a:r>
              <a:rPr lang="en-US" dirty="0"/>
              <a:t>If V 1 and V 2 are two independent random variables having the Chi-Squared distribution with m1 and m2 degrees of freedom.</a:t>
            </a:r>
          </a:p>
          <a:p>
            <a:r>
              <a:rPr lang="en-US" dirty="0"/>
              <a:t>Problem</a:t>
            </a:r>
          </a:p>
          <a:p>
            <a:r>
              <a:rPr lang="en-US" dirty="0"/>
              <a:t>Find the 95th percentile of the F distribution with (5, 2) degrees of freedom.</a:t>
            </a:r>
          </a:p>
          <a:p>
            <a:r>
              <a:rPr lang="en-US" dirty="0"/>
              <a:t>Solution</a:t>
            </a:r>
          </a:p>
          <a:p>
            <a:r>
              <a:rPr lang="en-US" dirty="0"/>
              <a:t>We apply the quantile function </a:t>
            </a:r>
            <a:r>
              <a:rPr lang="en-US" dirty="0" err="1"/>
              <a:t>qf</a:t>
            </a:r>
            <a:r>
              <a:rPr lang="en-US" dirty="0"/>
              <a:t> of the F distribution against the decimal value 0.95.</a:t>
            </a:r>
          </a:p>
          <a:p>
            <a:r>
              <a:rPr lang="en-US" dirty="0"/>
              <a:t>&gt; </a:t>
            </a:r>
            <a:r>
              <a:rPr lang="en-US" dirty="0" err="1"/>
              <a:t>qf</a:t>
            </a:r>
            <a:r>
              <a:rPr lang="en-US" dirty="0"/>
              <a:t>(.95, df1=5, df2=2) </a:t>
            </a:r>
            <a:br>
              <a:rPr lang="en-US" dirty="0"/>
            </a:br>
            <a:endParaRPr lang="en-US" dirty="0"/>
          </a:p>
          <a:p>
            <a:r>
              <a:rPr lang="en-US" dirty="0"/>
              <a:t>Answer</a:t>
            </a:r>
          </a:p>
          <a:p>
            <a:r>
              <a:rPr lang="en-US" dirty="0"/>
              <a:t>The 95th percentile of the F distribution with (5, 2) degrees of freedom is 19.296.</a:t>
            </a:r>
          </a:p>
          <a:p>
            <a:endParaRPr lang="en-US" dirty="0"/>
          </a:p>
        </p:txBody>
      </p:sp>
    </p:spTree>
    <p:extLst>
      <p:ext uri="{BB962C8B-B14F-4D97-AF65-F5344CB8AC3E}">
        <p14:creationId xmlns:p14="http://schemas.microsoft.com/office/powerpoint/2010/main" val="28484837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6CCF-A832-CF44-BA4D-6FD0E308CECB}"/>
              </a:ext>
            </a:extLst>
          </p:cNvPr>
          <p:cNvSpPr>
            <a:spLocks noGrp="1"/>
          </p:cNvSpPr>
          <p:nvPr>
            <p:ph type="title"/>
          </p:nvPr>
        </p:nvSpPr>
        <p:spPr/>
        <p:txBody>
          <a:bodyPr/>
          <a:lstStyle/>
          <a:p>
            <a:r>
              <a:rPr lang="en-US" dirty="0"/>
              <a:t>Continuous Probability Distributions</a:t>
            </a:r>
            <a:br>
              <a:rPr lang="en-US" dirty="0"/>
            </a:br>
            <a:endParaRPr lang="en-US" dirty="0"/>
          </a:p>
        </p:txBody>
      </p:sp>
      <p:sp>
        <p:nvSpPr>
          <p:cNvPr id="3" name="Content Placeholder 2">
            <a:extLst>
              <a:ext uri="{FF2B5EF4-FFF2-40B4-BE49-F238E27FC236}">
                <a16:creationId xmlns:a16="http://schemas.microsoft.com/office/drawing/2014/main" id="{AB5CAA44-1DB3-BF48-918E-9E324DD95EC8}"/>
              </a:ext>
            </a:extLst>
          </p:cNvPr>
          <p:cNvSpPr>
            <a:spLocks noGrp="1"/>
          </p:cNvSpPr>
          <p:nvPr>
            <p:ph idx="1"/>
          </p:nvPr>
        </p:nvSpPr>
        <p:spPr/>
        <p:txBody>
          <a:bodyPr/>
          <a:lstStyle/>
          <a:p>
            <a:r>
              <a:rPr lang="en-US" dirty="0"/>
              <a:t>Continuous probability functions are also known as probability density functions. You know that you have a continuous distribution if the variable can assume an infinite number of values between any two values. Continuous variables are often measurements on a scale, such as height, weight, and temperature.</a:t>
            </a:r>
          </a:p>
          <a:p>
            <a:r>
              <a:rPr lang="en-US" dirty="0"/>
              <a:t>Unlike discrete probability distributions where each particular value has a non-zero likelihood, specific values in continuous distributions have a zero probability. For example, the likelihood of measuring a temperature that is exactly 32 degrees is zero.</a:t>
            </a:r>
          </a:p>
          <a:p>
            <a:endParaRPr lang="en-US" dirty="0"/>
          </a:p>
        </p:txBody>
      </p:sp>
    </p:spTree>
    <p:extLst>
      <p:ext uri="{BB962C8B-B14F-4D97-AF65-F5344CB8AC3E}">
        <p14:creationId xmlns:p14="http://schemas.microsoft.com/office/powerpoint/2010/main" val="35731275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0F73-608B-D94A-97D8-EBF9FB62B0EF}"/>
              </a:ext>
            </a:extLst>
          </p:cNvPr>
          <p:cNvSpPr>
            <a:spLocks noGrp="1"/>
          </p:cNvSpPr>
          <p:nvPr>
            <p:ph type="title"/>
          </p:nvPr>
        </p:nvSpPr>
        <p:spPr/>
        <p:txBody>
          <a:bodyPr>
            <a:normAutofit fontScale="90000"/>
          </a:bodyPr>
          <a:lstStyle/>
          <a:p>
            <a:r>
              <a:rPr lang="en-US" dirty="0"/>
              <a:t>Characteristics of Continuous Probability Distributions</a:t>
            </a:r>
            <a:br>
              <a:rPr lang="en-US" dirty="0"/>
            </a:br>
            <a:endParaRPr lang="en-US" dirty="0"/>
          </a:p>
        </p:txBody>
      </p:sp>
      <p:sp>
        <p:nvSpPr>
          <p:cNvPr id="3" name="Content Placeholder 2">
            <a:extLst>
              <a:ext uri="{FF2B5EF4-FFF2-40B4-BE49-F238E27FC236}">
                <a16:creationId xmlns:a16="http://schemas.microsoft.com/office/drawing/2014/main" id="{D1097E43-18EA-B14D-97A7-EB9E5E16E3BD}"/>
              </a:ext>
            </a:extLst>
          </p:cNvPr>
          <p:cNvSpPr>
            <a:spLocks noGrp="1"/>
          </p:cNvSpPr>
          <p:nvPr>
            <p:ph idx="1"/>
          </p:nvPr>
        </p:nvSpPr>
        <p:spPr/>
        <p:txBody>
          <a:bodyPr>
            <a:normAutofit fontScale="92500" lnSpcReduction="10000"/>
          </a:bodyPr>
          <a:lstStyle/>
          <a:p>
            <a:r>
              <a:rPr lang="en-US" dirty="0"/>
              <a:t>Just as there are different types of discrete distributions for different kinds of discrete data, there are different probability distributions for continuous data. Each probability distribution has parameters that define its shape. Most distributions have between 1-3 parameters. Specifying these parameters establishes the shape of the distribution and all of its probabilities entirely.</a:t>
            </a:r>
          </a:p>
          <a:p>
            <a:r>
              <a:rPr lang="en-US" dirty="0"/>
              <a:t>The most well-known continuous distribution is the normal distribution, which is also known as the Gaussian distribution or the “bell curve.” This symmetric distribution fits a wide variety of phenomena, such as human height and IQ scores. It has two parameters—the mean and the standard deviation. The Weibull distribution and the lognormal distribution are other common continuous distributions. Both of these distributions can fit skewed data.</a:t>
            </a:r>
          </a:p>
        </p:txBody>
      </p:sp>
    </p:spTree>
    <p:extLst>
      <p:ext uri="{BB962C8B-B14F-4D97-AF65-F5344CB8AC3E}">
        <p14:creationId xmlns:p14="http://schemas.microsoft.com/office/powerpoint/2010/main" val="20574814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5904-7948-3B47-99A3-DAB5A270A125}"/>
              </a:ext>
            </a:extLst>
          </p:cNvPr>
          <p:cNvSpPr>
            <a:spLocks noGrp="1"/>
          </p:cNvSpPr>
          <p:nvPr>
            <p:ph type="title"/>
          </p:nvPr>
        </p:nvSpPr>
        <p:spPr/>
        <p:txBody>
          <a:bodyPr/>
          <a:lstStyle/>
          <a:p>
            <a:r>
              <a:rPr lang="en-US" dirty="0"/>
              <a:t>Continuous Probability Distributions</a:t>
            </a:r>
          </a:p>
        </p:txBody>
      </p:sp>
      <p:sp>
        <p:nvSpPr>
          <p:cNvPr id="3" name="Content Placeholder 2">
            <a:extLst>
              <a:ext uri="{FF2B5EF4-FFF2-40B4-BE49-F238E27FC236}">
                <a16:creationId xmlns:a16="http://schemas.microsoft.com/office/drawing/2014/main" id="{75F93A7F-416D-0442-B710-FD4CD3AE4D43}"/>
              </a:ext>
            </a:extLst>
          </p:cNvPr>
          <p:cNvSpPr>
            <a:spLocks noGrp="1"/>
          </p:cNvSpPr>
          <p:nvPr>
            <p:ph idx="1"/>
          </p:nvPr>
        </p:nvSpPr>
        <p:spPr/>
        <p:txBody>
          <a:bodyPr/>
          <a:lstStyle/>
          <a:p>
            <a:endParaRPr lang="en-US"/>
          </a:p>
        </p:txBody>
      </p:sp>
      <p:pic>
        <p:nvPicPr>
          <p:cNvPr id="3074" name="Picture 2" descr="Probability distribution plot that displays the distribution of IQ scores.">
            <a:extLst>
              <a:ext uri="{FF2B5EF4-FFF2-40B4-BE49-F238E27FC236}">
                <a16:creationId xmlns:a16="http://schemas.microsoft.com/office/drawing/2014/main" id="{D862A28E-1363-AE45-B67D-932CAEC71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868" y="1825625"/>
            <a:ext cx="73152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4070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5F5D-F0A6-9447-A0FB-C76F31A3BE09}"/>
              </a:ext>
            </a:extLst>
          </p:cNvPr>
          <p:cNvSpPr>
            <a:spLocks noGrp="1"/>
          </p:cNvSpPr>
          <p:nvPr>
            <p:ph type="title"/>
          </p:nvPr>
        </p:nvSpPr>
        <p:spPr/>
        <p:txBody>
          <a:bodyPr/>
          <a:lstStyle/>
          <a:p>
            <a:r>
              <a:rPr lang="en-US" b="1" dirty="0"/>
              <a:t>Exponential Distribution</a:t>
            </a:r>
            <a:br>
              <a:rPr lang="en-US" b="1" dirty="0"/>
            </a:br>
            <a:endParaRPr lang="en-US" dirty="0"/>
          </a:p>
        </p:txBody>
      </p:sp>
      <p:sp>
        <p:nvSpPr>
          <p:cNvPr id="3" name="Content Placeholder 2">
            <a:extLst>
              <a:ext uri="{FF2B5EF4-FFF2-40B4-BE49-F238E27FC236}">
                <a16:creationId xmlns:a16="http://schemas.microsoft.com/office/drawing/2014/main" id="{59C6D2F6-3614-5045-8C96-028C2FB83492}"/>
              </a:ext>
            </a:extLst>
          </p:cNvPr>
          <p:cNvSpPr>
            <a:spLocks noGrp="1"/>
          </p:cNvSpPr>
          <p:nvPr>
            <p:ph idx="1"/>
          </p:nvPr>
        </p:nvSpPr>
        <p:spPr/>
        <p:txBody>
          <a:bodyPr/>
          <a:lstStyle/>
          <a:p>
            <a:r>
              <a:rPr lang="en-US" dirty="0"/>
              <a:t>The </a:t>
            </a:r>
            <a:r>
              <a:rPr lang="en-US" b="1" dirty="0"/>
              <a:t>exponential distribution </a:t>
            </a:r>
            <a:r>
              <a:rPr lang="en-US" dirty="0"/>
              <a:t>describes the arrival time of a randomly recurring independent event sequence. </a:t>
            </a:r>
          </a:p>
          <a:p>
            <a:endParaRPr lang="en-US" dirty="0"/>
          </a:p>
        </p:txBody>
      </p:sp>
      <p:pic>
        <p:nvPicPr>
          <p:cNvPr id="2050" name="Picture 2" descr="PIC">
            <a:extLst>
              <a:ext uri="{FF2B5EF4-FFF2-40B4-BE49-F238E27FC236}">
                <a16:creationId xmlns:a16="http://schemas.microsoft.com/office/drawing/2014/main" id="{CBDA22B8-EB24-2743-815D-269B3806C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570" y="2510883"/>
            <a:ext cx="3538654" cy="353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5293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6144-867F-964D-838B-C60D4F21C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9C3FA6-E236-784F-A659-F9AC874AD1E3}"/>
              </a:ext>
            </a:extLst>
          </p:cNvPr>
          <p:cNvSpPr>
            <a:spLocks noGrp="1"/>
          </p:cNvSpPr>
          <p:nvPr>
            <p:ph idx="1"/>
          </p:nvPr>
        </p:nvSpPr>
        <p:spPr/>
        <p:txBody>
          <a:bodyPr>
            <a:normAutofit fontScale="85000" lnSpcReduction="20000"/>
          </a:bodyPr>
          <a:lstStyle/>
          <a:p>
            <a:r>
              <a:rPr lang="en-US" b="1" dirty="0"/>
              <a:t>Problem</a:t>
            </a:r>
          </a:p>
          <a:p>
            <a:r>
              <a:rPr lang="en-US" dirty="0"/>
              <a:t>Suppose the mean checkout time of a supermarket cashier is three minutes. Find the probability of a customer checkout being completed by the cashier in less than two minutes.</a:t>
            </a:r>
          </a:p>
          <a:p>
            <a:r>
              <a:rPr lang="en-US" b="1" dirty="0"/>
              <a:t>Solution</a:t>
            </a:r>
          </a:p>
          <a:p>
            <a:r>
              <a:rPr lang="en-US" dirty="0"/>
              <a:t>The checkout processing rate is equals to one divided by the mean checkout completion time. Hence the processing rate is 1/3 checkouts per minute. We then apply the function </a:t>
            </a:r>
            <a:r>
              <a:rPr lang="en-US" dirty="0" err="1"/>
              <a:t>pexp</a:t>
            </a:r>
            <a:r>
              <a:rPr lang="en-US" dirty="0"/>
              <a:t> of the exponential distribution with rate=1/3.</a:t>
            </a:r>
          </a:p>
          <a:p>
            <a:r>
              <a:rPr lang="en-US" dirty="0"/>
              <a:t>&gt; </a:t>
            </a:r>
            <a:r>
              <a:rPr lang="en-US" dirty="0" err="1"/>
              <a:t>pexp</a:t>
            </a:r>
            <a:r>
              <a:rPr lang="en-US" dirty="0"/>
              <a:t>(2, rate=1/3) </a:t>
            </a:r>
            <a:br>
              <a:rPr lang="en-US" dirty="0"/>
            </a:br>
            <a:endParaRPr lang="en-US" dirty="0"/>
          </a:p>
          <a:p>
            <a:r>
              <a:rPr lang="en-US" b="1" dirty="0"/>
              <a:t>Answer</a:t>
            </a:r>
          </a:p>
          <a:p>
            <a:r>
              <a:rPr lang="en-US" dirty="0"/>
              <a:t>The probability of finishing a checkout in under two minutes by the cashier is 48.7%</a:t>
            </a:r>
          </a:p>
          <a:p>
            <a:endParaRPr lang="en-US" dirty="0"/>
          </a:p>
        </p:txBody>
      </p:sp>
    </p:spTree>
    <p:extLst>
      <p:ext uri="{BB962C8B-B14F-4D97-AF65-F5344CB8AC3E}">
        <p14:creationId xmlns:p14="http://schemas.microsoft.com/office/powerpoint/2010/main" val="1784893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5F0F-653F-CB45-9C92-3BB9D9667460}"/>
              </a:ext>
            </a:extLst>
          </p:cNvPr>
          <p:cNvSpPr>
            <a:spLocks noGrp="1"/>
          </p:cNvSpPr>
          <p:nvPr>
            <p:ph type="title"/>
          </p:nvPr>
        </p:nvSpPr>
        <p:spPr/>
        <p:txBody>
          <a:bodyPr/>
          <a:lstStyle/>
          <a:p>
            <a:r>
              <a:rPr lang="en-US" dirty="0"/>
              <a:t>What’s the difference between the range and interquartile range?</a:t>
            </a:r>
          </a:p>
        </p:txBody>
      </p:sp>
      <p:sp>
        <p:nvSpPr>
          <p:cNvPr id="3" name="Content Placeholder 2">
            <a:extLst>
              <a:ext uri="{FF2B5EF4-FFF2-40B4-BE49-F238E27FC236}">
                <a16:creationId xmlns:a16="http://schemas.microsoft.com/office/drawing/2014/main" id="{E5332A47-5ABC-6045-A573-06EF28A6612A}"/>
              </a:ext>
            </a:extLst>
          </p:cNvPr>
          <p:cNvSpPr>
            <a:spLocks noGrp="1"/>
          </p:cNvSpPr>
          <p:nvPr>
            <p:ph idx="1"/>
          </p:nvPr>
        </p:nvSpPr>
        <p:spPr/>
        <p:txBody>
          <a:bodyPr/>
          <a:lstStyle/>
          <a:p>
            <a:r>
              <a:rPr lang="en-US" dirty="0"/>
              <a:t>While the range gives you the spread of the whole data set, the interquartile range gives you the spread of the middle half of a data set.</a:t>
            </a:r>
          </a:p>
          <a:p>
            <a:endParaRPr lang="en-US" dirty="0"/>
          </a:p>
        </p:txBody>
      </p:sp>
    </p:spTree>
    <p:extLst>
      <p:ext uri="{BB962C8B-B14F-4D97-AF65-F5344CB8AC3E}">
        <p14:creationId xmlns:p14="http://schemas.microsoft.com/office/powerpoint/2010/main" val="1513777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BD3E-B39A-684A-8D67-F9FD37E51C01}"/>
              </a:ext>
            </a:extLst>
          </p:cNvPr>
          <p:cNvSpPr>
            <a:spLocks noGrp="1"/>
          </p:cNvSpPr>
          <p:nvPr>
            <p:ph type="title"/>
          </p:nvPr>
        </p:nvSpPr>
        <p:spPr/>
        <p:txBody>
          <a:bodyPr/>
          <a:lstStyle/>
          <a:p>
            <a:r>
              <a:rPr lang="en-US" dirty="0"/>
              <a:t>Normal Distribution</a:t>
            </a:r>
            <a:br>
              <a:rPr lang="en-US" dirty="0"/>
            </a:br>
            <a:endParaRPr lang="en-US" dirty="0"/>
          </a:p>
        </p:txBody>
      </p:sp>
      <p:sp>
        <p:nvSpPr>
          <p:cNvPr id="3" name="Content Placeholder 2">
            <a:extLst>
              <a:ext uri="{FF2B5EF4-FFF2-40B4-BE49-F238E27FC236}">
                <a16:creationId xmlns:a16="http://schemas.microsoft.com/office/drawing/2014/main" id="{AF47FEF7-0102-584F-BA2E-71E38D96DC6F}"/>
              </a:ext>
            </a:extLst>
          </p:cNvPr>
          <p:cNvSpPr>
            <a:spLocks noGrp="1"/>
          </p:cNvSpPr>
          <p:nvPr>
            <p:ph idx="1"/>
          </p:nvPr>
        </p:nvSpPr>
        <p:spPr/>
        <p:txBody>
          <a:bodyPr/>
          <a:lstStyle/>
          <a:p>
            <a:r>
              <a:rPr lang="en-US" dirty="0"/>
              <a:t>The normal distribution is defined by the probability density function, where </a:t>
            </a:r>
            <a:r>
              <a:rPr lang="el-GR" dirty="0"/>
              <a:t>μ </a:t>
            </a:r>
            <a:r>
              <a:rPr lang="en-US" dirty="0"/>
              <a:t>is the population mean and </a:t>
            </a:r>
            <a:r>
              <a:rPr lang="el-GR" dirty="0"/>
              <a:t>σ2 </a:t>
            </a:r>
            <a:r>
              <a:rPr lang="en-US" dirty="0"/>
              <a:t>is the variance.</a:t>
            </a:r>
          </a:p>
          <a:p>
            <a:endParaRPr lang="en-US" dirty="0"/>
          </a:p>
        </p:txBody>
      </p:sp>
      <p:pic>
        <p:nvPicPr>
          <p:cNvPr id="1026" name="Picture 2" descr="PIC">
            <a:extLst>
              <a:ext uri="{FF2B5EF4-FFF2-40B4-BE49-F238E27FC236}">
                <a16:creationId xmlns:a16="http://schemas.microsoft.com/office/drawing/2014/main" id="{09E28F3F-352B-3B4B-956A-213FC36F0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731" y="2745058"/>
            <a:ext cx="3259873" cy="325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9221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3224-4732-1D42-BB0D-ED18B4D0B8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BEB13D-2CA1-1944-BC6D-518B9238CE71}"/>
              </a:ext>
            </a:extLst>
          </p:cNvPr>
          <p:cNvSpPr>
            <a:spLocks noGrp="1"/>
          </p:cNvSpPr>
          <p:nvPr>
            <p:ph idx="1"/>
          </p:nvPr>
        </p:nvSpPr>
        <p:spPr/>
        <p:txBody>
          <a:bodyPr>
            <a:normAutofit fontScale="85000" lnSpcReduction="20000"/>
          </a:bodyPr>
          <a:lstStyle/>
          <a:p>
            <a:r>
              <a:rPr lang="en-US" dirty="0"/>
              <a:t>Problem</a:t>
            </a:r>
          </a:p>
          <a:p>
            <a:r>
              <a:rPr lang="en-US" dirty="0"/>
              <a:t>Assume that the test scores of a college entrance exam fits a normal distribution. Furthermore, the mean test score is 72, and the standard deviation is 15.2. What is the percentage of students scoring 84 or more in the exam?</a:t>
            </a:r>
          </a:p>
          <a:p>
            <a:r>
              <a:rPr lang="en-US" dirty="0"/>
              <a:t>Solution</a:t>
            </a:r>
          </a:p>
          <a:p>
            <a:r>
              <a:rPr lang="en-US" dirty="0"/>
              <a:t>We apply the function </a:t>
            </a:r>
            <a:r>
              <a:rPr lang="en-US" dirty="0" err="1"/>
              <a:t>pnorm</a:t>
            </a:r>
            <a:r>
              <a:rPr lang="en-US" dirty="0"/>
              <a:t> of the normal distribution with mean 72 and standard deviation 15.2. Since we are looking for the percentage of students scoring higher than 84, we are interested in the upper tail of the normal distribution.</a:t>
            </a:r>
          </a:p>
          <a:p>
            <a:r>
              <a:rPr lang="en-US" dirty="0"/>
              <a:t>&gt; </a:t>
            </a:r>
            <a:r>
              <a:rPr lang="en-US" dirty="0" err="1"/>
              <a:t>pnorm</a:t>
            </a:r>
            <a:r>
              <a:rPr lang="en-US" dirty="0"/>
              <a:t>(84, mean=72, </a:t>
            </a:r>
            <a:r>
              <a:rPr lang="en-US" dirty="0" err="1"/>
              <a:t>sd</a:t>
            </a:r>
            <a:r>
              <a:rPr lang="en-US" dirty="0"/>
              <a:t>=15.2, </a:t>
            </a:r>
            <a:r>
              <a:rPr lang="en-US" dirty="0" err="1"/>
              <a:t>lower.tail</a:t>
            </a:r>
            <a:r>
              <a:rPr lang="en-US" dirty="0"/>
              <a:t>=FALSE) </a:t>
            </a:r>
          </a:p>
          <a:p>
            <a:r>
              <a:rPr lang="en-US" dirty="0"/>
              <a:t>Answer</a:t>
            </a:r>
          </a:p>
          <a:p>
            <a:r>
              <a:rPr lang="en-US" dirty="0"/>
              <a:t>The percentage of students scoring 84 or more in the college entrance exam is 21.5%.</a:t>
            </a:r>
          </a:p>
          <a:p>
            <a:endParaRPr lang="en-US" dirty="0"/>
          </a:p>
        </p:txBody>
      </p:sp>
    </p:spTree>
    <p:extLst>
      <p:ext uri="{BB962C8B-B14F-4D97-AF65-F5344CB8AC3E}">
        <p14:creationId xmlns:p14="http://schemas.microsoft.com/office/powerpoint/2010/main" val="29874880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4852-A5D6-3A45-9E43-44AD9D6B1A6A}"/>
              </a:ext>
            </a:extLst>
          </p:cNvPr>
          <p:cNvSpPr>
            <a:spLocks noGrp="1"/>
          </p:cNvSpPr>
          <p:nvPr>
            <p:ph type="title"/>
          </p:nvPr>
        </p:nvSpPr>
        <p:spPr/>
        <p:txBody>
          <a:bodyPr/>
          <a:lstStyle/>
          <a:p>
            <a:r>
              <a:rPr lang="en-US" dirty="0"/>
              <a:t>Chi Square Test</a:t>
            </a:r>
          </a:p>
        </p:txBody>
      </p:sp>
      <p:sp>
        <p:nvSpPr>
          <p:cNvPr id="3" name="Content Placeholder 2">
            <a:extLst>
              <a:ext uri="{FF2B5EF4-FFF2-40B4-BE49-F238E27FC236}">
                <a16:creationId xmlns:a16="http://schemas.microsoft.com/office/drawing/2014/main" id="{AC227B07-D452-054B-B69D-BA92788B8B10}"/>
              </a:ext>
            </a:extLst>
          </p:cNvPr>
          <p:cNvSpPr>
            <a:spLocks noGrp="1"/>
          </p:cNvSpPr>
          <p:nvPr>
            <p:ph idx="1"/>
          </p:nvPr>
        </p:nvSpPr>
        <p:spPr/>
        <p:txBody>
          <a:bodyPr/>
          <a:lstStyle/>
          <a:p>
            <a:r>
              <a:rPr lang="en-US" dirty="0"/>
              <a:t>Chi-Square test in R is a statistical method which used to determine if two categorical variables have a significant correlation between them. The two variables are selected from the same population. </a:t>
            </a:r>
          </a:p>
        </p:txBody>
      </p:sp>
    </p:spTree>
    <p:extLst>
      <p:ext uri="{BB962C8B-B14F-4D97-AF65-F5344CB8AC3E}">
        <p14:creationId xmlns:p14="http://schemas.microsoft.com/office/powerpoint/2010/main" val="21723106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AD390-C12C-0A49-BF98-98287CE40D7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253E94E-2D18-674F-9585-A2FF3A190E81}"/>
              </a:ext>
            </a:extLst>
          </p:cNvPr>
          <p:cNvSpPr>
            <a:spLocks noGrp="1"/>
          </p:cNvSpPr>
          <p:nvPr>
            <p:ph idx="1"/>
          </p:nvPr>
        </p:nvSpPr>
        <p:spPr/>
        <p:txBody>
          <a:bodyPr/>
          <a:lstStyle/>
          <a:p>
            <a:pPr fontAlgn="base"/>
            <a:r>
              <a:rPr lang="en-US" dirty="0"/>
              <a:t>Suppose we have 105 patients under study and 50 of them were treated with the drug. Moreover, the remaining 55 patients were kept under control samples. Thus, the health condition of all patients was checked after a week.</a:t>
            </a:r>
          </a:p>
          <a:p>
            <a:pPr fontAlgn="base"/>
            <a:r>
              <a:rPr lang="en-US" dirty="0"/>
              <a:t>With the following table, we can assess if their condition has improved or not. By observing this table, one can you tell if the drug had a positive effect on the patient?</a:t>
            </a:r>
          </a:p>
          <a:p>
            <a:endParaRPr lang="en-US" dirty="0"/>
          </a:p>
        </p:txBody>
      </p:sp>
    </p:spTree>
    <p:extLst>
      <p:ext uri="{BB962C8B-B14F-4D97-AF65-F5344CB8AC3E}">
        <p14:creationId xmlns:p14="http://schemas.microsoft.com/office/powerpoint/2010/main" val="15173791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1139-7A73-6546-B656-D4FF7BE16D7E}"/>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848BB601-8362-E34C-AB6A-01DE19D29C76}"/>
              </a:ext>
            </a:extLst>
          </p:cNvPr>
          <p:cNvSpPr>
            <a:spLocks noGrp="1"/>
          </p:cNvSpPr>
          <p:nvPr>
            <p:ph idx="1"/>
          </p:nvPr>
        </p:nvSpPr>
        <p:spPr/>
        <p:txBody>
          <a:bodyPr/>
          <a:lstStyle/>
          <a:p>
            <a:pPr fontAlgn="base"/>
            <a:r>
              <a:rPr lang="en-US" dirty="0"/>
              <a:t>Moreover, like all statistical tests, we assume this test as a null hypothesis and an alternate hypothesis.</a:t>
            </a:r>
          </a:p>
          <a:p>
            <a:pPr fontAlgn="base"/>
            <a:r>
              <a:rPr lang="en-US" dirty="0"/>
              <a:t>The main thing is, we reject the null hypothesis if the p-value that comes out in the result is less than a predetermined significance level, which is 0.05 usually, then we reject the null hypothesis.</a:t>
            </a:r>
          </a:p>
          <a:p>
            <a:pPr fontAlgn="base"/>
            <a:r>
              <a:rPr lang="en-US" dirty="0"/>
              <a:t>H0: The two variables are independent.</a:t>
            </a:r>
            <a:br>
              <a:rPr lang="en-US" dirty="0"/>
            </a:br>
            <a:r>
              <a:rPr lang="en-US" dirty="0"/>
              <a:t>H1: The two variables relate to each other.</a:t>
            </a:r>
          </a:p>
          <a:p>
            <a:endParaRPr lang="en-US" dirty="0"/>
          </a:p>
        </p:txBody>
      </p:sp>
    </p:spTree>
    <p:extLst>
      <p:ext uri="{BB962C8B-B14F-4D97-AF65-F5344CB8AC3E}">
        <p14:creationId xmlns:p14="http://schemas.microsoft.com/office/powerpoint/2010/main" val="27442030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F5D2-F020-0244-894B-79E827658A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B00604-46B7-7D48-826B-A3C4DC7F5707}"/>
              </a:ext>
            </a:extLst>
          </p:cNvPr>
          <p:cNvSpPr>
            <a:spLocks noGrp="1"/>
          </p:cNvSpPr>
          <p:nvPr>
            <p:ph idx="1"/>
          </p:nvPr>
        </p:nvSpPr>
        <p:spPr/>
        <p:txBody>
          <a:bodyPr/>
          <a:lstStyle/>
          <a:p>
            <a:endParaRPr lang="en-US" dirty="0"/>
          </a:p>
        </p:txBody>
      </p:sp>
      <p:pic>
        <p:nvPicPr>
          <p:cNvPr id="1026" name="Picture 2" descr="Tablet 8.1">
            <a:extLst>
              <a:ext uri="{FF2B5EF4-FFF2-40B4-BE49-F238E27FC236}">
                <a16:creationId xmlns:a16="http://schemas.microsoft.com/office/drawing/2014/main" id="{027C95EE-A11E-554D-BD02-0FC5499F5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42" y="2138973"/>
            <a:ext cx="5257800" cy="40379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3B60FB35-A0AD-D543-A893-0037241BC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0628" y="2546131"/>
            <a:ext cx="63500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0465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8527-E37F-3145-9C71-D2464CA69BEF}"/>
              </a:ext>
            </a:extLst>
          </p:cNvPr>
          <p:cNvSpPr>
            <a:spLocks noGrp="1"/>
          </p:cNvSpPr>
          <p:nvPr>
            <p:ph type="title"/>
          </p:nvPr>
        </p:nvSpPr>
        <p:spPr/>
        <p:txBody>
          <a:bodyPr/>
          <a:lstStyle/>
          <a:p>
            <a:r>
              <a:rPr lang="en-US" dirty="0"/>
              <a:t>https://</a:t>
            </a:r>
            <a:r>
              <a:rPr lang="en-US" dirty="0" err="1"/>
              <a:t>www.socscistatistics.com</a:t>
            </a:r>
            <a:r>
              <a:rPr lang="en-US" dirty="0"/>
              <a:t>/</a:t>
            </a:r>
            <a:r>
              <a:rPr lang="en-US" dirty="0" err="1"/>
              <a:t>pvalues</a:t>
            </a:r>
            <a:r>
              <a:rPr lang="en-US" dirty="0"/>
              <a:t>/</a:t>
            </a:r>
            <a:r>
              <a:rPr lang="en-US" dirty="0" err="1"/>
              <a:t>chidistribution.aspx</a:t>
            </a:r>
            <a:endParaRPr lang="en-US" dirty="0"/>
          </a:p>
        </p:txBody>
      </p:sp>
      <p:sp>
        <p:nvSpPr>
          <p:cNvPr id="3" name="Content Placeholder 2">
            <a:extLst>
              <a:ext uri="{FF2B5EF4-FFF2-40B4-BE49-F238E27FC236}">
                <a16:creationId xmlns:a16="http://schemas.microsoft.com/office/drawing/2014/main" id="{B0A58918-4322-FF4A-A9D6-48B14D1D5809}"/>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AA323542-2821-D84B-8CAF-BAF16CC84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 y="1825625"/>
            <a:ext cx="6083300" cy="4178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hi-Square Distribution Table">
            <a:extLst>
              <a:ext uri="{FF2B5EF4-FFF2-40B4-BE49-F238E27FC236}">
                <a16:creationId xmlns:a16="http://schemas.microsoft.com/office/drawing/2014/main" id="{87E5411E-B1E7-254E-9AFA-E465C1257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676" y="1330742"/>
            <a:ext cx="5245174" cy="493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1530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9165-ADCA-504E-8B5B-77A183906E9A}"/>
              </a:ext>
            </a:extLst>
          </p:cNvPr>
          <p:cNvSpPr>
            <a:spLocks noGrp="1"/>
          </p:cNvSpPr>
          <p:nvPr>
            <p:ph type="title"/>
          </p:nvPr>
        </p:nvSpPr>
        <p:spPr/>
        <p:txBody>
          <a:bodyPr/>
          <a:lstStyle/>
          <a:p>
            <a:r>
              <a:rPr lang="en-US" dirty="0"/>
              <a:t>R Function</a:t>
            </a:r>
          </a:p>
        </p:txBody>
      </p:sp>
      <p:sp>
        <p:nvSpPr>
          <p:cNvPr id="3" name="Content Placeholder 2">
            <a:extLst>
              <a:ext uri="{FF2B5EF4-FFF2-40B4-BE49-F238E27FC236}">
                <a16:creationId xmlns:a16="http://schemas.microsoft.com/office/drawing/2014/main" id="{473B22C2-F1CD-BF4E-972D-7C124B711364}"/>
              </a:ext>
            </a:extLst>
          </p:cNvPr>
          <p:cNvSpPr>
            <a:spLocks noGrp="1"/>
          </p:cNvSpPr>
          <p:nvPr>
            <p:ph idx="1"/>
          </p:nvPr>
        </p:nvSpPr>
        <p:spPr/>
        <p:txBody>
          <a:bodyPr>
            <a:normAutofit fontScale="62500" lnSpcReduction="20000"/>
          </a:bodyPr>
          <a:lstStyle/>
          <a:p>
            <a:r>
              <a:rPr lang="en-US" dirty="0"/>
              <a:t>&gt; </a:t>
            </a:r>
            <a:r>
              <a:rPr lang="en-US" dirty="0" err="1"/>
              <a:t>data_frame</a:t>
            </a:r>
            <a:r>
              <a:rPr lang="en-US" dirty="0"/>
              <a:t> &lt;- </a:t>
            </a:r>
            <a:r>
              <a:rPr lang="en-US" dirty="0" err="1"/>
              <a:t>read.csv</a:t>
            </a:r>
            <a:r>
              <a:rPr lang="en-US" dirty="0"/>
              <a:t>("https://</a:t>
            </a:r>
            <a:r>
              <a:rPr lang="en-US" dirty="0" err="1"/>
              <a:t>goo.gl</a:t>
            </a:r>
            <a:r>
              <a:rPr lang="en-US" dirty="0"/>
              <a:t>/j6lRXD")</a:t>
            </a:r>
          </a:p>
          <a:p>
            <a:r>
              <a:rPr lang="en-US" dirty="0"/>
              <a:t>&gt; table(</a:t>
            </a:r>
            <a:r>
              <a:rPr lang="en-US" dirty="0" err="1"/>
              <a:t>data_frame$treatment</a:t>
            </a:r>
            <a:r>
              <a:rPr lang="en-US" dirty="0"/>
              <a:t>, </a:t>
            </a:r>
            <a:r>
              <a:rPr lang="en-US" dirty="0" err="1"/>
              <a:t>data_frame$improvement</a:t>
            </a:r>
            <a:r>
              <a:rPr lang="en-US" dirty="0"/>
              <a:t>)</a:t>
            </a:r>
          </a:p>
          <a:p>
            <a:r>
              <a:rPr lang="en-US" dirty="0"/>
              <a:t>             </a:t>
            </a:r>
          </a:p>
          <a:p>
            <a:r>
              <a:rPr lang="en-US" dirty="0"/>
              <a:t>              improved not-improved</a:t>
            </a:r>
          </a:p>
          <a:p>
            <a:r>
              <a:rPr lang="en-US" dirty="0"/>
              <a:t>  not-treated       26           29</a:t>
            </a:r>
          </a:p>
          <a:p>
            <a:r>
              <a:rPr lang="en-US" dirty="0"/>
              <a:t>  treated           35           15</a:t>
            </a:r>
          </a:p>
          <a:p>
            <a:r>
              <a:rPr lang="en-US" dirty="0"/>
              <a:t>&gt; </a:t>
            </a:r>
            <a:r>
              <a:rPr lang="en-US" dirty="0" err="1"/>
              <a:t>chisq.test</a:t>
            </a:r>
            <a:r>
              <a:rPr lang="en-US" dirty="0"/>
              <a:t>(</a:t>
            </a:r>
            <a:r>
              <a:rPr lang="en-US" dirty="0" err="1"/>
              <a:t>data_frame$treatment</a:t>
            </a:r>
            <a:r>
              <a:rPr lang="en-US" dirty="0"/>
              <a:t>, </a:t>
            </a:r>
            <a:r>
              <a:rPr lang="en-US" dirty="0" err="1"/>
              <a:t>data_frame$improvement</a:t>
            </a:r>
            <a:r>
              <a:rPr lang="en-US" dirty="0"/>
              <a:t>, correct=FALSE)</a:t>
            </a:r>
          </a:p>
          <a:p>
            <a:endParaRPr lang="en-US" dirty="0"/>
          </a:p>
          <a:p>
            <a:r>
              <a:rPr lang="en-US" dirty="0"/>
              <a:t>	Pearson's Chi-squared test</a:t>
            </a:r>
          </a:p>
          <a:p>
            <a:endParaRPr lang="en-US" dirty="0"/>
          </a:p>
          <a:p>
            <a:r>
              <a:rPr lang="en-US" dirty="0"/>
              <a:t>data:  </a:t>
            </a:r>
            <a:r>
              <a:rPr lang="en-US" dirty="0" err="1"/>
              <a:t>data_frame$treatment</a:t>
            </a:r>
            <a:r>
              <a:rPr lang="en-US" dirty="0"/>
              <a:t> and </a:t>
            </a:r>
            <a:r>
              <a:rPr lang="en-US" dirty="0" err="1"/>
              <a:t>data_frame$improvement</a:t>
            </a:r>
            <a:endParaRPr lang="en-US" dirty="0"/>
          </a:p>
          <a:p>
            <a:r>
              <a:rPr lang="en-US" dirty="0"/>
              <a:t>X-squared = 5.5569, df = 1, p-value =</a:t>
            </a:r>
          </a:p>
          <a:p>
            <a:r>
              <a:rPr lang="en-US" dirty="0"/>
              <a:t>0.01841</a:t>
            </a:r>
          </a:p>
        </p:txBody>
      </p:sp>
    </p:spTree>
    <p:extLst>
      <p:ext uri="{BB962C8B-B14F-4D97-AF65-F5344CB8AC3E}">
        <p14:creationId xmlns:p14="http://schemas.microsoft.com/office/powerpoint/2010/main" val="17521524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3DB3-074B-494B-804D-DCA54EA97E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8DD963-9116-D448-B4E4-AED90A823FA5}"/>
              </a:ext>
            </a:extLst>
          </p:cNvPr>
          <p:cNvSpPr>
            <a:spLocks noGrp="1"/>
          </p:cNvSpPr>
          <p:nvPr>
            <p:ph idx="1"/>
          </p:nvPr>
        </p:nvSpPr>
        <p:spPr/>
        <p:txBody>
          <a:bodyPr/>
          <a:lstStyle/>
          <a:p>
            <a:r>
              <a:rPr lang="en-US" dirty="0"/>
              <a:t>We have a chi-squared value of 5.5569. Since we get a p-Value less than the significance level of 0.05, we reject the null hypothesis </a:t>
            </a:r>
          </a:p>
        </p:txBody>
      </p:sp>
    </p:spTree>
    <p:extLst>
      <p:ext uri="{BB962C8B-B14F-4D97-AF65-F5344CB8AC3E}">
        <p14:creationId xmlns:p14="http://schemas.microsoft.com/office/powerpoint/2010/main" val="94293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CE6C-2D72-9F4D-8E7F-4476C9C32F18}"/>
              </a:ext>
            </a:extLst>
          </p:cNvPr>
          <p:cNvSpPr>
            <a:spLocks noGrp="1"/>
          </p:cNvSpPr>
          <p:nvPr>
            <p:ph type="title"/>
          </p:nvPr>
        </p:nvSpPr>
        <p:spPr/>
        <p:txBody>
          <a:bodyPr/>
          <a:lstStyle/>
          <a:p>
            <a:r>
              <a:rPr lang="en-US" dirty="0"/>
              <a:t>What is variance used for in statistics?</a:t>
            </a:r>
          </a:p>
        </p:txBody>
      </p:sp>
      <p:sp>
        <p:nvSpPr>
          <p:cNvPr id="3" name="Content Placeholder 2">
            <a:extLst>
              <a:ext uri="{FF2B5EF4-FFF2-40B4-BE49-F238E27FC236}">
                <a16:creationId xmlns:a16="http://schemas.microsoft.com/office/drawing/2014/main" id="{C703046F-48E3-024E-8DCA-5EC9542CCA4B}"/>
              </a:ext>
            </a:extLst>
          </p:cNvPr>
          <p:cNvSpPr>
            <a:spLocks noGrp="1"/>
          </p:cNvSpPr>
          <p:nvPr>
            <p:ph idx="1"/>
          </p:nvPr>
        </p:nvSpPr>
        <p:spPr/>
        <p:txBody>
          <a:bodyPr/>
          <a:lstStyle/>
          <a:p>
            <a:r>
              <a:rPr lang="en-US" dirty="0"/>
              <a:t>Statistical tests such as variance tests or the analysis of variance (ANOVA) use sample variance to assess group differences of populations. They use the variances of the samples to assess whether the populations they come from significantly differ from each other.</a:t>
            </a:r>
          </a:p>
          <a:p>
            <a:endParaRPr lang="en-US" dirty="0"/>
          </a:p>
        </p:txBody>
      </p:sp>
    </p:spTree>
    <p:extLst>
      <p:ext uri="{BB962C8B-B14F-4D97-AF65-F5344CB8AC3E}">
        <p14:creationId xmlns:p14="http://schemas.microsoft.com/office/powerpoint/2010/main" val="3808173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6220</Words>
  <Application>Microsoft Office PowerPoint</Application>
  <PresentationFormat>Widescreen</PresentationFormat>
  <Paragraphs>345</Paragraphs>
  <Slides>88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88</vt:i4>
      </vt:variant>
    </vt:vector>
  </HeadingPairs>
  <TitlesOfParts>
    <vt:vector size="92" baseType="lpstr">
      <vt:lpstr>Arial</vt:lpstr>
      <vt:lpstr>Calibri</vt:lpstr>
      <vt:lpstr>Calibri Light</vt:lpstr>
      <vt:lpstr>Office Theme</vt:lpstr>
      <vt:lpstr>Probability and Mathematical Statistics I</vt:lpstr>
      <vt:lpstr>Descriptive and Inferential Statistics</vt:lpstr>
      <vt:lpstr>What is standard deviation?</vt:lpstr>
      <vt:lpstr>How do I find the median?</vt:lpstr>
      <vt:lpstr>How do I find the mode?</vt:lpstr>
      <vt:lpstr>Can there be more than one mode?</vt:lpstr>
      <vt:lpstr>When should I use the interquartile range?</vt:lpstr>
      <vt:lpstr>What’s the difference between the range and interquartile range?</vt:lpstr>
      <vt:lpstr>What is variance used for in statistics?</vt:lpstr>
      <vt:lpstr>What’s the difference between standard deviation and variance?</vt:lpstr>
      <vt:lpstr>What is the empirical rule?</vt:lpstr>
      <vt:lpstr>What is a normal distribution?</vt:lpstr>
      <vt:lpstr>When should I use the median?  </vt:lpstr>
      <vt:lpstr>What is the range in statistics?</vt:lpstr>
      <vt:lpstr>What’s the difference between central tendency and variability?</vt:lpstr>
      <vt:lpstr>What are the 4 main measures of variability?</vt:lpstr>
      <vt:lpstr>What is variability?</vt:lpstr>
      <vt:lpstr>What is a critical value?</vt:lpstr>
      <vt:lpstr>Distributions </vt:lpstr>
      <vt:lpstr>What is the difference between the t-distribution and the standard normal distribution?</vt:lpstr>
      <vt:lpstr>What is a t-score?</vt:lpstr>
      <vt:lpstr>What is a t-distribution?</vt:lpstr>
      <vt:lpstr>PowerPoint Presentation</vt:lpstr>
      <vt:lpstr>What is a t-distribution and z-distribution?</vt:lpstr>
      <vt:lpstr>What is a standard normal distribution?</vt:lpstr>
      <vt:lpstr>What does correlation coefficient tell you?</vt:lpstr>
      <vt:lpstr>What are the assumptions of the Pearson correlation coefficient?</vt:lpstr>
      <vt:lpstr>What is a correlation coefficient?</vt:lpstr>
      <vt:lpstr>Correlation in R</vt:lpstr>
      <vt:lpstr>What are null and alternative hypotheses?EXAM2</vt:lpstr>
      <vt:lpstr>What are ordinal and nominal variables?</vt:lpstr>
      <vt:lpstr>What’s the difference between a point estimate and an interval estimate?</vt:lpstr>
      <vt:lpstr>What’s the difference between standard error and standard deviation?</vt:lpstr>
      <vt:lpstr>What is standard error?</vt:lpstr>
      <vt:lpstr>Means:</vt:lpstr>
      <vt:lpstr>What’s the difference between univariate, bivariate and multivariate descriptive statistics?</vt:lpstr>
      <vt:lpstr>What is a factorial ANOVA?</vt:lpstr>
      <vt:lpstr>How is statistical significance calculated in an ANOVA?</vt:lpstr>
      <vt:lpstr>What is the difference between a one-way and a two-way ANOVA?</vt:lpstr>
      <vt:lpstr>Hypothesis in one-way ANOVA test:</vt:lpstr>
      <vt:lpstr>PowerPoint Presentation</vt:lpstr>
      <vt:lpstr>PowerPoint Presentation</vt:lpstr>
      <vt:lpstr>PowerPoint Presentation</vt:lpstr>
      <vt:lpstr>PowerPoint Presentation</vt:lpstr>
      <vt:lpstr>PowerPoint Presentation</vt:lpstr>
      <vt:lpstr>PowerPoint Presentation</vt:lpstr>
      <vt:lpstr>EXAM 2</vt:lpstr>
      <vt:lpstr>What is the difference between a one-sample t-test and a paired t-test?</vt:lpstr>
      <vt:lpstr>What does a t-test measure?</vt:lpstr>
      <vt:lpstr>Which t-test should I use?</vt:lpstr>
      <vt:lpstr>What is statistical significance? </vt:lpstr>
      <vt:lpstr>What are z-scores and t-scores?</vt:lpstr>
      <vt:lpstr>What are the main assumptions of statistical tests?</vt:lpstr>
      <vt:lpstr>Calculating Paired T Test with R</vt:lpstr>
      <vt:lpstr>Probability Distributions</vt:lpstr>
      <vt:lpstr>General Properties of Probability Distributions </vt:lpstr>
      <vt:lpstr>PowerPoint Presentation</vt:lpstr>
      <vt:lpstr>Discrete Probability Distributions</vt:lpstr>
      <vt:lpstr>PowerPoint Presentation</vt:lpstr>
      <vt:lpstr>Types of Discrete Distributions</vt:lpstr>
      <vt:lpstr>PowerPoint Presentation</vt:lpstr>
      <vt:lpstr>Binomial Distribution </vt:lpstr>
      <vt:lpstr>PowerPoint Presentation</vt:lpstr>
      <vt:lpstr>PowerPoint Presentation</vt:lpstr>
      <vt:lpstr>Poisson Distribution </vt:lpstr>
      <vt:lpstr>PowerPoint Presentation</vt:lpstr>
      <vt:lpstr>PowerPoint Presentation</vt:lpstr>
      <vt:lpstr>Continuous Uniform Distribution </vt:lpstr>
      <vt:lpstr>PowerPoint Presentation</vt:lpstr>
      <vt:lpstr>Chi-squared Distribution </vt:lpstr>
      <vt:lpstr>PowerPoint Presentation</vt:lpstr>
      <vt:lpstr>Student t Distribution </vt:lpstr>
      <vt:lpstr>PowerPoint Presentation</vt:lpstr>
      <vt:lpstr>F Distribution </vt:lpstr>
      <vt:lpstr>Continuous Probability Distributions </vt:lpstr>
      <vt:lpstr>Characteristics of Continuous Probability Distributions </vt:lpstr>
      <vt:lpstr>Continuous Probability Distributions</vt:lpstr>
      <vt:lpstr>Exponential Distribution </vt:lpstr>
      <vt:lpstr>PowerPoint Presentation</vt:lpstr>
      <vt:lpstr>Normal Distribution </vt:lpstr>
      <vt:lpstr>PowerPoint Presentation</vt:lpstr>
      <vt:lpstr>Chi Square Test</vt:lpstr>
      <vt:lpstr>Example</vt:lpstr>
      <vt:lpstr>Assumptions</vt:lpstr>
      <vt:lpstr>PowerPoint Presentation</vt:lpstr>
      <vt:lpstr>https://www.socscistatistics.com/pvalues/chidistribution.aspx</vt:lpstr>
      <vt:lpstr>R Function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Mathematical Statistics I</dc:title>
  <dc:creator>Shrikant D Pawar</dc:creator>
  <cp:lastModifiedBy>Kurt Abraham</cp:lastModifiedBy>
  <cp:revision>3</cp:revision>
  <dcterms:created xsi:type="dcterms:W3CDTF">2021-11-05T19:50:30Z</dcterms:created>
  <dcterms:modified xsi:type="dcterms:W3CDTF">2023-09-21T00:06:43Z</dcterms:modified>
</cp:coreProperties>
</file>