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8" r:id="rId6"/>
    <p:sldId id="302" r:id="rId7"/>
    <p:sldId id="289" r:id="rId8"/>
    <p:sldId id="265" r:id="rId9"/>
    <p:sldId id="290" r:id="rId10"/>
    <p:sldId id="291" r:id="rId11"/>
    <p:sldId id="292" r:id="rId12"/>
    <p:sldId id="303" r:id="rId13"/>
    <p:sldId id="293" r:id="rId14"/>
    <p:sldId id="294" r:id="rId15"/>
    <p:sldId id="304" r:id="rId16"/>
    <p:sldId id="295" r:id="rId17"/>
    <p:sldId id="296" r:id="rId18"/>
    <p:sldId id="297" r:id="rId19"/>
    <p:sldId id="305" r:id="rId20"/>
    <p:sldId id="298" r:id="rId21"/>
    <p:sldId id="299" r:id="rId22"/>
    <p:sldId id="300" r:id="rId23"/>
    <p:sldId id="266" r:id="rId24"/>
    <p:sldId id="267" r:id="rId25"/>
    <p:sldId id="268" r:id="rId26"/>
    <p:sldId id="269" r:id="rId27"/>
    <p:sldId id="270" r:id="rId28"/>
    <p:sldId id="281" r:id="rId29"/>
    <p:sldId id="283" r:id="rId30"/>
    <p:sldId id="301" r:id="rId31"/>
    <p:sldId id="285" r:id="rId32"/>
    <p:sldId id="287" r:id="rId33"/>
    <p:sldId id="286" r:id="rId34"/>
    <p:sldId id="264" r:id="rId35"/>
    <p:sldId id="28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D364D6-9425-4DB8-BF16-0EE2CF0F2B5C}">
          <p14:sldIdLst>
            <p14:sldId id="256"/>
            <p14:sldId id="258"/>
            <p14:sldId id="302"/>
            <p14:sldId id="289"/>
            <p14:sldId id="265"/>
            <p14:sldId id="290"/>
            <p14:sldId id="291"/>
            <p14:sldId id="292"/>
            <p14:sldId id="303"/>
            <p14:sldId id="293"/>
            <p14:sldId id="294"/>
            <p14:sldId id="304"/>
            <p14:sldId id="295"/>
            <p14:sldId id="296"/>
            <p14:sldId id="297"/>
            <p14:sldId id="305"/>
            <p14:sldId id="298"/>
            <p14:sldId id="299"/>
            <p14:sldId id="300"/>
            <p14:sldId id="266"/>
            <p14:sldId id="267"/>
            <p14:sldId id="268"/>
            <p14:sldId id="269"/>
            <p14:sldId id="270"/>
            <p14:sldId id="281"/>
            <p14:sldId id="283"/>
            <p14:sldId id="301"/>
            <p14:sldId id="285"/>
            <p14:sldId id="287"/>
            <p14:sldId id="286"/>
            <p14:sldId id="264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18" autoAdjust="0"/>
  </p:normalViewPr>
  <p:slideViewPr>
    <p:cSldViewPr snapToObjects="1">
      <p:cViewPr>
        <p:scale>
          <a:sx n="127" d="100"/>
          <a:sy n="127" d="100"/>
        </p:scale>
        <p:origin x="1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89" r:id="rId5"/>
    <p:sldLayoutId id="214748369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1A3406-E896-4842-BF39-FC0ABC1F6A5D}"/>
              </a:ext>
            </a:extLst>
          </p:cNvPr>
          <p:cNvSpPr txBox="1">
            <a:spLocks/>
          </p:cNvSpPr>
          <p:nvPr/>
        </p:nvSpPr>
        <p:spPr>
          <a:xfrm>
            <a:off x="685800" y="3579862"/>
            <a:ext cx="7772400" cy="11025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pPr algn="ctr"/>
            <a:r>
              <a:rPr lang="nb-NO" dirty="0"/>
              <a:t>Azure Multi-Factor Authentication:</a:t>
            </a:r>
            <a:br>
              <a:rPr lang="nb-NO" dirty="0"/>
            </a:br>
            <a:r>
              <a:rPr lang="nb-NO" dirty="0"/>
              <a:t>Who do you think you are?</a:t>
            </a:r>
          </a:p>
        </p:txBody>
      </p:sp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C79E-2866-479B-95E0-850903B6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 MFA Server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DEF8-F2D5-4128-A59A-2F1E39A5B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r>
              <a:rPr lang="en-US" dirty="0"/>
              <a:t>Implementation scenarios</a:t>
            </a:r>
          </a:p>
          <a:p>
            <a:pPr lvl="1"/>
            <a:r>
              <a:rPr lang="en-US" dirty="0"/>
              <a:t>Simple deployment</a:t>
            </a:r>
          </a:p>
          <a:p>
            <a:pPr lvl="1"/>
            <a:r>
              <a:rPr lang="en-US" dirty="0"/>
              <a:t>Redundant deployment</a:t>
            </a:r>
          </a:p>
          <a:p>
            <a:pPr lvl="1"/>
            <a:r>
              <a:rPr lang="en-US" dirty="0"/>
              <a:t>Stretched deployment</a:t>
            </a:r>
          </a:p>
          <a:p>
            <a:pPr lvl="1"/>
            <a:r>
              <a:rPr lang="en-US" dirty="0"/>
              <a:t>Complete deployment</a:t>
            </a:r>
          </a:p>
          <a:p>
            <a:r>
              <a:rPr lang="en-US" dirty="0"/>
              <a:t>Delegation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6034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C94E-9597-47AB-8437-D13BC234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MFA Server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9C0A-45E9-4383-B037-30F74E003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Installing and configuring the server</a:t>
            </a:r>
          </a:p>
          <a:p>
            <a:r>
              <a:rPr lang="en-US" dirty="0"/>
              <a:t>Integrating with AD FS</a:t>
            </a:r>
          </a:p>
          <a:p>
            <a:r>
              <a:rPr lang="en-US" dirty="0"/>
              <a:t>Integrating with RADIUS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939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E1C3-1A31-495B-82AD-39B2CEBC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914400"/>
          </a:xfrm>
        </p:spPr>
        <p:txBody>
          <a:bodyPr/>
          <a:lstStyle/>
          <a:p>
            <a:r>
              <a:rPr lang="en-US" dirty="0"/>
              <a:t>MFA Server and Remote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FD657-4446-4EDA-98CF-7AF1E26AA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" t="425" r="1004" b="4143"/>
          <a:stretch/>
        </p:blipFill>
        <p:spPr>
          <a:xfrm>
            <a:off x="2023570" y="1563638"/>
            <a:ext cx="6741284" cy="273630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F6B26-249C-434D-A5BC-24A501F8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843558"/>
            <a:ext cx="8229600" cy="2663825"/>
          </a:xfrm>
        </p:spPr>
        <p:txBody>
          <a:bodyPr/>
          <a:lstStyle/>
          <a:p>
            <a:r>
              <a:rPr lang="en-US" dirty="0"/>
              <a:t>Authenticates the RD Gateway</a:t>
            </a:r>
          </a:p>
          <a:p>
            <a:r>
              <a:rPr lang="en-US" dirty="0"/>
              <a:t>Only consent MFA, No PIN or OTP</a:t>
            </a:r>
          </a:p>
          <a:p>
            <a:r>
              <a:rPr lang="en-US" dirty="0"/>
              <a:t>MFA Server as RADIUS Proxy</a:t>
            </a:r>
          </a:p>
        </p:txBody>
      </p:sp>
    </p:spTree>
    <p:extLst>
      <p:ext uri="{BB962C8B-B14F-4D97-AF65-F5344CB8AC3E}">
        <p14:creationId xmlns:p14="http://schemas.microsoft.com/office/powerpoint/2010/main" val="35710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691C-F5B3-4765-A7C6-BECC7ED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MFA Server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34C9-9AB4-4417-82E2-AAE98982D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PFWEB and the Azure Portal</a:t>
            </a:r>
          </a:p>
          <a:p>
            <a:r>
              <a:rPr lang="en-US" dirty="0"/>
              <a:t>MFA Server User Interface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0025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2FA45-E480-432C-90F4-946397A58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Multi-Factor Authentication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7139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Introducing Azure MFA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Uses identities from Azure AD</a:t>
            </a:r>
          </a:p>
          <a:p>
            <a:r>
              <a:rPr lang="nb-NO" dirty="0">
                <a:solidFill>
                  <a:schemeClr val="tx1"/>
                </a:solidFill>
              </a:rPr>
              <a:t>Builds on PhoneFactor/MFA Server backend</a:t>
            </a:r>
          </a:p>
          <a:p>
            <a:r>
              <a:rPr lang="nb-NO" dirty="0">
                <a:solidFill>
                  <a:schemeClr val="tx1"/>
                </a:solidFill>
              </a:rPr>
              <a:t>Free for admins in Azure</a:t>
            </a:r>
          </a:p>
          <a:p>
            <a:r>
              <a:rPr lang="nb-NO" dirty="0">
                <a:solidFill>
                  <a:schemeClr val="tx1"/>
                </a:solidFill>
              </a:rPr>
              <a:t>Cloud based user portal</a:t>
            </a:r>
          </a:p>
          <a:p>
            <a:r>
              <a:rPr lang="nb-NO" dirty="0">
                <a:solidFill>
                  <a:schemeClr val="tx1"/>
                </a:solidFill>
              </a:rPr>
              <a:t>Successor for MFA Server </a:t>
            </a:r>
          </a:p>
        </p:txBody>
      </p:sp>
    </p:spTree>
    <p:extLst>
      <p:ext uri="{BB962C8B-B14F-4D97-AF65-F5344CB8AC3E}">
        <p14:creationId xmlns:p14="http://schemas.microsoft.com/office/powerpoint/2010/main" val="100171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22F8-8E17-4928-9BDD-8862391F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Azure MFA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1DE3-FB0E-4066-B419-0CADF8514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ctr"/>
            <a:r>
              <a:rPr lang="en-US" dirty="0"/>
              <a:t>Sometimes it's free</a:t>
            </a:r>
          </a:p>
          <a:p>
            <a:pPr fontAlgn="ctr"/>
            <a:r>
              <a:rPr lang="en-US" dirty="0"/>
              <a:t>Easy to implement</a:t>
            </a:r>
          </a:p>
          <a:p>
            <a:pPr fontAlgn="ctr"/>
            <a:r>
              <a:rPr lang="en-US" dirty="0"/>
              <a:t>Future proof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4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Licensing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tx1"/>
                </a:solidFill>
              </a:rPr>
              <a:t>Azure MFA is free for Azure Admin Roles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Yet 0,73% of admins is enabled...</a:t>
            </a:r>
          </a:p>
          <a:p>
            <a:r>
              <a:rPr lang="en-US" dirty="0">
                <a:solidFill>
                  <a:schemeClr val="tx1"/>
                </a:solidFill>
              </a:rPr>
              <a:t>Azure MFA Server is licensed through the Azure AD Tenant</a:t>
            </a:r>
          </a:p>
          <a:p>
            <a:r>
              <a:rPr lang="en-US" dirty="0">
                <a:solidFill>
                  <a:schemeClr val="tx1"/>
                </a:solidFill>
              </a:rPr>
              <a:t>Monthly subscription for Azure MFA, or as part of overarching license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(Azure AD Premium+, EMS E3+, Microsoft 365 E3+)</a:t>
            </a:r>
            <a:endParaRPr lang="nb-NO" dirty="0">
              <a:solidFill>
                <a:schemeClr val="tx1"/>
              </a:solidFill>
            </a:endParaRPr>
          </a:p>
          <a:p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0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Implementing Azure MFA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Enable per user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delegation possible, need Global Admin privileges</a:t>
            </a:r>
          </a:p>
          <a:p>
            <a:r>
              <a:rPr lang="en-US" dirty="0">
                <a:solidFill>
                  <a:schemeClr val="tx1"/>
                </a:solidFill>
              </a:rPr>
              <a:t>Conditional Access</a:t>
            </a:r>
            <a:endParaRPr lang="nb-NO" dirty="0">
              <a:solidFill>
                <a:schemeClr val="tx1"/>
              </a:solidFill>
            </a:endParaRPr>
          </a:p>
          <a:p>
            <a:pPr lvl="1"/>
            <a:r>
              <a:rPr lang="nb-NO" dirty="0">
                <a:solidFill>
                  <a:schemeClr val="tx1"/>
                </a:solidFill>
              </a:rPr>
              <a:t>Azure resources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Azure AD-integrated applications and services</a:t>
            </a:r>
          </a:p>
          <a:p>
            <a:r>
              <a:rPr lang="nb-NO" dirty="0">
                <a:solidFill>
                  <a:schemeClr val="tx1"/>
                </a:solidFill>
              </a:rPr>
              <a:t>RADIUS MFA Plug-in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Separate download, integrates with NPS</a:t>
            </a:r>
          </a:p>
          <a:p>
            <a:r>
              <a:rPr lang="nb-NO" dirty="0">
                <a:solidFill>
                  <a:schemeClr val="tx1"/>
                </a:solidFill>
              </a:rPr>
              <a:t>Native AD FS Adapter in AD FS 4.0, and above</a:t>
            </a:r>
          </a:p>
        </p:txBody>
      </p:sp>
    </p:spTree>
    <p:extLst>
      <p:ext uri="{BB962C8B-B14F-4D97-AF65-F5344CB8AC3E}">
        <p14:creationId xmlns:p14="http://schemas.microsoft.com/office/powerpoint/2010/main" val="277510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Reporting Azure MFA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PowerShell</a:t>
            </a:r>
          </a:p>
          <a:p>
            <a:r>
              <a:rPr lang="en-US" dirty="0">
                <a:solidFill>
                  <a:schemeClr val="tx1"/>
                </a:solidFill>
              </a:rPr>
              <a:t>Graph API</a:t>
            </a:r>
          </a:p>
          <a:p>
            <a:r>
              <a:rPr lang="en-US" dirty="0">
                <a:solidFill>
                  <a:schemeClr val="tx1"/>
                </a:solidFill>
              </a:rPr>
              <a:t>Power BI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Introduction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Username/Password is not enough</a:t>
            </a:r>
          </a:p>
          <a:p>
            <a:pPr lvl="0"/>
            <a:r>
              <a:rPr lang="en-US" dirty="0"/>
              <a:t>Microsoft purchased </a:t>
            </a:r>
            <a:r>
              <a:rPr lang="en-US" dirty="0" err="1"/>
              <a:t>PhoneFactor</a:t>
            </a:r>
            <a:r>
              <a:rPr lang="en-US" dirty="0"/>
              <a:t> in 2012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6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A0F14-492A-4F8B-B6BC-AB9D9E28F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365 MFA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454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9DB675-95F6-4BF2-9984-865AB259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Office 365 MFA</a:t>
            </a:r>
            <a:endParaRPr lang="en-NL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E1842-A391-4E6F-8B2D-61E69FC9C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Subset of Azure MFA</a:t>
            </a:r>
          </a:p>
          <a:p>
            <a:r>
              <a:rPr lang="en-US" dirty="0"/>
              <a:t>Same authentication factors</a:t>
            </a:r>
          </a:p>
        </p:txBody>
      </p:sp>
    </p:spTree>
    <p:extLst>
      <p:ext uri="{BB962C8B-B14F-4D97-AF65-F5344CB8AC3E}">
        <p14:creationId xmlns:p14="http://schemas.microsoft.com/office/powerpoint/2010/main" val="348173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A0D4-F15C-4E0E-BA8D-2A3E4A93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 Office 365 MFA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F30B-648B-4448-82D4-DEE75AFE8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Office 365 Multi-Factor Authentication is licensed through Office 365</a:t>
            </a:r>
          </a:p>
          <a:p>
            <a:r>
              <a:rPr lang="en-US" dirty="0"/>
              <a:t>Available in </a:t>
            </a:r>
            <a:r>
              <a:rPr lang="en-US" b="1" dirty="0"/>
              <a:t>all</a:t>
            </a:r>
            <a:r>
              <a:rPr lang="en-US" dirty="0"/>
              <a:t> Office 365 subscriptions</a:t>
            </a:r>
          </a:p>
          <a:p>
            <a:pPr lvl="1"/>
            <a:r>
              <a:rPr lang="en-US" dirty="0"/>
              <a:t>E-subscriptions are the most common</a:t>
            </a:r>
          </a:p>
          <a:p>
            <a:pPr lvl="1"/>
            <a:r>
              <a:rPr lang="en-US" dirty="0"/>
              <a:t>Also available for K-subscriptions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1757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AA9C-BA73-45D0-AF38-D824BBD4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Office 365 MFA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9667-BBD9-43CD-8120-48EB8BD54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need the following privileges in the tenant:</a:t>
            </a:r>
          </a:p>
          <a:p>
            <a:pPr lvl="1"/>
            <a:r>
              <a:rPr lang="en-US" dirty="0"/>
              <a:t>Office 365 Admin</a:t>
            </a:r>
          </a:p>
          <a:p>
            <a:r>
              <a:rPr lang="en-US" dirty="0"/>
              <a:t>Delegation is not possible</a:t>
            </a:r>
          </a:p>
          <a:p>
            <a:endParaRPr lang="en-US" dirty="0"/>
          </a:p>
          <a:p>
            <a:r>
              <a:rPr lang="en-US" dirty="0"/>
              <a:t>Enable user objects in the Office 365 Portal</a:t>
            </a:r>
          </a:p>
          <a:p>
            <a:r>
              <a:rPr lang="en-US" dirty="0"/>
              <a:t>Enable equals enforce.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1232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6129-53DE-4167-A200-9300CD6C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Office 365 MFA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E41E-4AD7-480F-8A42-26BB8DACB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Graph API</a:t>
            </a:r>
          </a:p>
          <a:p>
            <a:r>
              <a:rPr lang="en-US" dirty="0"/>
              <a:t>Power BI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3007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2F9A8-BC6F-49A1-BE8F-7B3F9743F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Multi-Factor Authentication Best Practices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7078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1296-00A8-4EEA-98F4-E5A84DAE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and Future of MFA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B282E-B35B-406E-ABA2-84BBCAEB3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purchased </a:t>
            </a:r>
            <a:r>
              <a:rPr lang="en-US" dirty="0" err="1"/>
              <a:t>PhoneFactor</a:t>
            </a:r>
            <a:r>
              <a:rPr lang="en-US" dirty="0"/>
              <a:t> in 2012</a:t>
            </a:r>
          </a:p>
          <a:p>
            <a:r>
              <a:rPr lang="en-US" dirty="0"/>
              <a:t>Azure MFA offers DUO, </a:t>
            </a:r>
            <a:r>
              <a:rPr lang="en-US" dirty="0" err="1"/>
              <a:t>Trusona</a:t>
            </a:r>
            <a:r>
              <a:rPr lang="en-US" dirty="0"/>
              <a:t>, etc. as MFA Method since Sept 2017 The Old Portal and the </a:t>
            </a:r>
            <a:r>
              <a:rPr lang="en-US" dirty="0" err="1"/>
              <a:t>PhoneFactor</a:t>
            </a:r>
            <a:r>
              <a:rPr lang="en-US" dirty="0"/>
              <a:t> Web Pages went away 8 </a:t>
            </a:r>
            <a:r>
              <a:rPr lang="en-US" dirty="0" err="1"/>
              <a:t>jan</a:t>
            </a:r>
            <a:r>
              <a:rPr lang="en-US" dirty="0"/>
              <a:t> 2018</a:t>
            </a:r>
          </a:p>
          <a:p>
            <a:r>
              <a:rPr lang="en-US" dirty="0"/>
              <a:t>Microsoft is moving away from MFA Providers for licensing</a:t>
            </a:r>
          </a:p>
          <a:p>
            <a:pPr lvl="1"/>
            <a:r>
              <a:rPr lang="en-US" dirty="0"/>
              <a:t>RADIUS Plug-in</a:t>
            </a:r>
          </a:p>
          <a:p>
            <a:pPr lvl="1"/>
            <a:r>
              <a:rPr lang="en-US" dirty="0"/>
              <a:t>AD FS Plug-in</a:t>
            </a:r>
          </a:p>
          <a:p>
            <a:r>
              <a:rPr lang="en-US" dirty="0"/>
              <a:t>MFA Server is going away in favor of lightweight plugins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902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Identity Protection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Microsoft monitors all authentications</a:t>
            </a:r>
          </a:p>
          <a:p>
            <a:r>
              <a:rPr lang="en-US" dirty="0">
                <a:solidFill>
                  <a:schemeClr val="tx1"/>
                </a:solidFill>
              </a:rPr>
              <a:t>Microsoft Azure, Office 365 (</a:t>
            </a:r>
            <a:r>
              <a:rPr lang="en-US" dirty="0" err="1">
                <a:solidFill>
                  <a:schemeClr val="tx1"/>
                </a:solidFill>
              </a:rPr>
              <a:t>OrgIDs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Microsoft accounts (MSAs, former Windows Live IDs)</a:t>
            </a:r>
          </a:p>
          <a:p>
            <a:r>
              <a:rPr lang="en-US" dirty="0">
                <a:solidFill>
                  <a:schemeClr val="tx1"/>
                </a:solidFill>
              </a:rPr>
              <a:t>Microsoft works together with Google and Facebook, too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Risk score based on context is assigned to every authentication</a:t>
            </a:r>
          </a:p>
          <a:p>
            <a:r>
              <a:rPr lang="en-US" dirty="0">
                <a:solidFill>
                  <a:schemeClr val="tx1"/>
                </a:solidFill>
              </a:rPr>
              <a:t>Default is to perform MFA when account credentials are breached</a:t>
            </a:r>
          </a:p>
          <a:p>
            <a:r>
              <a:rPr lang="en-US" dirty="0">
                <a:solidFill>
                  <a:schemeClr val="tx1"/>
                </a:solidFill>
              </a:rPr>
              <a:t>Azure AD Premium P2 allows managing your organization’s risk scoring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0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BC35-2003-4D57-A278-2CBD2D8F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C0612-6B0D-4569-8987-155009FE8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deploying new MFA Servers (unless for demo purposes 😉) </a:t>
            </a:r>
          </a:p>
          <a:p>
            <a:r>
              <a:rPr lang="en-US" dirty="0"/>
              <a:t>Avoid multiple MFA providers in AD FS </a:t>
            </a:r>
          </a:p>
          <a:p>
            <a:r>
              <a:rPr lang="en-US" dirty="0"/>
              <a:t>Avoid specifying a specific MFA method in claims rules </a:t>
            </a:r>
          </a:p>
          <a:p>
            <a:r>
              <a:rPr lang="en-US" dirty="0"/>
              <a:t>Don’t onboard thousands of users with MFA Server all at once. Stage.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844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BEC0A-D121-425C-BAF7-3C1C076B8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Concluding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2439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8EE5A-C718-41F6-80E8-55A38FE154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562" y="47221"/>
            <a:ext cx="7546695" cy="914400"/>
          </a:xfrm>
        </p:spPr>
        <p:txBody>
          <a:bodyPr/>
          <a:lstStyle/>
          <a:p>
            <a:r>
              <a:rPr lang="en-US" dirty="0"/>
              <a:t>Multi-Factor Authentication Methods</a:t>
            </a:r>
            <a:endParaRPr lang="en-NL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0FE7DE-DD27-4174-A167-478EE29295CB}"/>
              </a:ext>
            </a:extLst>
          </p:cNvPr>
          <p:cNvGrpSpPr/>
          <p:nvPr/>
        </p:nvGrpSpPr>
        <p:grpSpPr>
          <a:xfrm>
            <a:off x="282378" y="1032712"/>
            <a:ext cx="8394078" cy="3917108"/>
            <a:chOff x="1966" y="1578856"/>
            <a:chExt cx="11941865" cy="5572688"/>
          </a:xfrm>
        </p:grpSpPr>
        <p:grpSp>
          <p:nvGrpSpPr>
            <p:cNvPr id="5" name="Groep 37">
              <a:extLst>
                <a:ext uri="{FF2B5EF4-FFF2-40B4-BE49-F238E27FC236}">
                  <a16:creationId xmlns:a16="http://schemas.microsoft.com/office/drawing/2014/main" id="{90F7C748-904B-413C-A82A-06234D512CCD}"/>
                </a:ext>
              </a:extLst>
            </p:cNvPr>
            <p:cNvGrpSpPr/>
            <p:nvPr/>
          </p:nvGrpSpPr>
          <p:grpSpPr>
            <a:xfrm>
              <a:off x="1185863" y="1578856"/>
              <a:ext cx="10757968" cy="3364615"/>
              <a:chOff x="544414" y="1563291"/>
              <a:chExt cx="8650603" cy="2705527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62187E6A-3472-4B6C-98A2-DA875D46A93F}"/>
                  </a:ext>
                </a:extLst>
              </p:cNvPr>
              <p:cNvSpPr/>
              <p:nvPr/>
            </p:nvSpPr>
            <p:spPr>
              <a:xfrm>
                <a:off x="7110375" y="1563291"/>
                <a:ext cx="2080901" cy="2705527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Hardware token</a:t>
                </a:r>
              </a:p>
            </p:txBody>
          </p:sp>
          <p:sp>
            <p:nvSpPr>
              <p:cNvPr id="17" name="Tekstvak 36">
                <a:extLst>
                  <a:ext uri="{FF2B5EF4-FFF2-40B4-BE49-F238E27FC236}">
                    <a16:creationId xmlns:a16="http://schemas.microsoft.com/office/drawing/2014/main" id="{C96FFE76-F50A-483F-80F9-687224825DA3}"/>
                  </a:ext>
                </a:extLst>
              </p:cNvPr>
              <p:cNvSpPr txBox="1"/>
              <p:nvPr/>
            </p:nvSpPr>
            <p:spPr>
              <a:xfrm>
                <a:off x="7301582" y="1892195"/>
                <a:ext cx="1893435" cy="223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OATH-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based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tokens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Automatic 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One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-time Passcode (OTP) 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generation</a:t>
                </a: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Suppliers: *</a:t>
                </a:r>
                <a:b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Yubico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b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Feitian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Secutech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Vasco</a:t>
                </a:r>
              </a:p>
            </p:txBody>
          </p:sp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CA306BE7-50F1-4DC3-B581-DBD81C29ADE2}"/>
                  </a:ext>
                </a:extLst>
              </p:cNvPr>
              <p:cNvSpPr/>
              <p:nvPr/>
            </p:nvSpPr>
            <p:spPr>
              <a:xfrm>
                <a:off x="544414" y="1567359"/>
                <a:ext cx="2080901" cy="2701458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Mobile app</a:t>
                </a:r>
              </a:p>
            </p:txBody>
          </p:sp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8C9F86E3-32EE-435D-9532-7DD6416F4E7A}"/>
                  </a:ext>
                </a:extLst>
              </p:cNvPr>
              <p:cNvSpPr/>
              <p:nvPr/>
            </p:nvSpPr>
            <p:spPr>
              <a:xfrm>
                <a:off x="2726379" y="1567359"/>
                <a:ext cx="2080901" cy="2701459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Phone call</a:t>
                </a:r>
              </a:p>
            </p:txBody>
          </p:sp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A252439C-E73D-4EDF-BAD1-7539F87BAA14}"/>
                  </a:ext>
                </a:extLst>
              </p:cNvPr>
              <p:cNvSpPr/>
              <p:nvPr/>
            </p:nvSpPr>
            <p:spPr>
              <a:xfrm>
                <a:off x="4908344" y="1563291"/>
                <a:ext cx="2080901" cy="2705527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Text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message</a:t>
                </a: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147DA045-9416-41D7-98C1-C6B1F9641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690" y="3070656"/>
                <a:ext cx="1025370" cy="1025370"/>
              </a:xfrm>
              <a:prstGeom prst="rect">
                <a:avLst/>
              </a:prstGeom>
            </p:spPr>
          </p:pic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5B6E6E23-A8A8-49F6-9047-CD2FB0231AF8}"/>
                  </a:ext>
                </a:extLst>
              </p:cNvPr>
              <p:cNvSpPr txBox="1"/>
              <p:nvPr/>
            </p:nvSpPr>
            <p:spPr>
              <a:xfrm>
                <a:off x="613808" y="1899749"/>
                <a:ext cx="1893434" cy="107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One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-time Passcode (OTP)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Azure 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Authenticator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app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Push 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Notifications</a:t>
                </a: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366F9F50-B398-475E-A70D-F4E4BA68AC35}"/>
                  </a:ext>
                </a:extLst>
              </p:cNvPr>
              <p:cNvSpPr txBox="1"/>
              <p:nvPr/>
            </p:nvSpPr>
            <p:spPr>
              <a:xfrm>
                <a:off x="2828752" y="1899749"/>
                <a:ext cx="1893435" cy="29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Phone Call</a:t>
                </a:r>
              </a:p>
            </p:txBody>
          </p:sp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83C5FA4E-5FD0-4600-BC81-6DB1AC4CE897}"/>
                  </a:ext>
                </a:extLst>
              </p:cNvPr>
              <p:cNvSpPr txBox="1"/>
              <p:nvPr/>
            </p:nvSpPr>
            <p:spPr>
              <a:xfrm>
                <a:off x="5009407" y="1899749"/>
                <a:ext cx="1893435" cy="107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One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-way SMS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Two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-way SMS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One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-way SMS 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with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PIN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Two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-way SMS </a:t>
                </a:r>
                <a:r>
                  <a:rPr kumimoji="0" lang="nl-NL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with</a:t>
                </a:r>
                <a:r>
                  <a:rPr kumimoji="0" lang="nl-NL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PIN</a:t>
                </a:r>
              </a:p>
            </p:txBody>
          </p: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3B58AF53-8B01-4F22-8380-15C096DF4C16}"/>
                  </a:ext>
                </a:extLst>
              </p:cNvPr>
              <p:cNvGrpSpPr/>
              <p:nvPr/>
            </p:nvGrpSpPr>
            <p:grpSpPr>
              <a:xfrm>
                <a:off x="3867641" y="3070662"/>
                <a:ext cx="1025370" cy="1025370"/>
                <a:chOff x="3595066" y="2332750"/>
                <a:chExt cx="1025370" cy="1025370"/>
              </a:xfrm>
            </p:grpSpPr>
            <p:pic>
              <p:nvPicPr>
                <p:cNvPr id="35" name="Afbeelding 14">
                  <a:extLst>
                    <a:ext uri="{FF2B5EF4-FFF2-40B4-BE49-F238E27FC236}">
                      <a16:creationId xmlns:a16="http://schemas.microsoft.com/office/drawing/2014/main" id="{8999BCD0-BB9E-48A3-B9CE-9BBAD5DDF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5066" y="2332750"/>
                  <a:ext cx="1025370" cy="1025370"/>
                </a:xfrm>
                <a:prstGeom prst="rect">
                  <a:avLst/>
                </a:prstGeom>
              </p:spPr>
            </p:pic>
            <p:sp>
              <p:nvSpPr>
                <p:cNvPr id="36" name="Rechthoek 15">
                  <a:extLst>
                    <a:ext uri="{FF2B5EF4-FFF2-40B4-BE49-F238E27FC236}">
                      <a16:creationId xmlns:a16="http://schemas.microsoft.com/office/drawing/2014/main" id="{1D276158-7827-4F78-A558-97CF8510EBB5}"/>
                    </a:ext>
                  </a:extLst>
                </p:cNvPr>
                <p:cNvSpPr/>
                <p:nvPr/>
              </p:nvSpPr>
              <p:spPr>
                <a:xfrm>
                  <a:off x="3920239" y="2620783"/>
                  <a:ext cx="377999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53BB83A3-0D28-4BBE-B7B3-D227169348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3910541" y="2521825"/>
                  <a:ext cx="387697" cy="538573"/>
                </a:xfrm>
                <a:custGeom>
                  <a:avLst/>
                  <a:gdLst>
                    <a:gd name="T0" fmla="*/ 642 w 811"/>
                    <a:gd name="T1" fmla="*/ 692 h 1128"/>
                    <a:gd name="T2" fmla="*/ 499 w 811"/>
                    <a:gd name="T3" fmla="*/ 758 h 1128"/>
                    <a:gd name="T4" fmla="*/ 465 w 811"/>
                    <a:gd name="T5" fmla="*/ 735 h 1128"/>
                    <a:gd name="T6" fmla="*/ 301 w 811"/>
                    <a:gd name="T7" fmla="*/ 382 h 1128"/>
                    <a:gd name="T8" fmla="*/ 305 w 811"/>
                    <a:gd name="T9" fmla="*/ 341 h 1128"/>
                    <a:gd name="T10" fmla="*/ 459 w 811"/>
                    <a:gd name="T11" fmla="*/ 269 h 1128"/>
                    <a:gd name="T12" fmla="*/ 474 w 811"/>
                    <a:gd name="T13" fmla="*/ 232 h 1128"/>
                    <a:gd name="T14" fmla="*/ 378 w 811"/>
                    <a:gd name="T15" fmla="*/ 19 h 1128"/>
                    <a:gd name="T16" fmla="*/ 341 w 811"/>
                    <a:gd name="T17" fmla="*/ 0 h 1128"/>
                    <a:gd name="T18" fmla="*/ 236 w 811"/>
                    <a:gd name="T19" fmla="*/ 28 h 1128"/>
                    <a:gd name="T20" fmla="*/ 192 w 811"/>
                    <a:gd name="T21" fmla="*/ 49 h 1128"/>
                    <a:gd name="T22" fmla="*/ 117 w 811"/>
                    <a:gd name="T23" fmla="*/ 543 h 1128"/>
                    <a:gd name="T24" fmla="*/ 313 w 811"/>
                    <a:gd name="T25" fmla="*/ 932 h 1128"/>
                    <a:gd name="T26" fmla="*/ 686 w 811"/>
                    <a:gd name="T27" fmla="*/ 1060 h 1128"/>
                    <a:gd name="T28" fmla="*/ 730 w 811"/>
                    <a:gd name="T29" fmla="*/ 1039 h 1128"/>
                    <a:gd name="T30" fmla="*/ 789 w 811"/>
                    <a:gd name="T31" fmla="*/ 999 h 1128"/>
                    <a:gd name="T32" fmla="*/ 796 w 811"/>
                    <a:gd name="T33" fmla="*/ 944 h 1128"/>
                    <a:gd name="T34" fmla="*/ 689 w 811"/>
                    <a:gd name="T35" fmla="*/ 708 h 1128"/>
                    <a:gd name="T36" fmla="*/ 642 w 811"/>
                    <a:gd name="T37" fmla="*/ 692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11" h="1128">
                      <a:moveTo>
                        <a:pt x="642" y="692"/>
                      </a:moveTo>
                      <a:cubicBezTo>
                        <a:pt x="616" y="704"/>
                        <a:pt x="499" y="758"/>
                        <a:pt x="499" y="758"/>
                      </a:cubicBezTo>
                      <a:cubicBezTo>
                        <a:pt x="488" y="763"/>
                        <a:pt x="473" y="753"/>
                        <a:pt x="465" y="735"/>
                      </a:cubicBezTo>
                      <a:cubicBezTo>
                        <a:pt x="301" y="382"/>
                        <a:pt x="301" y="382"/>
                        <a:pt x="301" y="382"/>
                      </a:cubicBezTo>
                      <a:cubicBezTo>
                        <a:pt x="292" y="364"/>
                        <a:pt x="294" y="346"/>
                        <a:pt x="305" y="341"/>
                      </a:cubicBezTo>
                      <a:cubicBezTo>
                        <a:pt x="305" y="341"/>
                        <a:pt x="441" y="279"/>
                        <a:pt x="459" y="269"/>
                      </a:cubicBezTo>
                      <a:cubicBezTo>
                        <a:pt x="470" y="264"/>
                        <a:pt x="483" y="251"/>
                        <a:pt x="474" y="232"/>
                      </a:cubicBezTo>
                      <a:cubicBezTo>
                        <a:pt x="452" y="180"/>
                        <a:pt x="385" y="29"/>
                        <a:pt x="378" y="19"/>
                      </a:cubicBezTo>
                      <a:cubicBezTo>
                        <a:pt x="369" y="8"/>
                        <a:pt x="363" y="0"/>
                        <a:pt x="341" y="0"/>
                      </a:cubicBezTo>
                      <a:cubicBezTo>
                        <a:pt x="306" y="0"/>
                        <a:pt x="269" y="13"/>
                        <a:pt x="236" y="28"/>
                      </a:cubicBezTo>
                      <a:cubicBezTo>
                        <a:pt x="192" y="49"/>
                        <a:pt x="192" y="49"/>
                        <a:pt x="192" y="49"/>
                      </a:cubicBezTo>
                      <a:cubicBezTo>
                        <a:pt x="0" y="158"/>
                        <a:pt x="62" y="427"/>
                        <a:pt x="117" y="543"/>
                      </a:cubicBezTo>
                      <a:cubicBezTo>
                        <a:pt x="173" y="662"/>
                        <a:pt x="313" y="932"/>
                        <a:pt x="313" y="932"/>
                      </a:cubicBezTo>
                      <a:cubicBezTo>
                        <a:pt x="381" y="1070"/>
                        <a:pt x="547" y="1128"/>
                        <a:pt x="686" y="1060"/>
                      </a:cubicBezTo>
                      <a:cubicBezTo>
                        <a:pt x="730" y="1039"/>
                        <a:pt x="730" y="1039"/>
                        <a:pt x="730" y="1039"/>
                      </a:cubicBezTo>
                      <a:cubicBezTo>
                        <a:pt x="756" y="1026"/>
                        <a:pt x="769" y="1018"/>
                        <a:pt x="789" y="999"/>
                      </a:cubicBezTo>
                      <a:cubicBezTo>
                        <a:pt x="795" y="994"/>
                        <a:pt x="811" y="977"/>
                        <a:pt x="796" y="944"/>
                      </a:cubicBezTo>
                      <a:cubicBezTo>
                        <a:pt x="767" y="880"/>
                        <a:pt x="698" y="726"/>
                        <a:pt x="689" y="708"/>
                      </a:cubicBezTo>
                      <a:cubicBezTo>
                        <a:pt x="680" y="693"/>
                        <a:pt x="661" y="684"/>
                        <a:pt x="642" y="692"/>
                      </a:cubicBezTo>
                      <a:close/>
                    </a:path>
                  </a:pathLst>
                </a:custGeom>
                <a:solidFill>
                  <a:srgbClr val="183382"/>
                </a:solidFill>
                <a:ln>
                  <a:noFill/>
                </a:ln>
                <a:extLst/>
              </p:spPr>
              <p:txBody>
                <a:bodyPr vert="horz" wrap="square" lIns="82305" tIns="41153" rIns="82305" bIns="4115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roep 17">
                <a:extLst>
                  <a:ext uri="{FF2B5EF4-FFF2-40B4-BE49-F238E27FC236}">
                    <a16:creationId xmlns:a16="http://schemas.microsoft.com/office/drawing/2014/main" id="{BE328E5C-1C0A-47A4-9E87-E3598EE7B440}"/>
                  </a:ext>
                </a:extLst>
              </p:cNvPr>
              <p:cNvGrpSpPr/>
              <p:nvPr/>
            </p:nvGrpSpPr>
            <p:grpSpPr>
              <a:xfrm>
                <a:off x="6054592" y="3070660"/>
                <a:ext cx="1025370" cy="1025370"/>
                <a:chOff x="5782017" y="2332748"/>
                <a:chExt cx="1025370" cy="1025370"/>
              </a:xfrm>
            </p:grpSpPr>
            <p:pic>
              <p:nvPicPr>
                <p:cNvPr id="32" name="Afbeelding 18">
                  <a:extLst>
                    <a:ext uri="{FF2B5EF4-FFF2-40B4-BE49-F238E27FC236}">
                      <a16:creationId xmlns:a16="http://schemas.microsoft.com/office/drawing/2014/main" id="{2D7D3060-D814-49B0-837E-43A12246D7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2017" y="2332748"/>
                  <a:ext cx="1025370" cy="1025370"/>
                </a:xfrm>
                <a:prstGeom prst="rect">
                  <a:avLst/>
                </a:prstGeom>
              </p:spPr>
            </p:pic>
            <p:sp>
              <p:nvSpPr>
                <p:cNvPr id="33" name="Rechthoek 19">
                  <a:extLst>
                    <a:ext uri="{FF2B5EF4-FFF2-40B4-BE49-F238E27FC236}">
                      <a16:creationId xmlns:a16="http://schemas.microsoft.com/office/drawing/2014/main" id="{79EC53C5-A0D4-493D-9DFC-4FA6A493F074}"/>
                    </a:ext>
                  </a:extLst>
                </p:cNvPr>
                <p:cNvSpPr/>
                <p:nvPr/>
              </p:nvSpPr>
              <p:spPr>
                <a:xfrm>
                  <a:off x="6104790" y="2596381"/>
                  <a:ext cx="377999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hthoekig bijschrift 20">
                  <a:extLst>
                    <a:ext uri="{FF2B5EF4-FFF2-40B4-BE49-F238E27FC236}">
                      <a16:creationId xmlns:a16="http://schemas.microsoft.com/office/drawing/2014/main" id="{36F5FDA1-C39C-4CE0-9F80-8EDFE6E71227}"/>
                    </a:ext>
                  </a:extLst>
                </p:cNvPr>
                <p:cNvSpPr/>
                <p:nvPr/>
              </p:nvSpPr>
              <p:spPr>
                <a:xfrm>
                  <a:off x="6104790" y="2593832"/>
                  <a:ext cx="377999" cy="314980"/>
                </a:xfrm>
                <a:prstGeom prst="wedgeRectCallout">
                  <a:avLst>
                    <a:gd name="adj1" fmla="val -32853"/>
                    <a:gd name="adj2" fmla="val 96759"/>
                  </a:avLst>
                </a:prstGeom>
                <a:solidFill>
                  <a:srgbClr val="1833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roep 21">
                <a:extLst>
                  <a:ext uri="{FF2B5EF4-FFF2-40B4-BE49-F238E27FC236}">
                    <a16:creationId xmlns:a16="http://schemas.microsoft.com/office/drawing/2014/main" id="{1F5B634D-6DB4-4559-A197-29EB796BF07F}"/>
                  </a:ext>
                </a:extLst>
              </p:cNvPr>
              <p:cNvGrpSpPr/>
              <p:nvPr/>
            </p:nvGrpSpPr>
            <p:grpSpPr>
              <a:xfrm>
                <a:off x="8335096" y="3072403"/>
                <a:ext cx="706262" cy="1020235"/>
                <a:chOff x="8042202" y="2347252"/>
                <a:chExt cx="706262" cy="1020235"/>
              </a:xfrm>
            </p:grpSpPr>
            <p:sp>
              <p:nvSpPr>
                <p:cNvPr id="18" name="Rechthoek 22">
                  <a:extLst>
                    <a:ext uri="{FF2B5EF4-FFF2-40B4-BE49-F238E27FC236}">
                      <a16:creationId xmlns:a16="http://schemas.microsoft.com/office/drawing/2014/main" id="{0D8EE982-67A6-4739-B617-F092BF4B3DFB}"/>
                    </a:ext>
                  </a:extLst>
                </p:cNvPr>
                <p:cNvSpPr/>
                <p:nvPr/>
              </p:nvSpPr>
              <p:spPr>
                <a:xfrm>
                  <a:off x="8388424" y="2630149"/>
                  <a:ext cx="360040" cy="7373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hthoek 23">
                  <a:extLst>
                    <a:ext uri="{FF2B5EF4-FFF2-40B4-BE49-F238E27FC236}">
                      <a16:creationId xmlns:a16="http://schemas.microsoft.com/office/drawing/2014/main" id="{41ABED10-9A9D-4136-A1B0-82012C7C2EBA}"/>
                    </a:ext>
                  </a:extLst>
                </p:cNvPr>
                <p:cNvSpPr/>
                <p:nvPr/>
              </p:nvSpPr>
              <p:spPr>
                <a:xfrm>
                  <a:off x="8434459" y="2347252"/>
                  <a:ext cx="266117" cy="261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hthoek 24">
                  <a:extLst>
                    <a:ext uri="{FF2B5EF4-FFF2-40B4-BE49-F238E27FC236}">
                      <a16:creationId xmlns:a16="http://schemas.microsoft.com/office/drawing/2014/main" id="{90A88239-F152-4BEF-98B1-07A066AA451C}"/>
                    </a:ext>
                  </a:extLst>
                </p:cNvPr>
                <p:cNvSpPr/>
                <p:nvPr/>
              </p:nvSpPr>
              <p:spPr>
                <a:xfrm>
                  <a:off x="8460432" y="2441863"/>
                  <a:ext cx="45719" cy="60374"/>
                </a:xfrm>
                <a:prstGeom prst="rect">
                  <a:avLst/>
                </a:prstGeom>
                <a:solidFill>
                  <a:srgbClr val="1833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hthoek 25">
                  <a:extLst>
                    <a:ext uri="{FF2B5EF4-FFF2-40B4-BE49-F238E27FC236}">
                      <a16:creationId xmlns:a16="http://schemas.microsoft.com/office/drawing/2014/main" id="{C4D2BBE7-DDEE-4920-B58F-BDA90FC0408D}"/>
                    </a:ext>
                  </a:extLst>
                </p:cNvPr>
                <p:cNvSpPr/>
                <p:nvPr/>
              </p:nvSpPr>
              <p:spPr>
                <a:xfrm>
                  <a:off x="8633307" y="2441863"/>
                  <a:ext cx="45719" cy="60374"/>
                </a:xfrm>
                <a:prstGeom prst="rect">
                  <a:avLst/>
                </a:prstGeom>
                <a:solidFill>
                  <a:srgbClr val="1833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" name="Groep 26">
                  <a:extLst>
                    <a:ext uri="{FF2B5EF4-FFF2-40B4-BE49-F238E27FC236}">
                      <a16:creationId xmlns:a16="http://schemas.microsoft.com/office/drawing/2014/main" id="{85BE8C90-95FC-41F5-A72E-35C05A1BFD82}"/>
                    </a:ext>
                  </a:extLst>
                </p:cNvPr>
                <p:cNvGrpSpPr/>
                <p:nvPr/>
              </p:nvGrpSpPr>
              <p:grpSpPr>
                <a:xfrm>
                  <a:off x="8552521" y="2355913"/>
                  <a:ext cx="34415" cy="246195"/>
                  <a:chOff x="9069172" y="2349978"/>
                  <a:chExt cx="34415" cy="246195"/>
                </a:xfrm>
              </p:grpSpPr>
              <p:cxnSp>
                <p:nvCxnSpPr>
                  <p:cNvPr id="25" name="Rechte verbindingslijn 29">
                    <a:extLst>
                      <a:ext uri="{FF2B5EF4-FFF2-40B4-BE49-F238E27FC236}">
                        <a16:creationId xmlns:a16="http://schemas.microsoft.com/office/drawing/2014/main" id="{42B8CCB2-2921-4F5D-8D6E-BFFF2B2C4B41}"/>
                      </a:ext>
                    </a:extLst>
                  </p:cNvPr>
                  <p:cNvCxnSpPr/>
                  <p:nvPr/>
                </p:nvCxnSpPr>
                <p:spPr>
                  <a:xfrm>
                    <a:off x="9074188" y="2349978"/>
                    <a:ext cx="0" cy="73359"/>
                  </a:xfrm>
                  <a:prstGeom prst="line">
                    <a:avLst/>
                  </a:prstGeom>
                  <a:ln>
                    <a:solidFill>
                      <a:srgbClr val="1833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Rechte verbindingslijn 30">
                    <a:extLst>
                      <a:ext uri="{FF2B5EF4-FFF2-40B4-BE49-F238E27FC236}">
                        <a16:creationId xmlns:a16="http://schemas.microsoft.com/office/drawing/2014/main" id="{88ED9E3C-7C3F-445D-B113-13AE54C65D86}"/>
                      </a:ext>
                    </a:extLst>
                  </p:cNvPr>
                  <p:cNvCxnSpPr/>
                  <p:nvPr/>
                </p:nvCxnSpPr>
                <p:spPr>
                  <a:xfrm>
                    <a:off x="9074188" y="2473753"/>
                    <a:ext cx="0" cy="73359"/>
                  </a:xfrm>
                  <a:prstGeom prst="line">
                    <a:avLst/>
                  </a:prstGeom>
                  <a:ln>
                    <a:solidFill>
                      <a:srgbClr val="1833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Rechte verbindingslijn 31">
                    <a:extLst>
                      <a:ext uri="{FF2B5EF4-FFF2-40B4-BE49-F238E27FC236}">
                        <a16:creationId xmlns:a16="http://schemas.microsoft.com/office/drawing/2014/main" id="{CB12892F-F6D4-46B6-B3DF-FB003269C3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069172" y="2427098"/>
                    <a:ext cx="34316" cy="0"/>
                  </a:xfrm>
                  <a:prstGeom prst="line">
                    <a:avLst/>
                  </a:prstGeom>
                  <a:ln>
                    <a:solidFill>
                      <a:srgbClr val="1833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Rechte verbindingslijn 32">
                    <a:extLst>
                      <a:ext uri="{FF2B5EF4-FFF2-40B4-BE49-F238E27FC236}">
                        <a16:creationId xmlns:a16="http://schemas.microsoft.com/office/drawing/2014/main" id="{3127CF52-2733-4ED0-87A0-5952943437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069172" y="2470811"/>
                    <a:ext cx="34316" cy="0"/>
                  </a:xfrm>
                  <a:prstGeom prst="line">
                    <a:avLst/>
                  </a:prstGeom>
                  <a:ln>
                    <a:solidFill>
                      <a:srgbClr val="1833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Rechte verbindingslijn 33">
                    <a:extLst>
                      <a:ext uri="{FF2B5EF4-FFF2-40B4-BE49-F238E27FC236}">
                        <a16:creationId xmlns:a16="http://schemas.microsoft.com/office/drawing/2014/main" id="{8E2FA341-487B-4F2C-9AE3-D40B75DBAF3A}"/>
                      </a:ext>
                    </a:extLst>
                  </p:cNvPr>
                  <p:cNvCxnSpPr/>
                  <p:nvPr/>
                </p:nvCxnSpPr>
                <p:spPr>
                  <a:xfrm>
                    <a:off x="9100159" y="2425027"/>
                    <a:ext cx="0" cy="49062"/>
                  </a:xfrm>
                  <a:prstGeom prst="line">
                    <a:avLst/>
                  </a:prstGeom>
                  <a:ln>
                    <a:solidFill>
                      <a:srgbClr val="1833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Rechte verbindingslijn 34">
                    <a:extLst>
                      <a:ext uri="{FF2B5EF4-FFF2-40B4-BE49-F238E27FC236}">
                        <a16:creationId xmlns:a16="http://schemas.microsoft.com/office/drawing/2014/main" id="{7922DBD2-27DA-4A19-B816-6CEA6475A27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069271" y="2549182"/>
                    <a:ext cx="34316" cy="0"/>
                  </a:xfrm>
                  <a:prstGeom prst="line">
                    <a:avLst/>
                  </a:prstGeom>
                  <a:ln>
                    <a:solidFill>
                      <a:srgbClr val="1833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Rechte verbindingslijn 35">
                    <a:extLst>
                      <a:ext uri="{FF2B5EF4-FFF2-40B4-BE49-F238E27FC236}">
                        <a16:creationId xmlns:a16="http://schemas.microsoft.com/office/drawing/2014/main" id="{7089855E-530B-4E17-94F7-FFE5420F633F}"/>
                      </a:ext>
                    </a:extLst>
                  </p:cNvPr>
                  <p:cNvCxnSpPr/>
                  <p:nvPr/>
                </p:nvCxnSpPr>
                <p:spPr>
                  <a:xfrm>
                    <a:off x="9098670" y="2547111"/>
                    <a:ext cx="0" cy="49062"/>
                  </a:xfrm>
                  <a:prstGeom prst="line">
                    <a:avLst/>
                  </a:prstGeom>
                  <a:ln>
                    <a:solidFill>
                      <a:srgbClr val="1833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Rechthoekig bijschrift 27">
                  <a:extLst>
                    <a:ext uri="{FF2B5EF4-FFF2-40B4-BE49-F238E27FC236}">
                      <a16:creationId xmlns:a16="http://schemas.microsoft.com/office/drawing/2014/main" id="{06801987-6069-46EB-958A-C2CC0B093E3A}"/>
                    </a:ext>
                  </a:extLst>
                </p:cNvPr>
                <p:cNvSpPr/>
                <p:nvPr/>
              </p:nvSpPr>
              <p:spPr>
                <a:xfrm>
                  <a:off x="8042202" y="2695147"/>
                  <a:ext cx="498743" cy="373536"/>
                </a:xfrm>
                <a:prstGeom prst="wedgeRectCallout">
                  <a:avLst>
                    <a:gd name="adj1" fmla="val 34992"/>
                    <a:gd name="adj2" fmla="val 101343"/>
                  </a:avLst>
                </a:prstGeom>
                <a:solidFill>
                  <a:srgbClr val="1833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hthoekig bijschrift 28">
                  <a:extLst>
                    <a:ext uri="{FF2B5EF4-FFF2-40B4-BE49-F238E27FC236}">
                      <a16:creationId xmlns:a16="http://schemas.microsoft.com/office/drawing/2014/main" id="{D5A03BAC-E82E-410B-9414-5BB8FEB127FC}"/>
                    </a:ext>
                  </a:extLst>
                </p:cNvPr>
                <p:cNvSpPr/>
                <p:nvPr/>
              </p:nvSpPr>
              <p:spPr>
                <a:xfrm>
                  <a:off x="8082433" y="2723772"/>
                  <a:ext cx="423718" cy="314980"/>
                </a:xfrm>
                <a:prstGeom prst="wedgeRectCallout">
                  <a:avLst>
                    <a:gd name="adj1" fmla="val 35772"/>
                    <a:gd name="adj2" fmla="val 96759"/>
                  </a:avLst>
                </a:prstGeom>
                <a:solidFill>
                  <a:srgbClr val="18338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Groep 2">
              <a:extLst>
                <a:ext uri="{FF2B5EF4-FFF2-40B4-BE49-F238E27FC236}">
                  <a16:creationId xmlns:a16="http://schemas.microsoft.com/office/drawing/2014/main" id="{B360EBBE-ACBB-41A3-8498-E9FDD8D8B3AC}"/>
                </a:ext>
              </a:extLst>
            </p:cNvPr>
            <p:cNvGrpSpPr/>
            <p:nvPr/>
          </p:nvGrpSpPr>
          <p:grpSpPr>
            <a:xfrm>
              <a:off x="1182555" y="5036412"/>
              <a:ext cx="2561686" cy="563615"/>
              <a:chOff x="248169" y="5896632"/>
              <a:chExt cx="3082016" cy="678097"/>
            </a:xfrm>
          </p:grpSpPr>
          <p:sp>
            <p:nvSpPr>
              <p:cNvPr id="39" name="Rechthoek 1">
                <a:extLst>
                  <a:ext uri="{FF2B5EF4-FFF2-40B4-BE49-F238E27FC236}">
                    <a16:creationId xmlns:a16="http://schemas.microsoft.com/office/drawing/2014/main" id="{997C5D44-D5B2-4C59-B8B8-36063F997261}"/>
                  </a:ext>
                </a:extLst>
              </p:cNvPr>
              <p:cNvSpPr/>
              <p:nvPr/>
            </p:nvSpPr>
            <p:spPr>
              <a:xfrm>
                <a:off x="248169" y="5903216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AD FS</a:t>
                </a:r>
              </a:p>
            </p:txBody>
          </p:sp>
          <p:sp>
            <p:nvSpPr>
              <p:cNvPr id="40" name="Rechthoek 40">
                <a:extLst>
                  <a:ext uri="{FF2B5EF4-FFF2-40B4-BE49-F238E27FC236}">
                    <a16:creationId xmlns:a16="http://schemas.microsoft.com/office/drawing/2014/main" id="{2BF921F9-8CF0-4A49-85FD-4287A8B091E0}"/>
                  </a:ext>
                </a:extLst>
              </p:cNvPr>
              <p:cNvSpPr/>
              <p:nvPr/>
            </p:nvSpPr>
            <p:spPr>
              <a:xfrm>
                <a:off x="1051670" y="5902901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RADIUS</a:t>
                </a:r>
              </a:p>
            </p:txBody>
          </p:sp>
          <p:sp>
            <p:nvSpPr>
              <p:cNvPr id="41" name="Rechthoek 41">
                <a:extLst>
                  <a:ext uri="{FF2B5EF4-FFF2-40B4-BE49-F238E27FC236}">
                    <a16:creationId xmlns:a16="http://schemas.microsoft.com/office/drawing/2014/main" id="{005F9614-69E7-45C6-9D9A-8517B651064E}"/>
                  </a:ext>
                </a:extLst>
              </p:cNvPr>
              <p:cNvSpPr/>
              <p:nvPr/>
            </p:nvSpPr>
            <p:spPr>
              <a:xfrm>
                <a:off x="1855171" y="5896632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IIS Forms-</a:t>
                </a:r>
                <a:r>
                  <a:rPr kumimoji="0" lang="nl-NL" sz="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based</a:t>
                </a:r>
                <a:endPara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2" name="Rechthoek 42">
                <a:extLst>
                  <a:ext uri="{FF2B5EF4-FFF2-40B4-BE49-F238E27FC236}">
                    <a16:creationId xmlns:a16="http://schemas.microsoft.com/office/drawing/2014/main" id="{C5429C5F-7651-46A9-AC1B-C0296DCC4533}"/>
                  </a:ext>
                </a:extLst>
              </p:cNvPr>
              <p:cNvSpPr/>
              <p:nvPr/>
            </p:nvSpPr>
            <p:spPr>
              <a:xfrm>
                <a:off x="2658672" y="5896634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MFA Portal</a:t>
                </a:r>
              </a:p>
            </p:txBody>
          </p:sp>
        </p:grpSp>
        <p:grpSp>
          <p:nvGrpSpPr>
            <p:cNvPr id="43" name="Groep 43">
              <a:extLst>
                <a:ext uri="{FF2B5EF4-FFF2-40B4-BE49-F238E27FC236}">
                  <a16:creationId xmlns:a16="http://schemas.microsoft.com/office/drawing/2014/main" id="{3F39AD52-3CD5-4A6D-B21B-E0393D631569}"/>
                </a:ext>
              </a:extLst>
            </p:cNvPr>
            <p:cNvGrpSpPr/>
            <p:nvPr/>
          </p:nvGrpSpPr>
          <p:grpSpPr>
            <a:xfrm>
              <a:off x="3899374" y="5036412"/>
              <a:ext cx="2562874" cy="563877"/>
              <a:chOff x="248169" y="5896631"/>
              <a:chExt cx="3082016" cy="678098"/>
            </a:xfrm>
          </p:grpSpPr>
          <p:sp>
            <p:nvSpPr>
              <p:cNvPr id="44" name="Rechthoek 44">
                <a:extLst>
                  <a:ext uri="{FF2B5EF4-FFF2-40B4-BE49-F238E27FC236}">
                    <a16:creationId xmlns:a16="http://schemas.microsoft.com/office/drawing/2014/main" id="{D1FC4C72-462A-4223-93FD-9EE66BC99EC6}"/>
                  </a:ext>
                </a:extLst>
              </p:cNvPr>
              <p:cNvSpPr/>
              <p:nvPr/>
            </p:nvSpPr>
            <p:spPr>
              <a:xfrm>
                <a:off x="248169" y="5903216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AD FS</a:t>
                </a:r>
              </a:p>
            </p:txBody>
          </p:sp>
          <p:sp>
            <p:nvSpPr>
              <p:cNvPr id="45" name="Rechthoek 45">
                <a:extLst>
                  <a:ext uri="{FF2B5EF4-FFF2-40B4-BE49-F238E27FC236}">
                    <a16:creationId xmlns:a16="http://schemas.microsoft.com/office/drawing/2014/main" id="{E6A814B6-AA49-4B26-83CB-7C5A36A5FAEF}"/>
                  </a:ext>
                </a:extLst>
              </p:cNvPr>
              <p:cNvSpPr/>
              <p:nvPr/>
            </p:nvSpPr>
            <p:spPr>
              <a:xfrm>
                <a:off x="1051670" y="5902901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RADIUS</a:t>
                </a:r>
              </a:p>
            </p:txBody>
          </p:sp>
          <p:sp>
            <p:nvSpPr>
              <p:cNvPr id="46" name="Rechthoek 46">
                <a:extLst>
                  <a:ext uri="{FF2B5EF4-FFF2-40B4-BE49-F238E27FC236}">
                    <a16:creationId xmlns:a16="http://schemas.microsoft.com/office/drawing/2014/main" id="{459E60CF-DF2D-45B0-A1A0-4C34913F1E02}"/>
                  </a:ext>
                </a:extLst>
              </p:cNvPr>
              <p:cNvSpPr/>
              <p:nvPr/>
            </p:nvSpPr>
            <p:spPr>
              <a:xfrm>
                <a:off x="1855171" y="5896632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IIS Forms-</a:t>
                </a:r>
                <a:r>
                  <a:rPr kumimoji="0" lang="nl-NL" sz="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based</a:t>
                </a:r>
                <a:endPara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Rechthoek 47">
                <a:extLst>
                  <a:ext uri="{FF2B5EF4-FFF2-40B4-BE49-F238E27FC236}">
                    <a16:creationId xmlns:a16="http://schemas.microsoft.com/office/drawing/2014/main" id="{B34BCF3B-6053-42C4-A5D7-E4011A9C4F96}"/>
                  </a:ext>
                </a:extLst>
              </p:cNvPr>
              <p:cNvSpPr/>
              <p:nvPr/>
            </p:nvSpPr>
            <p:spPr>
              <a:xfrm>
                <a:off x="2658672" y="5896631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MFA Portal</a:t>
                </a:r>
              </a:p>
            </p:txBody>
          </p:sp>
        </p:grpSp>
        <p:grpSp>
          <p:nvGrpSpPr>
            <p:cNvPr id="48" name="Groep 48">
              <a:extLst>
                <a:ext uri="{FF2B5EF4-FFF2-40B4-BE49-F238E27FC236}">
                  <a16:creationId xmlns:a16="http://schemas.microsoft.com/office/drawing/2014/main" id="{427350D4-0E04-459F-A82B-0BFCB9DC5E8A}"/>
                </a:ext>
              </a:extLst>
            </p:cNvPr>
            <p:cNvGrpSpPr/>
            <p:nvPr/>
          </p:nvGrpSpPr>
          <p:grpSpPr>
            <a:xfrm>
              <a:off x="6612886" y="5027399"/>
              <a:ext cx="2587827" cy="569366"/>
              <a:chOff x="248169" y="5896632"/>
              <a:chExt cx="3082016" cy="678097"/>
            </a:xfrm>
          </p:grpSpPr>
          <p:sp>
            <p:nvSpPr>
              <p:cNvPr id="49" name="Rechthoek 49">
                <a:extLst>
                  <a:ext uri="{FF2B5EF4-FFF2-40B4-BE49-F238E27FC236}">
                    <a16:creationId xmlns:a16="http://schemas.microsoft.com/office/drawing/2014/main" id="{8A2B9960-A1F8-4B24-8DE2-A9DA05070D23}"/>
                  </a:ext>
                </a:extLst>
              </p:cNvPr>
              <p:cNvSpPr/>
              <p:nvPr/>
            </p:nvSpPr>
            <p:spPr>
              <a:xfrm>
                <a:off x="248169" y="5903216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AD FS</a:t>
                </a:r>
              </a:p>
            </p:txBody>
          </p:sp>
          <p:sp>
            <p:nvSpPr>
              <p:cNvPr id="50" name="Rechthoek 50">
                <a:extLst>
                  <a:ext uri="{FF2B5EF4-FFF2-40B4-BE49-F238E27FC236}">
                    <a16:creationId xmlns:a16="http://schemas.microsoft.com/office/drawing/2014/main" id="{AB114FF1-2E7D-4EEE-BC1C-C2E66A162F49}"/>
                  </a:ext>
                </a:extLst>
              </p:cNvPr>
              <p:cNvSpPr/>
              <p:nvPr/>
            </p:nvSpPr>
            <p:spPr>
              <a:xfrm>
                <a:off x="1051670" y="5902901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RADIUS</a:t>
                </a:r>
              </a:p>
            </p:txBody>
          </p:sp>
          <p:sp>
            <p:nvSpPr>
              <p:cNvPr id="51" name="Rechthoek 51">
                <a:extLst>
                  <a:ext uri="{FF2B5EF4-FFF2-40B4-BE49-F238E27FC236}">
                    <a16:creationId xmlns:a16="http://schemas.microsoft.com/office/drawing/2014/main" id="{54B3E946-A5E2-4D3F-8BCD-B057AE2143C8}"/>
                  </a:ext>
                </a:extLst>
              </p:cNvPr>
              <p:cNvSpPr/>
              <p:nvPr/>
            </p:nvSpPr>
            <p:spPr>
              <a:xfrm>
                <a:off x="1855171" y="5896632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IIS Forms-</a:t>
                </a:r>
                <a:r>
                  <a:rPr kumimoji="0" lang="nl-NL" sz="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based</a:t>
                </a:r>
                <a:endPara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2" name="Rechthoek 52">
                <a:extLst>
                  <a:ext uri="{FF2B5EF4-FFF2-40B4-BE49-F238E27FC236}">
                    <a16:creationId xmlns:a16="http://schemas.microsoft.com/office/drawing/2014/main" id="{98C9859C-8B9A-4F6B-AAF7-EF89150A9527}"/>
                  </a:ext>
                </a:extLst>
              </p:cNvPr>
              <p:cNvSpPr/>
              <p:nvPr/>
            </p:nvSpPr>
            <p:spPr>
              <a:xfrm>
                <a:off x="2658672" y="5896632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MFA Portal</a:t>
                </a:r>
              </a:p>
            </p:txBody>
          </p:sp>
        </p:grpSp>
        <p:grpSp>
          <p:nvGrpSpPr>
            <p:cNvPr id="53" name="Groep 53">
              <a:extLst>
                <a:ext uri="{FF2B5EF4-FFF2-40B4-BE49-F238E27FC236}">
                  <a16:creationId xmlns:a16="http://schemas.microsoft.com/office/drawing/2014/main" id="{FEF599E2-8A27-4E42-A8F7-345388166D45}"/>
                </a:ext>
              </a:extLst>
            </p:cNvPr>
            <p:cNvGrpSpPr/>
            <p:nvPr/>
          </p:nvGrpSpPr>
          <p:grpSpPr>
            <a:xfrm>
              <a:off x="9351351" y="5031350"/>
              <a:ext cx="2580113" cy="547504"/>
              <a:chOff x="248169" y="5896631"/>
              <a:chExt cx="3082016" cy="678098"/>
            </a:xfrm>
          </p:grpSpPr>
          <p:sp>
            <p:nvSpPr>
              <p:cNvPr id="54" name="Rechthoek 54">
                <a:extLst>
                  <a:ext uri="{FF2B5EF4-FFF2-40B4-BE49-F238E27FC236}">
                    <a16:creationId xmlns:a16="http://schemas.microsoft.com/office/drawing/2014/main" id="{6F8E974E-ABE6-412B-9B02-B7EED7A7F442}"/>
                  </a:ext>
                </a:extLst>
              </p:cNvPr>
              <p:cNvSpPr/>
              <p:nvPr/>
            </p:nvSpPr>
            <p:spPr>
              <a:xfrm>
                <a:off x="248169" y="5903216"/>
                <a:ext cx="671513" cy="6715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AD FS</a:t>
                </a:r>
              </a:p>
            </p:txBody>
          </p:sp>
          <p:sp>
            <p:nvSpPr>
              <p:cNvPr id="55" name="Rechthoek 55">
                <a:extLst>
                  <a:ext uri="{FF2B5EF4-FFF2-40B4-BE49-F238E27FC236}">
                    <a16:creationId xmlns:a16="http://schemas.microsoft.com/office/drawing/2014/main" id="{3890AA50-52DD-4BD9-90C2-26CEBA8D2705}"/>
                  </a:ext>
                </a:extLst>
              </p:cNvPr>
              <p:cNvSpPr/>
              <p:nvPr/>
            </p:nvSpPr>
            <p:spPr>
              <a:xfrm>
                <a:off x="1051670" y="5902901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RADIUS</a:t>
                </a:r>
              </a:p>
            </p:txBody>
          </p:sp>
          <p:sp>
            <p:nvSpPr>
              <p:cNvPr id="56" name="Rechthoek 56">
                <a:extLst>
                  <a:ext uri="{FF2B5EF4-FFF2-40B4-BE49-F238E27FC236}">
                    <a16:creationId xmlns:a16="http://schemas.microsoft.com/office/drawing/2014/main" id="{D8982F89-67FF-45B6-82C1-AB7679EF1F57}"/>
                  </a:ext>
                </a:extLst>
              </p:cNvPr>
              <p:cNvSpPr/>
              <p:nvPr/>
            </p:nvSpPr>
            <p:spPr>
              <a:xfrm>
                <a:off x="1855171" y="5896632"/>
                <a:ext cx="671513" cy="671513"/>
              </a:xfrm>
              <a:prstGeom prst="rect">
                <a:avLst/>
              </a:prstGeom>
              <a:solidFill>
                <a:srgbClr val="1833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IIS Forms-</a:t>
                </a:r>
                <a:r>
                  <a:rPr kumimoji="0" lang="nl-NL" sz="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based</a:t>
                </a:r>
                <a:endPara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7" name="Rechthoek 57">
                <a:extLst>
                  <a:ext uri="{FF2B5EF4-FFF2-40B4-BE49-F238E27FC236}">
                    <a16:creationId xmlns:a16="http://schemas.microsoft.com/office/drawing/2014/main" id="{CA7613B4-0EFF-4439-8BAE-DDFF897E807E}"/>
                  </a:ext>
                </a:extLst>
              </p:cNvPr>
              <p:cNvSpPr/>
              <p:nvPr/>
            </p:nvSpPr>
            <p:spPr>
              <a:xfrm>
                <a:off x="2658672" y="5896631"/>
                <a:ext cx="671513" cy="6715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MFA Portal</a:t>
                </a:r>
              </a:p>
            </p:txBody>
          </p:sp>
        </p:grpSp>
        <p:sp>
          <p:nvSpPr>
            <p:cNvPr id="58" name="Tekstvak 4">
              <a:extLst>
                <a:ext uri="{FF2B5EF4-FFF2-40B4-BE49-F238E27FC236}">
                  <a16:creationId xmlns:a16="http://schemas.microsoft.com/office/drawing/2014/main" id="{60B72841-CA14-4CBD-B199-36423892679E}"/>
                </a:ext>
              </a:extLst>
            </p:cNvPr>
            <p:cNvSpPr txBox="1"/>
            <p:nvPr/>
          </p:nvSpPr>
          <p:spPr>
            <a:xfrm>
              <a:off x="82925" y="3278981"/>
              <a:ext cx="1031250" cy="613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Auth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method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957AB642-B25E-4B82-A3B4-78FFABEBDF42}"/>
                </a:ext>
              </a:extLst>
            </p:cNvPr>
            <p:cNvSpPr txBox="1"/>
            <p:nvPr/>
          </p:nvSpPr>
          <p:spPr>
            <a:xfrm>
              <a:off x="17685" y="4986152"/>
              <a:ext cx="1206850" cy="613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Back-end</a:t>
              </a:r>
              <a:b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systems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D7E4832C-1C81-4134-868C-80D7AE2F2D31}"/>
                </a:ext>
              </a:extLst>
            </p:cNvPr>
            <p:cNvSpPr/>
            <p:nvPr/>
          </p:nvSpPr>
          <p:spPr>
            <a:xfrm>
              <a:off x="6612887" y="5675165"/>
              <a:ext cx="1238502" cy="55814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One</a:t>
              </a:r>
              <a:r>
                <a:rPr kumimoji="0" lang="nl-NL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-way SMS:</a:t>
              </a:r>
              <a:br>
                <a:rPr kumimoji="0" lang="nl-NL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nl-NL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Fraud</a:t>
              </a:r>
              <a:r>
                <a:rPr kumimoji="0" lang="nl-NL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</a:t>
              </a:r>
              <a:r>
                <a:rPr kumimoji="0" lang="nl-NL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detection</a:t>
              </a:r>
              <a:endParaRPr kumimoji="0" lang="nl-N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625A7008-C78B-4578-B99B-58BC5EA8A209}"/>
                </a:ext>
              </a:extLst>
            </p:cNvPr>
            <p:cNvSpPr/>
            <p:nvPr/>
          </p:nvSpPr>
          <p:spPr>
            <a:xfrm>
              <a:off x="9352951" y="5680845"/>
              <a:ext cx="2590827" cy="55814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Fraud</a:t>
              </a: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detection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1DAD8FFB-65D0-4F3F-BC82-BA8C94A9DEF0}"/>
                </a:ext>
              </a:extLst>
            </p:cNvPr>
            <p:cNvSpPr/>
            <p:nvPr/>
          </p:nvSpPr>
          <p:spPr>
            <a:xfrm>
              <a:off x="3896374" y="5675165"/>
              <a:ext cx="2590827" cy="558143"/>
            </a:xfrm>
            <a:prstGeom prst="rect">
              <a:avLst/>
            </a:prstGeom>
            <a:solidFill>
              <a:srgbClr val="183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Fraud</a:t>
              </a: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detection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1ACADA9E-E847-4451-B4B7-E0295C4570FB}"/>
                </a:ext>
              </a:extLst>
            </p:cNvPr>
            <p:cNvSpPr/>
            <p:nvPr/>
          </p:nvSpPr>
          <p:spPr>
            <a:xfrm>
              <a:off x="1175705" y="5682095"/>
              <a:ext cx="2590827" cy="558143"/>
            </a:xfrm>
            <a:prstGeom prst="rect">
              <a:avLst/>
            </a:prstGeom>
            <a:solidFill>
              <a:srgbClr val="183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Fraud</a:t>
              </a: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detection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441C31F3-7935-4DCE-AE6F-37472DD95BDA}"/>
                </a:ext>
              </a:extLst>
            </p:cNvPr>
            <p:cNvSpPr/>
            <p:nvPr/>
          </p:nvSpPr>
          <p:spPr>
            <a:xfrm>
              <a:off x="7962211" y="5675164"/>
              <a:ext cx="1238502" cy="558143"/>
            </a:xfrm>
            <a:prstGeom prst="rect">
              <a:avLst/>
            </a:prstGeom>
            <a:solidFill>
              <a:srgbClr val="183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Two</a:t>
              </a:r>
              <a:r>
                <a:rPr kumimoji="0" lang="nl-NL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-way SMS: </a:t>
              </a:r>
              <a:r>
                <a:rPr kumimoji="0" lang="nl-NL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Fraud</a:t>
              </a:r>
              <a:r>
                <a:rPr kumimoji="0" lang="nl-NL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</a:t>
              </a:r>
              <a:r>
                <a:rPr kumimoji="0" lang="nl-NL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detection</a:t>
              </a:r>
              <a:endParaRPr kumimoji="0" lang="nl-N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" name="Tekstvak 64">
              <a:extLst>
                <a:ext uri="{FF2B5EF4-FFF2-40B4-BE49-F238E27FC236}">
                  <a16:creationId xmlns:a16="http://schemas.microsoft.com/office/drawing/2014/main" id="{AC83F141-EAAA-4B2F-A5FE-928E998AFCC5}"/>
                </a:ext>
              </a:extLst>
            </p:cNvPr>
            <p:cNvSpPr txBox="1"/>
            <p:nvPr/>
          </p:nvSpPr>
          <p:spPr>
            <a:xfrm>
              <a:off x="1966" y="5642654"/>
              <a:ext cx="1193167" cy="613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Built-in </a:t>
              </a:r>
              <a:b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detection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" name="Tekstvak 38">
              <a:extLst>
                <a:ext uri="{FF2B5EF4-FFF2-40B4-BE49-F238E27FC236}">
                  <a16:creationId xmlns:a16="http://schemas.microsoft.com/office/drawing/2014/main" id="{BD9CF17B-8B48-4376-A33E-089E8ECBFDB5}"/>
                </a:ext>
              </a:extLst>
            </p:cNvPr>
            <p:cNvSpPr txBox="1"/>
            <p:nvPr/>
          </p:nvSpPr>
          <p:spPr>
            <a:xfrm>
              <a:off x="10211730" y="6910721"/>
              <a:ext cx="1275265" cy="240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* </a:t>
              </a:r>
              <a:r>
                <a:rPr kumimoji="0" lang="nl-NL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Not</a:t>
              </a:r>
              <a:r>
                <a: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</a:t>
              </a:r>
              <a:r>
                <a:rPr kumimoji="0" lang="nl-NL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an</a:t>
              </a:r>
              <a:r>
                <a: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</a:t>
              </a:r>
              <a:r>
                <a:rPr kumimoji="0" lang="nl-NL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exclusive</a:t>
              </a:r>
              <a:r>
                <a: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657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191C-336E-4D78-A14E-72ACBD99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AF2F-E45E-4A78-9BF5-7214BBCC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MFA:</a:t>
            </a:r>
          </a:p>
          <a:p>
            <a:pPr lvl="1"/>
            <a:r>
              <a:rPr lang="en-US" dirty="0"/>
              <a:t>Office 365 MFA</a:t>
            </a:r>
          </a:p>
          <a:p>
            <a:pPr lvl="1"/>
            <a:r>
              <a:rPr lang="en-US" dirty="0"/>
              <a:t>MFA Server</a:t>
            </a:r>
          </a:p>
          <a:p>
            <a:pPr lvl="1"/>
            <a:r>
              <a:rPr lang="en-US" dirty="0"/>
              <a:t>Azure MFA</a:t>
            </a:r>
          </a:p>
          <a:p>
            <a:r>
              <a:rPr lang="en-US" dirty="0"/>
              <a:t>Deploy in the most beneficial way to your organization</a:t>
            </a:r>
          </a:p>
          <a:p>
            <a:pPr lvl="1"/>
            <a:r>
              <a:rPr lang="en-US" dirty="0"/>
              <a:t>Be granular where possible with Conditional Access, Identity Protection</a:t>
            </a:r>
          </a:p>
          <a:p>
            <a:pPr lvl="1"/>
            <a:r>
              <a:rPr lang="en-US" dirty="0"/>
              <a:t>Choose an MFA solution based on the MFA methods needed</a:t>
            </a:r>
          </a:p>
          <a:p>
            <a:pPr lvl="1"/>
            <a:r>
              <a:rPr lang="en-US" dirty="0"/>
              <a:t>MFA all admins!</a:t>
            </a:r>
          </a:p>
        </p:txBody>
      </p:sp>
    </p:spTree>
    <p:extLst>
      <p:ext uri="{BB962C8B-B14F-4D97-AF65-F5344CB8AC3E}">
        <p14:creationId xmlns:p14="http://schemas.microsoft.com/office/powerpoint/2010/main" val="1938272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/>
              <a:t>Slides and demos from the conference will be available at github.com/nordicinfrastructureconference/2018 (bit.ly/2y7JhA3)</a:t>
            </a:r>
          </a:p>
        </p:txBody>
      </p:sp>
    </p:spTree>
    <p:extLst>
      <p:ext uri="{BB962C8B-B14F-4D97-AF65-F5344CB8AC3E}">
        <p14:creationId xmlns:p14="http://schemas.microsoft.com/office/powerpoint/2010/main" val="58567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FB06E-E757-4A19-A6AD-A231C9FBD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39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8EE5A-C718-41F6-80E8-55A38FE1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 Methods</a:t>
            </a:r>
            <a:endParaRPr lang="en-N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8B8FAC-25A1-4BC0-8D26-9FB49DB2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3530"/>
              </p:ext>
            </p:extLst>
          </p:nvPr>
        </p:nvGraphicFramePr>
        <p:xfrm>
          <a:off x="467544" y="1419622"/>
          <a:ext cx="82192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393074319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550384629"/>
                    </a:ext>
                  </a:extLst>
                </a:gridCol>
                <a:gridCol w="1306487">
                  <a:extLst>
                    <a:ext uri="{9D8B030D-6E8A-4147-A177-3AD203B41FA5}">
                      <a16:colId xmlns:a16="http://schemas.microsoft.com/office/drawing/2014/main" val="3547052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Call – consent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Call –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4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Way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6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Way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9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App - consent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App – One Time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OATH – One Time Password (HW/SW)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6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4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8E9C-CC94-4AA0-8D41-DC90B52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Azure MFA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076C-E3DC-44E7-AC05-C80982D38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Multi-Factor Authentication Server</a:t>
            </a:r>
          </a:p>
          <a:p>
            <a:r>
              <a:rPr lang="en-US" dirty="0"/>
              <a:t>Azure Multi-Factor Authentication</a:t>
            </a:r>
          </a:p>
          <a:p>
            <a:r>
              <a:rPr lang="en-US" dirty="0"/>
              <a:t>Office 365 Multi-Factor Authentication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2829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01B46-C2C7-421E-9EE5-040404868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Multi-Factor Authentication Server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47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Introducing MFA Server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Purchased as PhoneFactor in 2012</a:t>
            </a:r>
          </a:p>
          <a:p>
            <a:r>
              <a:rPr lang="nb-NO" dirty="0"/>
              <a:t>On-prem server connects to the Internet for MFA</a:t>
            </a:r>
          </a:p>
          <a:p>
            <a:r>
              <a:rPr lang="nb-NO" dirty="0"/>
              <a:t>Support for:</a:t>
            </a:r>
          </a:p>
          <a:p>
            <a:pPr lvl="1"/>
            <a:r>
              <a:rPr lang="nb-NO" dirty="0"/>
              <a:t>RADIUS</a:t>
            </a:r>
          </a:p>
          <a:p>
            <a:pPr lvl="1"/>
            <a:r>
              <a:rPr lang="nb-NO" dirty="0"/>
              <a:t>AD FS</a:t>
            </a:r>
          </a:p>
          <a:p>
            <a:pPr lvl="1"/>
            <a:r>
              <a:rPr lang="nb-NO" dirty="0"/>
              <a:t>LDAP</a:t>
            </a:r>
          </a:p>
          <a:p>
            <a:pPr lvl="1"/>
            <a:r>
              <a:rPr lang="nb-NO" dirty="0"/>
              <a:t>Windows Authentication</a:t>
            </a:r>
          </a:p>
          <a:p>
            <a:pPr lvl="1"/>
            <a:r>
              <a:rPr lang="nb-NO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240591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DB9F-C40C-4A45-93D2-355D6A10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 MFA Server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30AE-1A19-40C9-ACF5-D1DC1CC3B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MFA Server is licensed through an MFA Provider</a:t>
            </a:r>
          </a:p>
          <a:p>
            <a:r>
              <a:rPr lang="en-US" dirty="0"/>
              <a:t>Three models for licensing:</a:t>
            </a:r>
          </a:p>
          <a:p>
            <a:pPr lvl="1"/>
            <a:r>
              <a:rPr lang="en-US" dirty="0"/>
              <a:t>Pay per user, enabled in MFA Server</a:t>
            </a:r>
          </a:p>
          <a:p>
            <a:pPr lvl="1"/>
            <a:r>
              <a:rPr lang="en-US" dirty="0"/>
              <a:t>Pay per 10 authentications</a:t>
            </a:r>
          </a:p>
          <a:p>
            <a:pPr lvl="1"/>
            <a:r>
              <a:rPr lang="en-US" dirty="0"/>
              <a:t>Monthly subscription for Azure MFA, or as part of overarching license</a:t>
            </a:r>
            <a:br>
              <a:rPr lang="en-US" dirty="0"/>
            </a:br>
            <a:r>
              <a:rPr lang="en-US" dirty="0"/>
              <a:t>(Azure AD Premium+, EMS E3+, Microsoft 365 E3+)</a:t>
            </a:r>
          </a:p>
          <a:p>
            <a:r>
              <a:rPr lang="en-US" dirty="0"/>
              <a:t>Price per licensing model is identical, but mileage may vary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0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DFC4-7DD8-4D9A-A0EA-77AF63CC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MFA Server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6D0CA-65DF-44CD-B998-3E4C11E63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BB77E-F6F9-4143-BCFE-148B4F917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8" t="6600" r="4145" b="9401"/>
          <a:stretch/>
        </p:blipFill>
        <p:spPr>
          <a:xfrm>
            <a:off x="1734886" y="771550"/>
            <a:ext cx="564542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98565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51032C51DA24458A9FF9BD331C77C3" ma:contentTypeVersion="2" ma:contentTypeDescription="Opprett et nytt dokument." ma:contentTypeScope="" ma:versionID="4b85e52c484fa3d3aedd82cb48e1a044">
  <xsd:schema xmlns:xsd="http://www.w3.org/2001/XMLSchema" xmlns:xs="http://www.w3.org/2001/XMLSchema" xmlns:p="http://schemas.microsoft.com/office/2006/metadata/properties" xmlns:ns2="928efe62-90f7-4330-b3a0-5b3e20b49c2b" targetNamespace="http://schemas.microsoft.com/office/2006/metadata/properties" ma:root="true" ma:fieldsID="82d756963f2f4b57586f0cd774224fd0" ns2:_="">
    <xsd:import namespace="928efe62-90f7-4330-b3a0-5b3e20b49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efe62-90f7-4330-b3a0-5b3e20b49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6FD79E-18DF-4718-B9D0-EA36CF94E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efe62-90f7-4330-b3a0-5b3e20b49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9D328D-E1E5-4167-AFF9-93EDD9EDCF2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28efe62-90f7-4330-b3a0-5b3e20b49c2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8B8D88-7621-49EE-87E3-7FF284363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133</TotalTime>
  <Words>788</Words>
  <Application>Microsoft Office PowerPoint</Application>
  <PresentationFormat>On-screen Show (16:9)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Museo Sans 100</vt:lpstr>
      <vt:lpstr>Museo Sans 300</vt:lpstr>
      <vt:lpstr>Segoe UI Light</vt:lpstr>
      <vt:lpstr>Verdana</vt:lpstr>
      <vt:lpstr>PPT-mal_NIC</vt:lpstr>
      <vt:lpstr>PowerPoint Presentation</vt:lpstr>
      <vt:lpstr>Introduction</vt:lpstr>
      <vt:lpstr>Multi-Factor Authentication Methods</vt:lpstr>
      <vt:lpstr>Multi-Factor Authentication Methods</vt:lpstr>
      <vt:lpstr>Three Types of Azure MFA</vt:lpstr>
      <vt:lpstr>Multi-Factor Authentication Server</vt:lpstr>
      <vt:lpstr>Introducing MFA Server</vt:lpstr>
      <vt:lpstr>Licensing MFA Server</vt:lpstr>
      <vt:lpstr>MFA Server Architecture</vt:lpstr>
      <vt:lpstr>Designing an MFA Server Implementation</vt:lpstr>
      <vt:lpstr>Implementing MFA Server</vt:lpstr>
      <vt:lpstr>MFA Server and Remote Desktop</vt:lpstr>
      <vt:lpstr>Reporting and MFA Server</vt:lpstr>
      <vt:lpstr>Azure Multi-Factor Authentication</vt:lpstr>
      <vt:lpstr>Introducing Azure MFA</vt:lpstr>
      <vt:lpstr>Why Azure MFA</vt:lpstr>
      <vt:lpstr>Licensing</vt:lpstr>
      <vt:lpstr>Implementing Azure MFA</vt:lpstr>
      <vt:lpstr>Reporting Azure MFA</vt:lpstr>
      <vt:lpstr>Office 365 MFA</vt:lpstr>
      <vt:lpstr>Introducing Office 365 MFA</vt:lpstr>
      <vt:lpstr>Licensing Office 365 MFA</vt:lpstr>
      <vt:lpstr>Implementing Office 365 MFA</vt:lpstr>
      <vt:lpstr>Reporting Office 365 MFA</vt:lpstr>
      <vt:lpstr>Multi-Factor Authentication Best Practices</vt:lpstr>
      <vt:lpstr>Past and Future of MFA</vt:lpstr>
      <vt:lpstr>Azure Identity Protection</vt:lpstr>
      <vt:lpstr>Recommendations</vt:lpstr>
      <vt:lpstr>Concluding</vt:lpstr>
      <vt:lpstr>Concluding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Raymond Comvalius</cp:lastModifiedBy>
  <cp:revision>76</cp:revision>
  <dcterms:created xsi:type="dcterms:W3CDTF">2012-11-21T10:27:26Z</dcterms:created>
  <dcterms:modified xsi:type="dcterms:W3CDTF">2018-02-01T14:30:36Z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0x0101008D51032C51DA24458A9FF9BD331C77C3</vt:lpwstr>
  </property>
</Properties>
</file>