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99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66" r:id="rId8"/>
    <p:sldId id="288" r:id="rId9"/>
    <p:sldId id="274" r:id="rId10"/>
    <p:sldId id="289" r:id="rId11"/>
    <p:sldId id="290" r:id="rId12"/>
    <p:sldId id="291" r:id="rId13"/>
    <p:sldId id="293" r:id="rId14"/>
    <p:sldId id="292" r:id="rId15"/>
    <p:sldId id="294" r:id="rId16"/>
    <p:sldId id="287" r:id="rId17"/>
    <p:sldId id="295" r:id="rId18"/>
    <p:sldId id="26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169"/>
    <a:srgbClr val="73BFDD"/>
    <a:srgbClr val="123E64"/>
    <a:srgbClr val="FF8641"/>
    <a:srgbClr val="149089"/>
    <a:srgbClr val="111111"/>
    <a:srgbClr val="CA0078"/>
    <a:srgbClr val="FFFFFF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18" autoAdjust="0"/>
  </p:normalViewPr>
  <p:slideViewPr>
    <p:cSldViewPr snapToObjects="1">
      <p:cViewPr varScale="1">
        <p:scale>
          <a:sx n="197" d="100"/>
          <a:sy n="197" d="100"/>
        </p:scale>
        <p:origin x="76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Demo med BareMetal, In-Place Upgrade och </a:t>
            </a:r>
            <a:r>
              <a:rPr lang="en-US" dirty="0" err="1"/>
              <a:t>DriverUpdate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9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Demo med BareMetal, In-Place Upgrade och </a:t>
            </a:r>
            <a:r>
              <a:rPr lang="en-US" dirty="0" err="1"/>
              <a:t>DriverUpdate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8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Demo med BareMetal, In-Place Upgrade och </a:t>
            </a:r>
            <a:r>
              <a:rPr lang="en-US" dirty="0" err="1"/>
              <a:t>DriverUpdate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2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Demo med BareMetal, In-Place Upgrade och </a:t>
            </a:r>
            <a:r>
              <a:rPr lang="en-US" dirty="0" err="1"/>
              <a:t>DriverUpdate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890715"/>
            <a:ext cx="6723139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6506"/>
            <a:ext cx="5378503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4234870"/>
            <a:ext cx="9143533" cy="90863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894" y="4565917"/>
            <a:ext cx="1070841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5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890733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34" indent="0">
              <a:buFont typeface="Wingdings" panose="05000000000000000000" pitchFamily="2" charset="2"/>
              <a:buNone/>
              <a:defRPr sz="1765" b="0"/>
            </a:lvl2pPr>
            <a:lvl3pPr marL="331510" indent="0">
              <a:buFont typeface="Wingdings" panose="05000000000000000000" pitchFamily="2" charset="2"/>
              <a:buNone/>
              <a:tabLst/>
              <a:defRPr sz="1618" b="0"/>
            </a:lvl3pPr>
            <a:lvl4pPr marL="479755" indent="0">
              <a:buFont typeface="Wingdings" panose="05000000000000000000" pitchFamily="2" charset="2"/>
              <a:buNone/>
              <a:defRPr sz="1618" b="0"/>
            </a:lvl4pPr>
            <a:lvl5pPr marL="628001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34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10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55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8001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202" marR="0" lvl="0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78202" marR="0" lvl="1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78202" marR="0" lvl="2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78202" marR="0" lvl="3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78202" marR="0" lvl="4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170424" indent="-170424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4001" indent="-126067">
              <a:buFont typeface="Wingdings" panose="05000000000000000000" pitchFamily="2" charset="2"/>
              <a:buChar char=""/>
              <a:defRPr sz="1765" b="0"/>
            </a:lvl2pPr>
            <a:lvl3pPr marL="470418" indent="-138908">
              <a:buFont typeface="Wingdings" panose="05000000000000000000" pitchFamily="2" charset="2"/>
              <a:buChar char=""/>
              <a:tabLst/>
              <a:defRPr sz="1618" b="0"/>
            </a:lvl3pPr>
            <a:lvl4pPr marL="609325" indent="-129569">
              <a:buFont typeface="Wingdings" panose="05000000000000000000" pitchFamily="2" charset="2"/>
              <a:buChar char=""/>
              <a:defRPr sz="1618" b="0"/>
            </a:lvl4pPr>
            <a:lvl5pPr marL="752902" indent="-124900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68" indent="-252134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44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90" indent="-252134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36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4" marR="0" lvl="0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170424" marR="0" lvl="1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70424" marR="0" lvl="2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70424" marR="0" lvl="3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70424" marR="0" lvl="4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7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7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32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7744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128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Raleway" panose="020B05030301010600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849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990630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3" y="0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4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02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27" y="217133"/>
            <a:ext cx="5178583" cy="674749"/>
          </a:xfrm>
        </p:spPr>
        <p:txBody>
          <a:bodyPr/>
          <a:lstStyle>
            <a:lvl1pPr>
              <a:defRPr sz="29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5227" y="3580371"/>
            <a:ext cx="5178012" cy="1344828"/>
          </a:xfrm>
        </p:spPr>
        <p:txBody>
          <a:bodyPr wrap="square">
            <a:noAutofit/>
          </a:bodyPr>
          <a:lstStyle>
            <a:lvl1pPr marL="0" indent="0">
              <a:spcBef>
                <a:spcPts val="1324"/>
              </a:spcBef>
              <a:buNone/>
              <a:defRPr sz="1471">
                <a:latin typeface="+mn-lt"/>
              </a:defRPr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3621650" cy="51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8724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000" y="465325"/>
            <a:ext cx="8479852" cy="30235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2305"/>
              </a:lnSpc>
              <a:defRPr sz="2059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2000" y="1411752"/>
            <a:ext cx="3568658" cy="45265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730"/>
              </a:lnSpc>
              <a:buNone/>
              <a:defRPr sz="1471" b="0" i="0">
                <a:solidFill>
                  <a:schemeClr val="tx1"/>
                </a:solidFill>
                <a:latin typeface="+mn-lt"/>
              </a:defRPr>
            </a:lvl1pPr>
            <a:lvl2pPr marL="164717" indent="0">
              <a:buNone/>
              <a:defRPr/>
            </a:lvl2pPr>
            <a:lvl3pPr marL="329433" indent="0">
              <a:buNone/>
              <a:defRPr/>
            </a:lvl3pPr>
            <a:lvl4pPr marL="494151" indent="0">
              <a:buNone/>
              <a:defRPr/>
            </a:lvl4pPr>
            <a:lvl5pPr marL="658868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41997" y="2030700"/>
            <a:ext cx="3568657" cy="1867197"/>
          </a:xfrm>
        </p:spPr>
        <p:txBody>
          <a:bodyPr lIns="0" tIns="0" rIns="0" bIns="0"/>
          <a:lstStyle>
            <a:lvl1pPr marL="205897" indent="-205897">
              <a:lnSpc>
                <a:spcPts val="1296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28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296"/>
              </a:lnSpc>
              <a:spcBef>
                <a:spcPts val="0"/>
              </a:spcBef>
              <a:buNone/>
              <a:defRPr sz="1009">
                <a:solidFill>
                  <a:schemeClr val="tx1"/>
                </a:solidFill>
              </a:defRPr>
            </a:lvl2pPr>
            <a:lvl3pPr marL="329433" indent="0">
              <a:buNone/>
              <a:defRPr/>
            </a:lvl3pPr>
            <a:lvl4pPr marL="494151" indent="0">
              <a:buNone/>
              <a:defRPr/>
            </a:lvl4pPr>
            <a:lvl5pPr marL="658868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19432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890715"/>
            <a:ext cx="6723139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6506"/>
            <a:ext cx="5378503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4234870"/>
            <a:ext cx="9143533" cy="90863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894" y="4565917"/>
            <a:ext cx="1070841" cy="2286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21F7F-CA5F-4609-9E53-094261A2A8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6622" y="214382"/>
            <a:ext cx="2958191" cy="466025"/>
          </a:xfrm>
          <a:noFill/>
        </p:spPr>
        <p:txBody>
          <a:bodyPr vert="horz" wrap="square" lIns="164592" tIns="109728" rIns="164592" bIns="109728" rtlCol="0">
            <a:spAutoFit/>
          </a:bodyPr>
          <a:lstStyle>
            <a:lvl1pPr marL="0" indent="0" algn="r">
              <a:buNone/>
              <a:defRPr lang="en-US" sz="1765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marL="168090" lvl="0" indent="-168090">
              <a:spcBef>
                <a:spcPts val="0"/>
              </a:spcBef>
            </a:pPr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597295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0747"/>
            <a:ext cx="7772400" cy="1131163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tx1"/>
                </a:solidFill>
                <a:latin typeface="Raleway" panose="020B05030301010600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C11AE-57F4-4DDD-8B9F-FA7A066FD340}"/>
              </a:ext>
            </a:extLst>
          </p:cNvPr>
          <p:cNvGrpSpPr/>
          <p:nvPr userDrawn="1"/>
        </p:nvGrpSpPr>
        <p:grpSpPr>
          <a:xfrm>
            <a:off x="3126512" y="1131590"/>
            <a:ext cx="2813640" cy="1728254"/>
            <a:chOff x="1835150" y="309563"/>
            <a:chExt cx="8521700" cy="6238876"/>
          </a:xfrm>
          <a:solidFill>
            <a:schemeClr val="tx1"/>
          </a:solidFill>
        </p:grpSpPr>
        <p:sp>
          <p:nvSpPr>
            <p:cNvPr id="7" name="Freeform 39">
              <a:extLst>
                <a:ext uri="{FF2B5EF4-FFF2-40B4-BE49-F238E27FC236}">
                  <a16:creationId xmlns:a16="http://schemas.microsoft.com/office/drawing/2014/main" id="{9981B063-A31C-416F-BA82-CF98B1785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" y="309563"/>
              <a:ext cx="8521700" cy="5815013"/>
            </a:xfrm>
            <a:custGeom>
              <a:avLst/>
              <a:gdLst>
                <a:gd name="T0" fmla="*/ 2200 w 2269"/>
                <a:gd name="T1" fmla="*/ 0 h 1548"/>
                <a:gd name="T2" fmla="*/ 69 w 2269"/>
                <a:gd name="T3" fmla="*/ 0 h 1548"/>
                <a:gd name="T4" fmla="*/ 0 w 2269"/>
                <a:gd name="T5" fmla="*/ 69 h 1548"/>
                <a:gd name="T6" fmla="*/ 0 w 2269"/>
                <a:gd name="T7" fmla="*/ 1317 h 1548"/>
                <a:gd name="T8" fmla="*/ 69 w 2269"/>
                <a:gd name="T9" fmla="*/ 1387 h 1548"/>
                <a:gd name="T10" fmla="*/ 837 w 2269"/>
                <a:gd name="T11" fmla="*/ 1387 h 1548"/>
                <a:gd name="T12" fmla="*/ 776 w 2269"/>
                <a:gd name="T13" fmla="*/ 1548 h 1548"/>
                <a:gd name="T14" fmla="*/ 1443 w 2269"/>
                <a:gd name="T15" fmla="*/ 1548 h 1548"/>
                <a:gd name="T16" fmla="*/ 1382 w 2269"/>
                <a:gd name="T17" fmla="*/ 1387 h 1548"/>
                <a:gd name="T18" fmla="*/ 2200 w 2269"/>
                <a:gd name="T19" fmla="*/ 1387 h 1548"/>
                <a:gd name="T20" fmla="*/ 2269 w 2269"/>
                <a:gd name="T21" fmla="*/ 1317 h 1548"/>
                <a:gd name="T22" fmla="*/ 2269 w 2269"/>
                <a:gd name="T23" fmla="*/ 69 h 1548"/>
                <a:gd name="T24" fmla="*/ 2200 w 2269"/>
                <a:gd name="T25" fmla="*/ 0 h 1548"/>
                <a:gd name="T26" fmla="*/ 2132 w 2269"/>
                <a:gd name="T27" fmla="*/ 1240 h 1548"/>
                <a:gd name="T28" fmla="*/ 137 w 2269"/>
                <a:gd name="T29" fmla="*/ 1240 h 1548"/>
                <a:gd name="T30" fmla="*/ 137 w 2269"/>
                <a:gd name="T31" fmla="*/ 141 h 1548"/>
                <a:gd name="T32" fmla="*/ 2132 w 2269"/>
                <a:gd name="T33" fmla="*/ 141 h 1548"/>
                <a:gd name="T34" fmla="*/ 2132 w 2269"/>
                <a:gd name="T35" fmla="*/ 1240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69" h="1548">
                  <a:moveTo>
                    <a:pt x="2200" y="0"/>
                  </a:moveTo>
                  <a:cubicBezTo>
                    <a:pt x="271" y="0"/>
                    <a:pt x="69" y="0"/>
                    <a:pt x="69" y="0"/>
                  </a:cubicBezTo>
                  <a:cubicBezTo>
                    <a:pt x="34" y="0"/>
                    <a:pt x="0" y="27"/>
                    <a:pt x="0" y="69"/>
                  </a:cubicBezTo>
                  <a:cubicBezTo>
                    <a:pt x="0" y="1268"/>
                    <a:pt x="0" y="1317"/>
                    <a:pt x="0" y="1317"/>
                  </a:cubicBezTo>
                  <a:cubicBezTo>
                    <a:pt x="0" y="1359"/>
                    <a:pt x="34" y="1387"/>
                    <a:pt x="69" y="1387"/>
                  </a:cubicBezTo>
                  <a:cubicBezTo>
                    <a:pt x="837" y="1387"/>
                    <a:pt x="837" y="1387"/>
                    <a:pt x="837" y="1387"/>
                  </a:cubicBezTo>
                  <a:cubicBezTo>
                    <a:pt x="776" y="1548"/>
                    <a:pt x="776" y="1548"/>
                    <a:pt x="776" y="1548"/>
                  </a:cubicBezTo>
                  <a:cubicBezTo>
                    <a:pt x="1443" y="1548"/>
                    <a:pt x="1443" y="1548"/>
                    <a:pt x="1443" y="1548"/>
                  </a:cubicBezTo>
                  <a:cubicBezTo>
                    <a:pt x="1382" y="1387"/>
                    <a:pt x="1382" y="1387"/>
                    <a:pt x="1382" y="1387"/>
                  </a:cubicBezTo>
                  <a:cubicBezTo>
                    <a:pt x="2200" y="1387"/>
                    <a:pt x="2200" y="1387"/>
                    <a:pt x="2200" y="1387"/>
                  </a:cubicBezTo>
                  <a:cubicBezTo>
                    <a:pt x="2241" y="1387"/>
                    <a:pt x="2269" y="1359"/>
                    <a:pt x="2269" y="1317"/>
                  </a:cubicBezTo>
                  <a:cubicBezTo>
                    <a:pt x="2269" y="118"/>
                    <a:pt x="2269" y="69"/>
                    <a:pt x="2269" y="69"/>
                  </a:cubicBezTo>
                  <a:cubicBezTo>
                    <a:pt x="2269" y="27"/>
                    <a:pt x="2241" y="0"/>
                    <a:pt x="2200" y="0"/>
                  </a:cubicBezTo>
                  <a:close/>
                  <a:moveTo>
                    <a:pt x="2132" y="1240"/>
                  </a:moveTo>
                  <a:cubicBezTo>
                    <a:pt x="137" y="1240"/>
                    <a:pt x="137" y="1240"/>
                    <a:pt x="137" y="1240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2132" y="141"/>
                    <a:pt x="2132" y="141"/>
                    <a:pt x="2132" y="141"/>
                  </a:cubicBezTo>
                  <a:lnTo>
                    <a:pt x="2132" y="1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3BFDD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16704C30-E36B-407B-B892-F08653086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325" y="6267451"/>
              <a:ext cx="4959350" cy="280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3BFD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itle 4">
            <a:extLst>
              <a:ext uri="{FF2B5EF4-FFF2-40B4-BE49-F238E27FC236}">
                <a16:creationId xmlns:a16="http://schemas.microsoft.com/office/drawing/2014/main" id="{081AD19D-CAB2-4AEF-97AA-82093AF80774}"/>
              </a:ext>
            </a:extLst>
          </p:cNvPr>
          <p:cNvSpPr txBox="1">
            <a:spLocks/>
          </p:cNvSpPr>
          <p:nvPr userDrawn="1"/>
        </p:nvSpPr>
        <p:spPr>
          <a:xfrm>
            <a:off x="3342537" y="1516328"/>
            <a:ext cx="2376264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8512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300" kern="1200" spc="-75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68512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71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68512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71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68512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71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68512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71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336145" algn="l" defTabSz="68512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71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672290" algn="l" defTabSz="68512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71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008434" algn="l" defTabSz="68512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71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344580" algn="l" defTabSz="685129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71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ctr" defTabSz="68512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-75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anose="020B0503030101060003" pitchFamily="34" charset="0"/>
                <a:ea typeface="ＭＳ Ｐゴシック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768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99" y="98326"/>
            <a:ext cx="8229600" cy="67322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843558"/>
            <a:ext cx="8229600" cy="338395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391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Raleway" panose="020B05030301010600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1pPr>
            <a:lvl2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2pPr>
            <a:lvl3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3pPr>
            <a:lvl4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4pPr>
            <a:lvl5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6"/>
            <a:ext cx="8229600" cy="67322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Raleway" panose="020B0503030101060003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843558"/>
            <a:ext cx="8229600" cy="338395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1pPr>
            <a:lvl2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2pPr>
            <a:lvl3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3pPr>
            <a:lvl4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4pPr>
            <a:lvl5pPr>
              <a:defRPr>
                <a:solidFill>
                  <a:srgbClr val="000000"/>
                </a:solidFill>
                <a:latin typeface="Raleway" panose="020B0503030101060003" pitchFamily="34" charset="0"/>
                <a:cs typeface="Raleway" panose="020B0503030101060003" pitchFamily="34" charset="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95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5.emf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97" r:id="rId3"/>
    <p:sldLayoutId id="2147483655" r:id="rId4"/>
    <p:sldLayoutId id="2147483694" r:id="rId5"/>
    <p:sldLayoutId id="2147483692" r:id="rId6"/>
    <p:sldLayoutId id="2147483695" r:id="rId7"/>
    <p:sldLayoutId id="2147483689" r:id="rId8"/>
    <p:sldLayoutId id="2147483691" r:id="rId9"/>
    <p:sldLayoutId id="2147483698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Raleway" panose="020B0503030101060003" pitchFamily="34" charset="0"/>
          <a:ea typeface="+mj-ea"/>
          <a:cs typeface="Raleway" panose="020B05030301010600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000" b="0" i="0" strike="noStrike" kern="1200">
          <a:solidFill>
            <a:schemeClr val="tx1"/>
          </a:solidFill>
          <a:latin typeface="Raleway" panose="020B0503030101060003" pitchFamily="34" charset="0"/>
          <a:ea typeface="+mn-ea"/>
          <a:cs typeface="Raleway" panose="020B05030301010600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Raleway" panose="020B0503030101060003" pitchFamily="34" charset="0"/>
          <a:ea typeface="+mn-ea"/>
          <a:cs typeface="Raleway" panose="020B0503030101060003" pitchFamily="34" charset="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Raleway" panose="020B0503030101060003" pitchFamily="34" charset="0"/>
          <a:ea typeface="+mn-ea"/>
          <a:cs typeface="Raleway" panose="020B05030301010600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Raleway" panose="020B0503030101060003" pitchFamily="34" charset="0"/>
          <a:ea typeface="+mn-ea"/>
          <a:cs typeface="Raleway" panose="020B05030301010600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Raleway" panose="020B0503030101060003" pitchFamily="34" charset="0"/>
          <a:ea typeface="+mn-ea"/>
          <a:cs typeface="Raleway" panose="020B05030301010600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6890309" y="2259293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5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90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6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5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4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ConfigMgr-OSD-FrontEnd-100-55209031" TargetMode="External"/><Relationship Id="rId7" Type="http://schemas.openxmlformats.org/officeDocument/2006/relationships/hyperlink" Target="https://github.com/SCConfigMgr/ConfigMgr/blob/master/Operating%20System%20Deployment/Language%20Pack/Invoke-CMDownloadLanguagePack.ps1" TargetMode="External"/><Relationship Id="rId2" Type="http://schemas.openxmlformats.org/officeDocument/2006/relationships/hyperlink" Target="https://gallery.technet.microsoft.com/ConfigMgr-WebService-100-572825b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cconfigmgr.com/driver-automation-tool/" TargetMode="External"/><Relationship Id="rId5" Type="http://schemas.openxmlformats.org/officeDocument/2006/relationships/hyperlink" Target="http://www.scconfigmgr.com/modern-bios-management/" TargetMode="External"/><Relationship Id="rId4" Type="http://schemas.openxmlformats.org/officeDocument/2006/relationships/hyperlink" Target="http://www.scconfigmgr.com/modern-driver-managemen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7895-3A01-42C8-B420-FBF73CDC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Language Packs for In-Place Upgrade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5B9F-C6AE-4023-9C13-735ED8869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with Windows servicing (task sequence based)</a:t>
            </a:r>
          </a:p>
          <a:p>
            <a:r>
              <a:rPr lang="en-US" dirty="0"/>
              <a:t>Detect installed language packs</a:t>
            </a:r>
          </a:p>
          <a:p>
            <a:r>
              <a:rPr lang="en-US" dirty="0"/>
              <a:t>Detects default system culture</a:t>
            </a:r>
          </a:p>
          <a:p>
            <a:r>
              <a:rPr lang="en-US" dirty="0"/>
              <a:t>OSDSetupAdditionalUpgradeOptions</a:t>
            </a:r>
          </a:p>
          <a:p>
            <a:pPr lvl="1"/>
            <a:r>
              <a:rPr lang="en-US" dirty="0"/>
              <a:t>/InstallLangPacks</a:t>
            </a:r>
          </a:p>
          <a:p>
            <a:pPr lvl="1"/>
            <a:r>
              <a:rPr lang="sv-SE" dirty="0"/>
              <a:t>/</a:t>
            </a:r>
            <a:r>
              <a:rPr lang="en-US" dirty="0"/>
              <a:t>Compat IgnoreWarning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3F46A-9BF8-4D02-B4EA-651BBBBC5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58" b="11635"/>
          <a:stretch/>
        </p:blipFill>
        <p:spPr>
          <a:xfrm>
            <a:off x="5482919" y="2054466"/>
            <a:ext cx="3337553" cy="22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9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Language Packs for In-Place Upgrade</a:t>
            </a:r>
          </a:p>
        </p:txBody>
      </p:sp>
    </p:spTree>
    <p:extLst>
      <p:ext uri="{BB962C8B-B14F-4D97-AF65-F5344CB8AC3E}">
        <p14:creationId xmlns:p14="http://schemas.microsoft.com/office/powerpoint/2010/main" val="274934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7CCB-F3EF-4C37-8B30-D807F25E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916D-6C40-4880-B21A-67B99D70F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ConfigMgr WebService</a:t>
            </a:r>
          </a:p>
          <a:p>
            <a:pPr lvl="1"/>
            <a:r>
              <a:rPr lang="en-US" sz="1400" dirty="0">
                <a:hlinkClick r:id="rId2"/>
              </a:rPr>
              <a:t>https://gallery.technet.microsoft.com/ConfigMgr-WebService-100-572825b2</a:t>
            </a:r>
            <a:endParaRPr lang="en-US" sz="1400" dirty="0"/>
          </a:p>
          <a:p>
            <a:r>
              <a:rPr lang="en-US" dirty="0"/>
              <a:t>ConfigMgr OSD FrontEnd</a:t>
            </a:r>
          </a:p>
          <a:p>
            <a:pPr lvl="1"/>
            <a:r>
              <a:rPr lang="en-US" sz="1400" dirty="0">
                <a:hlinkClick r:id="rId3"/>
              </a:rPr>
              <a:t>https://gallery.technet.microsoft.com/ConfigMgr-OSD-FrontEnd-100-55209031</a:t>
            </a:r>
            <a:endParaRPr lang="en-US" sz="1400" dirty="0"/>
          </a:p>
          <a:p>
            <a:r>
              <a:rPr lang="en-US" dirty="0"/>
              <a:t>Modern Driver / BIOS Management</a:t>
            </a:r>
          </a:p>
          <a:p>
            <a:pPr lvl="1"/>
            <a:r>
              <a:rPr lang="en-US" sz="1400" dirty="0">
                <a:hlinkClick r:id="rId4"/>
              </a:rPr>
              <a:t>http://www.scconfigmgr.com/modern-driver-management/</a:t>
            </a:r>
            <a:endParaRPr lang="en-US" sz="1400" dirty="0"/>
          </a:p>
          <a:p>
            <a:pPr lvl="1"/>
            <a:r>
              <a:rPr lang="en-US" sz="1400" dirty="0">
                <a:hlinkClick r:id="rId5"/>
              </a:rPr>
              <a:t>http://www.scconfigmgr.com/modern-bios-management/</a:t>
            </a:r>
            <a:r>
              <a:rPr lang="en-US" sz="1400" dirty="0"/>
              <a:t> </a:t>
            </a:r>
          </a:p>
          <a:p>
            <a:pPr lvl="1"/>
            <a:r>
              <a:rPr lang="en-US" sz="1400" dirty="0">
                <a:hlinkClick r:id="rId6"/>
              </a:rPr>
              <a:t>http://www.scconfigmgr.com/driver-automation-tool/</a:t>
            </a:r>
            <a:r>
              <a:rPr lang="en-US" sz="1400" dirty="0"/>
              <a:t> </a:t>
            </a:r>
          </a:p>
          <a:p>
            <a:r>
              <a:rPr lang="sv-SE" dirty="0"/>
              <a:t>Language Packs for In-Place Upgrade</a:t>
            </a:r>
          </a:p>
          <a:p>
            <a:pPr lvl="1"/>
            <a:r>
              <a:rPr lang="en-US" dirty="0">
                <a:hlinkClick r:id="rId7"/>
              </a:rPr>
              <a:t>https://github.com/SCConfigMgr/ConfigMgr/blob/master/Operating%20System%20Deployment/Language%20Pack/Invoke-CMDownloadLanguagePack.ps1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74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325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dirty="0"/>
              <a:t>Slides and demos from the conference will be available at github.com/nordicinfrastructureconference/2018 (bit.ly/2y7JhA3)</a:t>
            </a:r>
          </a:p>
        </p:txBody>
      </p:sp>
    </p:spTree>
    <p:extLst>
      <p:ext uri="{BB962C8B-B14F-4D97-AF65-F5344CB8AC3E}">
        <p14:creationId xmlns:p14="http://schemas.microsoft.com/office/powerpoint/2010/main" val="58567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772400" cy="1102519"/>
          </a:xfrm>
        </p:spPr>
        <p:txBody>
          <a:bodyPr/>
          <a:lstStyle/>
          <a:p>
            <a:r>
              <a:rPr lang="nb-NO" dirty="0">
                <a:latin typeface="Raleway" panose="020B0503030101060003" pitchFamily="34" charset="0"/>
              </a:rPr>
              <a:t>Modernize ConfigMgr OSD with Community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E5422-6B13-4CDC-88FA-126F8893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4731990"/>
            <a:ext cx="1902117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1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5E364E-B4B3-4C1E-8F2B-7122E20C786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R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42DB9-BB65-4B4E-8A2B-77AB94A0F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72" y="2206391"/>
            <a:ext cx="1463574" cy="5798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BE4739-A0B8-4389-A001-11BFB39E512D}"/>
              </a:ext>
            </a:extLst>
          </p:cNvPr>
          <p:cNvSpPr/>
          <p:nvPr/>
        </p:nvSpPr>
        <p:spPr>
          <a:xfrm>
            <a:off x="4936948" y="3084782"/>
            <a:ext cx="3955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latin typeface="Raleway" panose="020B0503030101060003" pitchFamily="34" charset="0"/>
                <a:cs typeface="Segoe UI Light" panose="020B0502040204020203" pitchFamily="34" charset="0"/>
              </a:rPr>
              <a:t>Nickolaj Andersen</a:t>
            </a:r>
          </a:p>
          <a:p>
            <a:r>
              <a:rPr lang="sv-SE" dirty="0">
                <a:latin typeface="Raleway" panose="020B0503030101060003" pitchFamily="34" charset="0"/>
                <a:cs typeface="Segoe UI Light" panose="020B0502040204020203" pitchFamily="34" charset="0"/>
              </a:rPr>
              <a:t>Principal Consultant - TrueSec</a:t>
            </a:r>
          </a:p>
          <a:p>
            <a:r>
              <a:rPr lang="sv-SE" dirty="0">
                <a:latin typeface="Raleway" panose="020B0503030101060003" pitchFamily="34" charset="0"/>
                <a:cs typeface="Segoe UI Light" panose="020B0502040204020203" pitchFamily="34" charset="0"/>
              </a:rPr>
              <a:t>@NickolajA</a:t>
            </a:r>
          </a:p>
          <a:p>
            <a:r>
              <a:rPr lang="sv-SE" dirty="0">
                <a:latin typeface="Raleway" panose="020B0503030101060003" pitchFamily="34" charset="0"/>
                <a:cs typeface="Segoe UI Light" panose="020B0502040204020203" pitchFamily="34" charset="0"/>
              </a:rPr>
              <a:t>nickolaj.andersen@truesec.se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ABEB44-5139-4346-A736-F2935BA59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181" y="1347614"/>
            <a:ext cx="1435486" cy="1436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44CD8-02A7-4FE8-B165-E138361A2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020" y="1347614"/>
            <a:ext cx="1435486" cy="14354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9FC370-3970-4E68-831C-2DFD37022B02}"/>
              </a:ext>
            </a:extLst>
          </p:cNvPr>
          <p:cNvSpPr/>
          <p:nvPr/>
        </p:nvSpPr>
        <p:spPr>
          <a:xfrm>
            <a:off x="755576" y="3084782"/>
            <a:ext cx="3955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latin typeface="Raleway" panose="020B0503030101060003" pitchFamily="34" charset="0"/>
                <a:cs typeface="Segoe UI Light" panose="020B0502040204020203" pitchFamily="34" charset="0"/>
              </a:rPr>
              <a:t>Peter Löfgren</a:t>
            </a:r>
          </a:p>
          <a:p>
            <a:r>
              <a:rPr lang="sv-SE" dirty="0">
                <a:latin typeface="Raleway" panose="020B0503030101060003" pitchFamily="34" charset="0"/>
                <a:cs typeface="Segoe UI Light" panose="020B0502040204020203" pitchFamily="34" charset="0"/>
              </a:rPr>
              <a:t>Senior Consultant - TrueSec</a:t>
            </a:r>
          </a:p>
          <a:p>
            <a:r>
              <a:rPr lang="sv-SE" dirty="0">
                <a:latin typeface="Raleway" panose="020B0503030101060003" pitchFamily="34" charset="0"/>
                <a:cs typeface="Segoe UI Light" panose="020B0502040204020203" pitchFamily="34" charset="0"/>
              </a:rPr>
              <a:t>@LofgrenPeter</a:t>
            </a:r>
          </a:p>
          <a:p>
            <a:r>
              <a:rPr lang="sv-SE" dirty="0">
                <a:latin typeface="Raleway" panose="020B0503030101060003" pitchFamily="34" charset="0"/>
                <a:cs typeface="Segoe UI Light" panose="020B0502040204020203" pitchFamily="34" charset="0"/>
              </a:rPr>
              <a:t>peter.lofgren@truesec.se</a:t>
            </a:r>
          </a:p>
        </p:txBody>
      </p:sp>
    </p:spTree>
    <p:extLst>
      <p:ext uri="{BB962C8B-B14F-4D97-AF65-F5344CB8AC3E}">
        <p14:creationId xmlns:p14="http://schemas.microsoft.com/office/powerpoint/2010/main" val="242237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7895-3A01-42C8-B420-FBF73CDC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ConfigMgr WebService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5B9F-C6AE-4023-9C13-735ED8869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Raleway" panose="020B0503030101060003" pitchFamily="34" charset="0"/>
              </a:rPr>
              <a:t>Server side data processing</a:t>
            </a:r>
          </a:p>
          <a:p>
            <a:r>
              <a:rPr lang="en-US" dirty="0">
                <a:latin typeface="Raleway" panose="020B0503030101060003" pitchFamily="34" charset="0"/>
              </a:rPr>
              <a:t>Integrates with: </a:t>
            </a:r>
          </a:p>
          <a:p>
            <a:pPr lvl="1"/>
            <a:r>
              <a:rPr lang="en-US" dirty="0">
                <a:latin typeface="Raleway" panose="020B0503030101060003" pitchFamily="34" charset="0"/>
              </a:rPr>
              <a:t>ConfigMgr, MDT, SQL and AD</a:t>
            </a:r>
          </a:p>
          <a:p>
            <a:r>
              <a:rPr lang="en-US" dirty="0">
                <a:latin typeface="Raleway" panose="020B0503030101060003" pitchFamily="34" charset="0"/>
              </a:rPr>
              <a:t>Install on any web server</a:t>
            </a:r>
          </a:p>
          <a:p>
            <a:pPr lvl="1"/>
            <a:r>
              <a:rPr lang="en-US" dirty="0">
                <a:latin typeface="Raleway" panose="020B0503030101060003" pitchFamily="34" charset="0"/>
              </a:rPr>
              <a:t>Wizard driven installation or manual</a:t>
            </a:r>
          </a:p>
          <a:p>
            <a:r>
              <a:rPr lang="en-US" dirty="0">
                <a:latin typeface="Raleway" panose="020B0503030101060003" pitchFamily="34" charset="0"/>
              </a:rPr>
              <a:t>Supported platforms:</a:t>
            </a:r>
          </a:p>
          <a:p>
            <a:pPr lvl="1"/>
            <a:r>
              <a:rPr lang="en-US" dirty="0">
                <a:latin typeface="Raleway" panose="020B0503030101060003" pitchFamily="34" charset="0"/>
              </a:rPr>
              <a:t>Windows Server 2012 R2 and 2016</a:t>
            </a:r>
          </a:p>
          <a:p>
            <a:pPr lvl="1"/>
            <a:r>
              <a:rPr lang="en-US" dirty="0">
                <a:latin typeface="Raleway" panose="020B0503030101060003" pitchFamily="34" charset="0"/>
              </a:rPr>
              <a:t>ConfigMgr Current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919F8-F55A-416C-8C99-59D8E7A1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628710"/>
            <a:ext cx="3232316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5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ConfigMgr WebService</a:t>
            </a:r>
          </a:p>
        </p:txBody>
      </p:sp>
    </p:spTree>
    <p:extLst>
      <p:ext uri="{BB962C8B-B14F-4D97-AF65-F5344CB8AC3E}">
        <p14:creationId xmlns:p14="http://schemas.microsoft.com/office/powerpoint/2010/main" val="130937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7895-3A01-42C8-B420-FBF73CDC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Modern Driver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5B9F-C6AE-4023-9C13-735ED8869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843558"/>
            <a:ext cx="8229600" cy="38164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Vendor and model detection</a:t>
            </a:r>
          </a:p>
          <a:p>
            <a:pPr lvl="1"/>
            <a:r>
              <a:rPr lang="en-US" dirty="0"/>
              <a:t>Dell, Lenovo, HP, and Microsoft</a:t>
            </a:r>
          </a:p>
          <a:p>
            <a:r>
              <a:rPr lang="en-US" dirty="0"/>
              <a:t>Download drivers packages with Driver Automation Tool</a:t>
            </a:r>
          </a:p>
          <a:p>
            <a:pPr lvl="1"/>
            <a:r>
              <a:rPr lang="en-US" dirty="0"/>
              <a:t>Manually or scheduled</a:t>
            </a:r>
          </a:p>
          <a:p>
            <a:r>
              <a:rPr lang="en-US" dirty="0"/>
              <a:t>Single task sequence step</a:t>
            </a:r>
          </a:p>
          <a:p>
            <a:pPr lvl="1"/>
            <a:r>
              <a:rPr lang="en-US" dirty="0"/>
              <a:t>Detect, download and apply (DISM)</a:t>
            </a:r>
          </a:p>
          <a:p>
            <a:r>
              <a:rPr lang="en-US" dirty="0"/>
              <a:t>Uses Packages </a:t>
            </a:r>
          </a:p>
          <a:p>
            <a:r>
              <a:rPr lang="en-US" dirty="0"/>
              <a:t>Uses ConfigMgr WebService</a:t>
            </a:r>
          </a:p>
          <a:p>
            <a:r>
              <a:rPr lang="en-US" dirty="0"/>
              <a:t>Supported scenarios:</a:t>
            </a:r>
          </a:p>
          <a:p>
            <a:pPr lvl="1"/>
            <a:r>
              <a:rPr lang="en-US" dirty="0"/>
              <a:t>BareMetal</a:t>
            </a:r>
          </a:p>
          <a:p>
            <a:pPr lvl="1"/>
            <a:r>
              <a:rPr lang="en-US" dirty="0"/>
              <a:t>In-Place Upgrade</a:t>
            </a:r>
          </a:p>
          <a:p>
            <a:pPr lvl="1"/>
            <a:r>
              <a:rPr lang="en-US" dirty="0"/>
              <a:t>Driver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C2E0B-802C-436F-9F22-2A3C8C3C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05" y="1923678"/>
            <a:ext cx="3355995" cy="22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Modern Driver Management</a:t>
            </a:r>
          </a:p>
        </p:txBody>
      </p:sp>
    </p:spTree>
    <p:extLst>
      <p:ext uri="{BB962C8B-B14F-4D97-AF65-F5344CB8AC3E}">
        <p14:creationId xmlns:p14="http://schemas.microsoft.com/office/powerpoint/2010/main" val="143227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7895-3A01-42C8-B420-FBF73CDC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ConfigMgr OSD 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5B9F-C6AE-4023-9C13-735ED8869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 configuration at deployment</a:t>
            </a:r>
          </a:p>
          <a:p>
            <a:r>
              <a:rPr lang="en-US" dirty="0"/>
              <a:t>Bare-metal and Refresh scenarios</a:t>
            </a:r>
          </a:p>
          <a:p>
            <a:r>
              <a:rPr lang="en-US" dirty="0"/>
              <a:t>Integrated with ConfigMgr and MDT</a:t>
            </a:r>
          </a:p>
          <a:p>
            <a:r>
              <a:rPr lang="en-US" dirty="0"/>
              <a:t>Authenticated users</a:t>
            </a:r>
          </a:p>
          <a:p>
            <a:r>
              <a:rPr lang="en-US" dirty="0"/>
              <a:t>Restricted task sequences</a:t>
            </a:r>
          </a:p>
          <a:p>
            <a:r>
              <a:rPr lang="en-US" dirty="0"/>
              <a:t>Enable / Disable sections</a:t>
            </a:r>
          </a:p>
          <a:p>
            <a:pPr lvl="1"/>
            <a:r>
              <a:rPr lang="en-US" dirty="0"/>
              <a:t>Roles, Regional, Apps, User</a:t>
            </a:r>
          </a:p>
          <a:p>
            <a:r>
              <a:rPr lang="en-US" dirty="0"/>
              <a:t>Install applications</a:t>
            </a:r>
          </a:p>
          <a:p>
            <a:r>
              <a:rPr lang="en-US" dirty="0"/>
              <a:t>Customizable branding and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11861-39F4-4F87-AB39-C9ABCCC1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32" y="1707654"/>
            <a:ext cx="3332218" cy="22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4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ConfigMgr OSD FrontEnd</a:t>
            </a:r>
          </a:p>
        </p:txBody>
      </p:sp>
    </p:spTree>
    <p:extLst>
      <p:ext uri="{BB962C8B-B14F-4D97-AF65-F5344CB8AC3E}">
        <p14:creationId xmlns:p14="http://schemas.microsoft.com/office/powerpoint/2010/main" val="2035139481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51032C51DA24458A9FF9BD331C77C3" ma:contentTypeVersion="2" ma:contentTypeDescription="Opprett et nytt dokument." ma:contentTypeScope="" ma:versionID="4b85e52c484fa3d3aedd82cb48e1a044">
  <xsd:schema xmlns:xsd="http://www.w3.org/2001/XMLSchema" xmlns:xs="http://www.w3.org/2001/XMLSchema" xmlns:p="http://schemas.microsoft.com/office/2006/metadata/properties" xmlns:ns2="928efe62-90f7-4330-b3a0-5b3e20b49c2b" targetNamespace="http://schemas.microsoft.com/office/2006/metadata/properties" ma:root="true" ma:fieldsID="82d756963f2f4b57586f0cd774224fd0" ns2:_="">
    <xsd:import namespace="928efe62-90f7-4330-b3a0-5b3e20b49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efe62-90f7-4330-b3a0-5b3e20b49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8B8D88-7621-49EE-87E3-7FF284363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6FD79E-18DF-4718-B9D0-EA36CF94E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efe62-90f7-4330-b3a0-5b3e20b49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9D328D-E1E5-4167-AFF9-93EDD9EDCF2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28efe62-90f7-4330-b3a0-5b3e20b49c2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1574</TotalTime>
  <Words>362</Words>
  <Application>Microsoft Office PowerPoint</Application>
  <PresentationFormat>On-screen Show (16:9)</PresentationFormat>
  <Paragraphs>70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ＭＳ Ｐゴシック</vt:lpstr>
      <vt:lpstr>Arial</vt:lpstr>
      <vt:lpstr>Calibri</vt:lpstr>
      <vt:lpstr>Consolas</vt:lpstr>
      <vt:lpstr>Museo Sans 100</vt:lpstr>
      <vt:lpstr>Ral</vt:lpstr>
      <vt:lpstr>Raleway</vt:lpstr>
      <vt:lpstr>Segoe UI</vt:lpstr>
      <vt:lpstr>Segoe UI Light</vt:lpstr>
      <vt:lpstr>Segoe UI Semilight</vt:lpstr>
      <vt:lpstr>Verdana</vt:lpstr>
      <vt:lpstr>Wingdings</vt:lpstr>
      <vt:lpstr>PPT-mal_NIC</vt:lpstr>
      <vt:lpstr>1_5-50109_Microsoft_Light_Template</vt:lpstr>
      <vt:lpstr>PowerPoint Presentation</vt:lpstr>
      <vt:lpstr>Modernize ConfigMgr OSD with Community Tools</vt:lpstr>
      <vt:lpstr>PowerPoint Presentation</vt:lpstr>
      <vt:lpstr>ConfigMgr WebService</vt:lpstr>
      <vt:lpstr>ConfigMgr WebService</vt:lpstr>
      <vt:lpstr>Modern Driver Management</vt:lpstr>
      <vt:lpstr>Modern Driver Management</vt:lpstr>
      <vt:lpstr>ConfigMgr OSD FrontEnd</vt:lpstr>
      <vt:lpstr>ConfigMgr OSD FrontEnd</vt:lpstr>
      <vt:lpstr>Language Packs for In-Place Upgrade</vt:lpstr>
      <vt:lpstr>Language Packs for In-Place Upgrade</vt:lpstr>
      <vt:lpstr>Resources</vt:lpstr>
      <vt:lpstr>Q&amp;A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Nickolaj Andersen</cp:lastModifiedBy>
  <cp:revision>113</cp:revision>
  <dcterms:created xsi:type="dcterms:W3CDTF">2012-11-21T10:27:26Z</dcterms:created>
  <dcterms:modified xsi:type="dcterms:W3CDTF">2018-01-24T10:15:00Z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0x0101008D51032C51DA24458A9FF9BD331C77C3</vt:lpwstr>
  </property>
</Properties>
</file>