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sldIdLst>
    <p:sldId id="256" r:id="rId2"/>
    <p:sldId id="286" r:id="rId3"/>
    <p:sldId id="257" r:id="rId4"/>
    <p:sldId id="338" r:id="rId5"/>
    <p:sldId id="386" r:id="rId6"/>
    <p:sldId id="414" r:id="rId7"/>
    <p:sldId id="315" r:id="rId8"/>
    <p:sldId id="387" r:id="rId9"/>
    <p:sldId id="316" r:id="rId10"/>
    <p:sldId id="317" r:id="rId11"/>
    <p:sldId id="314" r:id="rId12"/>
    <p:sldId id="368" r:id="rId13"/>
    <p:sldId id="319" r:id="rId14"/>
    <p:sldId id="369" r:id="rId15"/>
    <p:sldId id="349" r:id="rId16"/>
    <p:sldId id="363" r:id="rId17"/>
    <p:sldId id="364" r:id="rId18"/>
    <p:sldId id="377" r:id="rId19"/>
    <p:sldId id="325" r:id="rId20"/>
    <p:sldId id="374" r:id="rId21"/>
    <p:sldId id="344" r:id="rId22"/>
    <p:sldId id="346" r:id="rId23"/>
    <p:sldId id="383" r:id="rId24"/>
    <p:sldId id="365" r:id="rId25"/>
    <p:sldId id="403" r:id="rId26"/>
    <p:sldId id="404" r:id="rId27"/>
    <p:sldId id="405" r:id="rId28"/>
    <p:sldId id="407" r:id="rId29"/>
    <p:sldId id="408" r:id="rId30"/>
    <p:sldId id="352" r:id="rId31"/>
    <p:sldId id="332" r:id="rId32"/>
    <p:sldId id="359" r:id="rId33"/>
    <p:sldId id="360" r:id="rId34"/>
    <p:sldId id="371" r:id="rId35"/>
    <p:sldId id="353" r:id="rId36"/>
    <p:sldId id="354" r:id="rId37"/>
    <p:sldId id="355" r:id="rId38"/>
    <p:sldId id="356" r:id="rId39"/>
    <p:sldId id="357" r:id="rId40"/>
    <p:sldId id="370" r:id="rId41"/>
    <p:sldId id="379" r:id="rId42"/>
    <p:sldId id="375" r:id="rId43"/>
    <p:sldId id="339" r:id="rId44"/>
    <p:sldId id="340" r:id="rId45"/>
    <p:sldId id="376" r:id="rId46"/>
    <p:sldId id="415" r:id="rId47"/>
    <p:sldId id="416" r:id="rId48"/>
    <p:sldId id="417" r:id="rId49"/>
    <p:sldId id="418" r:id="rId50"/>
    <p:sldId id="419" r:id="rId51"/>
    <p:sldId id="320" r:id="rId52"/>
    <p:sldId id="345" r:id="rId53"/>
    <p:sldId id="421" r:id="rId54"/>
    <p:sldId id="385" r:id="rId55"/>
    <p:sldId id="396" r:id="rId56"/>
    <p:sldId id="342" r:id="rId57"/>
    <p:sldId id="261" r:id="rId58"/>
    <p:sldId id="260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E97F8D-7528-45A1-954A-C2FEB1720948}">
          <p14:sldIdLst>
            <p14:sldId id="256"/>
            <p14:sldId id="286"/>
            <p14:sldId id="257"/>
            <p14:sldId id="338"/>
            <p14:sldId id="386"/>
            <p14:sldId id="414"/>
            <p14:sldId id="315"/>
            <p14:sldId id="387"/>
            <p14:sldId id="316"/>
            <p14:sldId id="317"/>
            <p14:sldId id="314"/>
            <p14:sldId id="368"/>
            <p14:sldId id="319"/>
            <p14:sldId id="369"/>
            <p14:sldId id="349"/>
            <p14:sldId id="363"/>
            <p14:sldId id="364"/>
            <p14:sldId id="377"/>
          </p14:sldIdLst>
        </p14:section>
        <p14:section name="Untitled Section" id="{D68022C9-E111-45B8-84D0-C66BA6CE6E47}">
          <p14:sldIdLst>
            <p14:sldId id="325"/>
            <p14:sldId id="374"/>
            <p14:sldId id="344"/>
            <p14:sldId id="346"/>
            <p14:sldId id="383"/>
            <p14:sldId id="365"/>
            <p14:sldId id="403"/>
            <p14:sldId id="404"/>
            <p14:sldId id="405"/>
            <p14:sldId id="407"/>
            <p14:sldId id="408"/>
            <p14:sldId id="352"/>
            <p14:sldId id="332"/>
            <p14:sldId id="359"/>
            <p14:sldId id="360"/>
            <p14:sldId id="371"/>
            <p14:sldId id="353"/>
            <p14:sldId id="354"/>
            <p14:sldId id="355"/>
            <p14:sldId id="356"/>
            <p14:sldId id="357"/>
            <p14:sldId id="370"/>
            <p14:sldId id="379"/>
            <p14:sldId id="375"/>
            <p14:sldId id="339"/>
            <p14:sldId id="340"/>
            <p14:sldId id="376"/>
            <p14:sldId id="415"/>
            <p14:sldId id="416"/>
            <p14:sldId id="417"/>
            <p14:sldId id="418"/>
            <p14:sldId id="419"/>
            <p14:sldId id="320"/>
            <p14:sldId id="345"/>
            <p14:sldId id="421"/>
            <p14:sldId id="385"/>
            <p14:sldId id="396"/>
            <p14:sldId id="342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3BE"/>
    <a:srgbClr val="425CB3"/>
    <a:srgbClr val="7222A1"/>
    <a:srgbClr val="B13C62"/>
    <a:srgbClr val="53C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1923" autoAdjust="0"/>
  </p:normalViewPr>
  <p:slideViewPr>
    <p:cSldViewPr snapToGrid="0" snapToObjects="1">
      <p:cViewPr varScale="1">
        <p:scale>
          <a:sx n="70" d="100"/>
          <a:sy n="70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0F1A-8B8C-4C5B-83A2-B385B919DFDE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8A0C6-9A2A-4310-946E-103D8BF3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0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good parameter description can save you lots</a:t>
            </a:r>
            <a:r>
              <a:rPr lang="en-US" baseline="0" smtClean="0"/>
              <a:t> of time and help you prevent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0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53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good parameter description can save you lots</a:t>
            </a:r>
            <a:r>
              <a:rPr lang="en-US" baseline="0" smtClean="0"/>
              <a:t> of time and help you prevent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03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smtClean="0"/>
              <a:t>Imagine that you're searching for a solution.</a:t>
            </a:r>
          </a:p>
          <a:p>
            <a:pPr marL="0" indent="0">
              <a:buNone/>
            </a:pPr>
            <a:r>
              <a:rPr lang="en-US" sz="1200" smtClean="0"/>
              <a:t>Does the synopsis tell you enough to know whether this might work for you, or should you keep searching?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18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srgbClr val="0070C0"/>
                </a:solidFill>
              </a:rPr>
              <a:t>Practice in explaining concepts and writing instructions; People who write good help are good instructors; People who are good instructors write good help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6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Force you to confront issues that you'd rather forget;</a:t>
            </a:r>
            <a:r>
              <a:rPr lang="en-US" baseline="0" smtClean="0"/>
              <a:t> but that users will encounter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3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7Z or RAR, s Roshal Archive files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7Z or RAR, s Roshal Archive files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7Z or RAR, s Roshal Archive files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7Z or RAR, s Roshal Archive files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2264833"/>
            <a:ext cx="8556625" cy="1494118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425CB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6" y="3797049"/>
            <a:ext cx="7316258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14" name="Picture 13" descr="Summit-Horiz-Logo-Colo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4" y="436033"/>
            <a:ext cx="8442383" cy="1553633"/>
          </a:xfrm>
          <a:prstGeom prst="rect">
            <a:avLst/>
          </a:prstGeom>
        </p:spPr>
      </p:pic>
      <p:pic>
        <p:nvPicPr>
          <p:cNvPr id="16" name="Picture 15" descr="logo-and-square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4720166"/>
            <a:ext cx="34544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82576" y="5917280"/>
            <a:ext cx="48503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Access session recordings via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PowerShell.org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750" y="228600"/>
            <a:ext cx="8826499" cy="551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083" y="1647296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083" y="3018896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750" y="228600"/>
            <a:ext cx="8826499" cy="551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190499" y="-95244"/>
            <a:ext cx="5016500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800" dirty="0" smtClean="0">
                <a:solidFill>
                  <a:schemeClr val="bg2"/>
                </a:solidFill>
              </a:rPr>
              <a:t>demo</a:t>
            </a:r>
            <a:endParaRPr lang="en-US" sz="1380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083" y="2337858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083" y="3699933"/>
            <a:ext cx="5638800" cy="81915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8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8475" y="1682750"/>
            <a:ext cx="7556500" cy="467836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228600" indent="0">
              <a:buNone/>
              <a:defRPr sz="1400">
                <a:latin typeface="Consolas"/>
                <a:cs typeface="Consolas"/>
              </a:defRPr>
            </a:lvl2pPr>
            <a:lvl3pPr marL="457200" indent="0">
              <a:buNone/>
              <a:defRPr sz="1400">
                <a:latin typeface="Consolas"/>
                <a:cs typeface="Consolas"/>
              </a:defRPr>
            </a:lvl3pPr>
            <a:lvl4pPr marL="685800" indent="0">
              <a:buNone/>
              <a:defRPr sz="1400">
                <a:latin typeface="Consolas"/>
                <a:cs typeface="Consolas"/>
              </a:defRPr>
            </a:lvl4pPr>
            <a:lvl5pPr marL="914400" indent="0">
              <a:buNone/>
              <a:defRPr sz="1400"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5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498474" cy="484094"/>
          </a:xfrm>
          <a:prstGeom prst="rect">
            <a:avLst/>
          </a:prstGeom>
          <a:solidFill>
            <a:srgbClr val="2473B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8475" y="0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" y="484094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" y="968188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98474" y="484094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6949" y="0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ogo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49" y="5883462"/>
            <a:ext cx="847537" cy="84753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98475" y="6423222"/>
            <a:ext cx="755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http://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PowerShellSummit.org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705" r:id="rId5"/>
    <p:sldLayoutId id="2147483690" r:id="rId6"/>
    <p:sldLayoutId id="2147483691" r:id="rId7"/>
    <p:sldLayoutId id="2147483695" r:id="rId8"/>
    <p:sldLayoutId id="2147483706" r:id="rId9"/>
    <p:sldLayoutId id="2147483696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425C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pien.com/blog/2015/04/03/advanced-help-for-advanced-functio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ien.com/blog/2015/04/03/advanced-help-for-advanced-funct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2788616"/>
            <a:ext cx="8556625" cy="1494118"/>
          </a:xfrm>
        </p:spPr>
        <p:txBody>
          <a:bodyPr/>
          <a:lstStyle/>
          <a:p>
            <a:r>
              <a:rPr lang="en-US" smtClean="0"/>
              <a:t>PowerShell Help DeepDive: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It's about the content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34" y="1750428"/>
            <a:ext cx="8354572" cy="4020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I'm not good at writing...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184560" y="5283979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Inefficient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29342" y="2441359"/>
            <a:ext cx="2689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</a:rPr>
              <a:t>They are worse</a:t>
            </a:r>
            <a:endParaRPr lang="en-US" sz="280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46587" y="2741110"/>
            <a:ext cx="152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Help Content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47880"/>
            <a:ext cx="8645526" cy="4378283"/>
          </a:xfrm>
        </p:spPr>
        <p:txBody>
          <a:bodyPr/>
          <a:lstStyle/>
          <a:p>
            <a:pPr lvl="1"/>
            <a:r>
              <a:rPr lang="en-US" sz="3200" smtClean="0">
                <a:solidFill>
                  <a:srgbClr val="0070C0"/>
                </a:solidFill>
              </a:rPr>
              <a:t> Find </a:t>
            </a:r>
            <a:r>
              <a:rPr lang="en-US" sz="3200">
                <a:solidFill>
                  <a:srgbClr val="0070C0"/>
                </a:solidFill>
              </a:rPr>
              <a:t>a writer</a:t>
            </a:r>
          </a:p>
          <a:p>
            <a:pPr lvl="1"/>
            <a:r>
              <a:rPr lang="en-US" sz="3200">
                <a:solidFill>
                  <a:srgbClr val="0070C0"/>
                </a:solidFill>
              </a:rPr>
              <a:t> Find a </a:t>
            </a:r>
            <a:r>
              <a:rPr lang="en-US" sz="3200" smtClean="0">
                <a:solidFill>
                  <a:srgbClr val="0070C0"/>
                </a:solidFill>
              </a:rPr>
              <a:t>buddy </a:t>
            </a:r>
          </a:p>
          <a:p>
            <a:pPr lvl="1"/>
            <a:endParaRPr lang="en-US" sz="3200">
              <a:solidFill>
                <a:srgbClr val="0070C0"/>
              </a:solidFill>
            </a:endParaRPr>
          </a:p>
          <a:p>
            <a:pPr lvl="1"/>
            <a:r>
              <a:rPr lang="en-US" sz="3200" smtClean="0">
                <a:solidFill>
                  <a:srgbClr val="0070C0"/>
                </a:solidFill>
              </a:rPr>
              <a:t> Describes UI (not the implementation)</a:t>
            </a:r>
          </a:p>
          <a:p>
            <a:pPr lvl="1"/>
            <a:endParaRPr lang="en-US" sz="3200" smtClean="0">
              <a:solidFill>
                <a:srgbClr val="0070C0"/>
              </a:solidFill>
            </a:endParaRPr>
          </a:p>
          <a:p>
            <a:pPr lvl="1"/>
            <a:r>
              <a:rPr lang="en-US" sz="3200" smtClean="0">
                <a:solidFill>
                  <a:srgbClr val="0070C0"/>
                </a:solidFill>
              </a:rPr>
              <a:t> Forget the MVPs</a:t>
            </a:r>
            <a:endParaRPr lang="en-US" sz="3200">
              <a:solidFill>
                <a:srgbClr val="0070C0"/>
              </a:solidFill>
            </a:endParaRPr>
          </a:p>
          <a:p>
            <a:pPr lvl="1"/>
            <a:r>
              <a:rPr lang="en-US" sz="3200" smtClean="0">
                <a:solidFill>
                  <a:srgbClr val="0070C0"/>
                </a:solidFill>
              </a:rPr>
              <a:t> Beginner frame of mind</a:t>
            </a:r>
          </a:p>
        </p:txBody>
      </p:sp>
    </p:spTree>
    <p:extLst>
      <p:ext uri="{BB962C8B-B14F-4D97-AF65-F5344CB8AC3E}">
        <p14:creationId xmlns:p14="http://schemas.microsoft.com/office/powerpoint/2010/main" val="42226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to the Author</a:t>
            </a:r>
            <a:br>
              <a:rPr lang="en-US" smtClean="0"/>
            </a:br>
            <a:r>
              <a:rPr lang="en-US" smtClean="0"/>
              <a:t>	of Writing Help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rgbClr val="0070C0"/>
                </a:solidFill>
              </a:rPr>
              <a:t>It makes you a better blogger and instructor</a:t>
            </a:r>
          </a:p>
          <a:p>
            <a:r>
              <a:rPr lang="en-US" sz="2800" smtClean="0">
                <a:solidFill>
                  <a:srgbClr val="0070C0"/>
                </a:solidFill>
              </a:rPr>
              <a:t>Writing help as a code spec</a:t>
            </a:r>
          </a:p>
          <a:p>
            <a:r>
              <a:rPr lang="en-US" sz="2800" smtClean="0">
                <a:solidFill>
                  <a:srgbClr val="0070C0"/>
                </a:solidFill>
              </a:rPr>
              <a:t>Examples -EQ Tests</a:t>
            </a:r>
          </a:p>
        </p:txBody>
      </p:sp>
    </p:spTree>
    <p:extLst>
      <p:ext uri="{BB962C8B-B14F-4D97-AF65-F5344CB8AC3E}">
        <p14:creationId xmlns:p14="http://schemas.microsoft.com/office/powerpoint/2010/main" val="21397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Help as a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1510684"/>
            <a:ext cx="7556313" cy="4144963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Description</a:t>
            </a:r>
            <a:r>
              <a:rPr lang="en-US" smtClean="0">
                <a:solidFill>
                  <a:schemeClr val="accent1"/>
                </a:solidFill>
              </a:rPr>
              <a:t>:   Describe the UI. </a:t>
            </a:r>
          </a:p>
          <a:p>
            <a:r>
              <a:rPr lang="en-US" smtClean="0">
                <a:solidFill>
                  <a:schemeClr val="tx1"/>
                </a:solidFill>
              </a:rPr>
              <a:t>Examples</a:t>
            </a:r>
            <a:r>
              <a:rPr lang="en-US" smtClean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Which parameters you need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Recognizable parameter names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Parameter attributes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Parameter combinations -&gt; parameter sets</a:t>
            </a:r>
          </a:p>
          <a:p>
            <a:r>
              <a:rPr lang="en-US" smtClean="0">
                <a:solidFill>
                  <a:schemeClr val="accent1"/>
                </a:solidFill>
              </a:rPr>
              <a:t>Expected outcomes for </a:t>
            </a:r>
            <a:r>
              <a:rPr lang="en-US" smtClean="0">
                <a:solidFill>
                  <a:schemeClr val="tx1"/>
                </a:solidFill>
              </a:rPr>
              <a:t>testing</a:t>
            </a:r>
          </a:p>
          <a:p>
            <a:r>
              <a:rPr lang="en-US" smtClean="0">
                <a:solidFill>
                  <a:schemeClr val="tx1"/>
                </a:solidFill>
              </a:rPr>
              <a:t>Inputs</a:t>
            </a:r>
            <a:r>
              <a:rPr lang="en-US" smtClean="0">
                <a:solidFill>
                  <a:schemeClr val="accent1"/>
                </a:solidFill>
              </a:rPr>
              <a:t>:  Coordinate types with other cmdlets</a:t>
            </a:r>
          </a:p>
          <a:p>
            <a:r>
              <a:rPr lang="en-US" smtClean="0">
                <a:solidFill>
                  <a:schemeClr val="tx1"/>
                </a:solidFill>
              </a:rPr>
              <a:t>Outputs</a:t>
            </a:r>
            <a:r>
              <a:rPr lang="en-US" smtClean="0">
                <a:solidFill>
                  <a:schemeClr val="accent1"/>
                </a:solidFill>
              </a:rPr>
              <a:t>: Define return values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4256" y="2658427"/>
            <a:ext cx="2452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If experience is poor,</a:t>
            </a:r>
          </a:p>
          <a:p>
            <a:r>
              <a:rPr lang="en-US" smtClean="0">
                <a:solidFill>
                  <a:schemeClr val="accent4"/>
                </a:solidFill>
              </a:rPr>
              <a:t>rethink the design.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473" y="6075856"/>
            <a:ext cx="68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hlinkClick r:id="rId2"/>
              </a:rPr>
              <a:t>Advanced Help for Advanced Functions</a:t>
            </a:r>
            <a:r>
              <a:rPr lang="en-US" smtClean="0">
                <a:solidFill>
                  <a:schemeClr val="accent1"/>
                </a:solidFill>
              </a:rPr>
              <a:t>   #PSBlogWeek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Examples -EQ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925" y="1510684"/>
            <a:ext cx="7556313" cy="4144963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Test parameter combinations</a:t>
            </a:r>
          </a:p>
          <a:p>
            <a:r>
              <a:rPr lang="en-US" smtClean="0">
                <a:solidFill>
                  <a:schemeClr val="accent1"/>
                </a:solidFill>
              </a:rPr>
              <a:t>Test input possibilities</a:t>
            </a:r>
          </a:p>
          <a:p>
            <a:r>
              <a:rPr lang="en-US" smtClean="0">
                <a:solidFill>
                  <a:schemeClr val="accent1"/>
                </a:solidFill>
              </a:rPr>
              <a:t>Test piping between cmdlets</a:t>
            </a:r>
          </a:p>
          <a:p>
            <a:r>
              <a:rPr lang="en-US" smtClean="0">
                <a:solidFill>
                  <a:schemeClr val="accent1"/>
                </a:solidFill>
              </a:rPr>
              <a:t>Use example input/output as "Expected" in test scaffolding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473" y="6075856"/>
            <a:ext cx="449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Advanced Help for Advanced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 (help) writing rules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60" y="1619435"/>
            <a:ext cx="6807848" cy="4597154"/>
          </a:xfrm>
        </p:spPr>
        <p:txBody>
          <a:bodyPr/>
          <a:lstStyle/>
          <a:p>
            <a:r>
              <a:rPr lang="en-US" sz="2800" smtClean="0">
                <a:solidFill>
                  <a:srgbClr val="0070C0"/>
                </a:solidFill>
              </a:rPr>
              <a:t>Use </a:t>
            </a:r>
            <a:r>
              <a:rPr lang="en-US" sz="2800">
                <a:solidFill>
                  <a:srgbClr val="0070C0"/>
                </a:solidFill>
              </a:rPr>
              <a:t>clear, simple language</a:t>
            </a:r>
          </a:p>
          <a:p>
            <a:pPr lvl="1"/>
            <a:r>
              <a:rPr lang="en-US"/>
              <a:t>Get, not "retrieve"</a:t>
            </a:r>
          </a:p>
          <a:p>
            <a:pPr lvl="1"/>
            <a:r>
              <a:rPr lang="en-US"/>
              <a:t>Use, not "utilize"</a:t>
            </a:r>
          </a:p>
          <a:p>
            <a:pPr lvl="1"/>
            <a:r>
              <a:rPr lang="en-US"/>
              <a:t>Change, not "modify</a:t>
            </a:r>
            <a:r>
              <a:rPr lang="en-US" smtClean="0"/>
              <a:t>"</a:t>
            </a:r>
          </a:p>
          <a:p>
            <a:pPr lvl="1"/>
            <a:r>
              <a:rPr lang="en-US" smtClean="0"/>
              <a:t>Be careful with "remove" -- is this permanent? Delete?</a:t>
            </a:r>
          </a:p>
          <a:p>
            <a:pPr marL="228600" lvl="1" indent="0">
              <a:buNone/>
            </a:pPr>
            <a:endParaRPr lang="en-US"/>
          </a:p>
          <a:p>
            <a:r>
              <a:rPr lang="en-US" sz="2800">
                <a:solidFill>
                  <a:srgbClr val="0070C0"/>
                </a:solidFill>
              </a:rPr>
              <a:t>Use active voice:</a:t>
            </a:r>
          </a:p>
          <a:p>
            <a:pPr lvl="1"/>
            <a:r>
              <a:rPr lang="en-US" smtClean="0"/>
              <a:t>Passive:   The objects can be exported ...</a:t>
            </a:r>
          </a:p>
          <a:p>
            <a:pPr lvl="1"/>
            <a:r>
              <a:rPr lang="en-US" smtClean="0"/>
              <a:t>Active:     You can export the objects ...</a:t>
            </a:r>
          </a:p>
          <a:p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 (help) writing rules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2016710"/>
            <a:ext cx="8237154" cy="344305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0070C0"/>
                </a:solidFill>
              </a:rPr>
              <a:t>Give instructions in the order that the user needs them</a:t>
            </a:r>
            <a:r>
              <a:rPr lang="en-US" sz="2800" smtClean="0">
                <a:solidFill>
                  <a:srgbClr val="0070C0"/>
                </a:solidFill>
              </a:rPr>
              <a:t>.</a:t>
            </a:r>
            <a:endParaRPr lang="en-US" sz="2800">
              <a:solidFill>
                <a:srgbClr val="0070C0"/>
              </a:solidFill>
            </a:endParaRPr>
          </a:p>
          <a:p>
            <a:pPr lvl="1"/>
            <a:r>
              <a:rPr lang="en-US" sz="2400"/>
              <a:t>Click </a:t>
            </a:r>
            <a:r>
              <a:rPr lang="en-US" sz="2400" b="1"/>
              <a:t>Run</a:t>
            </a:r>
            <a:r>
              <a:rPr lang="en-US" sz="2400"/>
              <a:t> in the </a:t>
            </a:r>
            <a:r>
              <a:rPr lang="en-US" sz="2400" b="1"/>
              <a:t>Things</a:t>
            </a:r>
            <a:r>
              <a:rPr lang="en-US" sz="2400"/>
              <a:t> section of the </a:t>
            </a:r>
            <a:r>
              <a:rPr lang="en-US" sz="2400" b="1"/>
              <a:t>Home</a:t>
            </a:r>
            <a:r>
              <a:rPr lang="en-US" sz="2400"/>
              <a:t> tab</a:t>
            </a:r>
            <a:r>
              <a:rPr lang="en-US" sz="2400" smtClean="0"/>
              <a:t>.</a:t>
            </a:r>
          </a:p>
          <a:p>
            <a:pPr lvl="1"/>
            <a:r>
              <a:rPr lang="en-US" sz="2400" smtClean="0"/>
              <a:t>Click the </a:t>
            </a:r>
            <a:r>
              <a:rPr lang="en-US" sz="2400" b="1" smtClean="0"/>
              <a:t>Home</a:t>
            </a:r>
            <a:r>
              <a:rPr lang="en-US" sz="2400" smtClean="0"/>
              <a:t> tab and, in the </a:t>
            </a:r>
            <a:r>
              <a:rPr lang="en-US" sz="2400" b="1" smtClean="0"/>
              <a:t>Things</a:t>
            </a:r>
            <a:r>
              <a:rPr lang="en-US" sz="2400" smtClean="0"/>
              <a:t> section, click </a:t>
            </a:r>
            <a:r>
              <a:rPr lang="en-US" sz="2400" b="1" smtClean="0"/>
              <a:t>Run</a:t>
            </a:r>
            <a:r>
              <a:rPr lang="en-US" sz="2400" smtClean="0"/>
              <a:t>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 (help) writing rules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51" y="1785891"/>
            <a:ext cx="8237154" cy="3514078"/>
          </a:xfrm>
        </p:spPr>
        <p:txBody>
          <a:bodyPr/>
          <a:lstStyle/>
          <a:p>
            <a:r>
              <a:rPr lang="en-US" sz="2800">
                <a:solidFill>
                  <a:srgbClr val="0070C0"/>
                </a:solidFill>
              </a:rPr>
              <a:t>Task first, then instructions:  (Start with "To")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/>
            <a:r>
              <a:rPr lang="en-US" sz="2400" smtClean="0"/>
              <a:t>Use the Format parameter to format the date.</a:t>
            </a:r>
          </a:p>
          <a:p>
            <a:pPr lvl="1"/>
            <a:r>
              <a:rPr lang="en-US" sz="2400" smtClean="0"/>
              <a:t>To format the date, use the Format parameter.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Using </a:t>
            </a:r>
            <a:r>
              <a:rPr lang="en-US" sz="2400"/>
              <a:t>the Credential parameter will help you to avoid Access Denied </a:t>
            </a:r>
            <a:r>
              <a:rPr lang="en-US" sz="2400" smtClean="0"/>
              <a:t>errors.</a:t>
            </a:r>
          </a:p>
          <a:p>
            <a:pPr lvl="1"/>
            <a:r>
              <a:rPr lang="en-US" sz="2400" smtClean="0"/>
              <a:t>To avoid Access Denied errors, use the Credential parameter.</a:t>
            </a:r>
          </a:p>
          <a:p>
            <a:endParaRPr lang="en-US" smtClean="0"/>
          </a:p>
          <a:p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 Get-LoremIpsum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06" y="1402301"/>
            <a:ext cx="6602536" cy="40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6"/>
                </a:solidFill>
              </a:rPr>
              <a:t>Description Checklist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Describes the cmdlet UI.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Explains the intended 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Calls out important parameters.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Lists requirements (elevated)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Warns of likely errors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Version restrictions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New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29" y="2540169"/>
            <a:ext cx="3400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Presenter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June Blender (@juneb_get_help)</a:t>
            </a:r>
          </a:p>
          <a:p>
            <a:r>
              <a:rPr lang="en-US" smtClean="0">
                <a:solidFill>
                  <a:srgbClr val="0070C0"/>
                </a:solidFill>
              </a:rPr>
              <a:t>SAPIEN Technologies, Inc. : Technology Evangelist</a:t>
            </a:r>
          </a:p>
          <a:p>
            <a:r>
              <a:rPr lang="en-US" smtClean="0">
                <a:solidFill>
                  <a:srgbClr val="0070C0"/>
                </a:solidFill>
              </a:rPr>
              <a:t>Microsoft Corporation: Senior Programming Writer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(1997 - 2014)</a:t>
            </a:r>
          </a:p>
          <a:p>
            <a:r>
              <a:rPr lang="en-US" smtClean="0">
                <a:solidFill>
                  <a:srgbClr val="0070C0"/>
                </a:solidFill>
              </a:rPr>
              <a:t>Blog:  http://www.SAPIEN.com/blog</a:t>
            </a:r>
          </a:p>
          <a:p>
            <a:r>
              <a:rPr lang="en-US" smtClean="0">
                <a:solidFill>
                  <a:srgbClr val="0070C0"/>
                </a:solidFill>
              </a:rPr>
              <a:t>Honorary Scripting Guy</a:t>
            </a:r>
          </a:p>
          <a:p>
            <a:r>
              <a:rPr lang="en-US" smtClean="0">
                <a:solidFill>
                  <a:srgbClr val="0070C0"/>
                </a:solidFill>
              </a:rPr>
              <a:t>PowerShell Hero 2014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70" y="138424"/>
            <a:ext cx="1426582" cy="20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Get-LoremIpsum:</a:t>
            </a:r>
            <a:br>
              <a:rPr lang="en-US" smtClean="0"/>
            </a:br>
            <a:r>
              <a:rPr lang="en-US" smtClean="0"/>
              <a:t>	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906" y="1769617"/>
            <a:ext cx="7556313" cy="3548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6"/>
                </a:solidFill>
              </a:rPr>
              <a:t>Describes the cmdlet UI</a:t>
            </a:r>
            <a:r>
              <a:rPr lang="en-US" smtClean="0">
                <a:solidFill>
                  <a:schemeClr val="accent6"/>
                </a:solidFill>
              </a:rPr>
              <a:t>.</a:t>
            </a:r>
            <a:br>
              <a:rPr lang="en-US" smtClean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Gets lorem ipsum, which is placeholder text.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Returns a string.</a:t>
            </a:r>
            <a:endParaRPr lang="en-US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6"/>
                </a:solidFill>
              </a:rPr>
              <a:t>Explains the intended use</a:t>
            </a:r>
            <a:r>
              <a:rPr lang="en-US" smtClean="0">
                <a:solidFill>
                  <a:schemeClr val="accent6"/>
                </a:solidFill>
              </a:rPr>
              <a:t>.</a:t>
            </a:r>
            <a:br>
              <a:rPr lang="en-US" smtClean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Use placeholder text wherever strings go (XML, json, ...)</a:t>
            </a:r>
            <a:endParaRPr lang="en-US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6"/>
                </a:solidFill>
              </a:rPr>
              <a:t>Calls out important </a:t>
            </a:r>
            <a:r>
              <a:rPr lang="en-US" smtClean="0">
                <a:solidFill>
                  <a:schemeClr val="accent6"/>
                </a:solidFill>
              </a:rPr>
              <a:t>parameters.</a:t>
            </a:r>
            <a:br>
              <a:rPr lang="en-US" smtClean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accent6"/>
                </a:solidFill>
              </a:rPr>
              <a:t>Lists </a:t>
            </a:r>
            <a:r>
              <a:rPr lang="en-US">
                <a:solidFill>
                  <a:schemeClr val="accent6"/>
                </a:solidFill>
              </a:rPr>
              <a:t>requirements (elevated)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6"/>
                </a:solidFill>
              </a:rPr>
              <a:t>Warns of likely </a:t>
            </a:r>
            <a:r>
              <a:rPr lang="en-US" smtClean="0">
                <a:solidFill>
                  <a:schemeClr val="accent6"/>
                </a:solidFill>
              </a:rPr>
              <a:t>errors</a:t>
            </a:r>
            <a:br>
              <a:rPr lang="en-US" smtClean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Not random. Use Get-Random.</a:t>
            </a:r>
            <a:endParaRPr lang="en-US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6"/>
                </a:solidFill>
              </a:rPr>
              <a:t>Version </a:t>
            </a:r>
            <a:r>
              <a:rPr lang="en-US" smtClean="0">
                <a:solidFill>
                  <a:schemeClr val="accent6"/>
                </a:solidFill>
              </a:rPr>
              <a:t>restrictions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New features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The </a:t>
            </a:r>
            <a:r>
              <a:rPr lang="en-US"/>
              <a:t>Get-LoremIpsum cmdlet gets placeholder or filler text ("lorem ipsum"), which is nonsense text that is commonly used to demonstrate the graphic elements of a document or visual presentation. </a:t>
            </a:r>
            <a:r>
              <a:rPr lang="en-US" smtClean="0"/>
              <a:t>  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 Concept description</a:t>
            </a:r>
            <a:endParaRPr lang="en-US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Get-LorumIpsum returns one string. You can include the string in files and pipe it to cmdlets that take string </a:t>
            </a:r>
            <a:r>
              <a:rPr lang="en-US" smtClean="0"/>
              <a:t>values and </a:t>
            </a:r>
            <a:r>
              <a:rPr lang="en-US"/>
              <a:t>insert it in serialized files, such as XML and JSON files. 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 Use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mtClean="0"/>
              <a:t>Get-LorumIpsum </a:t>
            </a:r>
            <a:r>
              <a:rPr lang="en-US"/>
              <a:t>returns </a:t>
            </a:r>
            <a:r>
              <a:rPr lang="en-US" smtClean="0"/>
              <a:t>fixed values</a:t>
            </a:r>
            <a:r>
              <a:rPr lang="en-US"/>
              <a:t>. To get random text strings, use the Get-Random cmdlet</a:t>
            </a:r>
            <a:r>
              <a:rPr lang="en-US" smtClean="0"/>
              <a:t>. 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Warning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the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72" y="1448540"/>
            <a:ext cx="7556313" cy="4144963"/>
          </a:xfrm>
        </p:spPr>
        <p:txBody>
          <a:bodyPr/>
          <a:lstStyle/>
          <a:p>
            <a:r>
              <a:rPr lang="en-US" b="1" smtClean="0"/>
              <a:t>Get-AzureWebsiteDebug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mtClean="0"/>
              <a:t>Enables </a:t>
            </a:r>
            <a:r>
              <a:rPr lang="en-US"/>
              <a:t>the website's debug feature </a:t>
            </a:r>
            <a:r>
              <a:rPr lang="en-US" smtClean="0"/>
              <a:t>in Visual Studio</a:t>
            </a:r>
          </a:p>
          <a:p>
            <a:r>
              <a:rPr lang="en-US" b="1" smtClean="0"/>
              <a:t>Test-Script</a:t>
            </a:r>
            <a:r>
              <a:rPr lang="en-US" smtClean="0"/>
              <a:t>:  </a:t>
            </a:r>
            <a:br>
              <a:rPr lang="en-US" smtClean="0"/>
            </a:br>
            <a:r>
              <a:rPr lang="en-US" smtClean="0"/>
              <a:t>Determines whether a PowerShell script has any syntax errors using the PowerShell script tokenizer.</a:t>
            </a:r>
          </a:p>
          <a:p>
            <a:r>
              <a:rPr lang="en-US" b="1" smtClean="0"/>
              <a:t>Get-ShortPath</a:t>
            </a:r>
            <a:r>
              <a:rPr lang="en-US"/>
              <a:t>: </a:t>
            </a:r>
            <a:br>
              <a:rPr lang="en-US"/>
            </a:br>
            <a:r>
              <a:rPr lang="en-US"/>
              <a:t>Gets the short, 8.3 name for the given path.  This cmdlet emits a ShortPathInfo object that contains a ShortPath property as well as a Path property which contains </a:t>
            </a:r>
            <a:r>
              <a:rPr lang="en-US" smtClean="0"/>
              <a:t>the original </a:t>
            </a:r>
            <a:r>
              <a:rPr lang="en-US"/>
              <a:t>long path.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Read-Archive: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81" y="1466295"/>
            <a:ext cx="7556313" cy="41449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Enumerates compressed archives such as 7z or rar, emitting ArchiveEntry objects representing records in the archive</a:t>
            </a:r>
            <a:r>
              <a:rPr lang="en-US" smtClean="0"/>
              <a:t>. Read-Archive </a:t>
            </a:r>
            <a:r>
              <a:rPr lang="en-US"/>
              <a:t>is used to list the contents of a compressed archive containing one or more compressed file(s). </a:t>
            </a:r>
            <a:r>
              <a:rPr lang="en-US" smtClean="0"/>
              <a:t>The </a:t>
            </a:r>
            <a:r>
              <a:rPr lang="en-US"/>
              <a:t>format of the file being read can be overriden with the Format parameter, for example to enumerate the contents of a self-extracting archive (EXE</a:t>
            </a:r>
            <a:r>
              <a:rPr lang="en-US" smtClean="0"/>
              <a:t>). Read-Archive </a:t>
            </a:r>
            <a:r>
              <a:rPr lang="en-US"/>
              <a:t>is useful if you wish to perform filtering using standard pipeline Where-Object and/or ForEach-Object cmdlets before piping ArchiveEntry objects to Expand-Archive.</a:t>
            </a:r>
          </a:p>
        </p:txBody>
      </p:sp>
    </p:spTree>
    <p:extLst>
      <p:ext uri="{BB962C8B-B14F-4D97-AF65-F5344CB8AC3E}">
        <p14:creationId xmlns:p14="http://schemas.microsoft.com/office/powerpoint/2010/main" val="34820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Read-Archive: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37" y="1263590"/>
            <a:ext cx="7556313" cy="4144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6"/>
                </a:solidFill>
              </a:rPr>
              <a:t>Describes the cmdlet UI</a:t>
            </a:r>
            <a:r>
              <a:rPr lang="en-US" smtClean="0">
                <a:solidFill>
                  <a:schemeClr val="accent6"/>
                </a:solidFill>
              </a:rPr>
              <a:t>.</a:t>
            </a:r>
            <a:br>
              <a:rPr lang="en-US" smtClean="0">
                <a:solidFill>
                  <a:schemeClr val="accent6"/>
                </a:solidFill>
              </a:rPr>
            </a:br>
            <a:r>
              <a:rPr lang="en-US">
                <a:solidFill>
                  <a:schemeClr val="tx1"/>
                </a:solidFill>
              </a:rPr>
              <a:t>Gets the files in a compressed or archived </a:t>
            </a:r>
            <a:r>
              <a:rPr lang="en-US" smtClean="0">
                <a:solidFill>
                  <a:schemeClr val="tx1"/>
                </a:solidFill>
              </a:rPr>
              <a:t>file </a:t>
            </a:r>
            <a:r>
              <a:rPr lang="en-US">
                <a:solidFill>
                  <a:schemeClr val="tx1"/>
                </a:solidFill>
              </a:rPr>
              <a:t>without </a:t>
            </a:r>
            <a:r>
              <a:rPr lang="en-US" smtClean="0">
                <a:solidFill>
                  <a:schemeClr val="tx1"/>
                </a:solidFill>
              </a:rPr>
              <a:t>unzipping or expanding </a:t>
            </a:r>
            <a:r>
              <a:rPr lang="en-US">
                <a:solidFill>
                  <a:schemeClr val="tx1"/>
                </a:solidFill>
              </a:rPr>
              <a:t>the file.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Read-Archive returns ArchiveEntry objects that represent the </a:t>
            </a:r>
            <a:r>
              <a:rPr lang="en-US" smtClean="0">
                <a:solidFill>
                  <a:schemeClr val="tx1"/>
                </a:solidFill>
              </a:rPr>
              <a:t>contents of </a:t>
            </a:r>
            <a:r>
              <a:rPr lang="en-US">
                <a:solidFill>
                  <a:schemeClr val="tx1"/>
                </a:solidFill>
              </a:rPr>
              <a:t>the archive.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Explains the intended use.</a:t>
            </a:r>
            <a:br>
              <a:rPr lang="en-US" smtClean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Works on ZIP, 7Z, or RAR archive file types.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You can select contents (show how).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Pipe to string formats (show how).</a:t>
            </a:r>
            <a:br>
              <a:rPr lang="en-US" smtClean="0">
                <a:solidFill>
                  <a:schemeClr val="tx1"/>
                </a:solidFill>
              </a:rPr>
            </a:br>
            <a:endParaRPr lang="en-US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smtClean="0">
                <a:solidFill>
                  <a:schemeClr val="accent6"/>
                </a:solidFill>
              </a:rPr>
              <a:t>Calls out important parameters.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smtClean="0">
                <a:solidFill>
                  <a:schemeClr val="accent6"/>
                </a:solidFill>
              </a:rPr>
              <a:t>Lists requirements (elevated)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smtClean="0">
                <a:solidFill>
                  <a:schemeClr val="accent6"/>
                </a:solidFill>
              </a:rPr>
              <a:t>Warns of likely errors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smtClean="0">
                <a:solidFill>
                  <a:schemeClr val="accent6"/>
                </a:solidFill>
              </a:rPr>
              <a:t>Version restrictions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smtClean="0">
                <a:solidFill>
                  <a:schemeClr val="accent6"/>
                </a:solidFill>
              </a:rPr>
              <a:t>New features</a:t>
            </a:r>
            <a:endParaRPr lang="en-US" sz="18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7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Read-Archive: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37" y="1494409"/>
            <a:ext cx="7556313" cy="414496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tx2"/>
                </a:solidFill>
              </a:rPr>
              <a:t>Gets the files in a compressed or archived file, such a ZIP, 7Z, or RAR archive, without unzipping or expanding the file.</a:t>
            </a:r>
          </a:p>
          <a:p>
            <a:pPr marL="0" indent="0">
              <a:buNone/>
            </a:pPr>
            <a:r>
              <a:rPr lang="en-US" smtClean="0">
                <a:solidFill>
                  <a:schemeClr val="tx2"/>
                </a:solidFill>
              </a:rPr>
              <a:t>Read-Archive returns ArchiveEntry </a:t>
            </a:r>
            <a:r>
              <a:rPr lang="en-US">
                <a:solidFill>
                  <a:schemeClr val="tx2"/>
                </a:solidFill>
              </a:rPr>
              <a:t>objects </a:t>
            </a:r>
            <a:r>
              <a:rPr lang="en-US" smtClean="0">
                <a:solidFill>
                  <a:schemeClr val="tx2"/>
                </a:solidFill>
              </a:rPr>
              <a:t>that represent the files, directories, or records </a:t>
            </a:r>
            <a:r>
              <a:rPr lang="en-US">
                <a:solidFill>
                  <a:schemeClr val="tx2"/>
                </a:solidFill>
              </a:rPr>
              <a:t>in the archive</a:t>
            </a:r>
            <a:r>
              <a:rPr lang="en-US" smtClean="0">
                <a:solidFill>
                  <a:schemeClr val="tx2"/>
                </a:solidFill>
              </a:rPr>
              <a:t>. </a:t>
            </a:r>
          </a:p>
          <a:p>
            <a:pPr marL="0" indent="0">
              <a:buNone/>
            </a:pPr>
            <a:r>
              <a:rPr lang="en-US" smtClean="0">
                <a:solidFill>
                  <a:schemeClr val="tx2"/>
                </a:solidFill>
              </a:rPr>
              <a:t>To expand only selected items in an archive, pipe the output of Read-Archive to the Where-Object or ForEach-Object cmdlet, and then pipe to the Expand-Archive cmdlet.</a:t>
            </a:r>
          </a:p>
          <a:p>
            <a:pPr marL="0" indent="0">
              <a:buNone/>
            </a:pPr>
            <a:r>
              <a:rPr lang="en-US" smtClean="0">
                <a:solidFill>
                  <a:schemeClr val="tx2"/>
                </a:solidFill>
              </a:rPr>
              <a:t>To override the archive format, use the Format parameter. For example, you can use the Format parameter to enumerate </a:t>
            </a:r>
            <a:r>
              <a:rPr lang="en-US">
                <a:solidFill>
                  <a:schemeClr val="tx2"/>
                </a:solidFill>
              </a:rPr>
              <a:t>the contents of a self-extracting archive (EXE</a:t>
            </a:r>
            <a:r>
              <a:rPr lang="en-US" smtClean="0">
                <a:solidFill>
                  <a:schemeClr val="tx2"/>
                </a:solidFill>
              </a:rPr>
              <a:t>). 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1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:</a:t>
            </a:r>
            <a:br>
              <a:rPr lang="en-US" smtClean="0"/>
            </a:br>
            <a:r>
              <a:rPr lang="en-US" smtClean="0"/>
              <a:t>	The </a:t>
            </a:r>
            <a:r>
              <a:rPr lang="en-US" smtClean="0">
                <a:solidFill>
                  <a:srgbClr val="00B050"/>
                </a:solidFill>
              </a:rPr>
              <a:t>Show</a:t>
            </a:r>
            <a:r>
              <a:rPr lang="en-US" smtClean="0"/>
              <a:t> in Show &amp; Tell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8" y="1876980"/>
            <a:ext cx="6788804" cy="37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Examples:  Best practices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Instructive:  Model or template for a real command</a:t>
            </a:r>
          </a:p>
          <a:p>
            <a:r>
              <a:rPr lang="en-US" smtClean="0"/>
              <a:t>Teach </a:t>
            </a:r>
            <a:r>
              <a:rPr lang="en-US" b="1" smtClean="0"/>
              <a:t>one</a:t>
            </a:r>
            <a:r>
              <a:rPr lang="en-US" smtClean="0"/>
              <a:t> </a:t>
            </a:r>
            <a:r>
              <a:rPr lang="en-US" b="1" smtClean="0"/>
              <a:t>concept </a:t>
            </a:r>
            <a:r>
              <a:rPr lang="en-US" smtClean="0"/>
              <a:t>in each example</a:t>
            </a:r>
          </a:p>
          <a:p>
            <a:r>
              <a:rPr lang="en-US"/>
              <a:t>Show expected output.  (Am I doing this right</a:t>
            </a:r>
            <a:r>
              <a:rPr lang="en-US" smtClean="0"/>
              <a:t>?)</a:t>
            </a:r>
          </a:p>
          <a:p>
            <a:r>
              <a:rPr lang="en-US" smtClean="0"/>
              <a:t>Don't </a:t>
            </a:r>
            <a:r>
              <a:rPr lang="en-US"/>
              <a:t>be clever  :    Forget the MVPs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Examples:  Best practices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19" y="1777013"/>
            <a:ext cx="7556313" cy="4144963"/>
          </a:xfrm>
        </p:spPr>
        <p:txBody>
          <a:bodyPr>
            <a:normAutofit/>
          </a:bodyPr>
          <a:lstStyle/>
          <a:p>
            <a:r>
              <a:rPr lang="en-US"/>
              <a:t>Use each parameter at least once with a realistic parameter value.   (How do I format the parameter value</a:t>
            </a:r>
            <a:r>
              <a:rPr lang="en-US" smtClean="0"/>
              <a:t>?)</a:t>
            </a:r>
          </a:p>
          <a:p>
            <a:r>
              <a:rPr lang="en-US" smtClean="0"/>
              <a:t>Use </a:t>
            </a:r>
            <a:r>
              <a:rPr lang="en-US"/>
              <a:t>full parameter names. </a:t>
            </a:r>
            <a:r>
              <a:rPr lang="en-US" smtClean="0"/>
              <a:t>No </a:t>
            </a:r>
            <a:r>
              <a:rPr lang="en-US"/>
              <a:t>cmdlet </a:t>
            </a:r>
            <a:r>
              <a:rPr lang="en-US" smtClean="0"/>
              <a:t>aliases. No tricks.</a:t>
            </a:r>
            <a:endParaRPr lang="en-US"/>
          </a:p>
          <a:p>
            <a:r>
              <a:rPr lang="en-US" smtClean="0"/>
              <a:t>Try-it-ready</a:t>
            </a:r>
            <a:r>
              <a:rPr lang="en-US"/>
              <a:t>:  Use resources most users have on the system.</a:t>
            </a:r>
          </a:p>
          <a:p>
            <a:r>
              <a:rPr lang="en-US" smtClean="0"/>
              <a:t>Avoid extended one-liners.  Show one operation in each step.</a:t>
            </a:r>
          </a:p>
          <a:p>
            <a:r>
              <a:rPr lang="en-US" smtClean="0"/>
              <a:t>Don't </a:t>
            </a:r>
            <a:r>
              <a:rPr lang="en-US"/>
              <a:t>be clever  :    Forget the MVPs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6"/>
                </a:solidFill>
              </a:rPr>
              <a:t>Example Checklist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Simple -&gt; </a:t>
            </a:r>
            <a:r>
              <a:rPr lang="en-US" sz="2800" smtClean="0"/>
              <a:t>Complex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  <a:p>
            <a:pPr marL="685800" lvl="1" indent="-457200">
              <a:buFont typeface="+mj-lt"/>
              <a:buAutoNum type="arabicPeriod"/>
            </a:pPr>
            <a:r>
              <a:rPr lang="en-US" sz="2400" smtClean="0">
                <a:solidFill>
                  <a:schemeClr val="accent6"/>
                </a:solidFill>
              </a:rPr>
              <a:t>Use </a:t>
            </a:r>
            <a:r>
              <a:rPr lang="en-US" sz="2400">
                <a:solidFill>
                  <a:schemeClr val="accent6"/>
                </a:solidFill>
              </a:rPr>
              <a:t>only mandatory </a:t>
            </a:r>
            <a:r>
              <a:rPr lang="en-US" sz="2400" smtClean="0">
                <a:solidFill>
                  <a:schemeClr val="accent6"/>
                </a:solidFill>
              </a:rPr>
              <a:t>parameters</a:t>
            </a:r>
            <a:endParaRPr lang="en-US" sz="2400">
              <a:solidFill>
                <a:schemeClr val="accent6"/>
              </a:solidFill>
            </a:endParaRPr>
          </a:p>
          <a:p>
            <a:pPr marL="685800" lvl="1" indent="-457200">
              <a:buFont typeface="+mj-lt"/>
              <a:buAutoNum type="arabicPeriod"/>
            </a:pPr>
            <a:r>
              <a:rPr lang="en-US" sz="2400" smtClean="0">
                <a:solidFill>
                  <a:schemeClr val="accent6"/>
                </a:solidFill>
              </a:rPr>
              <a:t>Use </a:t>
            </a:r>
            <a:r>
              <a:rPr lang="en-US" sz="2400">
                <a:solidFill>
                  <a:schemeClr val="accent6"/>
                </a:solidFill>
              </a:rPr>
              <a:t>optional </a:t>
            </a:r>
            <a:r>
              <a:rPr lang="en-US" sz="2400" smtClean="0">
                <a:solidFill>
                  <a:schemeClr val="accent6"/>
                </a:solidFill>
              </a:rPr>
              <a:t>parameters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smtClean="0">
                <a:solidFill>
                  <a:schemeClr val="accent6"/>
                </a:solidFill>
              </a:rPr>
              <a:t>Show </a:t>
            </a:r>
            <a:r>
              <a:rPr lang="en-US" sz="2400">
                <a:solidFill>
                  <a:schemeClr val="accent6"/>
                </a:solidFill>
              </a:rPr>
              <a:t>parameter combinations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>
                <a:solidFill>
                  <a:schemeClr val="accent6"/>
                </a:solidFill>
              </a:rPr>
              <a:t>Real-world example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Example Checklist</a:t>
            </a:r>
            <a:br>
              <a:rPr lang="en-US" smtClean="0"/>
            </a:br>
            <a:r>
              <a:rPr lang="en-US" smtClean="0"/>
              <a:t>	Get-LoremIpsum: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457200">
              <a:buFont typeface="+mj-lt"/>
              <a:buAutoNum type="arabicPeriod"/>
            </a:pPr>
            <a:r>
              <a:rPr lang="en-US" sz="2400">
                <a:solidFill>
                  <a:schemeClr val="accent6"/>
                </a:solidFill>
              </a:rPr>
              <a:t>Use only mandatory </a:t>
            </a:r>
            <a:r>
              <a:rPr lang="en-US" sz="2400" smtClean="0">
                <a:solidFill>
                  <a:schemeClr val="accent6"/>
                </a:solidFill>
              </a:rPr>
              <a:t>parameters</a:t>
            </a:r>
            <a:br>
              <a:rPr lang="en-US" sz="2400" smtClean="0">
                <a:solidFill>
                  <a:schemeClr val="accent6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Mandatory parameters</a:t>
            </a:r>
            <a:endParaRPr lang="en-US" sz="2400">
              <a:solidFill>
                <a:schemeClr val="accent6"/>
              </a:solidFill>
            </a:endParaRPr>
          </a:p>
          <a:p>
            <a:pPr marL="685800" lvl="1" indent="-457200">
              <a:buFont typeface="+mj-lt"/>
              <a:buAutoNum type="arabicPeriod"/>
            </a:pPr>
            <a:r>
              <a:rPr lang="en-US" sz="2400">
                <a:solidFill>
                  <a:schemeClr val="accent6"/>
                </a:solidFill>
              </a:rPr>
              <a:t>Use optional </a:t>
            </a:r>
            <a:r>
              <a:rPr lang="en-US" sz="2400" smtClean="0">
                <a:solidFill>
                  <a:schemeClr val="accent6"/>
                </a:solidFill>
              </a:rPr>
              <a:t>parameters</a:t>
            </a:r>
            <a:br>
              <a:rPr lang="en-US" sz="2400" smtClean="0">
                <a:solidFill>
                  <a:schemeClr val="accent6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Optional </a:t>
            </a:r>
            <a:r>
              <a:rPr lang="en-US" sz="2400" smtClean="0">
                <a:solidFill>
                  <a:schemeClr val="tx1"/>
                </a:solidFill>
              </a:rPr>
              <a:t>parameters</a:t>
            </a:r>
            <a:endParaRPr lang="en-US" sz="2400">
              <a:solidFill>
                <a:schemeClr val="accent6"/>
              </a:solidFill>
            </a:endParaRPr>
          </a:p>
          <a:p>
            <a:pPr marL="685800" lvl="1" indent="-457200">
              <a:buFont typeface="+mj-lt"/>
              <a:buAutoNum type="arabicPeriod"/>
            </a:pPr>
            <a:r>
              <a:rPr lang="en-US" sz="2400">
                <a:solidFill>
                  <a:schemeClr val="accent6"/>
                </a:solidFill>
              </a:rPr>
              <a:t>Show parameter </a:t>
            </a:r>
            <a:r>
              <a:rPr lang="en-US" sz="2400" smtClean="0">
                <a:solidFill>
                  <a:schemeClr val="accent6"/>
                </a:solidFill>
              </a:rPr>
              <a:t>combinations</a:t>
            </a:r>
            <a:br>
              <a:rPr lang="en-US" sz="2400" smtClean="0">
                <a:solidFill>
                  <a:schemeClr val="accent6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Use in </a:t>
            </a:r>
            <a:r>
              <a:rPr lang="en-US" sz="2400" smtClean="0">
                <a:solidFill>
                  <a:schemeClr val="tx1"/>
                </a:solidFill>
              </a:rPr>
              <a:t>XML</a:t>
            </a:r>
            <a:endParaRPr lang="en-US" sz="2400">
              <a:solidFill>
                <a:schemeClr val="accent6"/>
              </a:solidFill>
            </a:endParaRPr>
          </a:p>
          <a:p>
            <a:pPr marL="685800" lvl="1" indent="-457200">
              <a:buFont typeface="+mj-lt"/>
              <a:buAutoNum type="arabicPeriod"/>
            </a:pPr>
            <a:r>
              <a:rPr lang="en-US" sz="2400">
                <a:solidFill>
                  <a:schemeClr val="accent6"/>
                </a:solidFill>
              </a:rPr>
              <a:t>Real-world </a:t>
            </a:r>
            <a:r>
              <a:rPr lang="en-US" sz="2400" smtClean="0">
                <a:solidFill>
                  <a:schemeClr val="accent6"/>
                </a:solidFill>
              </a:rPr>
              <a:t>example</a:t>
            </a:r>
            <a:br>
              <a:rPr lang="en-US" sz="2400" smtClean="0">
                <a:solidFill>
                  <a:schemeClr val="accent6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Piping to New-Item</a:t>
            </a:r>
          </a:p>
        </p:txBody>
      </p:sp>
    </p:spTree>
    <p:extLst>
      <p:ext uri="{BB962C8B-B14F-4D97-AF65-F5344CB8AC3E}">
        <p14:creationId xmlns:p14="http://schemas.microsoft.com/office/powerpoint/2010/main" val="13987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Presenter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June Blender (@juneb_get_help)</a:t>
            </a:r>
          </a:p>
          <a:p>
            <a:r>
              <a:rPr lang="en-US" smtClean="0">
                <a:solidFill>
                  <a:srgbClr val="0070C0"/>
                </a:solidFill>
              </a:rPr>
              <a:t>SAPIEN Technologies, Inc. : Technology Evangelist</a:t>
            </a:r>
          </a:p>
          <a:p>
            <a:r>
              <a:rPr lang="en-US" smtClean="0">
                <a:solidFill>
                  <a:srgbClr val="0070C0"/>
                </a:solidFill>
              </a:rPr>
              <a:t>Microsoft Corporation: Senior Programming Writer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(1997 - 2014)</a:t>
            </a:r>
          </a:p>
          <a:p>
            <a:r>
              <a:rPr lang="en-US">
                <a:solidFill>
                  <a:srgbClr val="0070C0"/>
                </a:solidFill>
              </a:rPr>
              <a:t>Blog:  http://</a:t>
            </a:r>
            <a:r>
              <a:rPr lang="en-US" smtClean="0">
                <a:solidFill>
                  <a:srgbClr val="0070C0"/>
                </a:solidFill>
              </a:rPr>
              <a:t>www.SAPIEN.com/blog</a:t>
            </a:r>
          </a:p>
          <a:p>
            <a:r>
              <a:rPr lang="en-US" smtClean="0">
                <a:solidFill>
                  <a:srgbClr val="0070C0"/>
                </a:solidFill>
              </a:rPr>
              <a:t>Honorary Scripting Guy</a:t>
            </a:r>
          </a:p>
          <a:p>
            <a:r>
              <a:rPr lang="en-US" smtClean="0">
                <a:solidFill>
                  <a:srgbClr val="0070C0"/>
                </a:solidFill>
              </a:rPr>
              <a:t>PowerShell Hero 2014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30" y="0"/>
            <a:ext cx="1892933" cy="24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6"/>
                </a:solidFill>
              </a:rPr>
              <a:t>Parameter Description Checklist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37190"/>
            <a:ext cx="7556313" cy="414496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6"/>
                </a:solidFill>
              </a:rPr>
              <a:t>Effect </a:t>
            </a:r>
            <a:r>
              <a:rPr lang="en-US" sz="2400">
                <a:solidFill>
                  <a:schemeClr val="accent6"/>
                </a:solidFill>
              </a:rPr>
              <a:t>on cmdlet </a:t>
            </a:r>
            <a:r>
              <a:rPr lang="en-US" sz="2400" smtClean="0">
                <a:solidFill>
                  <a:schemeClr val="accent6"/>
                </a:solidFill>
              </a:rPr>
              <a:t>behavior</a:t>
            </a:r>
            <a:br>
              <a:rPr lang="en-US" sz="2400" smtClean="0">
                <a:solidFill>
                  <a:schemeClr val="accent6"/>
                </a:solidFill>
              </a:rPr>
            </a:br>
            <a:endParaRPr lang="en-US" sz="240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accent6"/>
                </a:solidFill>
              </a:rPr>
              <a:t>Content/format of valid parameter </a:t>
            </a:r>
            <a:r>
              <a:rPr lang="en-US" sz="2400" smtClean="0">
                <a:solidFill>
                  <a:schemeClr val="accent6"/>
                </a:solidFill>
              </a:rPr>
              <a:t>values</a:t>
            </a:r>
            <a:br>
              <a:rPr lang="en-US" sz="2400" smtClean="0">
                <a:solidFill>
                  <a:schemeClr val="accent6"/>
                </a:solidFill>
              </a:rPr>
            </a:br>
            <a:endParaRPr lang="en-US" sz="240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6"/>
                </a:solidFill>
              </a:rPr>
              <a:t>[</a:t>
            </a:r>
            <a:r>
              <a:rPr lang="en-US" sz="2400">
                <a:solidFill>
                  <a:schemeClr val="accent6"/>
                </a:solidFill>
              </a:rPr>
              <a:t>Optional] Default </a:t>
            </a:r>
            <a:r>
              <a:rPr lang="en-US" sz="2400" smtClean="0">
                <a:solidFill>
                  <a:schemeClr val="accent6"/>
                </a:solidFill>
              </a:rPr>
              <a:t>values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6"/>
                </a:solidFill>
              </a:rPr>
              <a:t>[Optional] How </a:t>
            </a:r>
            <a:r>
              <a:rPr lang="en-US" sz="2400">
                <a:solidFill>
                  <a:schemeClr val="accent6"/>
                </a:solidFill>
              </a:rPr>
              <a:t>to get parameter </a:t>
            </a:r>
            <a:r>
              <a:rPr lang="en-US" sz="2400" smtClean="0">
                <a:solidFill>
                  <a:schemeClr val="accent6"/>
                </a:solidFill>
              </a:rPr>
              <a:t>values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smtClean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accent6"/>
                </a:solidFill>
              </a:rPr>
              <a:t>[Optional] </a:t>
            </a:r>
            <a:r>
              <a:rPr lang="en-US" sz="2400" smtClean="0">
                <a:solidFill>
                  <a:schemeClr val="accent6"/>
                </a:solidFill>
              </a:rPr>
              <a:t>Interaction with other parameters</a:t>
            </a:r>
            <a:endParaRPr lang="en-US" sz="2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6"/>
                </a:solidFill>
              </a:rPr>
              <a:t>Parameter Attribute Checklist: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2214239"/>
            <a:ext cx="7556313" cy="1869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6"/>
                </a:solidFill>
              </a:rPr>
              <a:t>Accept wildcard characters?  Globbing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6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11296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Hint #1:    Reuse good descriptions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1751120"/>
            <a:ext cx="8313772" cy="3451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474" y="5353234"/>
            <a:ext cx="353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Get-ParameterDescriptions.ps1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9791938" cy="1116106"/>
          </a:xfrm>
        </p:spPr>
        <p:txBody>
          <a:bodyPr/>
          <a:lstStyle/>
          <a:p>
            <a:r>
              <a:rPr lang="en-US" smtClean="0"/>
              <a:t>Hint #2:  Reuse help of included cmdlets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0315" y="1640162"/>
            <a:ext cx="809643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70C0"/>
                </a:solidFill>
              </a:rPr>
              <a:t>Get-SystemInfo </a:t>
            </a:r>
            <a:r>
              <a:rPr lang="en-US" sz="320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br>
              <a:rPr lang="en-US" sz="320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3200" smtClean="0">
                <a:solidFill>
                  <a:srgbClr val="0070C0"/>
                </a:solidFill>
                <a:sym typeface="Wingdings" panose="05000000000000000000" pitchFamily="2" charset="2"/>
              </a:rPr>
              <a:t>Get-CIMInstance -ComputerName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0070C0"/>
              </a:solidFill>
            </a:endParaRPr>
          </a:p>
          <a:p>
            <a:endParaRPr lang="en-US" sz="200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24" y="2768965"/>
            <a:ext cx="7022428" cy="331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Hint #3:  Use parameter description checklists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0315" y="2250476"/>
            <a:ext cx="632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Great for commonly used parameter names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91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6"/>
                </a:solidFill>
              </a:rPr>
              <a:t>Name parameter checklist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8473" y="2027067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6"/>
                </a:solidFill>
              </a:rPr>
              <a:t>Can I pick any name?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6"/>
                </a:solidFill>
              </a:rPr>
              <a:t>Must the named thing exist?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6"/>
                </a:solidFill>
              </a:rPr>
              <a:t>Are there any naming requirements? Best practices?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6"/>
                </a:solidFill>
              </a:rPr>
              <a:t>Must the name be unique (in a scope)? 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endParaRPr lang="en-US" smtClean="0">
              <a:solidFill>
                <a:srgbClr val="0070C0"/>
              </a:solidFill>
            </a:endParaRPr>
          </a:p>
          <a:p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Name parameter checklist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1697115"/>
            <a:ext cx="7556313" cy="4144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Can I pick any name?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Enter a name for the new widget.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Must the named thing exist?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Are there any naming requirements? Best practices?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You can choose any name, but it's best to use a name that is associated with the computer name, such as Server01-Widget.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Must the name be unique (in a scope)? 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The name must be unique in the subscription.</a:t>
            </a:r>
          </a:p>
        </p:txBody>
      </p:sp>
    </p:spTree>
    <p:extLst>
      <p:ext uri="{BB962C8B-B14F-4D97-AF65-F5344CB8AC3E}">
        <p14:creationId xmlns:p14="http://schemas.microsoft.com/office/powerpoint/2010/main" val="15132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6"/>
                </a:solidFill>
              </a:rPr>
              <a:t>Path Parameter Checklist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65" y="1750381"/>
            <a:ext cx="7556313" cy="4144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Directory or file?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If file, which type/extension?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Specify the extension, or just the name?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Must the directory/file exist?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If it exists, does the command overwrite?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Wildcards permitted?</a:t>
            </a:r>
          </a:p>
        </p:txBody>
      </p:sp>
    </p:spTree>
    <p:extLst>
      <p:ext uri="{BB962C8B-B14F-4D97-AF65-F5344CB8AC3E}">
        <p14:creationId xmlns:p14="http://schemas.microsoft.com/office/powerpoint/2010/main" val="26454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Path Parameter Checklist: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Directory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65" y="1750381"/>
            <a:ext cx="7556313" cy="4144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6"/>
                </a:solidFill>
              </a:rPr>
              <a:t>Directory or file</a:t>
            </a:r>
            <a:r>
              <a:rPr lang="en-US" smtClean="0">
                <a:solidFill>
                  <a:schemeClr val="accent6"/>
                </a:solidFill>
              </a:rPr>
              <a:t>?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Specifies a path to the directory that contains the widgets.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Can </a:t>
            </a:r>
            <a:r>
              <a:rPr lang="en-US">
                <a:solidFill>
                  <a:schemeClr val="accent6"/>
                </a:solidFill>
              </a:rPr>
              <a:t>I use wildcards</a:t>
            </a:r>
            <a:r>
              <a:rPr lang="en-US" smtClean="0">
                <a:solidFill>
                  <a:schemeClr val="accent6"/>
                </a:solidFill>
              </a:rPr>
              <a:t>?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>
                <a:solidFill>
                  <a:schemeClr val="tx1"/>
                </a:solidFill>
              </a:rPr>
              <a:t>Wildcards are permitted.</a:t>
            </a:r>
            <a:endParaRPr lang="en-US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If file, which type/extension?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Specify the extension, or just the name?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Must the directory/file exist?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If the directory doesn't exist, the cmdlet creates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If it exists, will command overwrite?</a:t>
            </a:r>
          </a:p>
        </p:txBody>
      </p:sp>
    </p:spTree>
    <p:extLst>
      <p:ext uri="{BB962C8B-B14F-4D97-AF65-F5344CB8AC3E}">
        <p14:creationId xmlns:p14="http://schemas.microsoft.com/office/powerpoint/2010/main" val="35614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Path Parameter Checklist: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File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65" y="1777015"/>
            <a:ext cx="7556313" cy="4144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solidFill>
                  <a:schemeClr val="accent6"/>
                </a:solidFill>
              </a:rPr>
              <a:t>Directory or file</a:t>
            </a:r>
            <a:r>
              <a:rPr lang="en-US" sz="1800" smtClean="0">
                <a:solidFill>
                  <a:schemeClr val="accent6"/>
                </a:solidFill>
              </a:rPr>
              <a:t>?</a:t>
            </a:r>
            <a:r>
              <a:rPr lang="en-US" sz="1800" smtClean="0">
                <a:solidFill>
                  <a:srgbClr val="0070C0"/>
                </a:solidFill>
              </a:rPr>
              <a:t/>
            </a:r>
            <a:br>
              <a:rPr lang="en-US" sz="1800" smtClean="0">
                <a:solidFill>
                  <a:srgbClr val="0070C0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Specifies a path to the output XML file.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solidFill>
                  <a:schemeClr val="accent6"/>
                </a:solidFill>
              </a:rPr>
              <a:t>Can I use </a:t>
            </a:r>
            <a:r>
              <a:rPr lang="en-US" sz="1800" smtClean="0">
                <a:solidFill>
                  <a:schemeClr val="accent6"/>
                </a:solidFill>
              </a:rPr>
              <a:t>wildcards?</a:t>
            </a:r>
            <a:r>
              <a:rPr lang="en-US" sz="1800" smtClean="0">
                <a:solidFill>
                  <a:srgbClr val="0070C0"/>
                </a:solidFill>
              </a:rPr>
              <a:t/>
            </a:r>
            <a:br>
              <a:rPr lang="en-US" sz="1800" smtClean="0">
                <a:solidFill>
                  <a:srgbClr val="0070C0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Wildcards are </a:t>
            </a:r>
            <a:r>
              <a:rPr lang="en-US" sz="1800" smtClean="0">
                <a:solidFill>
                  <a:schemeClr val="tx1"/>
                </a:solidFill>
              </a:rPr>
              <a:t>not permitted.</a:t>
            </a:r>
            <a:endParaRPr lang="en-US" sz="180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smtClean="0">
                <a:solidFill>
                  <a:schemeClr val="accent6"/>
                </a:solidFill>
              </a:rPr>
              <a:t>If file, which type/extension?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>
                <a:solidFill>
                  <a:schemeClr val="accent6"/>
                </a:solidFill>
              </a:rPr>
              <a:t>Specify the extension, or just the name</a:t>
            </a:r>
            <a:r>
              <a:rPr lang="en-US" sz="1800" smtClean="0">
                <a:solidFill>
                  <a:schemeClr val="accent6"/>
                </a:solidFill>
              </a:rPr>
              <a:t>?</a:t>
            </a:r>
            <a:r>
              <a:rPr lang="en-US" sz="1800" smtClean="0">
                <a:solidFill>
                  <a:srgbClr val="0070C0"/>
                </a:solidFill>
              </a:rPr>
              <a:t/>
            </a:r>
            <a:br>
              <a:rPr lang="en-US" sz="1800" smtClean="0">
                <a:solidFill>
                  <a:srgbClr val="0070C0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Enter the path and name of an XML file (including .XML). The default path is the current directory.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smtClean="0">
                <a:solidFill>
                  <a:schemeClr val="accent6"/>
                </a:solidFill>
              </a:rPr>
              <a:t>Must the directory/file exist?</a:t>
            </a:r>
            <a:r>
              <a:rPr lang="en-US" sz="1800" smtClean="0">
                <a:solidFill>
                  <a:srgbClr val="0070C0"/>
                </a:solidFill>
              </a:rPr>
              <a:t/>
            </a:r>
            <a:br>
              <a:rPr lang="en-US" sz="1800" smtClean="0">
                <a:solidFill>
                  <a:srgbClr val="0070C0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If the file doesn't exist, the cmdlet creates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smtClean="0">
                <a:solidFill>
                  <a:schemeClr val="accent6"/>
                </a:solidFill>
              </a:rPr>
              <a:t>If it exists, will command overwrite?</a:t>
            </a:r>
            <a:r>
              <a:rPr lang="en-US" sz="1800" smtClean="0">
                <a:solidFill>
                  <a:srgbClr val="0070C0"/>
                </a:solidFill>
              </a:rPr>
              <a:t/>
            </a:r>
            <a:br>
              <a:rPr lang="en-US" sz="1800" smtClean="0">
                <a:solidFill>
                  <a:srgbClr val="0070C0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If the file exists, the cmdlet fails. To overwrite the file, use the Force parameter.</a:t>
            </a:r>
            <a:r>
              <a:rPr lang="en-US" sz="1800" smtClean="0">
                <a:solidFill>
                  <a:srgbClr val="0070C0"/>
                </a:solidFill>
              </a:rPr>
              <a:t/>
            </a:r>
            <a:br>
              <a:rPr lang="en-US" sz="1800" smtClean="0">
                <a:solidFill>
                  <a:srgbClr val="0070C0"/>
                </a:solidFill>
              </a:rPr>
            </a:br>
            <a:endParaRPr lang="en-US" sz="180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0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It's the content, silly!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328737"/>
            <a:ext cx="75533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8645526" cy="1116106"/>
          </a:xfrm>
        </p:spPr>
        <p:txBody>
          <a:bodyPr/>
          <a:lstStyle/>
          <a:p>
            <a:r>
              <a:rPr lang="en-US" smtClean="0"/>
              <a:t>ComputerName Parameter Checklist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92802"/>
            <a:ext cx="7556313" cy="4144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Effect on cmdlet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smtClean="0"/>
              <a:t>Runs the command on a remote computer. The default is the local computer.</a:t>
            </a:r>
            <a:endParaRPr lang="en-US" sz="1600"/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Format of parameter values</a:t>
            </a:r>
            <a:endParaRPr lang="en-US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smtClean="0"/>
              <a:t>Type </a:t>
            </a:r>
            <a:r>
              <a:rPr lang="en-US" sz="1600"/>
              <a:t>the NetBIOS name, an IP address, or a fully qualified domain name of one or more computers. To specify the local computer, type the computer </a:t>
            </a:r>
            <a:r>
              <a:rPr lang="en-US" sz="1600" smtClean="0"/>
              <a:t>name</a:t>
            </a:r>
            <a:r>
              <a:rPr lang="en-US" sz="1600"/>
              <a:t>, a dot </a:t>
            </a:r>
            <a:r>
              <a:rPr lang="en-US" sz="1600" smtClean="0"/>
              <a:t>(.), or </a:t>
            </a:r>
            <a:r>
              <a:rPr lang="en-US" sz="1600"/>
              <a:t>"localhost</a:t>
            </a:r>
            <a:r>
              <a:rPr lang="en-US" sz="1600" smtClean="0"/>
              <a:t>".</a:t>
            </a:r>
            <a:endParaRPr lang="en-US" sz="1600"/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Restrictions/Technology issues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smtClean="0"/>
              <a:t>This </a:t>
            </a:r>
            <a:r>
              <a:rPr lang="en-US" sz="1600"/>
              <a:t>parameter </a:t>
            </a:r>
            <a:r>
              <a:rPr lang="en-US" sz="1600" smtClean="0"/>
              <a:t>uses </a:t>
            </a:r>
            <a:r>
              <a:rPr lang="en-US" sz="1600"/>
              <a:t>Windows PowerShell remoting. </a:t>
            </a:r>
            <a:r>
              <a:rPr lang="en-US" sz="1600" smtClean="0"/>
              <a:t>To enable remoting on the remote computer, use the Enable-PSRemoting cmdlet.</a:t>
            </a:r>
            <a:endParaRPr lang="en-US" sz="160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smtClean="0"/>
              <a:t>This </a:t>
            </a:r>
            <a:r>
              <a:rPr lang="en-US" sz="1600"/>
              <a:t>parameter does not rely on Windows PowerShell remoting. You can use the ComputerName parameter even if your computer is not configured to run </a:t>
            </a:r>
            <a:r>
              <a:rPr lang="en-US" sz="1600" smtClean="0"/>
              <a:t>remote commands.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504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6"/>
                </a:solidFill>
              </a:rPr>
              <a:t>Parameter Description Checklist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37190"/>
            <a:ext cx="7556313" cy="41449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chemeClr val="accent6"/>
                </a:solidFill>
              </a:rPr>
              <a:t>Effect </a:t>
            </a:r>
            <a:r>
              <a:rPr lang="en-US" sz="2000">
                <a:solidFill>
                  <a:schemeClr val="accent6"/>
                </a:solidFill>
              </a:rPr>
              <a:t>on cmdlet </a:t>
            </a:r>
            <a:r>
              <a:rPr lang="en-US" sz="2000" smtClean="0">
                <a:solidFill>
                  <a:schemeClr val="accent6"/>
                </a:solidFill>
              </a:rPr>
              <a:t>behavior</a:t>
            </a:r>
            <a:br>
              <a:rPr lang="en-US" sz="2000" smtClean="0">
                <a:solidFill>
                  <a:schemeClr val="accent6"/>
                </a:solidFill>
              </a:rPr>
            </a:br>
            <a:endParaRPr lang="en-US" sz="200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accent6"/>
                </a:solidFill>
              </a:rPr>
              <a:t>Content/format of valid parameter </a:t>
            </a:r>
            <a:r>
              <a:rPr lang="en-US" sz="2000" smtClean="0">
                <a:solidFill>
                  <a:schemeClr val="accent6"/>
                </a:solidFill>
              </a:rPr>
              <a:t>values</a:t>
            </a:r>
            <a:br>
              <a:rPr lang="en-US" sz="2000" smtClean="0">
                <a:solidFill>
                  <a:schemeClr val="accent6"/>
                </a:solidFill>
              </a:rPr>
            </a:br>
            <a:endParaRPr lang="en-US" sz="200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chemeClr val="accent6"/>
                </a:solidFill>
              </a:rPr>
              <a:t>[Optional] How </a:t>
            </a:r>
            <a:r>
              <a:rPr lang="en-US" sz="2000">
                <a:solidFill>
                  <a:schemeClr val="accent6"/>
                </a:solidFill>
              </a:rPr>
              <a:t>to get parameter </a:t>
            </a:r>
            <a:r>
              <a:rPr lang="en-US" sz="2000" smtClean="0">
                <a:solidFill>
                  <a:schemeClr val="accent6"/>
                </a:solidFill>
              </a:rPr>
              <a:t>values</a:t>
            </a:r>
            <a:br>
              <a:rPr lang="en-US" sz="2000" smtClean="0">
                <a:solidFill>
                  <a:schemeClr val="accent6"/>
                </a:solidFill>
              </a:rPr>
            </a:br>
            <a:endParaRPr lang="en-US" sz="200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chemeClr val="accent6"/>
                </a:solidFill>
              </a:rPr>
              <a:t>[Optional] Default values</a:t>
            </a:r>
            <a:br>
              <a:rPr lang="en-US" sz="2000" smtClean="0">
                <a:solidFill>
                  <a:schemeClr val="accent6"/>
                </a:solidFill>
              </a:rPr>
            </a:br>
            <a:endParaRPr lang="en-US" sz="2000" smtClean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accent6"/>
                </a:solidFill>
              </a:rPr>
              <a:t>[Optional] </a:t>
            </a:r>
            <a:r>
              <a:rPr lang="en-US" sz="2000" smtClean="0">
                <a:solidFill>
                  <a:schemeClr val="accent6"/>
                </a:solidFill>
              </a:rPr>
              <a:t>Interaction with other parameters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Get-LoremIpsum:  Parameters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942" y="1600200"/>
            <a:ext cx="8317052" cy="4144963"/>
          </a:xfrm>
        </p:spPr>
        <p:txBody>
          <a:bodyPr>
            <a:noAutofit/>
          </a:bodyPr>
          <a:lstStyle/>
          <a:p>
            <a:r>
              <a:rPr lang="en-US" sz="2400" smtClean="0">
                <a:solidFill>
                  <a:srgbClr val="0070C0"/>
                </a:solidFill>
              </a:rPr>
              <a:t>Inputs:  </a:t>
            </a:r>
          </a:p>
          <a:p>
            <a:pPr lvl="1"/>
            <a:r>
              <a:rPr lang="en-US" sz="2400" smtClean="0">
                <a:solidFill>
                  <a:srgbClr val="0070C0"/>
                </a:solidFill>
              </a:rPr>
              <a:t>Type:  Types of parameters that take ValueFromPipeline</a:t>
            </a:r>
          </a:p>
          <a:p>
            <a:pPr lvl="1"/>
            <a:r>
              <a:rPr lang="en-US" sz="2400" smtClean="0">
                <a:solidFill>
                  <a:srgbClr val="0070C0"/>
                </a:solidFill>
              </a:rPr>
              <a:t>Description:  Names the parameters</a:t>
            </a:r>
            <a:br>
              <a:rPr lang="en-US" sz="2400" smtClean="0">
                <a:solidFill>
                  <a:srgbClr val="0070C0"/>
                </a:solidFill>
              </a:rPr>
            </a:br>
            <a:endParaRPr lang="en-US" sz="2400" smtClean="0">
              <a:solidFill>
                <a:srgbClr val="0070C0"/>
              </a:solidFill>
            </a:endParaRPr>
          </a:p>
          <a:p>
            <a:pPr marL="2286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smtClean="0">
                <a:latin typeface="Lucida Console" panose="020B0609040504020204" pitchFamily="49" charset="0"/>
              </a:rPr>
              <a:t>Invoke-Command:</a:t>
            </a:r>
          </a:p>
          <a:p>
            <a:pPr marL="2286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smtClean="0">
                <a:latin typeface="Lucida Console" panose="020B0609040504020204" pitchFamily="49" charset="0"/>
              </a:rPr>
              <a:t>System.Management.Automation.ScriptBlock</a:t>
            </a:r>
          </a:p>
          <a:p>
            <a:pPr marL="228600" lvl="1" indent="0">
              <a:spcBef>
                <a:spcPts val="0"/>
              </a:spcBef>
              <a:spcAft>
                <a:spcPts val="2000"/>
              </a:spcAft>
              <a:buNone/>
            </a:pPr>
            <a:r>
              <a:rPr lang="en-US" smtClean="0">
                <a:latin typeface="Lucida Console" panose="020B0609040504020204" pitchFamily="49" charset="0"/>
              </a:rPr>
              <a:t>You </a:t>
            </a:r>
            <a:r>
              <a:rPr lang="en-US">
                <a:latin typeface="Lucida Console" panose="020B0609040504020204" pitchFamily="49" charset="0"/>
              </a:rPr>
              <a:t>can pipe a command in a script block to </a:t>
            </a:r>
            <a:r>
              <a:rPr lang="en-US" b="1">
                <a:latin typeface="Lucida Console" panose="020B0609040504020204" pitchFamily="49" charset="0"/>
              </a:rPr>
              <a:t>Invoke-Command</a:t>
            </a:r>
            <a:r>
              <a:rPr lang="en-US">
                <a:latin typeface="Lucida Console" panose="020B0609040504020204" pitchFamily="49" charset="0"/>
              </a:rPr>
              <a:t>. Use the $input automatic variable to represent the input objects in </a:t>
            </a:r>
            <a:r>
              <a:rPr lang="en-US" smtClean="0">
                <a:latin typeface="Lucida Console" panose="020B0609040504020204" pitchFamily="49" charset="0"/>
              </a:rPr>
              <a:t>the command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317052" cy="4144963"/>
          </a:xfrm>
        </p:spPr>
        <p:txBody>
          <a:bodyPr/>
          <a:lstStyle/>
          <a:p>
            <a:r>
              <a:rPr lang="en-US" sz="2400">
                <a:solidFill>
                  <a:srgbClr val="0070C0"/>
                </a:solidFill>
              </a:rPr>
              <a:t>Outputs: Return values</a:t>
            </a:r>
          </a:p>
          <a:p>
            <a:pPr lvl="1"/>
            <a:r>
              <a:rPr lang="en-US" sz="2400">
                <a:solidFill>
                  <a:srgbClr val="0070C0"/>
                </a:solidFill>
              </a:rPr>
              <a:t>Type:  Types the cmdlet returns</a:t>
            </a:r>
          </a:p>
          <a:p>
            <a:pPr lvl="1"/>
            <a:r>
              <a:rPr lang="en-US" sz="2400">
                <a:solidFill>
                  <a:srgbClr val="0070C0"/>
                </a:solidFill>
              </a:rPr>
              <a:t>Description: Explains the conditions for each return value</a:t>
            </a:r>
          </a:p>
          <a:p>
            <a:pPr lvl="1"/>
            <a:endParaRPr lang="en-US" smtClean="0"/>
          </a:p>
          <a:p>
            <a:pPr marL="228600" lvl="1" indent="0">
              <a:buNone/>
            </a:pPr>
            <a:r>
              <a:rPr lang="en-US" b="1" smtClean="0">
                <a:latin typeface="Lucida Console" panose="020B0609040504020204" pitchFamily="49" charset="0"/>
              </a:rPr>
              <a:t>Add-Computer</a:t>
            </a:r>
          </a:p>
          <a:p>
            <a:pPr marL="228600" lvl="1" indent="0">
              <a:buNone/>
            </a:pPr>
            <a:r>
              <a:rPr lang="en-US" b="1" smtClean="0">
                <a:latin typeface="Lucida Console" panose="020B0609040504020204" pitchFamily="49" charset="0"/>
              </a:rPr>
              <a:t>Microsoft.PowerShell.Commands.ComputerChangeInfo </a:t>
            </a:r>
            <a:endParaRPr lang="en-US" b="1">
              <a:latin typeface="Lucida Console" panose="020B0609040504020204" pitchFamily="49" charset="0"/>
            </a:endParaRPr>
          </a:p>
          <a:p>
            <a:pPr marL="228600" lvl="1" indent="0">
              <a:buNone/>
            </a:pPr>
            <a:r>
              <a:rPr lang="en-US">
                <a:latin typeface="Lucida Console" panose="020B0609040504020204" pitchFamily="49" charset="0"/>
              </a:rPr>
              <a:t>When you use the PassThru parameter, Add-Computer returns a ComputerChangeInfo object. Otherwise, this cmdlet does not generate any output.</a:t>
            </a:r>
          </a:p>
          <a:p>
            <a:pPr marL="2286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Get-LoremIpsum </a:t>
            </a:r>
            <a:br>
              <a:rPr lang="en-US" smtClean="0"/>
            </a:br>
            <a:r>
              <a:rPr lang="en-US" smtClean="0"/>
              <a:t>	Inputs/Outputs   Bug?</a:t>
            </a:r>
            <a:br>
              <a:rPr lang="en-US" smtClean="0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6" y="2230515"/>
            <a:ext cx="6739682" cy="29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Synopsis:   Go/No-Go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</a:t>
            </a:r>
            <a:r>
              <a:rPr lang="en-US"/>
              <a:t>right tool for </a:t>
            </a:r>
            <a:r>
              <a:rPr lang="en-US" smtClean="0"/>
              <a:t>the job?  (You have 30 seconds.)</a:t>
            </a:r>
          </a:p>
          <a:p>
            <a:r>
              <a:rPr lang="en-US" smtClean="0"/>
              <a:t>Be specific about the technology</a:t>
            </a:r>
          </a:p>
          <a:p>
            <a:r>
              <a:rPr lang="en-US" smtClean="0"/>
              <a:t>Use </a:t>
            </a:r>
            <a:r>
              <a:rPr lang="en-US"/>
              <a:t>your Twitter discipline. Make it brief, but don't waste a syllable. </a:t>
            </a: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51" y="268041"/>
            <a:ext cx="1954755" cy="19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6"/>
                </a:solidFill>
              </a:rPr>
              <a:t>Synopsis Checklist: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Identify the technology (What kind of disk?)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Describe the action and outcome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If it's generic, say so.  (Removes all events from the session.)</a:t>
            </a:r>
          </a:p>
          <a:p>
            <a:pPr marL="0" indent="0">
              <a:buNone/>
            </a:pPr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51" y="268041"/>
            <a:ext cx="1954755" cy="19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6"/>
                </a:solidFill>
              </a:rPr>
              <a:t>Use Synopsis Checklist:</a:t>
            </a:r>
            <a:br>
              <a:rPr lang="en-US" smtClean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accent6"/>
                </a:solidFill>
              </a:rPr>
              <a:t>	Get-LoremIpsum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Identify the technology (What kind of disk?)</a:t>
            </a:r>
            <a:br>
              <a:rPr lang="en-US" smtClean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("lorem ipsum")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Be specific about the action and outcome. </a:t>
            </a:r>
            <a:br>
              <a:rPr lang="en-US" smtClean="0">
                <a:solidFill>
                  <a:schemeClr val="accent6"/>
                </a:solidFill>
              </a:rPr>
            </a:br>
            <a:r>
              <a:rPr lang="en-US">
                <a:solidFill>
                  <a:schemeClr val="tx1"/>
                </a:solidFill>
              </a:rPr>
              <a:t>Gets </a:t>
            </a:r>
            <a:r>
              <a:rPr lang="en-US" smtClean="0">
                <a:solidFill>
                  <a:schemeClr val="tx1"/>
                </a:solidFill>
              </a:rPr>
              <a:t>placeholder text. Returns one string.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6"/>
                </a:solidFill>
              </a:rPr>
              <a:t>If it's generic, say so.  (Removes all events from the session.)</a:t>
            </a:r>
          </a:p>
          <a:p>
            <a:pPr marL="0" indent="0">
              <a:buNone/>
            </a:pPr>
            <a:endParaRPr lang="en-US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accent6"/>
                </a:solidFill>
              </a:rPr>
              <a:t>Result:   </a:t>
            </a:r>
            <a:r>
              <a:rPr lang="en-US" smtClean="0">
                <a:solidFill>
                  <a:schemeClr val="tx1"/>
                </a:solidFill>
              </a:rPr>
              <a:t>Gets </a:t>
            </a:r>
            <a:r>
              <a:rPr lang="en-US">
                <a:solidFill>
                  <a:schemeClr val="tx1"/>
                </a:solidFill>
              </a:rPr>
              <a:t>a string of placeholder text ("lorem ipsum")</a:t>
            </a:r>
          </a:p>
          <a:p>
            <a:pPr marL="0" indent="0">
              <a:buNone/>
            </a:pPr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51" y="268041"/>
            <a:ext cx="1954755" cy="19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 the Synopsis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34" y="1600200"/>
            <a:ext cx="8752058" cy="4144963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Gets </a:t>
            </a:r>
            <a:r>
              <a:rPr lang="en-US"/>
              <a:t>the current </a:t>
            </a:r>
            <a:r>
              <a:rPr lang="en-US" smtClean="0"/>
              <a:t>configuration</a:t>
            </a:r>
          </a:p>
          <a:p>
            <a:pPr lvl="0"/>
            <a:r>
              <a:rPr lang="en-US" smtClean="0"/>
              <a:t>Walks </a:t>
            </a:r>
            <a:r>
              <a:rPr lang="en-US"/>
              <a:t>the specified upgrade domain.  </a:t>
            </a:r>
          </a:p>
          <a:p>
            <a:pPr lvl="0"/>
            <a:r>
              <a:rPr lang="en-US" smtClean="0"/>
              <a:t>Sends </a:t>
            </a:r>
            <a:r>
              <a:rPr lang="en-US"/>
              <a:t>information to the next resource or fails </a:t>
            </a:r>
            <a:r>
              <a:rPr lang="en-US" smtClean="0"/>
              <a:t>if there's no </a:t>
            </a:r>
            <a:br>
              <a:rPr lang="en-US" smtClean="0"/>
            </a:br>
            <a:r>
              <a:rPr lang="en-US" smtClean="0"/>
              <a:t>resource or if the resource can't be connected. </a:t>
            </a:r>
          </a:p>
          <a:p>
            <a:pPr lvl="0"/>
            <a:r>
              <a:rPr lang="en-US"/>
              <a:t>Name     : </a:t>
            </a:r>
            <a:r>
              <a:rPr lang="en-US" smtClean="0"/>
              <a:t>Get-AzureEnvironment</a:t>
            </a:r>
            <a:br>
              <a:rPr lang="en-US" smtClean="0"/>
            </a:br>
            <a:r>
              <a:rPr lang="en-US" smtClean="0"/>
              <a:t>Synopsis </a:t>
            </a:r>
            <a:r>
              <a:rPr lang="en-US"/>
              <a:t>: Gets Azure environments</a:t>
            </a:r>
          </a:p>
          <a:p>
            <a:pPr lvl="0"/>
            <a:r>
              <a:rPr lang="en-US"/>
              <a:t>Name     : </a:t>
            </a:r>
            <a:r>
              <a:rPr lang="en-US" smtClean="0"/>
              <a:t>Enable-AzureWebsiteDebug</a:t>
            </a:r>
            <a:br>
              <a:rPr lang="en-US" smtClean="0"/>
            </a:br>
            <a:r>
              <a:rPr lang="en-US" smtClean="0"/>
              <a:t>Synopsis </a:t>
            </a:r>
            <a:r>
              <a:rPr lang="en-US"/>
              <a:t>: Enables the website's debug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It's the content, silly!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0070C0"/>
                </a:solidFill>
              </a:rPr>
              <a:t>Goals:</a:t>
            </a:r>
          </a:p>
          <a:p>
            <a:pPr lvl="1"/>
            <a:r>
              <a:rPr lang="en-US" sz="3800" smtClean="0">
                <a:solidFill>
                  <a:srgbClr val="0070C0"/>
                </a:solidFill>
              </a:rPr>
              <a:t>Inspire you</a:t>
            </a:r>
          </a:p>
          <a:p>
            <a:pPr lvl="1"/>
            <a:r>
              <a:rPr lang="en-US" sz="3800" smtClean="0">
                <a:solidFill>
                  <a:srgbClr val="0070C0"/>
                </a:solidFill>
              </a:rPr>
              <a:t>Enable you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 the Synopsis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34" y="1600200"/>
            <a:ext cx="8752058" cy="4144963"/>
          </a:xfrm>
        </p:spPr>
        <p:txBody>
          <a:bodyPr>
            <a:noAutofit/>
          </a:bodyPr>
          <a:lstStyle/>
          <a:p>
            <a:pPr lvl="0"/>
            <a:r>
              <a:rPr lang="en-US" smtClean="0">
                <a:solidFill>
                  <a:srgbClr val="FF0000"/>
                </a:solidFill>
              </a:rPr>
              <a:t>Poor</a:t>
            </a:r>
            <a:r>
              <a:rPr lang="en-US" smtClean="0"/>
              <a:t>:  Gets </a:t>
            </a:r>
            <a:r>
              <a:rPr lang="en-US"/>
              <a:t>the current </a:t>
            </a:r>
            <a:r>
              <a:rPr lang="en-US" smtClean="0"/>
              <a:t>configuration</a:t>
            </a:r>
          </a:p>
          <a:p>
            <a:pPr lvl="0">
              <a:spcBef>
                <a:spcPts val="0"/>
              </a:spcBef>
              <a:spcAft>
                <a:spcPts val="2000"/>
              </a:spcAft>
            </a:pPr>
            <a:r>
              <a:rPr lang="en-US" smtClean="0">
                <a:solidFill>
                  <a:srgbClr val="00B050"/>
                </a:solidFill>
              </a:rPr>
              <a:t>Better</a:t>
            </a:r>
            <a:r>
              <a:rPr lang="en-US"/>
              <a:t>:  Gets the current configuration of the Desired State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Configuration </a:t>
            </a:r>
            <a:r>
              <a:rPr lang="en-US"/>
              <a:t>(DSC) resource node.</a:t>
            </a:r>
          </a:p>
          <a:p>
            <a:pPr lvl="0"/>
            <a:r>
              <a:rPr lang="en-US">
                <a:solidFill>
                  <a:srgbClr val="FF0000"/>
                </a:solidFill>
              </a:rPr>
              <a:t>Poor</a:t>
            </a:r>
            <a:r>
              <a:rPr lang="en-US"/>
              <a:t>: Walks the specified upgrade domain.  </a:t>
            </a:r>
          </a:p>
          <a:p>
            <a:pPr lvl="0">
              <a:spcBef>
                <a:spcPts val="0"/>
              </a:spcBef>
              <a:spcAft>
                <a:spcPts val="2000"/>
              </a:spcAft>
            </a:pPr>
            <a:r>
              <a:rPr lang="en-US">
                <a:solidFill>
                  <a:srgbClr val="00B050"/>
                </a:solidFill>
              </a:rPr>
              <a:t>Better</a:t>
            </a:r>
            <a:r>
              <a:rPr lang="en-US"/>
              <a:t>: Gets properties of a Windows domain upgraded </a:t>
            </a:r>
            <a:br>
              <a:rPr lang="en-US"/>
            </a:br>
            <a:r>
              <a:rPr lang="en-US" smtClean="0"/>
              <a:t>by </a:t>
            </a:r>
            <a:r>
              <a:rPr lang="en-US"/>
              <a:t>using </a:t>
            </a:r>
            <a:r>
              <a:rPr lang="en-US" smtClean="0"/>
              <a:t>the &lt;cmdlet&gt; cmdlet.</a:t>
            </a:r>
            <a:endParaRPr lang="en-US"/>
          </a:p>
          <a:p>
            <a:pPr lvl="0"/>
            <a:r>
              <a:rPr lang="en-US">
                <a:solidFill>
                  <a:srgbClr val="FF0000"/>
                </a:solidFill>
              </a:rPr>
              <a:t>Poor</a:t>
            </a:r>
            <a:r>
              <a:rPr lang="en-US"/>
              <a:t>: Sends information to the next resource or fails </a:t>
            </a:r>
            <a:r>
              <a:rPr lang="en-US" smtClean="0"/>
              <a:t>if there's no </a:t>
            </a:r>
            <a:br>
              <a:rPr lang="en-US" smtClean="0"/>
            </a:br>
            <a:r>
              <a:rPr lang="en-US" smtClean="0"/>
              <a:t>resource or if the resource can't be connected. </a:t>
            </a:r>
            <a:endParaRPr lang="en-US"/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>
                <a:solidFill>
                  <a:srgbClr val="00B050"/>
                </a:solidFill>
              </a:rPr>
              <a:t>Better</a:t>
            </a:r>
            <a:r>
              <a:rPr lang="en-US"/>
              <a:t>: Sends </a:t>
            </a:r>
            <a:r>
              <a:rPr lang="en-US" smtClean="0"/>
              <a:t>a configuration object to its child resource in </a:t>
            </a:r>
            <a:r>
              <a:rPr lang="en-US"/>
              <a:t>the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Widget </a:t>
            </a:r>
            <a:r>
              <a:rPr lang="en-US"/>
              <a:t>resource tree.</a:t>
            </a:r>
          </a:p>
        </p:txBody>
      </p:sp>
    </p:spTree>
    <p:extLst>
      <p:ext uri="{BB962C8B-B14F-4D97-AF65-F5344CB8AC3E}">
        <p14:creationId xmlns:p14="http://schemas.microsoft.com/office/powerpoint/2010/main" val="16570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6"/>
                </a:solidFill>
              </a:rPr>
              <a:t>About Help Checklist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accent6"/>
                </a:solidFill>
              </a:rPr>
              <a:t>How do I use the cmdlets together</a:t>
            </a:r>
            <a:r>
              <a:rPr lang="en-US" sz="2400" b="1" smtClean="0">
                <a:solidFill>
                  <a:schemeClr val="accent6"/>
                </a:solidFill>
              </a:rPr>
              <a:t>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>
                <a:solidFill>
                  <a:schemeClr val="accent6"/>
                </a:solidFill>
              </a:rPr>
              <a:t>Describe the technology (briefly, with references.)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chemeClr val="accent6"/>
                </a:solidFill>
              </a:rPr>
              <a:t>In what order do I use them?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chemeClr val="accent6"/>
                </a:solidFill>
              </a:rPr>
              <a:t>Is one a prerequisite?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chemeClr val="accent6"/>
                </a:solidFill>
              </a:rPr>
              <a:t>Is one designed to pipe to another?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chemeClr val="accent6"/>
                </a:solidFill>
              </a:rPr>
              <a:t>How do I use your module to solve a problem?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chemeClr val="accent6"/>
                </a:solidFill>
              </a:rPr>
              <a:t>Examples</a:t>
            </a:r>
            <a:endParaRPr lang="en-US" sz="2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 I start?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93" y="1361743"/>
            <a:ext cx="7038894" cy="48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About_Topic Template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1448937"/>
            <a:ext cx="7556313" cy="4144963"/>
          </a:xfrm>
        </p:spPr>
        <p:txBody>
          <a:bodyPr/>
          <a:lstStyle/>
          <a:p>
            <a:r>
              <a:rPr lang="en-US" smtClean="0">
                <a:latin typeface="Lucida Console" panose="020B0609040504020204" pitchFamily="49" charset="0"/>
              </a:rPr>
              <a:t>TOPIC</a:t>
            </a:r>
            <a:br>
              <a:rPr lang="en-US" smtClean="0">
                <a:latin typeface="Lucida Console" panose="020B0609040504020204" pitchFamily="49" charset="0"/>
              </a:rPr>
            </a:br>
            <a:r>
              <a:rPr lang="en-US" smtClean="0">
                <a:latin typeface="Lucida Console" panose="020B0609040504020204" pitchFamily="49" charset="0"/>
              </a:rPr>
              <a:t>    </a:t>
            </a:r>
            <a:r>
              <a:rPr lang="en-US">
                <a:latin typeface="Lucida Console" panose="020B0609040504020204" pitchFamily="49" charset="0"/>
              </a:rPr>
              <a:t>about_&lt;Name</a:t>
            </a:r>
            <a:r>
              <a:rPr lang="en-US" smtClean="0">
                <a:latin typeface="Lucida Console" panose="020B0609040504020204" pitchFamily="49" charset="0"/>
              </a:rPr>
              <a:t>&gt;</a:t>
            </a:r>
            <a:endParaRPr lang="en-US"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SHORT DESCRIPTION </a:t>
            </a:r>
          </a:p>
          <a:p>
            <a:r>
              <a:rPr lang="en-US">
                <a:latin typeface="Lucida Console" panose="020B0609040504020204" pitchFamily="49" charset="0"/>
              </a:rPr>
              <a:t>LONG </a:t>
            </a:r>
            <a:r>
              <a:rPr lang="en-US" smtClean="0">
                <a:latin typeface="Lucida Console" panose="020B0609040504020204" pitchFamily="49" charset="0"/>
              </a:rPr>
              <a:t>DESCRIPTION</a:t>
            </a:r>
            <a:endParaRPr lang="en-US"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NOTE: </a:t>
            </a:r>
            <a:r>
              <a:rPr lang="en-US" smtClean="0">
                <a:latin typeface="Lucida Console" panose="020B0609040504020204" pitchFamily="49" charset="0"/>
              </a:rPr>
              <a:t> </a:t>
            </a:r>
            <a:endParaRPr lang="en-US"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TROUBLESHOOTING NOTE: </a:t>
            </a:r>
          </a:p>
          <a:p>
            <a:r>
              <a:rPr lang="en-US" smtClean="0">
                <a:latin typeface="Lucida Console" panose="020B0609040504020204" pitchFamily="49" charset="0"/>
              </a:rPr>
              <a:t>EXAMPLES</a:t>
            </a:r>
            <a:endParaRPr lang="en-US">
              <a:latin typeface="Lucida Console" panose="020B0609040504020204" pitchFamily="49" charset="0"/>
            </a:endParaRPr>
          </a:p>
          <a:p>
            <a:r>
              <a:rPr lang="en-US" smtClean="0">
                <a:latin typeface="Lucida Console" panose="020B0609040504020204" pitchFamily="49" charset="0"/>
              </a:rPr>
              <a:t>KEYWORDS</a:t>
            </a:r>
            <a:endParaRPr lang="en-US"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SEE ALSO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 for Classes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901" y="1218462"/>
            <a:ext cx="6355746" cy="51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Parameters in Help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37190"/>
            <a:ext cx="7556313" cy="4144963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Get-Help does not display help for parameters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that it can't see</a:t>
            </a:r>
            <a:br>
              <a:rPr lang="en-US" smtClean="0">
                <a:solidFill>
                  <a:srgbClr val="0070C0"/>
                </a:solidFill>
              </a:rPr>
            </a:br>
            <a:endParaRPr lang="en-US" smtClean="0">
              <a:solidFill>
                <a:srgbClr val="0070C0"/>
              </a:solidFill>
            </a:endParaRPr>
          </a:p>
          <a:p>
            <a:pPr lvl="1"/>
            <a:r>
              <a:rPr lang="en-US" sz="2000" smtClean="0">
                <a:solidFill>
                  <a:srgbClr val="0070C0"/>
                </a:solidFill>
              </a:rPr>
              <a:t>Parameters that don't exist</a:t>
            </a:r>
          </a:p>
          <a:p>
            <a:pPr lvl="1"/>
            <a:r>
              <a:rPr lang="en-US" sz="2000" smtClean="0">
                <a:solidFill>
                  <a:srgbClr val="0070C0"/>
                </a:solidFill>
              </a:rPr>
              <a:t>Dynamic parameters (help cache time &lt; runtime)</a:t>
            </a:r>
            <a:endParaRPr lang="en-US" sz="200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1" y="3818853"/>
            <a:ext cx="73533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to 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317980" cy="4144963"/>
          </a:xfrm>
        </p:spPr>
        <p:txBody>
          <a:bodyPr/>
          <a:lstStyle/>
          <a:p>
            <a:r>
              <a:rPr lang="en-US" sz="2400" smtClean="0">
                <a:solidFill>
                  <a:srgbClr val="0070C0"/>
                </a:solidFill>
              </a:rPr>
              <a:t>Write-Help </a:t>
            </a:r>
          </a:p>
          <a:p>
            <a:r>
              <a:rPr lang="en-US" sz="2400" smtClean="0">
                <a:solidFill>
                  <a:srgbClr val="0070C0"/>
                </a:solidFill>
              </a:rPr>
              <a:t>Write a tool specification in help format and reuse it</a:t>
            </a:r>
          </a:p>
          <a:p>
            <a:r>
              <a:rPr lang="en-US" sz="2400" smtClean="0">
                <a:solidFill>
                  <a:srgbClr val="0070C0"/>
                </a:solidFill>
              </a:rPr>
              <a:t>Find a help buddy to write/review help</a:t>
            </a:r>
          </a:p>
          <a:p>
            <a:r>
              <a:rPr lang="en-US" sz="2400" smtClean="0">
                <a:solidFill>
                  <a:srgbClr val="0070C0"/>
                </a:solidFill>
              </a:rPr>
              <a:t>Use checklists as prompts</a:t>
            </a:r>
          </a:p>
          <a:p>
            <a:r>
              <a:rPr lang="en-US" sz="2400" smtClean="0">
                <a:solidFill>
                  <a:srgbClr val="0070C0"/>
                </a:solidFill>
              </a:rPr>
              <a:t>Write at least one About topic for each module.</a:t>
            </a:r>
          </a:p>
        </p:txBody>
      </p:sp>
    </p:spTree>
    <p:extLst>
      <p:ext uri="{BB962C8B-B14F-4D97-AF65-F5344CB8AC3E}">
        <p14:creationId xmlns:p14="http://schemas.microsoft.com/office/powerpoint/2010/main" val="36774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Website: www.sapien.com/blog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mtClean="0"/>
              <a:t>E-Mail: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juneb@sapien.com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4177680" cy="4140200"/>
          </a:xfrm>
        </p:spPr>
        <p:txBody>
          <a:bodyPr/>
          <a:lstStyle/>
          <a:p>
            <a:r>
              <a:rPr lang="en-US" smtClean="0"/>
              <a:t>Facebook</a:t>
            </a:r>
            <a:r>
              <a:rPr lang="en-US"/>
              <a:t>: </a:t>
            </a:r>
            <a:r>
              <a:rPr lang="en-US" smtClean="0"/>
              <a:t>facebook.com/juneblender</a:t>
            </a:r>
            <a:endParaRPr lang="en-US" dirty="0" smtClean="0"/>
          </a:p>
          <a:p>
            <a:r>
              <a:rPr lang="en-US" smtClean="0"/>
              <a:t>Twitter: @juneb_get_help</a:t>
            </a:r>
            <a:endParaRPr lang="en-US" dirty="0" smtClean="0"/>
          </a:p>
          <a:p>
            <a:r>
              <a:rPr lang="en-US" smtClean="0"/>
              <a:t>LinkedIn: www.linkedin.com/in/juneblender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fill out an online session evaluation – they are an important part of making the Summit great!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Recorded sessions are posted on the </a:t>
            </a:r>
            <a:r>
              <a:rPr lang="en-US" dirty="0" err="1" smtClean="0"/>
              <a:t>PowerShell.org</a:t>
            </a:r>
            <a:r>
              <a:rPr lang="en-US" dirty="0" smtClean="0"/>
              <a:t> YouTube channel. Visit </a:t>
            </a:r>
            <a:r>
              <a:rPr lang="en-US" dirty="0" err="1" smtClean="0"/>
              <a:t>PowerShell.org</a:t>
            </a:r>
            <a:r>
              <a:rPr lang="en-US" dirty="0" smtClean="0"/>
              <a:t> for more information.</a:t>
            </a:r>
            <a:endParaRPr lang="en-US" dirty="0"/>
          </a:p>
        </p:txBody>
      </p:sp>
      <p:pic>
        <p:nvPicPr>
          <p:cNvPr id="7" name="Content Placeholder 6" descr="BES_078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85" b="-3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49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 Get-LoremIpsum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06" y="1402301"/>
            <a:ext cx="6602536" cy="40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4" y="1750428"/>
            <a:ext cx="8354572" cy="4020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8495401" cy="1116106"/>
          </a:xfrm>
        </p:spPr>
        <p:txBody>
          <a:bodyPr/>
          <a:lstStyle/>
          <a:p>
            <a:r>
              <a:rPr lang="en-US" smtClean="0"/>
              <a:t>I'm too busy to write help...</a:t>
            </a:r>
            <a:br>
              <a:rPr lang="en-US" smtClean="0"/>
            </a:br>
            <a:r>
              <a:rPr lang="en-US" smtClean="0"/>
              <a:t>	                        ...  shifting the burden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184560" y="5283979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Inefficient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4" y="1750428"/>
            <a:ext cx="8354572" cy="4020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70C0"/>
                </a:solidFill>
              </a:rPr>
              <a:t>Undocumented tool -</a:t>
            </a:r>
            <a:r>
              <a:rPr lang="en-US" smtClean="0">
                <a:solidFill>
                  <a:srgbClr val="0070C0"/>
                </a:solidFill>
              </a:rPr>
              <a:t>EQ                Unautomated </a:t>
            </a:r>
            <a:r>
              <a:rPr lang="en-US">
                <a:solidFill>
                  <a:srgbClr val="0070C0"/>
                </a:solidFill>
              </a:rPr>
              <a:t>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4560" y="5283979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Inefficient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34" y="1750428"/>
            <a:ext cx="8354572" cy="4020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I'm not good at writing...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184560" y="5283979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Inefficient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PowerShellorg">
      <a:dk1>
        <a:srgbClr val="000000"/>
      </a:dk1>
      <a:lt1>
        <a:sysClr val="window" lastClr="FFFFFF"/>
      </a:lt1>
      <a:dk2>
        <a:srgbClr val="2B142D"/>
      </a:dk2>
      <a:lt2>
        <a:srgbClr val="AFCEE6"/>
      </a:lt2>
      <a:accent1>
        <a:srgbClr val="2473BE"/>
      </a:accent1>
      <a:accent2>
        <a:srgbClr val="B35B20"/>
      </a:accent2>
      <a:accent3>
        <a:srgbClr val="BB1168"/>
      </a:accent3>
      <a:accent4>
        <a:srgbClr val="BB2622"/>
      </a:accent4>
      <a:accent5>
        <a:srgbClr val="58C322"/>
      </a:accent5>
      <a:accent6>
        <a:srgbClr val="6909BE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PSHSummit_4x3</Template>
  <TotalTime>5388</TotalTime>
  <Words>1467</Words>
  <Application>Microsoft Office PowerPoint</Application>
  <PresentationFormat>On-screen Show (4:3)</PresentationFormat>
  <Paragraphs>319</Paragraphs>
  <Slides>58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Consolas</vt:lpstr>
      <vt:lpstr>Lucida Console</vt:lpstr>
      <vt:lpstr>Rockwell</vt:lpstr>
      <vt:lpstr>Wingdings</vt:lpstr>
      <vt:lpstr>Advantage</vt:lpstr>
      <vt:lpstr>PowerShell Help DeepDive:   It's about the content </vt:lpstr>
      <vt:lpstr>About the Presenter</vt:lpstr>
      <vt:lpstr>About the Presenter</vt:lpstr>
      <vt:lpstr>It's the content, silly!</vt:lpstr>
      <vt:lpstr>It's the content, silly!</vt:lpstr>
      <vt:lpstr>Case study:  Get-LoremIpsum</vt:lpstr>
      <vt:lpstr>I'm too busy to write help...                          ...  shifting the burden</vt:lpstr>
      <vt:lpstr>Undocumented tool -EQ                Unautomated process</vt:lpstr>
      <vt:lpstr>I'm not good at writing...</vt:lpstr>
      <vt:lpstr>I'm not good at writing...</vt:lpstr>
      <vt:lpstr>Writing Help Content</vt:lpstr>
      <vt:lpstr>Benefits to the Author  of Writing Help</vt:lpstr>
      <vt:lpstr>Writing Help as a specification</vt:lpstr>
      <vt:lpstr>Writing Examples -EQ Testing</vt:lpstr>
      <vt:lpstr>Easy (help) writing rules</vt:lpstr>
      <vt:lpstr>Easy (help) writing rules</vt:lpstr>
      <vt:lpstr>Easy (help) writing rules</vt:lpstr>
      <vt:lpstr>Case study:  Get-LoremIpsum</vt:lpstr>
      <vt:lpstr>Description Checklist</vt:lpstr>
      <vt:lpstr>Get-LoremIpsum:  Description</vt:lpstr>
      <vt:lpstr>Review the description</vt:lpstr>
      <vt:lpstr>Read-Archive: Description</vt:lpstr>
      <vt:lpstr>Read-Archive: Description</vt:lpstr>
      <vt:lpstr>Read-Archive: Description</vt:lpstr>
      <vt:lpstr>Examples :  The Show in Show &amp; Tell</vt:lpstr>
      <vt:lpstr>Examples:  Best practices</vt:lpstr>
      <vt:lpstr>Examples:  Best practices</vt:lpstr>
      <vt:lpstr>Example Checklist</vt:lpstr>
      <vt:lpstr>Use Example Checklist  Get-LoremIpsum: Examples</vt:lpstr>
      <vt:lpstr>Parameter Description Checklist</vt:lpstr>
      <vt:lpstr>Parameter Attribute Checklist:</vt:lpstr>
      <vt:lpstr>Hint #1:    Reuse good descriptions</vt:lpstr>
      <vt:lpstr>Hint #2:  Reuse help of included cmdlets</vt:lpstr>
      <vt:lpstr>Hint #3:  Use parameter description checklists</vt:lpstr>
      <vt:lpstr>Name parameter checklist</vt:lpstr>
      <vt:lpstr>Use Name parameter checklist</vt:lpstr>
      <vt:lpstr>Path Parameter Checklist</vt:lpstr>
      <vt:lpstr>Use Path Parameter Checklist:  Directory example</vt:lpstr>
      <vt:lpstr>Path Parameter Checklist:  File Example</vt:lpstr>
      <vt:lpstr>ComputerName Parameter Checklist</vt:lpstr>
      <vt:lpstr>Parameter Description Checklist</vt:lpstr>
      <vt:lpstr>Get-LoremIpsum:  Parameters</vt:lpstr>
      <vt:lpstr>Inputs</vt:lpstr>
      <vt:lpstr>Outputs</vt:lpstr>
      <vt:lpstr>Get-LoremIpsum   Inputs/Outputs   Bug? </vt:lpstr>
      <vt:lpstr>Synopsis:   Go/No-Go</vt:lpstr>
      <vt:lpstr>Synopsis Checklist:</vt:lpstr>
      <vt:lpstr>Use Synopsis Checklist:  Get-LoremIpsum</vt:lpstr>
      <vt:lpstr>Improve the Synopsis</vt:lpstr>
      <vt:lpstr>Improve the Synopsis</vt:lpstr>
      <vt:lpstr>About Help Checklist</vt:lpstr>
      <vt:lpstr>Where do I start?</vt:lpstr>
      <vt:lpstr>About_Topic Template</vt:lpstr>
      <vt:lpstr>Help for Classes</vt:lpstr>
      <vt:lpstr>Parameters in Help</vt:lpstr>
      <vt:lpstr>Call to action</vt:lpstr>
      <vt:lpstr>How to Contact Me</vt:lpstr>
      <vt:lpstr>Thank You</vt:lpstr>
    </vt:vector>
  </TitlesOfParts>
  <Company>Concentrated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Help DeepDive</dc:title>
  <dc:creator>June Blender Rogers</dc:creator>
  <cp:lastModifiedBy>June Blender Rogers</cp:lastModifiedBy>
  <cp:revision>457</cp:revision>
  <dcterms:created xsi:type="dcterms:W3CDTF">2015-04-03T12:01:21Z</dcterms:created>
  <dcterms:modified xsi:type="dcterms:W3CDTF">2015-04-23T19:16:08Z</dcterms:modified>
</cp:coreProperties>
</file>